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7" r:id="rId1"/>
  </p:sldMasterIdLst>
  <p:notesMasterIdLst>
    <p:notesMasterId r:id="rId46"/>
  </p:notesMasterIdLst>
  <p:handoutMasterIdLst>
    <p:handoutMasterId r:id="rId47"/>
  </p:handoutMasterIdLst>
  <p:sldIdLst>
    <p:sldId id="410" r:id="rId2"/>
    <p:sldId id="1116" r:id="rId3"/>
    <p:sldId id="1915" r:id="rId4"/>
    <p:sldId id="1916" r:id="rId5"/>
    <p:sldId id="1521" r:id="rId6"/>
    <p:sldId id="1528" r:id="rId7"/>
    <p:sldId id="1908" r:id="rId8"/>
    <p:sldId id="1118" r:id="rId9"/>
    <p:sldId id="1790" r:id="rId10"/>
    <p:sldId id="1058" r:id="rId11"/>
    <p:sldId id="1788" r:id="rId12"/>
    <p:sldId id="1064" r:id="rId13"/>
    <p:sldId id="1775" r:id="rId14"/>
    <p:sldId id="1774" r:id="rId15"/>
    <p:sldId id="1766" r:id="rId16"/>
    <p:sldId id="1777" r:id="rId17"/>
    <p:sldId id="1776" r:id="rId18"/>
    <p:sldId id="1918" r:id="rId19"/>
    <p:sldId id="1910" r:id="rId20"/>
    <p:sldId id="1778" r:id="rId21"/>
    <p:sldId id="1787" r:id="rId22"/>
    <p:sldId id="1791" r:id="rId23"/>
    <p:sldId id="1780" r:id="rId24"/>
    <p:sldId id="1795" r:id="rId25"/>
    <p:sldId id="1796" r:id="rId26"/>
    <p:sldId id="1781" r:id="rId27"/>
    <p:sldId id="1798" r:id="rId28"/>
    <p:sldId id="1804" r:id="rId29"/>
    <p:sldId id="1803" r:id="rId30"/>
    <p:sldId id="1917" r:id="rId31"/>
    <p:sldId id="1800" r:id="rId32"/>
    <p:sldId id="1802" r:id="rId33"/>
    <p:sldId id="1783" r:id="rId34"/>
    <p:sldId id="1911" r:id="rId35"/>
    <p:sldId id="1912" r:id="rId36"/>
    <p:sldId id="1805" r:id="rId37"/>
    <p:sldId id="1913" r:id="rId38"/>
    <p:sldId id="1899" r:id="rId39"/>
    <p:sldId id="1902" r:id="rId40"/>
    <p:sldId id="1914" r:id="rId41"/>
    <p:sldId id="1905" r:id="rId42"/>
    <p:sldId id="1786" r:id="rId43"/>
    <p:sldId id="1072" r:id="rId44"/>
    <p:sldId id="1909" r:id="rId4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hang, Yue" initials="YZ" lastIdx="1" clrIdx="0">
    <p:extLst>
      <p:ext uri="{19B8F6BF-5375-455C-9EA6-DF929625EA0E}">
        <p15:presenceInfo xmlns:p15="http://schemas.microsoft.com/office/powerpoint/2012/main" userId="Zhang, Yu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BEFF"/>
    <a:srgbClr val="0095E7"/>
    <a:srgbClr val="7CD3E5"/>
    <a:srgbClr val="EAA128"/>
    <a:srgbClr val="CC9B00"/>
    <a:srgbClr val="A9EBFF"/>
    <a:srgbClr val="C31723"/>
    <a:srgbClr val="C8131F"/>
    <a:srgbClr val="0221FF"/>
    <a:srgbClr val="E2E0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012ECD-51FC-41F1-AA8D-1B2483CD663E}" styleName="浅色样式 2 - 强调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202B0CA-FC54-4496-8BCA-5EF66A818D29}" styleName="深色样式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32" autoAdjust="0"/>
    <p:restoredTop sz="84963" autoAdjust="0"/>
  </p:normalViewPr>
  <p:slideViewPr>
    <p:cSldViewPr snapToGrid="0">
      <p:cViewPr varScale="1">
        <p:scale>
          <a:sx n="85" d="100"/>
          <a:sy n="85" d="100"/>
        </p:scale>
        <p:origin x="352" y="48"/>
      </p:cViewPr>
      <p:guideLst/>
    </p:cSldViewPr>
  </p:slideViewPr>
  <p:outlineViewPr>
    <p:cViewPr>
      <p:scale>
        <a:sx n="33" d="100"/>
        <a:sy n="33" d="100"/>
      </p:scale>
      <p:origin x="0" y="-4944"/>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60" d="100"/>
          <a:sy n="60" d="100"/>
        </p:scale>
        <p:origin x="1616" y="5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7E9C8F6A-71AE-7D4D-AAA1-4B5125923F4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a:extLst>
              <a:ext uri="{FF2B5EF4-FFF2-40B4-BE49-F238E27FC236}">
                <a16:creationId xmlns:a16="http://schemas.microsoft.com/office/drawing/2014/main" id="{AD5CCB3B-3C5F-D74E-8A3B-528ABC7CEF0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8649419-0818-D94E-827A-994933B8CA8B}" type="datetimeFigureOut">
              <a:rPr kumimoji="1" lang="zh-CN" altLang="en-US" smtClean="0"/>
              <a:t>2023/8/31</a:t>
            </a:fld>
            <a:endParaRPr kumimoji="1" lang="zh-CN" altLang="en-US"/>
          </a:p>
        </p:txBody>
      </p:sp>
      <p:sp>
        <p:nvSpPr>
          <p:cNvPr id="4" name="页脚占位符 3">
            <a:extLst>
              <a:ext uri="{FF2B5EF4-FFF2-40B4-BE49-F238E27FC236}">
                <a16:creationId xmlns:a16="http://schemas.microsoft.com/office/drawing/2014/main" id="{4921294D-F5AA-4443-8423-B069791F016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5" name="灯片编号占位符 4">
            <a:extLst>
              <a:ext uri="{FF2B5EF4-FFF2-40B4-BE49-F238E27FC236}">
                <a16:creationId xmlns:a16="http://schemas.microsoft.com/office/drawing/2014/main" id="{DCF4F061-721B-F042-B392-1471326DCB7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3AF148F-C476-514D-845D-2468BF79D6BB}" type="slidenum">
              <a:rPr kumimoji="1" lang="zh-CN" altLang="en-US" smtClean="0"/>
              <a:t>‹#›</a:t>
            </a:fld>
            <a:endParaRPr kumimoji="1" lang="zh-CN" altLang="en-US"/>
          </a:p>
        </p:txBody>
      </p:sp>
    </p:spTree>
    <p:extLst>
      <p:ext uri="{BB962C8B-B14F-4D97-AF65-F5344CB8AC3E}">
        <p14:creationId xmlns:p14="http://schemas.microsoft.com/office/powerpoint/2010/main" val="178052023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DFE78F-58BC-423A-A341-D0065C580108}" type="datetimeFigureOut">
              <a:rPr lang="zh-CN" altLang="en-US" smtClean="0"/>
              <a:t>2023/8/31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4B1CD8-9F96-4F1D-A5B8-2D9E0ECCEB33}" type="slidenum">
              <a:rPr lang="zh-CN" altLang="en-US" smtClean="0"/>
              <a:t>‹#›</a:t>
            </a:fld>
            <a:endParaRPr lang="zh-CN" altLang="en-US"/>
          </a:p>
        </p:txBody>
      </p:sp>
    </p:spTree>
    <p:extLst>
      <p:ext uri="{BB962C8B-B14F-4D97-AF65-F5344CB8AC3E}">
        <p14:creationId xmlns:p14="http://schemas.microsoft.com/office/powerpoint/2010/main" val="215391667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medchemexpress.cn/gene/9360.html"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www.medchemexpress.cn/gene/5510.html"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684B1CD8-9F96-4F1D-A5B8-2D9E0ECCEB33}" type="slidenum">
              <a:rPr lang="zh-CN" altLang="en-US" smtClean="0"/>
              <a:t>1</a:t>
            </a:fld>
            <a:endParaRPr lang="zh-CN" altLang="en-US"/>
          </a:p>
        </p:txBody>
      </p:sp>
    </p:spTree>
    <p:extLst>
      <p:ext uri="{BB962C8B-B14F-4D97-AF65-F5344CB8AC3E}">
        <p14:creationId xmlns:p14="http://schemas.microsoft.com/office/powerpoint/2010/main" val="10308497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Aft>
                <a:spcPts val="1800"/>
              </a:spcAft>
              <a:buFont typeface="Arial" panose="020B0604020202020204" pitchFamily="34" charset="0"/>
              <a:buChar char="•"/>
            </a:pPr>
            <a:r>
              <a:rPr kumimoji="1" lang="en-US" altLang="zh-CN" sz="1200" dirty="0"/>
              <a:t>Search for the potential epitopes with the highest coverage for each HLA type</a:t>
            </a:r>
          </a:p>
          <a:p>
            <a:pPr marL="285750" indent="-285750">
              <a:spcAft>
                <a:spcPts val="1800"/>
              </a:spcAft>
              <a:buFont typeface="Arial" panose="020B0604020202020204" pitchFamily="34" charset="0"/>
              <a:buChar char="•"/>
            </a:pPr>
            <a:r>
              <a:rPr kumimoji="1" lang="en-US" altLang="zh-CN" sz="1200" dirty="0"/>
              <a:t>The most frequent HLA peptide pair was </a:t>
            </a:r>
            <a:r>
              <a:rPr kumimoji="1" lang="en-US" altLang="zh-CN" sz="1200" b="1" dirty="0">
                <a:solidFill>
                  <a:srgbClr val="0070C0"/>
                </a:solidFill>
              </a:rPr>
              <a:t>A24:02-ADGVAELR</a:t>
            </a:r>
            <a:r>
              <a:rPr kumimoji="1" lang="en-US" altLang="zh-CN" sz="1200" dirty="0"/>
              <a:t> (28</a:t>
            </a:r>
            <a:r>
              <a:rPr kumimoji="1" lang="zh-CN" altLang="en-US" sz="1200" dirty="0"/>
              <a:t> </a:t>
            </a:r>
            <a:r>
              <a:rPr kumimoji="1" lang="en-US" altLang="zh-CN" sz="1200" dirty="0"/>
              <a:t>times, accounting for 34.1% of the total samples), followed by </a:t>
            </a:r>
            <a:r>
              <a:rPr kumimoji="1" lang="en-US" altLang="zh-CN" sz="1200" b="1" dirty="0">
                <a:solidFill>
                  <a:srgbClr val="0070C0"/>
                </a:solidFill>
              </a:rPr>
              <a:t>A02:01-TKTEISEMNR</a:t>
            </a:r>
            <a:r>
              <a:rPr kumimoji="1" lang="en-US" altLang="zh-CN" sz="1200" dirty="0"/>
              <a:t> (27 times).</a:t>
            </a:r>
          </a:p>
          <a:p>
            <a:pPr marL="285750" indent="-285750">
              <a:spcAft>
                <a:spcPts val="1800"/>
              </a:spcAft>
              <a:buFont typeface="Arial" panose="020B0604020202020204" pitchFamily="34" charset="0"/>
              <a:buChar char="•"/>
            </a:pPr>
            <a:r>
              <a:rPr kumimoji="1" lang="zh-CN" altLang="en-US" sz="1200" dirty="0"/>
              <a:t>39 candidate epitopes with significant difference in </a:t>
            </a:r>
            <a:r>
              <a:rPr kumimoji="1" lang="en-US" altLang="zh-CN" sz="1200" dirty="0"/>
              <a:t>two </a:t>
            </a:r>
            <a:r>
              <a:rPr kumimoji="1" lang="zh-CN" altLang="en-US" sz="1200" dirty="0"/>
              <a:t>survival</a:t>
            </a:r>
            <a:r>
              <a:rPr kumimoji="1" lang="en-US" altLang="zh-CN" sz="1200" dirty="0"/>
              <a:t> groups</a:t>
            </a:r>
            <a:r>
              <a:rPr kumimoji="1" lang="zh-CN" altLang="en-US" sz="1200" dirty="0"/>
              <a:t> (log rank test, p-value &lt; 0.05)</a:t>
            </a:r>
            <a:r>
              <a:rPr kumimoji="1" lang="en-US" altLang="zh-CN" sz="1200" dirty="0"/>
              <a:t>.</a:t>
            </a:r>
          </a:p>
        </p:txBody>
      </p:sp>
      <p:sp>
        <p:nvSpPr>
          <p:cNvPr id="4" name="Slide Number Placeholder 3"/>
          <p:cNvSpPr>
            <a:spLocks noGrp="1"/>
          </p:cNvSpPr>
          <p:nvPr>
            <p:ph type="sldNum" sz="quarter" idx="5"/>
          </p:nvPr>
        </p:nvSpPr>
        <p:spPr/>
        <p:txBody>
          <a:bodyPr/>
          <a:lstStyle/>
          <a:p>
            <a:fld id="{6E0D5545-95D4-489F-B8ED-7EAFA774B567}" type="slidenum">
              <a:rPr lang="zh-CN" altLang="en-US" smtClean="0"/>
              <a:t>14</a:t>
            </a:fld>
            <a:endParaRPr lang="zh-CN" altLang="en-US"/>
          </a:p>
        </p:txBody>
      </p:sp>
    </p:spTree>
    <p:extLst>
      <p:ext uri="{BB962C8B-B14F-4D97-AF65-F5344CB8AC3E}">
        <p14:creationId xmlns:p14="http://schemas.microsoft.com/office/powerpoint/2010/main" val="2456556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Cancer Biology &amp; Medicine</a:t>
            </a:r>
          </a:p>
          <a:p>
            <a:endParaRPr lang="en-US" dirty="0"/>
          </a:p>
          <a:p>
            <a:r>
              <a:rPr lang="zh-CN" altLang="en-US" sz="1200" b="0" i="0" kern="1200" dirty="0">
                <a:solidFill>
                  <a:schemeClr val="tx1"/>
                </a:solidFill>
                <a:effectLst/>
                <a:latin typeface="+mn-lt"/>
                <a:ea typeface="+mn-ea"/>
                <a:cs typeface="+mn-cs"/>
              </a:rPr>
              <a:t>硝苯地平，又名</a:t>
            </a:r>
            <a:r>
              <a:rPr lang="en-US" altLang="zh-CN" sz="1200" b="0" i="0" kern="1200" dirty="0">
                <a:solidFill>
                  <a:schemeClr val="tx1"/>
                </a:solidFill>
                <a:effectLst/>
                <a:latin typeface="+mn-lt"/>
                <a:ea typeface="+mn-ea"/>
                <a:cs typeface="+mn-cs"/>
              </a:rPr>
              <a:t>1,4-</a:t>
            </a:r>
            <a:r>
              <a:rPr lang="zh-CN" altLang="en-US" sz="1200" b="0" i="0" kern="1200" dirty="0">
                <a:solidFill>
                  <a:schemeClr val="tx1"/>
                </a:solidFill>
                <a:effectLst/>
                <a:latin typeface="+mn-lt"/>
                <a:ea typeface="+mn-ea"/>
                <a:cs typeface="+mn-cs"/>
              </a:rPr>
              <a:t>二氢</a:t>
            </a:r>
            <a:r>
              <a:rPr lang="en-US" altLang="zh-CN" sz="1200" b="0" i="0" kern="1200" dirty="0">
                <a:solidFill>
                  <a:schemeClr val="tx1"/>
                </a:solidFill>
                <a:effectLst/>
                <a:latin typeface="+mn-lt"/>
                <a:ea typeface="+mn-ea"/>
                <a:cs typeface="+mn-cs"/>
              </a:rPr>
              <a:t>-2,6-</a:t>
            </a:r>
            <a:r>
              <a:rPr lang="zh-CN" altLang="en-US" sz="1200" b="0" i="0" kern="1200" dirty="0">
                <a:solidFill>
                  <a:schemeClr val="tx1"/>
                </a:solidFill>
                <a:effectLst/>
                <a:latin typeface="+mn-lt"/>
                <a:ea typeface="+mn-ea"/>
                <a:cs typeface="+mn-cs"/>
              </a:rPr>
              <a:t>二甲基</a:t>
            </a:r>
            <a:r>
              <a:rPr lang="en-US" altLang="zh-CN" sz="1200" b="0" i="0" kern="1200" dirty="0">
                <a:solidFill>
                  <a:schemeClr val="tx1"/>
                </a:solidFill>
                <a:effectLst/>
                <a:latin typeface="+mn-lt"/>
                <a:ea typeface="+mn-ea"/>
                <a:cs typeface="+mn-cs"/>
              </a:rPr>
              <a:t>-4-(2-</a:t>
            </a:r>
            <a:r>
              <a:rPr lang="zh-CN" altLang="en-US" sz="1200" b="0" i="0" kern="1200" dirty="0">
                <a:solidFill>
                  <a:schemeClr val="tx1"/>
                </a:solidFill>
                <a:effectLst/>
                <a:latin typeface="+mn-lt"/>
                <a:ea typeface="+mn-ea"/>
                <a:cs typeface="+mn-cs"/>
              </a:rPr>
              <a:t>硝基苯基</a:t>
            </a:r>
            <a:r>
              <a:rPr lang="en-US" altLang="zh-CN" sz="1200" b="0" i="0" kern="1200" dirty="0">
                <a:solidFill>
                  <a:schemeClr val="tx1"/>
                </a:solidFill>
                <a:effectLst/>
                <a:latin typeface="+mn-lt"/>
                <a:ea typeface="+mn-ea"/>
                <a:cs typeface="+mn-cs"/>
              </a:rPr>
              <a:t>)-3,5-</a:t>
            </a:r>
            <a:r>
              <a:rPr lang="zh-CN" altLang="en-US" sz="1200" b="0" i="0" kern="1200" dirty="0">
                <a:solidFill>
                  <a:schemeClr val="tx1"/>
                </a:solidFill>
                <a:effectLst/>
                <a:latin typeface="+mn-lt"/>
                <a:ea typeface="+mn-ea"/>
                <a:cs typeface="+mn-cs"/>
              </a:rPr>
              <a:t>吡啶二羧酸二甲酯，是一种二氢吡啶类钙拮抗剂，用于预防和治疗冠心病心绞痛，特别是变异型心绞痛和冠状动脉痉挛所</a:t>
            </a:r>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去甲替林，为阿米替林的代谢产物，具有抗抑郁作用，起效快适用于伴有紧张，焦虑的抑郁症患者。亦可用于焦虑状态</a:t>
            </a:r>
            <a:endParaRPr lang="en-US" dirty="0"/>
          </a:p>
        </p:txBody>
      </p:sp>
      <p:sp>
        <p:nvSpPr>
          <p:cNvPr id="4" name="Slide Number Placeholder 3"/>
          <p:cNvSpPr>
            <a:spLocks noGrp="1"/>
          </p:cNvSpPr>
          <p:nvPr>
            <p:ph type="sldNum" sz="quarter" idx="5"/>
          </p:nvPr>
        </p:nvSpPr>
        <p:spPr/>
        <p:txBody>
          <a:bodyPr/>
          <a:lstStyle/>
          <a:p>
            <a:fld id="{6E0D5545-95D4-489F-B8ED-7EAFA774B567}" type="slidenum">
              <a:rPr lang="zh-CN" altLang="en-US" smtClean="0"/>
              <a:t>15</a:t>
            </a:fld>
            <a:endParaRPr lang="zh-CN" altLang="en-US"/>
          </a:p>
        </p:txBody>
      </p:sp>
    </p:spTree>
    <p:extLst>
      <p:ext uri="{BB962C8B-B14F-4D97-AF65-F5344CB8AC3E}">
        <p14:creationId xmlns:p14="http://schemas.microsoft.com/office/powerpoint/2010/main" val="3472744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Cancer Biology &amp; Medicine</a:t>
            </a:r>
          </a:p>
          <a:p>
            <a:endParaRPr lang="en-US" dirty="0"/>
          </a:p>
          <a:p>
            <a:r>
              <a:rPr lang="zh-CN" altLang="en-US" sz="1200" b="0" i="0" kern="1200" dirty="0">
                <a:solidFill>
                  <a:schemeClr val="tx1"/>
                </a:solidFill>
                <a:effectLst/>
                <a:latin typeface="+mn-lt"/>
                <a:ea typeface="+mn-ea"/>
                <a:cs typeface="+mn-cs"/>
              </a:rPr>
              <a:t>硝苯地平，又名</a:t>
            </a:r>
            <a:r>
              <a:rPr lang="en-US" altLang="zh-CN" sz="1200" b="0" i="0" kern="1200" dirty="0">
                <a:solidFill>
                  <a:schemeClr val="tx1"/>
                </a:solidFill>
                <a:effectLst/>
                <a:latin typeface="+mn-lt"/>
                <a:ea typeface="+mn-ea"/>
                <a:cs typeface="+mn-cs"/>
              </a:rPr>
              <a:t>1,4-</a:t>
            </a:r>
            <a:r>
              <a:rPr lang="zh-CN" altLang="en-US" sz="1200" b="0" i="0" kern="1200" dirty="0">
                <a:solidFill>
                  <a:schemeClr val="tx1"/>
                </a:solidFill>
                <a:effectLst/>
                <a:latin typeface="+mn-lt"/>
                <a:ea typeface="+mn-ea"/>
                <a:cs typeface="+mn-cs"/>
              </a:rPr>
              <a:t>二氢</a:t>
            </a:r>
            <a:r>
              <a:rPr lang="en-US" altLang="zh-CN" sz="1200" b="0" i="0" kern="1200" dirty="0">
                <a:solidFill>
                  <a:schemeClr val="tx1"/>
                </a:solidFill>
                <a:effectLst/>
                <a:latin typeface="+mn-lt"/>
                <a:ea typeface="+mn-ea"/>
                <a:cs typeface="+mn-cs"/>
              </a:rPr>
              <a:t>-2,6-</a:t>
            </a:r>
            <a:r>
              <a:rPr lang="zh-CN" altLang="en-US" sz="1200" b="0" i="0" kern="1200" dirty="0">
                <a:solidFill>
                  <a:schemeClr val="tx1"/>
                </a:solidFill>
                <a:effectLst/>
                <a:latin typeface="+mn-lt"/>
                <a:ea typeface="+mn-ea"/>
                <a:cs typeface="+mn-cs"/>
              </a:rPr>
              <a:t>二甲基</a:t>
            </a:r>
            <a:r>
              <a:rPr lang="en-US" altLang="zh-CN" sz="1200" b="0" i="0" kern="1200" dirty="0">
                <a:solidFill>
                  <a:schemeClr val="tx1"/>
                </a:solidFill>
                <a:effectLst/>
                <a:latin typeface="+mn-lt"/>
                <a:ea typeface="+mn-ea"/>
                <a:cs typeface="+mn-cs"/>
              </a:rPr>
              <a:t>-4-(2-</a:t>
            </a:r>
            <a:r>
              <a:rPr lang="zh-CN" altLang="en-US" sz="1200" b="0" i="0" kern="1200" dirty="0">
                <a:solidFill>
                  <a:schemeClr val="tx1"/>
                </a:solidFill>
                <a:effectLst/>
                <a:latin typeface="+mn-lt"/>
                <a:ea typeface="+mn-ea"/>
                <a:cs typeface="+mn-cs"/>
              </a:rPr>
              <a:t>硝基苯基</a:t>
            </a:r>
            <a:r>
              <a:rPr lang="en-US" altLang="zh-CN" sz="1200" b="0" i="0" kern="1200" dirty="0">
                <a:solidFill>
                  <a:schemeClr val="tx1"/>
                </a:solidFill>
                <a:effectLst/>
                <a:latin typeface="+mn-lt"/>
                <a:ea typeface="+mn-ea"/>
                <a:cs typeface="+mn-cs"/>
              </a:rPr>
              <a:t>)-3,5-</a:t>
            </a:r>
            <a:r>
              <a:rPr lang="zh-CN" altLang="en-US" sz="1200" b="0" i="0" kern="1200" dirty="0">
                <a:solidFill>
                  <a:schemeClr val="tx1"/>
                </a:solidFill>
                <a:effectLst/>
                <a:latin typeface="+mn-lt"/>
                <a:ea typeface="+mn-ea"/>
                <a:cs typeface="+mn-cs"/>
              </a:rPr>
              <a:t>吡啶二羧酸二甲酯，是一种二氢吡啶类钙拮抗剂，用于预防和治疗冠心病心绞痛，特别是变异型心绞痛和冠状动脉痉挛所</a:t>
            </a:r>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去甲替林，为阿米替林的代谢产物，具有抗抑郁作用，起效快适用于伴有紧张，焦虑的抑郁症患者。亦可用于焦虑状态</a:t>
            </a:r>
            <a:endParaRPr lang="en-US" dirty="0"/>
          </a:p>
        </p:txBody>
      </p:sp>
      <p:sp>
        <p:nvSpPr>
          <p:cNvPr id="4" name="Slide Number Placeholder 3"/>
          <p:cNvSpPr>
            <a:spLocks noGrp="1"/>
          </p:cNvSpPr>
          <p:nvPr>
            <p:ph type="sldNum" sz="quarter" idx="5"/>
          </p:nvPr>
        </p:nvSpPr>
        <p:spPr/>
        <p:txBody>
          <a:bodyPr/>
          <a:lstStyle/>
          <a:p>
            <a:fld id="{6E0D5545-95D4-489F-B8ED-7EAFA774B567}" type="slidenum">
              <a:rPr lang="zh-CN" altLang="en-US" smtClean="0"/>
              <a:t>16</a:t>
            </a:fld>
            <a:endParaRPr lang="zh-CN" altLang="en-US"/>
          </a:p>
        </p:txBody>
      </p:sp>
    </p:spTree>
    <p:extLst>
      <p:ext uri="{BB962C8B-B14F-4D97-AF65-F5344CB8AC3E}">
        <p14:creationId xmlns:p14="http://schemas.microsoft.com/office/powerpoint/2010/main" val="32027526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00" dirty="0">
                <a:effectLst/>
                <a:latin typeface="Times New Roman" panose="02020603050405020304" pitchFamily="18" charset="0"/>
                <a:ea typeface="SimSun" panose="02010600030101010101" pitchFamily="2" charset="-122"/>
              </a:rPr>
              <a:t>The baseline model is a dense neural network comprising two hidden layers (excluding the output layer). </a:t>
            </a:r>
            <a:endParaRPr lang="en-US" dirty="0"/>
          </a:p>
        </p:txBody>
      </p:sp>
      <p:sp>
        <p:nvSpPr>
          <p:cNvPr id="4" name="Slide Number Placeholder 3"/>
          <p:cNvSpPr>
            <a:spLocks noGrp="1"/>
          </p:cNvSpPr>
          <p:nvPr>
            <p:ph type="sldNum" sz="quarter" idx="5"/>
          </p:nvPr>
        </p:nvSpPr>
        <p:spPr/>
        <p:txBody>
          <a:bodyPr/>
          <a:lstStyle/>
          <a:p>
            <a:fld id="{6E0D5545-95D4-489F-B8ED-7EAFA774B567}" type="slidenum">
              <a:rPr lang="zh-CN" altLang="en-US" smtClean="0"/>
              <a:t>17</a:t>
            </a:fld>
            <a:endParaRPr lang="zh-CN" altLang="en-US"/>
          </a:p>
        </p:txBody>
      </p:sp>
    </p:spTree>
    <p:extLst>
      <p:ext uri="{BB962C8B-B14F-4D97-AF65-F5344CB8AC3E}">
        <p14:creationId xmlns:p14="http://schemas.microsoft.com/office/powerpoint/2010/main" val="7059388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0D5545-95D4-489F-B8ED-7EAFA774B567}" type="slidenum">
              <a:rPr lang="zh-CN" altLang="en-US" smtClean="0"/>
              <a:t>18</a:t>
            </a:fld>
            <a:endParaRPr lang="zh-CN" altLang="en-US"/>
          </a:p>
        </p:txBody>
      </p:sp>
    </p:spTree>
    <p:extLst>
      <p:ext uri="{BB962C8B-B14F-4D97-AF65-F5344CB8AC3E}">
        <p14:creationId xmlns:p14="http://schemas.microsoft.com/office/powerpoint/2010/main" val="30425821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84B1CD8-9F96-4F1D-A5B8-2D9E0ECCEB33}" type="slidenum">
              <a:rPr lang="zh-CN" altLang="en-US" smtClean="0"/>
              <a:t>19</a:t>
            </a:fld>
            <a:endParaRPr lang="zh-CN" altLang="en-US"/>
          </a:p>
        </p:txBody>
      </p:sp>
    </p:spTree>
    <p:extLst>
      <p:ext uri="{BB962C8B-B14F-4D97-AF65-F5344CB8AC3E}">
        <p14:creationId xmlns:p14="http://schemas.microsoft.com/office/powerpoint/2010/main" val="34075384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zh-CN" altLang="en-US" sz="1200" kern="0" dirty="0">
                <a:solidFill>
                  <a:srgbClr val="000000"/>
                </a:solidFill>
                <a:latin typeface="微软雅黑"/>
                <a:ea typeface="微软雅黑"/>
              </a:rPr>
              <a:t>磷酸化在多种信号转导通路中发挥重要作用</a:t>
            </a:r>
            <a:endParaRPr lang="en-US" altLang="zh-CN" sz="1200" kern="0" dirty="0">
              <a:solidFill>
                <a:srgbClr val="000000"/>
              </a:solidFill>
              <a:latin typeface="微软雅黑"/>
              <a:ea typeface="微软雅黑"/>
            </a:endParaRPr>
          </a:p>
          <a:p>
            <a:pPr marL="342900" indent="-342900">
              <a:buFont typeface="Arial" panose="020B0604020202020204" pitchFamily="34" charset="0"/>
              <a:buChar char="•"/>
            </a:pPr>
            <a:r>
              <a:rPr lang="zh-CN" altLang="en-US" sz="1200" kern="0" dirty="0">
                <a:solidFill>
                  <a:srgbClr val="000000"/>
                </a:solidFill>
                <a:latin typeface="微软雅黑"/>
                <a:ea typeface="微软雅黑"/>
              </a:rPr>
              <a:t>关键蛋白质的异常磷酸化会导致下游通路中靶蛋白的表达紊乱</a:t>
            </a:r>
            <a:endParaRPr lang="en-CN" sz="1200" dirty="0"/>
          </a:p>
          <a:p>
            <a:endParaRPr lang="en-US" dirty="0"/>
          </a:p>
        </p:txBody>
      </p:sp>
      <p:sp>
        <p:nvSpPr>
          <p:cNvPr id="4" name="Slide Number Placeholder 3"/>
          <p:cNvSpPr>
            <a:spLocks noGrp="1"/>
          </p:cNvSpPr>
          <p:nvPr>
            <p:ph type="sldNum" sz="quarter" idx="5"/>
          </p:nvPr>
        </p:nvSpPr>
        <p:spPr/>
        <p:txBody>
          <a:bodyPr/>
          <a:lstStyle/>
          <a:p>
            <a:fld id="{6E0D5545-95D4-489F-B8ED-7EAFA774B567}" type="slidenum">
              <a:rPr lang="zh-CN" altLang="en-US" smtClean="0"/>
              <a:t>20</a:t>
            </a:fld>
            <a:endParaRPr lang="zh-CN" altLang="en-US"/>
          </a:p>
        </p:txBody>
      </p:sp>
    </p:spTree>
    <p:extLst>
      <p:ext uri="{BB962C8B-B14F-4D97-AF65-F5344CB8AC3E}">
        <p14:creationId xmlns:p14="http://schemas.microsoft.com/office/powerpoint/2010/main" val="19230482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Cancer Biology &amp; Medicine</a:t>
            </a:r>
          </a:p>
          <a:p>
            <a:endParaRPr lang="en-US" dirty="0"/>
          </a:p>
          <a:p>
            <a:r>
              <a:rPr lang="zh-CN" altLang="en-US" sz="1200" b="0" i="0" kern="1200" dirty="0">
                <a:solidFill>
                  <a:schemeClr val="tx1"/>
                </a:solidFill>
                <a:effectLst/>
                <a:latin typeface="+mn-lt"/>
                <a:ea typeface="+mn-ea"/>
                <a:cs typeface="+mn-cs"/>
              </a:rPr>
              <a:t>硝苯地平，又名</a:t>
            </a:r>
            <a:r>
              <a:rPr lang="en-US" altLang="zh-CN" sz="1200" b="0" i="0" kern="1200" dirty="0">
                <a:solidFill>
                  <a:schemeClr val="tx1"/>
                </a:solidFill>
                <a:effectLst/>
                <a:latin typeface="+mn-lt"/>
                <a:ea typeface="+mn-ea"/>
                <a:cs typeface="+mn-cs"/>
              </a:rPr>
              <a:t>1,4-</a:t>
            </a:r>
            <a:r>
              <a:rPr lang="zh-CN" altLang="en-US" sz="1200" b="0" i="0" kern="1200" dirty="0">
                <a:solidFill>
                  <a:schemeClr val="tx1"/>
                </a:solidFill>
                <a:effectLst/>
                <a:latin typeface="+mn-lt"/>
                <a:ea typeface="+mn-ea"/>
                <a:cs typeface="+mn-cs"/>
              </a:rPr>
              <a:t>二氢</a:t>
            </a:r>
            <a:r>
              <a:rPr lang="en-US" altLang="zh-CN" sz="1200" b="0" i="0" kern="1200" dirty="0">
                <a:solidFill>
                  <a:schemeClr val="tx1"/>
                </a:solidFill>
                <a:effectLst/>
                <a:latin typeface="+mn-lt"/>
                <a:ea typeface="+mn-ea"/>
                <a:cs typeface="+mn-cs"/>
              </a:rPr>
              <a:t>-2,6-</a:t>
            </a:r>
            <a:r>
              <a:rPr lang="zh-CN" altLang="en-US" sz="1200" b="0" i="0" kern="1200" dirty="0">
                <a:solidFill>
                  <a:schemeClr val="tx1"/>
                </a:solidFill>
                <a:effectLst/>
                <a:latin typeface="+mn-lt"/>
                <a:ea typeface="+mn-ea"/>
                <a:cs typeface="+mn-cs"/>
              </a:rPr>
              <a:t>二甲基</a:t>
            </a:r>
            <a:r>
              <a:rPr lang="en-US" altLang="zh-CN" sz="1200" b="0" i="0" kern="1200" dirty="0">
                <a:solidFill>
                  <a:schemeClr val="tx1"/>
                </a:solidFill>
                <a:effectLst/>
                <a:latin typeface="+mn-lt"/>
                <a:ea typeface="+mn-ea"/>
                <a:cs typeface="+mn-cs"/>
              </a:rPr>
              <a:t>-4-(2-</a:t>
            </a:r>
            <a:r>
              <a:rPr lang="zh-CN" altLang="en-US" sz="1200" b="0" i="0" kern="1200" dirty="0">
                <a:solidFill>
                  <a:schemeClr val="tx1"/>
                </a:solidFill>
                <a:effectLst/>
                <a:latin typeface="+mn-lt"/>
                <a:ea typeface="+mn-ea"/>
                <a:cs typeface="+mn-cs"/>
              </a:rPr>
              <a:t>硝基苯基</a:t>
            </a:r>
            <a:r>
              <a:rPr lang="en-US" altLang="zh-CN" sz="1200" b="0" i="0" kern="1200" dirty="0">
                <a:solidFill>
                  <a:schemeClr val="tx1"/>
                </a:solidFill>
                <a:effectLst/>
                <a:latin typeface="+mn-lt"/>
                <a:ea typeface="+mn-ea"/>
                <a:cs typeface="+mn-cs"/>
              </a:rPr>
              <a:t>)-3,5-</a:t>
            </a:r>
            <a:r>
              <a:rPr lang="zh-CN" altLang="en-US" sz="1200" b="0" i="0" kern="1200" dirty="0">
                <a:solidFill>
                  <a:schemeClr val="tx1"/>
                </a:solidFill>
                <a:effectLst/>
                <a:latin typeface="+mn-lt"/>
                <a:ea typeface="+mn-ea"/>
                <a:cs typeface="+mn-cs"/>
              </a:rPr>
              <a:t>吡啶二羧酸二甲酯，是一种二氢吡啶类钙拮抗剂，用于预防和治疗冠心病心绞痛，特别是变异型心绞痛和冠状动脉痉挛所</a:t>
            </a:r>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去甲替林，为阿米替林的代谢产物，具有抗抑郁作用，起效快适用于伴有紧张，焦虑的抑郁症患者。亦可用于焦虑状态</a:t>
            </a:r>
            <a:endParaRPr lang="en-US" dirty="0"/>
          </a:p>
        </p:txBody>
      </p:sp>
      <p:sp>
        <p:nvSpPr>
          <p:cNvPr id="4" name="Slide Number Placeholder 3"/>
          <p:cNvSpPr>
            <a:spLocks noGrp="1"/>
          </p:cNvSpPr>
          <p:nvPr>
            <p:ph type="sldNum" sz="quarter" idx="5"/>
          </p:nvPr>
        </p:nvSpPr>
        <p:spPr/>
        <p:txBody>
          <a:bodyPr/>
          <a:lstStyle/>
          <a:p>
            <a:fld id="{6E0D5545-95D4-489F-B8ED-7EAFA774B567}" type="slidenum">
              <a:rPr lang="zh-CN" altLang="en-US" smtClean="0"/>
              <a:t>21</a:t>
            </a:fld>
            <a:endParaRPr lang="zh-CN" altLang="en-US"/>
          </a:p>
        </p:txBody>
      </p:sp>
    </p:spTree>
    <p:extLst>
      <p:ext uri="{BB962C8B-B14F-4D97-AF65-F5344CB8AC3E}">
        <p14:creationId xmlns:p14="http://schemas.microsoft.com/office/powerpoint/2010/main" val="28686029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我们需要在质谱数据水平测算</a:t>
            </a:r>
            <a:r>
              <a:rPr lang="zh-CN" altLang="en-US" b="1" u="sng" dirty="0">
                <a:solidFill>
                  <a:srgbClr val="C8161E"/>
                </a:solidFill>
              </a:rPr>
              <a:t>多个磷酸化位点的强度</a:t>
            </a:r>
            <a:r>
              <a:rPr lang="zh-CN" altLang="en-US" dirty="0"/>
              <a:t>与</a:t>
            </a:r>
            <a:r>
              <a:rPr lang="zh-CN" altLang="en-US" b="1" u="sng" dirty="0"/>
              <a:t>多个靶蛋白的表达量</a:t>
            </a:r>
            <a:r>
              <a:rPr lang="zh-CN" altLang="en-US" dirty="0"/>
              <a:t>之间“多对多”的相关性关系。这一过程在以往研究中通常采用的是降维方法，例如取均值或者取单值的方法，简化为“一对一”的相关性问题，这可能会造成原始数据中上下调关系的相互抵消，或全局信息的缺失等，造成信息损失。</a:t>
            </a:r>
            <a:endParaRPr lang="en-US" altLang="zh-CN" dirty="0"/>
          </a:p>
          <a:p>
            <a:endParaRPr lang="en-US" dirty="0"/>
          </a:p>
        </p:txBody>
      </p:sp>
      <p:sp>
        <p:nvSpPr>
          <p:cNvPr id="4" name="Slide Number Placeholder 3"/>
          <p:cNvSpPr>
            <a:spLocks noGrp="1"/>
          </p:cNvSpPr>
          <p:nvPr>
            <p:ph type="sldNum" sz="quarter" idx="5"/>
          </p:nvPr>
        </p:nvSpPr>
        <p:spPr/>
        <p:txBody>
          <a:bodyPr/>
          <a:lstStyle/>
          <a:p>
            <a:fld id="{6E0D5545-95D4-489F-B8ED-7EAFA774B567}" type="slidenum">
              <a:rPr lang="zh-CN" altLang="en-US" smtClean="0"/>
              <a:t>22</a:t>
            </a:fld>
            <a:endParaRPr lang="zh-CN" altLang="en-US"/>
          </a:p>
        </p:txBody>
      </p:sp>
    </p:spTree>
    <p:extLst>
      <p:ext uri="{BB962C8B-B14F-4D97-AF65-F5344CB8AC3E}">
        <p14:creationId xmlns:p14="http://schemas.microsoft.com/office/powerpoint/2010/main" val="7500964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40000"/>
              </a:lnSpc>
              <a:spcBef>
                <a:spcPts val="300"/>
              </a:spcBef>
              <a:spcAft>
                <a:spcPts val="300"/>
              </a:spcAft>
              <a:buFont typeface="Arial" panose="020B0604020202020204" pitchFamily="34" charset="0"/>
              <a:buChar char="•"/>
            </a:pPr>
            <a:r>
              <a:rPr lang="zh-CN" altLang="en-US"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直接计算高维矩阵相关性，适用于非线性相关。</a:t>
            </a:r>
            <a:endParaRPr lang="en-US" altLang="zh-CN"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nSpc>
                <a:spcPct val="140000"/>
              </a:lnSpc>
              <a:spcBef>
                <a:spcPts val="300"/>
              </a:spcBef>
              <a:spcAft>
                <a:spcPts val="300"/>
              </a:spcAft>
              <a:buFont typeface="Arial" panose="020B0604020202020204" pitchFamily="34" charset="0"/>
              <a:buChar char="•"/>
            </a:pPr>
            <a:r>
              <a:rPr lang="zh-CN" altLang="en-US"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在脑部功能域连接</a:t>
            </a:r>
            <a:r>
              <a:rPr lang="en-US" altLang="zh-CN" baseline="300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[2]</a:t>
            </a:r>
            <a:r>
              <a:rPr lang="zh-CN" altLang="en-US"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和基因共表达网络</a:t>
            </a:r>
            <a:r>
              <a:rPr lang="en-US" altLang="zh-CN" baseline="300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[3]</a:t>
            </a:r>
            <a:r>
              <a:rPr lang="zh-CN" altLang="en-US"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研究中有良好应用，尚未引入蛋白质组学数据研究</a:t>
            </a:r>
            <a:endParaRPr lang="en-US" dirty="0"/>
          </a:p>
        </p:txBody>
      </p:sp>
      <p:sp>
        <p:nvSpPr>
          <p:cNvPr id="4" name="Slide Number Placeholder 3"/>
          <p:cNvSpPr>
            <a:spLocks noGrp="1"/>
          </p:cNvSpPr>
          <p:nvPr>
            <p:ph type="sldNum" sz="quarter" idx="5"/>
          </p:nvPr>
        </p:nvSpPr>
        <p:spPr/>
        <p:txBody>
          <a:bodyPr/>
          <a:lstStyle/>
          <a:p>
            <a:fld id="{6E0D5545-95D4-489F-B8ED-7EAFA774B567}" type="slidenum">
              <a:rPr lang="zh-CN" altLang="en-US" smtClean="0"/>
              <a:t>23</a:t>
            </a:fld>
            <a:endParaRPr lang="zh-CN" altLang="en-US"/>
          </a:p>
        </p:txBody>
      </p:sp>
    </p:spTree>
    <p:extLst>
      <p:ext uri="{BB962C8B-B14F-4D97-AF65-F5344CB8AC3E}">
        <p14:creationId xmlns:p14="http://schemas.microsoft.com/office/powerpoint/2010/main" val="3077991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CTNNB1</a:t>
            </a:r>
            <a:r>
              <a:rPr lang="zh-CN" altLang="en-US" sz="1200" b="0" i="0" kern="1200" dirty="0">
                <a:solidFill>
                  <a:schemeClr val="tx1"/>
                </a:solidFill>
                <a:effectLst/>
                <a:latin typeface="+mn-lt"/>
                <a:ea typeface="+mn-ea"/>
                <a:cs typeface="+mn-cs"/>
              </a:rPr>
              <a:t>基因编码的蛋白</a:t>
            </a:r>
            <a:r>
              <a:rPr lang="el-GR" sz="1200" b="0" i="0" kern="1200" dirty="0">
                <a:solidFill>
                  <a:schemeClr val="tx1"/>
                </a:solidFill>
                <a:effectLst/>
                <a:latin typeface="+mn-lt"/>
                <a:ea typeface="+mn-ea"/>
                <a:cs typeface="+mn-cs"/>
              </a:rPr>
              <a:t>β-</a:t>
            </a:r>
            <a:r>
              <a:rPr lang="en-US" sz="1200" b="0" i="0" kern="1200" dirty="0">
                <a:solidFill>
                  <a:schemeClr val="tx1"/>
                </a:solidFill>
                <a:effectLst/>
                <a:latin typeface="+mn-lt"/>
                <a:ea typeface="+mn-ea"/>
                <a:cs typeface="+mn-cs"/>
              </a:rPr>
              <a:t>catenin</a:t>
            </a:r>
            <a:r>
              <a:rPr lang="zh-CN" altLang="en-US" sz="1200" b="0" i="0" kern="1200" dirty="0">
                <a:solidFill>
                  <a:schemeClr val="tx1"/>
                </a:solidFill>
                <a:effectLst/>
                <a:latin typeface="+mn-lt"/>
                <a:ea typeface="+mn-ea"/>
                <a:cs typeface="+mn-cs"/>
              </a:rPr>
              <a:t>是一种粘着连接蛋白</a:t>
            </a:r>
            <a:endParaRPr lang="en-CN" dirty="0"/>
          </a:p>
        </p:txBody>
      </p:sp>
      <p:sp>
        <p:nvSpPr>
          <p:cNvPr id="4" name="Slide Number Placeholder 3"/>
          <p:cNvSpPr>
            <a:spLocks noGrp="1"/>
          </p:cNvSpPr>
          <p:nvPr>
            <p:ph type="sldNum" sz="quarter" idx="5"/>
          </p:nvPr>
        </p:nvSpPr>
        <p:spPr/>
        <p:txBody>
          <a:bodyPr/>
          <a:lstStyle/>
          <a:p>
            <a:fld id="{684B1CD8-9F96-4F1D-A5B8-2D9E0ECCEB33}" type="slidenum">
              <a:rPr lang="zh-CN" altLang="en-US" smtClean="0"/>
              <a:t>3</a:t>
            </a:fld>
            <a:endParaRPr lang="zh-CN" altLang="en-US"/>
          </a:p>
        </p:txBody>
      </p:sp>
    </p:spTree>
    <p:extLst>
      <p:ext uri="{BB962C8B-B14F-4D97-AF65-F5344CB8AC3E}">
        <p14:creationId xmlns:p14="http://schemas.microsoft.com/office/powerpoint/2010/main" val="12441561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sz="1200" dirty="0">
                <a:latin typeface="Arial"/>
                <a:ea typeface="微软雅黑"/>
              </a:rPr>
              <a:t>线性、多项型、指数型、对数型、三角型；无相关对照</a:t>
            </a:r>
            <a:endParaRPr kumimoji="0" lang="en-US" altLang="zh-CN" sz="1200" b="1" i="0" u="none" strike="noStrike" kern="1200" cap="none" spc="0" normalizeH="0" baseline="0" noProof="0" dirty="0">
              <a:ln>
                <a:noFill/>
              </a:ln>
              <a:effectLst/>
              <a:uLnTx/>
              <a:uFillTx/>
              <a:latin typeface="Arial"/>
              <a:ea typeface="微软雅黑"/>
              <a:cs typeface="+mn-cs"/>
            </a:endParaRPr>
          </a:p>
          <a:p>
            <a:endParaRPr lang="en-CN" dirty="0"/>
          </a:p>
        </p:txBody>
      </p:sp>
      <p:sp>
        <p:nvSpPr>
          <p:cNvPr id="4" name="Slide Number Placeholder 3"/>
          <p:cNvSpPr>
            <a:spLocks noGrp="1"/>
          </p:cNvSpPr>
          <p:nvPr>
            <p:ph type="sldNum" sz="quarter" idx="5"/>
          </p:nvPr>
        </p:nvSpPr>
        <p:spPr/>
        <p:txBody>
          <a:bodyPr/>
          <a:lstStyle/>
          <a:p>
            <a:fld id="{684B1CD8-9F96-4F1D-A5B8-2D9E0ECCEB33}" type="slidenum">
              <a:rPr lang="zh-CN" altLang="en-US" smtClean="0"/>
              <a:t>25</a:t>
            </a:fld>
            <a:endParaRPr lang="zh-CN" altLang="en-US"/>
          </a:p>
        </p:txBody>
      </p:sp>
    </p:spTree>
    <p:extLst>
      <p:ext uri="{BB962C8B-B14F-4D97-AF65-F5344CB8AC3E}">
        <p14:creationId xmlns:p14="http://schemas.microsoft.com/office/powerpoint/2010/main" val="3952800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0" indent="-285750" algn="just">
              <a:lnSpc>
                <a:spcPct val="130000"/>
              </a:lnSpc>
              <a:spcBef>
                <a:spcPts val="600"/>
              </a:spcBef>
              <a:spcAft>
                <a:spcPts val="600"/>
              </a:spcAft>
              <a:buSzPct val="100000"/>
              <a:buFont typeface="Wingdings" panose="05000000000000000000" pitchFamily="2" charset="2"/>
              <a:buChar char="Ø"/>
              <a:defRPr/>
            </a:pPr>
            <a:r>
              <a:rPr kumimoji="0" lang="zh-CN" altLang="en-US" sz="1200" b="1" i="0" u="none" strike="noStrike" kern="1200" cap="none" spc="0" normalizeH="0" baseline="0" noProof="0" dirty="0">
                <a:ln>
                  <a:noFill/>
                </a:ln>
                <a:solidFill>
                  <a:srgbClr val="004098"/>
                </a:solidFill>
                <a:effectLst/>
                <a:uLnTx/>
                <a:uFillTx/>
                <a:latin typeface="Arial"/>
                <a:ea typeface="微软雅黑"/>
                <a:cs typeface="+mn-cs"/>
              </a:rPr>
              <a:t>单调相关：</a:t>
            </a:r>
            <a:r>
              <a:rPr kumimoji="0" lang="en-US" altLang="zh-CN" sz="1200" b="0" i="0" u="none" strike="noStrike" kern="1200" cap="none" spc="0" normalizeH="0" baseline="0" noProof="0" dirty="0">
                <a:ln>
                  <a:noFill/>
                </a:ln>
                <a:solidFill>
                  <a:srgbClr val="000000"/>
                </a:solidFill>
                <a:effectLst/>
                <a:uLnTx/>
                <a:uFillTx/>
                <a:latin typeface="Arial"/>
                <a:ea typeface="微软雅黑"/>
                <a:cs typeface="+mn-cs"/>
              </a:rPr>
              <a:t>Pearson</a:t>
            </a:r>
            <a:r>
              <a:rPr kumimoji="0" lang="zh-CN" altLang="en-US" sz="1200" b="0" i="0" u="none" strike="noStrike" kern="1200" cap="none" spc="0" normalizeH="0" baseline="0" noProof="0" dirty="0">
                <a:ln>
                  <a:noFill/>
                </a:ln>
                <a:solidFill>
                  <a:srgbClr val="000000"/>
                </a:solidFill>
                <a:effectLst/>
                <a:uLnTx/>
                <a:uFillTx/>
                <a:latin typeface="Arial"/>
                <a:ea typeface="微软雅黑"/>
                <a:cs typeface="+mn-cs"/>
              </a:rPr>
              <a:t>和</a:t>
            </a:r>
            <a:r>
              <a:rPr kumimoji="0" lang="en-US" altLang="zh-CN" sz="1200" b="0" i="0" u="none" strike="noStrike" kern="1200" cap="none" spc="0" normalizeH="0" baseline="0" noProof="0" dirty="0">
                <a:ln>
                  <a:noFill/>
                </a:ln>
                <a:solidFill>
                  <a:srgbClr val="000000"/>
                </a:solidFill>
                <a:effectLst/>
                <a:uLnTx/>
                <a:uFillTx/>
                <a:latin typeface="Arial"/>
                <a:ea typeface="微软雅黑"/>
                <a:cs typeface="+mn-cs"/>
              </a:rPr>
              <a:t>Spearman</a:t>
            </a:r>
            <a:r>
              <a:rPr kumimoji="0" lang="zh-CN" altLang="en-US" sz="1200" b="0" i="0" u="none" strike="noStrike" kern="1200" cap="none" spc="0" normalizeH="0" baseline="0" noProof="0" dirty="0">
                <a:ln>
                  <a:noFill/>
                </a:ln>
                <a:solidFill>
                  <a:srgbClr val="000000"/>
                </a:solidFill>
                <a:effectLst/>
                <a:uLnTx/>
                <a:uFillTx/>
                <a:latin typeface="Arial"/>
                <a:ea typeface="微软雅黑"/>
                <a:cs typeface="+mn-cs"/>
              </a:rPr>
              <a:t>相关性只有约</a:t>
            </a:r>
            <a:r>
              <a:rPr kumimoji="0" lang="en-US" altLang="zh-CN" sz="1200" b="0" i="0" u="none" strike="noStrike" kern="1200" cap="none" spc="0" normalizeH="0" baseline="0" noProof="0" dirty="0">
                <a:ln>
                  <a:noFill/>
                </a:ln>
                <a:solidFill>
                  <a:srgbClr val="000000"/>
                </a:solidFill>
                <a:effectLst/>
                <a:uLnTx/>
                <a:uFillTx/>
                <a:latin typeface="Arial"/>
                <a:ea typeface="微软雅黑"/>
                <a:cs typeface="+mn-cs"/>
              </a:rPr>
              <a:t>75%</a:t>
            </a:r>
            <a:r>
              <a:rPr lang="zh-CN" altLang="en-US" sz="1200" dirty="0">
                <a:solidFill>
                  <a:srgbClr val="000000"/>
                </a:solidFill>
              </a:rPr>
              <a:t>的显著结果</a:t>
            </a:r>
            <a:r>
              <a:rPr kumimoji="0" lang="zh-CN" altLang="en-US" sz="1200" b="0" i="0" u="none" strike="noStrike" kern="1200" cap="none" spc="0" normalizeH="0" baseline="0" noProof="0" dirty="0">
                <a:ln>
                  <a:noFill/>
                </a:ln>
                <a:solidFill>
                  <a:srgbClr val="000000"/>
                </a:solidFill>
                <a:effectLst/>
                <a:uLnTx/>
                <a:uFillTx/>
                <a:latin typeface="Arial"/>
                <a:ea typeface="微软雅黑"/>
                <a:cs typeface="+mn-cs"/>
              </a:rPr>
              <a:t>，而</a:t>
            </a:r>
            <a:r>
              <a:rPr lang="en-US" altLang="zh-CN" sz="1200" dirty="0" err="1">
                <a:solidFill>
                  <a:srgbClr val="000000"/>
                </a:solidFill>
              </a:rPr>
              <a:t>dCPhoRI</a:t>
            </a:r>
            <a:r>
              <a:rPr lang="zh-CN" altLang="en-US" sz="1200" dirty="0">
                <a:solidFill>
                  <a:srgbClr val="000000"/>
                </a:solidFill>
              </a:rPr>
              <a:t>捕捉到所有相关性。</a:t>
            </a:r>
            <a:endParaRPr lang="en-US" altLang="zh-CN" sz="1200" dirty="0">
              <a:solidFill>
                <a:srgbClr val="000000"/>
              </a:solidFill>
            </a:endParaRPr>
          </a:p>
          <a:p>
            <a:pPr marL="285750" marR="0" lvl="0" indent="-285750" algn="just" defTabSz="914400" rtl="0" eaLnBrk="1" fontAlgn="auto" latinLnBrk="0" hangingPunct="1">
              <a:lnSpc>
                <a:spcPct val="130000"/>
              </a:lnSpc>
              <a:spcBef>
                <a:spcPts val="600"/>
              </a:spcBef>
              <a:spcAft>
                <a:spcPts val="600"/>
              </a:spcAft>
              <a:buClrTx/>
              <a:buSzPct val="100000"/>
              <a:buFont typeface="Wingdings" panose="05000000000000000000" pitchFamily="2" charset="2"/>
              <a:buChar char="Ø"/>
              <a:tabLst/>
              <a:defRPr/>
            </a:pPr>
            <a:r>
              <a:rPr lang="zh-CN" altLang="en-US" sz="1200" b="1" dirty="0">
                <a:solidFill>
                  <a:srgbClr val="004098"/>
                </a:solidFill>
                <a:latin typeface="Arial"/>
                <a:ea typeface="微软雅黑"/>
              </a:rPr>
              <a:t>非单调相关：</a:t>
            </a:r>
            <a:r>
              <a:rPr lang="en-US" altLang="zh-CN" sz="1200" dirty="0">
                <a:solidFill>
                  <a:srgbClr val="000000"/>
                </a:solidFill>
              </a:rPr>
              <a:t>Pearson</a:t>
            </a:r>
            <a:r>
              <a:rPr lang="zh-CN" altLang="en-US" sz="1200" dirty="0">
                <a:solidFill>
                  <a:srgbClr val="000000"/>
                </a:solidFill>
              </a:rPr>
              <a:t>和</a:t>
            </a:r>
            <a:r>
              <a:rPr lang="en-US" altLang="zh-CN" sz="1200" dirty="0">
                <a:solidFill>
                  <a:srgbClr val="000000"/>
                </a:solidFill>
              </a:rPr>
              <a:t>Spearman</a:t>
            </a:r>
            <a:r>
              <a:rPr lang="zh-CN" altLang="en-US" sz="1200" dirty="0">
                <a:solidFill>
                  <a:srgbClr val="000000"/>
                </a:solidFill>
              </a:rPr>
              <a:t>方法基本丧失了捕获相关性的能力，</a:t>
            </a:r>
            <a:r>
              <a:rPr lang="en-US" altLang="zh-CN" sz="1200" dirty="0">
                <a:solidFill>
                  <a:srgbClr val="000000"/>
                </a:solidFill>
              </a:rPr>
              <a:t> </a:t>
            </a:r>
            <a:r>
              <a:rPr lang="en-US" altLang="zh-CN" sz="1200" dirty="0" err="1">
                <a:solidFill>
                  <a:srgbClr val="000000"/>
                </a:solidFill>
              </a:rPr>
              <a:t>dCPhoRI</a:t>
            </a:r>
            <a:r>
              <a:rPr lang="zh-CN" altLang="en-US" sz="1200" dirty="0">
                <a:solidFill>
                  <a:srgbClr val="000000"/>
                </a:solidFill>
              </a:rPr>
              <a:t>捕捉到几乎所有相关性 。</a:t>
            </a:r>
          </a:p>
          <a:p>
            <a:pPr marL="285750" lvl="0" indent="-285750" algn="just">
              <a:lnSpc>
                <a:spcPct val="130000"/>
              </a:lnSpc>
              <a:spcBef>
                <a:spcPts val="600"/>
              </a:spcBef>
              <a:spcAft>
                <a:spcPts val="600"/>
              </a:spcAft>
              <a:buSzPct val="100000"/>
              <a:buFont typeface="Wingdings" panose="05000000000000000000" pitchFamily="2" charset="2"/>
              <a:buChar char="Ø"/>
              <a:defRPr/>
            </a:pPr>
            <a:endParaRPr kumimoji="0" lang="en-US" altLang="zh-CN" sz="12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4" name="Slide Number Placeholder 3"/>
          <p:cNvSpPr>
            <a:spLocks noGrp="1"/>
          </p:cNvSpPr>
          <p:nvPr>
            <p:ph type="sldNum" sz="quarter" idx="5"/>
          </p:nvPr>
        </p:nvSpPr>
        <p:spPr/>
        <p:txBody>
          <a:bodyPr/>
          <a:lstStyle/>
          <a:p>
            <a:fld id="{6E0D5545-95D4-489F-B8ED-7EAFA774B567}" type="slidenum">
              <a:rPr lang="zh-CN" altLang="en-US" smtClean="0"/>
              <a:t>26</a:t>
            </a:fld>
            <a:endParaRPr lang="zh-CN" altLang="en-US"/>
          </a:p>
        </p:txBody>
      </p:sp>
    </p:spTree>
    <p:extLst>
      <p:ext uri="{BB962C8B-B14F-4D97-AF65-F5344CB8AC3E}">
        <p14:creationId xmlns:p14="http://schemas.microsoft.com/office/powerpoint/2010/main" val="19113015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0D5545-95D4-489F-B8ED-7EAFA774B567}" type="slidenum">
              <a:rPr lang="zh-CN" altLang="en-US" smtClean="0"/>
              <a:t>27</a:t>
            </a:fld>
            <a:endParaRPr lang="zh-CN" altLang="en-US"/>
          </a:p>
        </p:txBody>
      </p:sp>
    </p:spTree>
    <p:extLst>
      <p:ext uri="{BB962C8B-B14F-4D97-AF65-F5344CB8AC3E}">
        <p14:creationId xmlns:p14="http://schemas.microsoft.com/office/powerpoint/2010/main" val="25655298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684B1CD8-9F96-4F1D-A5B8-2D9E0ECCEB33}" type="slidenum">
              <a:rPr lang="zh-CN" altLang="en-US" smtClean="0"/>
              <a:t>28</a:t>
            </a:fld>
            <a:endParaRPr lang="zh-CN" altLang="en-US"/>
          </a:p>
        </p:txBody>
      </p:sp>
    </p:spTree>
    <p:extLst>
      <p:ext uri="{BB962C8B-B14F-4D97-AF65-F5344CB8AC3E}">
        <p14:creationId xmlns:p14="http://schemas.microsoft.com/office/powerpoint/2010/main" val="28981726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sz="1200" dirty="0">
                <a:latin typeface="Times New Roman" panose="02020603050405020304" pitchFamily="18" charset="0"/>
                <a:ea typeface="楷体" panose="02010609060101010101" pitchFamily="49" charset="-122"/>
                <a:cs typeface="Times New Roman" panose="02020603050405020304" pitchFamily="18" charset="0"/>
              </a:rPr>
              <a:t>对于样本i，X</a:t>
            </a:r>
            <a:r>
              <a:rPr lang="zh-CN" altLang="en-US" sz="1200" baseline="-25000" dirty="0">
                <a:latin typeface="Times New Roman" panose="02020603050405020304" pitchFamily="18" charset="0"/>
                <a:ea typeface="楷体" panose="02010609060101010101" pitchFamily="49" charset="-122"/>
                <a:cs typeface="Times New Roman" panose="02020603050405020304" pitchFamily="18" charset="0"/>
              </a:rPr>
              <a:t>i</a:t>
            </a:r>
            <a:r>
              <a:rPr lang="zh-CN" altLang="en-US" sz="1200" dirty="0">
                <a:latin typeface="Times New Roman" panose="02020603050405020304" pitchFamily="18" charset="0"/>
                <a:ea typeface="楷体" panose="02010609060101010101" pitchFamily="49" charset="-122"/>
                <a:cs typeface="Times New Roman" panose="02020603050405020304" pitchFamily="18" charset="0"/>
              </a:rPr>
              <a:t>表示暴露因素，Y</a:t>
            </a:r>
            <a:r>
              <a:rPr lang="en-US" altLang="zh-CN" sz="1200" baseline="-25000" dirty="0" err="1">
                <a:latin typeface="Times New Roman" panose="02020603050405020304" pitchFamily="18" charset="0"/>
                <a:ea typeface="楷体" panose="02010609060101010101" pitchFamily="49" charset="-122"/>
                <a:cs typeface="Times New Roman" panose="02020603050405020304" pitchFamily="18" charset="0"/>
              </a:rPr>
              <a:t>i</a:t>
            </a:r>
            <a:r>
              <a:rPr lang="zh-CN" altLang="en-US" sz="1200" dirty="0">
                <a:latin typeface="Times New Roman" panose="02020603050405020304" pitchFamily="18" charset="0"/>
                <a:ea typeface="楷体" panose="02010609060101010101" pitchFamily="49" charset="-122"/>
                <a:cs typeface="Times New Roman" panose="02020603050405020304" pitchFamily="18" charset="0"/>
              </a:rPr>
              <a:t>表示结局变量，U</a:t>
            </a:r>
            <a:r>
              <a:rPr lang="zh-CN" altLang="en-US" sz="1200" baseline="-25000" dirty="0">
                <a:latin typeface="Times New Roman" panose="02020603050405020304" pitchFamily="18" charset="0"/>
                <a:ea typeface="楷体" panose="02010609060101010101" pitchFamily="49" charset="-122"/>
                <a:cs typeface="Times New Roman" panose="02020603050405020304" pitchFamily="18" charset="0"/>
              </a:rPr>
              <a:t>i</a:t>
            </a:r>
            <a:r>
              <a:rPr lang="zh-CN" altLang="en-US" sz="1200" dirty="0">
                <a:latin typeface="Times New Roman" panose="02020603050405020304" pitchFamily="18" charset="0"/>
                <a:ea typeface="楷体" panose="02010609060101010101" pitchFamily="49" charset="-122"/>
                <a:cs typeface="Times New Roman" panose="02020603050405020304" pitchFamily="18" charset="0"/>
              </a:rPr>
              <a:t>表示暴露因素- 结局变量的潜在混杂。设G</a:t>
            </a:r>
            <a:r>
              <a:rPr lang="zh-CN" altLang="en-US" sz="1200" baseline="-25000" dirty="0">
                <a:latin typeface="Times New Roman" panose="02020603050405020304" pitchFamily="18" charset="0"/>
                <a:ea typeface="楷体" panose="02010609060101010101" pitchFamily="49" charset="-122"/>
                <a:cs typeface="Times New Roman" panose="02020603050405020304" pitchFamily="18" charset="0"/>
              </a:rPr>
              <a:t>ij</a:t>
            </a:r>
            <a:r>
              <a:rPr lang="zh-CN" altLang="en-US" sz="1200" dirty="0">
                <a:latin typeface="Times New Roman" panose="02020603050405020304" pitchFamily="18" charset="0"/>
                <a:ea typeface="楷体" panose="02010609060101010101" pitchFamily="49" charset="-122"/>
                <a:cs typeface="Times New Roman" panose="02020603050405020304" pitchFamily="18" charset="0"/>
              </a:rPr>
              <a:t>为代表第</a:t>
            </a:r>
            <a:r>
              <a:rPr lang="en-US" altLang="zh-CN" sz="1200" dirty="0">
                <a:latin typeface="Times New Roman" panose="02020603050405020304" pitchFamily="18" charset="0"/>
                <a:ea typeface="楷体" panose="02010609060101010101" pitchFamily="49" charset="-122"/>
                <a:cs typeface="Times New Roman" panose="02020603050405020304" pitchFamily="18" charset="0"/>
              </a:rPr>
              <a:t>j</a:t>
            </a:r>
            <a:r>
              <a:rPr lang="zh-CN" altLang="en-US" sz="1200" dirty="0">
                <a:latin typeface="Times New Roman" panose="02020603050405020304" pitchFamily="18" charset="0"/>
                <a:ea typeface="楷体" panose="02010609060101010101" pitchFamily="49" charset="-122"/>
                <a:cs typeface="Times New Roman" panose="02020603050405020304" pitchFamily="18" charset="0"/>
              </a:rPr>
              <a:t>个SNP基因型。下面给出了数据生成模型。</a:t>
            </a:r>
          </a:p>
        </p:txBody>
      </p:sp>
      <p:sp>
        <p:nvSpPr>
          <p:cNvPr id="4" name="Slide Number Placeholder 3"/>
          <p:cNvSpPr>
            <a:spLocks noGrp="1"/>
          </p:cNvSpPr>
          <p:nvPr>
            <p:ph type="sldNum" sz="quarter" idx="5"/>
          </p:nvPr>
        </p:nvSpPr>
        <p:spPr/>
        <p:txBody>
          <a:bodyPr/>
          <a:lstStyle/>
          <a:p>
            <a:fld id="{6E0D5545-95D4-489F-B8ED-7EAFA774B567}" type="slidenum">
              <a:rPr lang="zh-CN" altLang="en-US" smtClean="0"/>
              <a:t>29</a:t>
            </a:fld>
            <a:endParaRPr lang="zh-CN" altLang="en-US"/>
          </a:p>
        </p:txBody>
      </p:sp>
    </p:spTree>
    <p:extLst>
      <p:ext uri="{BB962C8B-B14F-4D97-AF65-F5344CB8AC3E}">
        <p14:creationId xmlns:p14="http://schemas.microsoft.com/office/powerpoint/2010/main" val="22997839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Times New Roman" panose="02020603050405020304" pitchFamily="18" charset="0"/>
              </a:rPr>
              <a:t>potential outcome framework (POF)</a:t>
            </a:r>
            <a:endParaRPr lang="en-US" altLang="zh-CN" sz="1200" dirty="0">
              <a:latin typeface="Times New Roman" panose="02020603050405020304" pitchFamily="18" charset="0"/>
              <a:ea typeface="楷体" panose="02010609060101010101" pitchFamily="49" charset="-122"/>
              <a:cs typeface="Times New Roman" panose="02020603050405020304" pitchFamily="18" charset="0"/>
            </a:endParaRPr>
          </a:p>
          <a:p>
            <a:r>
              <a:rPr lang="zh-CN" altLang="en-US" sz="1200" dirty="0">
                <a:latin typeface="Times New Roman" panose="02020603050405020304" pitchFamily="18" charset="0"/>
                <a:ea typeface="楷体" panose="02010609060101010101" pitchFamily="49" charset="-122"/>
                <a:cs typeface="Times New Roman" panose="02020603050405020304" pitchFamily="18" charset="0"/>
              </a:rPr>
              <a:t>对于样本i，X</a:t>
            </a:r>
            <a:r>
              <a:rPr lang="zh-CN" altLang="en-US" sz="1200" baseline="-25000" dirty="0">
                <a:latin typeface="Times New Roman" panose="02020603050405020304" pitchFamily="18" charset="0"/>
                <a:ea typeface="楷体" panose="02010609060101010101" pitchFamily="49" charset="-122"/>
                <a:cs typeface="Times New Roman" panose="02020603050405020304" pitchFamily="18" charset="0"/>
              </a:rPr>
              <a:t>i</a:t>
            </a:r>
            <a:r>
              <a:rPr lang="zh-CN" altLang="en-US" sz="1200" dirty="0">
                <a:latin typeface="Times New Roman" panose="02020603050405020304" pitchFamily="18" charset="0"/>
                <a:ea typeface="楷体" panose="02010609060101010101" pitchFamily="49" charset="-122"/>
                <a:cs typeface="Times New Roman" panose="02020603050405020304" pitchFamily="18" charset="0"/>
              </a:rPr>
              <a:t>表示暴露因素，Y</a:t>
            </a:r>
            <a:r>
              <a:rPr lang="en-US" altLang="zh-CN" sz="1200" baseline="-25000" dirty="0" err="1">
                <a:latin typeface="Times New Roman" panose="02020603050405020304" pitchFamily="18" charset="0"/>
                <a:ea typeface="楷体" panose="02010609060101010101" pitchFamily="49" charset="-122"/>
                <a:cs typeface="Times New Roman" panose="02020603050405020304" pitchFamily="18" charset="0"/>
              </a:rPr>
              <a:t>i</a:t>
            </a:r>
            <a:r>
              <a:rPr lang="zh-CN" altLang="en-US" sz="1200" dirty="0">
                <a:latin typeface="Times New Roman" panose="02020603050405020304" pitchFamily="18" charset="0"/>
                <a:ea typeface="楷体" panose="02010609060101010101" pitchFamily="49" charset="-122"/>
                <a:cs typeface="Times New Roman" panose="02020603050405020304" pitchFamily="18" charset="0"/>
              </a:rPr>
              <a:t>表示结局变量，U</a:t>
            </a:r>
            <a:r>
              <a:rPr lang="zh-CN" altLang="en-US" sz="1200" baseline="-25000" dirty="0">
                <a:latin typeface="Times New Roman" panose="02020603050405020304" pitchFamily="18" charset="0"/>
                <a:ea typeface="楷体" panose="02010609060101010101" pitchFamily="49" charset="-122"/>
                <a:cs typeface="Times New Roman" panose="02020603050405020304" pitchFamily="18" charset="0"/>
              </a:rPr>
              <a:t>i</a:t>
            </a:r>
            <a:r>
              <a:rPr lang="zh-CN" altLang="en-US" sz="1200" dirty="0">
                <a:latin typeface="Times New Roman" panose="02020603050405020304" pitchFamily="18" charset="0"/>
                <a:ea typeface="楷体" panose="02010609060101010101" pitchFamily="49" charset="-122"/>
                <a:cs typeface="Times New Roman" panose="02020603050405020304" pitchFamily="18" charset="0"/>
              </a:rPr>
              <a:t>表示暴露因素- 结局变量的潜在混杂。设G</a:t>
            </a:r>
            <a:r>
              <a:rPr lang="zh-CN" altLang="en-US" sz="1200" baseline="-25000" dirty="0">
                <a:latin typeface="Times New Roman" panose="02020603050405020304" pitchFamily="18" charset="0"/>
                <a:ea typeface="楷体" panose="02010609060101010101" pitchFamily="49" charset="-122"/>
                <a:cs typeface="Times New Roman" panose="02020603050405020304" pitchFamily="18" charset="0"/>
              </a:rPr>
              <a:t>ij</a:t>
            </a:r>
            <a:r>
              <a:rPr lang="zh-CN" altLang="en-US" sz="1200" dirty="0">
                <a:latin typeface="Times New Roman" panose="02020603050405020304" pitchFamily="18" charset="0"/>
                <a:ea typeface="楷体" panose="02010609060101010101" pitchFamily="49" charset="-122"/>
                <a:cs typeface="Times New Roman" panose="02020603050405020304" pitchFamily="18" charset="0"/>
              </a:rPr>
              <a:t>为代表第</a:t>
            </a:r>
            <a:r>
              <a:rPr lang="en-US" altLang="zh-CN" sz="1200" dirty="0">
                <a:latin typeface="Times New Roman" panose="02020603050405020304" pitchFamily="18" charset="0"/>
                <a:ea typeface="楷体" panose="02010609060101010101" pitchFamily="49" charset="-122"/>
                <a:cs typeface="Times New Roman" panose="02020603050405020304" pitchFamily="18" charset="0"/>
              </a:rPr>
              <a:t>j</a:t>
            </a:r>
            <a:r>
              <a:rPr lang="zh-CN" altLang="en-US" sz="1200" dirty="0">
                <a:latin typeface="Times New Roman" panose="02020603050405020304" pitchFamily="18" charset="0"/>
                <a:ea typeface="楷体" panose="02010609060101010101" pitchFamily="49" charset="-122"/>
                <a:cs typeface="Times New Roman" panose="02020603050405020304" pitchFamily="18" charset="0"/>
              </a:rPr>
              <a:t>个SNP基因型。下面给出了数据生成模型。</a:t>
            </a:r>
          </a:p>
        </p:txBody>
      </p:sp>
      <p:sp>
        <p:nvSpPr>
          <p:cNvPr id="4" name="Slide Number Placeholder 3"/>
          <p:cNvSpPr>
            <a:spLocks noGrp="1"/>
          </p:cNvSpPr>
          <p:nvPr>
            <p:ph type="sldNum" sz="quarter" idx="5"/>
          </p:nvPr>
        </p:nvSpPr>
        <p:spPr/>
        <p:txBody>
          <a:bodyPr/>
          <a:lstStyle/>
          <a:p>
            <a:fld id="{6E0D5545-95D4-489F-B8ED-7EAFA774B567}" type="slidenum">
              <a:rPr lang="zh-CN" altLang="en-US" smtClean="0"/>
              <a:t>31</a:t>
            </a:fld>
            <a:endParaRPr lang="zh-CN" altLang="en-US"/>
          </a:p>
        </p:txBody>
      </p:sp>
    </p:spTree>
    <p:extLst>
      <p:ext uri="{BB962C8B-B14F-4D97-AF65-F5344CB8AC3E}">
        <p14:creationId xmlns:p14="http://schemas.microsoft.com/office/powerpoint/2010/main" val="4353544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latin typeface="Times New Roman" panose="02020603050405020304" pitchFamily="18" charset="0"/>
                <a:ea typeface="楷体" panose="02010609060101010101" pitchFamily="49" charset="-122"/>
                <a:cs typeface="Times New Roman" panose="02020603050405020304" pitchFamily="18" charset="0"/>
              </a:rPr>
              <a:t>对于样本i，X</a:t>
            </a:r>
            <a:r>
              <a:rPr lang="zh-CN" altLang="en-US" sz="1200" baseline="-25000" dirty="0">
                <a:latin typeface="Times New Roman" panose="02020603050405020304" pitchFamily="18" charset="0"/>
                <a:ea typeface="楷体" panose="02010609060101010101" pitchFamily="49" charset="-122"/>
                <a:cs typeface="Times New Roman" panose="02020603050405020304" pitchFamily="18" charset="0"/>
              </a:rPr>
              <a:t>i</a:t>
            </a:r>
            <a:r>
              <a:rPr lang="zh-CN" altLang="en-US" sz="1200" dirty="0">
                <a:latin typeface="Times New Roman" panose="02020603050405020304" pitchFamily="18" charset="0"/>
                <a:ea typeface="楷体" panose="02010609060101010101" pitchFamily="49" charset="-122"/>
                <a:cs typeface="Times New Roman" panose="02020603050405020304" pitchFamily="18" charset="0"/>
              </a:rPr>
              <a:t>表示暴露因素，Y</a:t>
            </a:r>
            <a:r>
              <a:rPr lang="en-US" altLang="zh-CN" sz="1200" baseline="-25000" dirty="0" err="1">
                <a:latin typeface="Times New Roman" panose="02020603050405020304" pitchFamily="18" charset="0"/>
                <a:ea typeface="楷体" panose="02010609060101010101" pitchFamily="49" charset="-122"/>
                <a:cs typeface="Times New Roman" panose="02020603050405020304" pitchFamily="18" charset="0"/>
              </a:rPr>
              <a:t>i</a:t>
            </a:r>
            <a:r>
              <a:rPr lang="zh-CN" altLang="en-US" sz="1200" dirty="0">
                <a:latin typeface="Times New Roman" panose="02020603050405020304" pitchFamily="18" charset="0"/>
                <a:ea typeface="楷体" panose="02010609060101010101" pitchFamily="49" charset="-122"/>
                <a:cs typeface="Times New Roman" panose="02020603050405020304" pitchFamily="18" charset="0"/>
              </a:rPr>
              <a:t>表示结局变量，U</a:t>
            </a:r>
            <a:r>
              <a:rPr lang="zh-CN" altLang="en-US" sz="1200" baseline="-25000" dirty="0">
                <a:latin typeface="Times New Roman" panose="02020603050405020304" pitchFamily="18" charset="0"/>
                <a:ea typeface="楷体" panose="02010609060101010101" pitchFamily="49" charset="-122"/>
                <a:cs typeface="Times New Roman" panose="02020603050405020304" pitchFamily="18" charset="0"/>
              </a:rPr>
              <a:t>i</a:t>
            </a:r>
            <a:r>
              <a:rPr lang="zh-CN" altLang="en-US" sz="1200" dirty="0">
                <a:latin typeface="Times New Roman" panose="02020603050405020304" pitchFamily="18" charset="0"/>
                <a:ea typeface="楷体" panose="02010609060101010101" pitchFamily="49" charset="-122"/>
                <a:cs typeface="Times New Roman" panose="02020603050405020304" pitchFamily="18" charset="0"/>
              </a:rPr>
              <a:t>表示暴露因素- 结局变量的潜在混杂。设G</a:t>
            </a:r>
            <a:r>
              <a:rPr lang="zh-CN" altLang="en-US" sz="1200" baseline="-25000" dirty="0">
                <a:latin typeface="Times New Roman" panose="02020603050405020304" pitchFamily="18" charset="0"/>
                <a:ea typeface="楷体" panose="02010609060101010101" pitchFamily="49" charset="-122"/>
                <a:cs typeface="Times New Roman" panose="02020603050405020304" pitchFamily="18" charset="0"/>
              </a:rPr>
              <a:t>ij</a:t>
            </a:r>
            <a:r>
              <a:rPr lang="zh-CN" altLang="en-US" sz="1200" dirty="0">
                <a:latin typeface="Times New Roman" panose="02020603050405020304" pitchFamily="18" charset="0"/>
                <a:ea typeface="楷体" panose="02010609060101010101" pitchFamily="49" charset="-122"/>
                <a:cs typeface="Times New Roman" panose="02020603050405020304" pitchFamily="18" charset="0"/>
              </a:rPr>
              <a:t>为代表第</a:t>
            </a:r>
            <a:r>
              <a:rPr lang="en-US" altLang="zh-CN" sz="1200" dirty="0">
                <a:latin typeface="Times New Roman" panose="02020603050405020304" pitchFamily="18" charset="0"/>
                <a:ea typeface="楷体" panose="02010609060101010101" pitchFamily="49" charset="-122"/>
                <a:cs typeface="Times New Roman" panose="02020603050405020304" pitchFamily="18" charset="0"/>
              </a:rPr>
              <a:t>j</a:t>
            </a:r>
            <a:r>
              <a:rPr lang="zh-CN" altLang="en-US" sz="1200" dirty="0">
                <a:latin typeface="Times New Roman" panose="02020603050405020304" pitchFamily="18" charset="0"/>
                <a:ea typeface="楷体" panose="02010609060101010101" pitchFamily="49" charset="-122"/>
                <a:cs typeface="Times New Roman" panose="02020603050405020304" pitchFamily="18" charset="0"/>
              </a:rPr>
              <a:t>个SNP基因型。下面给出了数据生成模型。</a:t>
            </a:r>
          </a:p>
          <a:p>
            <a:endParaRPr lang="en-US" dirty="0"/>
          </a:p>
        </p:txBody>
      </p:sp>
      <p:sp>
        <p:nvSpPr>
          <p:cNvPr id="4" name="Slide Number Placeholder 3"/>
          <p:cNvSpPr>
            <a:spLocks noGrp="1"/>
          </p:cNvSpPr>
          <p:nvPr>
            <p:ph type="sldNum" sz="quarter" idx="5"/>
          </p:nvPr>
        </p:nvSpPr>
        <p:spPr/>
        <p:txBody>
          <a:bodyPr/>
          <a:lstStyle/>
          <a:p>
            <a:fld id="{6E0D5545-95D4-489F-B8ED-7EAFA774B567}" type="slidenum">
              <a:rPr lang="zh-CN" altLang="en-US" smtClean="0"/>
              <a:t>33</a:t>
            </a:fld>
            <a:endParaRPr lang="zh-CN" altLang="en-US"/>
          </a:p>
        </p:txBody>
      </p:sp>
    </p:spTree>
    <p:extLst>
      <p:ext uri="{BB962C8B-B14F-4D97-AF65-F5344CB8AC3E}">
        <p14:creationId xmlns:p14="http://schemas.microsoft.com/office/powerpoint/2010/main" val="30662203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DengXian" panose="02010600030101010101" pitchFamily="2" charset="-122"/>
              </a:rPr>
              <a:t>each setting was replicated 2000 times</a:t>
            </a:r>
            <a:r>
              <a:rPr lang="en-CN" dirty="0">
                <a:effectLst/>
              </a:rPr>
              <a:t> </a:t>
            </a:r>
            <a:endParaRPr lang="en-CN" dirty="0"/>
          </a:p>
        </p:txBody>
      </p:sp>
      <p:sp>
        <p:nvSpPr>
          <p:cNvPr id="4" name="Slide Number Placeholder 3"/>
          <p:cNvSpPr>
            <a:spLocks noGrp="1"/>
          </p:cNvSpPr>
          <p:nvPr>
            <p:ph type="sldNum" sz="quarter" idx="5"/>
          </p:nvPr>
        </p:nvSpPr>
        <p:spPr/>
        <p:txBody>
          <a:bodyPr/>
          <a:lstStyle/>
          <a:p>
            <a:fld id="{684B1CD8-9F96-4F1D-A5B8-2D9E0ECCEB33}" type="slidenum">
              <a:rPr lang="zh-CN" altLang="en-US" smtClean="0"/>
              <a:t>35</a:t>
            </a:fld>
            <a:endParaRPr lang="zh-CN" altLang="en-US"/>
          </a:p>
        </p:txBody>
      </p:sp>
    </p:spTree>
    <p:extLst>
      <p:ext uri="{BB962C8B-B14F-4D97-AF65-F5344CB8AC3E}">
        <p14:creationId xmlns:p14="http://schemas.microsoft.com/office/powerpoint/2010/main" val="29755654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latin typeface="Times New Roman" panose="02020603050405020304" pitchFamily="18" charset="0"/>
                <a:ea typeface="楷体" panose="02010609060101010101" pitchFamily="49" charset="-122"/>
                <a:cs typeface="Times New Roman" panose="02020603050405020304" pitchFamily="18" charset="0"/>
              </a:rPr>
              <a:t>对于样本i，X</a:t>
            </a:r>
            <a:r>
              <a:rPr lang="zh-CN" altLang="en-US" sz="1200" baseline="-25000" dirty="0">
                <a:latin typeface="Times New Roman" panose="02020603050405020304" pitchFamily="18" charset="0"/>
                <a:ea typeface="楷体" panose="02010609060101010101" pitchFamily="49" charset="-122"/>
                <a:cs typeface="Times New Roman" panose="02020603050405020304" pitchFamily="18" charset="0"/>
              </a:rPr>
              <a:t>i</a:t>
            </a:r>
            <a:r>
              <a:rPr lang="zh-CN" altLang="en-US" sz="1200" dirty="0">
                <a:latin typeface="Times New Roman" panose="02020603050405020304" pitchFamily="18" charset="0"/>
                <a:ea typeface="楷体" panose="02010609060101010101" pitchFamily="49" charset="-122"/>
                <a:cs typeface="Times New Roman" panose="02020603050405020304" pitchFamily="18" charset="0"/>
              </a:rPr>
              <a:t>表示暴露因素，Y</a:t>
            </a:r>
            <a:r>
              <a:rPr lang="en-US" altLang="zh-CN" sz="1200" baseline="-25000" dirty="0" err="1">
                <a:latin typeface="Times New Roman" panose="02020603050405020304" pitchFamily="18" charset="0"/>
                <a:ea typeface="楷体" panose="02010609060101010101" pitchFamily="49" charset="-122"/>
                <a:cs typeface="Times New Roman" panose="02020603050405020304" pitchFamily="18" charset="0"/>
              </a:rPr>
              <a:t>i</a:t>
            </a:r>
            <a:r>
              <a:rPr lang="zh-CN" altLang="en-US" sz="1200" dirty="0">
                <a:latin typeface="Times New Roman" panose="02020603050405020304" pitchFamily="18" charset="0"/>
                <a:ea typeface="楷体" panose="02010609060101010101" pitchFamily="49" charset="-122"/>
                <a:cs typeface="Times New Roman" panose="02020603050405020304" pitchFamily="18" charset="0"/>
              </a:rPr>
              <a:t>表示结局变量，U</a:t>
            </a:r>
            <a:r>
              <a:rPr lang="zh-CN" altLang="en-US" sz="1200" baseline="-25000" dirty="0">
                <a:latin typeface="Times New Roman" panose="02020603050405020304" pitchFamily="18" charset="0"/>
                <a:ea typeface="楷体" panose="02010609060101010101" pitchFamily="49" charset="-122"/>
                <a:cs typeface="Times New Roman" panose="02020603050405020304" pitchFamily="18" charset="0"/>
              </a:rPr>
              <a:t>i</a:t>
            </a:r>
            <a:r>
              <a:rPr lang="zh-CN" altLang="en-US" sz="1200" dirty="0">
                <a:latin typeface="Times New Roman" panose="02020603050405020304" pitchFamily="18" charset="0"/>
                <a:ea typeface="楷体" panose="02010609060101010101" pitchFamily="49" charset="-122"/>
                <a:cs typeface="Times New Roman" panose="02020603050405020304" pitchFamily="18" charset="0"/>
              </a:rPr>
              <a:t>表示暴露因素- 结局变量的潜在混杂。设G</a:t>
            </a:r>
            <a:r>
              <a:rPr lang="zh-CN" altLang="en-US" sz="1200" baseline="-25000" dirty="0">
                <a:latin typeface="Times New Roman" panose="02020603050405020304" pitchFamily="18" charset="0"/>
                <a:ea typeface="楷体" panose="02010609060101010101" pitchFamily="49" charset="-122"/>
                <a:cs typeface="Times New Roman" panose="02020603050405020304" pitchFamily="18" charset="0"/>
              </a:rPr>
              <a:t>ij</a:t>
            </a:r>
            <a:r>
              <a:rPr lang="zh-CN" altLang="en-US" sz="1200" dirty="0">
                <a:latin typeface="Times New Roman" panose="02020603050405020304" pitchFamily="18" charset="0"/>
                <a:ea typeface="楷体" panose="02010609060101010101" pitchFamily="49" charset="-122"/>
                <a:cs typeface="Times New Roman" panose="02020603050405020304" pitchFamily="18" charset="0"/>
              </a:rPr>
              <a:t>为代表第</a:t>
            </a:r>
            <a:r>
              <a:rPr lang="en-US" altLang="zh-CN" sz="1200" dirty="0">
                <a:latin typeface="Times New Roman" panose="02020603050405020304" pitchFamily="18" charset="0"/>
                <a:ea typeface="楷体" panose="02010609060101010101" pitchFamily="49" charset="-122"/>
                <a:cs typeface="Times New Roman" panose="02020603050405020304" pitchFamily="18" charset="0"/>
              </a:rPr>
              <a:t>j</a:t>
            </a:r>
            <a:r>
              <a:rPr lang="zh-CN" altLang="en-US" sz="1200" dirty="0">
                <a:latin typeface="Times New Roman" panose="02020603050405020304" pitchFamily="18" charset="0"/>
                <a:ea typeface="楷体" panose="02010609060101010101" pitchFamily="49" charset="-122"/>
                <a:cs typeface="Times New Roman" panose="02020603050405020304" pitchFamily="18" charset="0"/>
              </a:rPr>
              <a:t>个SNP基因型。下面给出了数据生成模型。</a:t>
            </a:r>
            <a:endParaRPr lang="en-US" altLang="zh-CN" sz="1200" dirty="0">
              <a:latin typeface="Times New Roman" panose="02020603050405020304" pitchFamily="18" charset="0"/>
              <a:ea typeface="楷体" panose="02010609060101010101" pitchFamily="49"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MR</a:t>
            </a:r>
            <a:r>
              <a:rPr lang="zh-CN" altLang="en-US" sz="1200" b="1"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因果推断与经典相关统计相比，离散程度更小，结果稳定</a:t>
            </a:r>
            <a:endParaRPr lang="en-US" altLang="zh-CN" sz="1200" b="1"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200" dirty="0">
              <a:latin typeface="Times New Roman" panose="02020603050405020304" pitchFamily="18" charset="0"/>
              <a:ea typeface="楷体" panose="02010609060101010101" pitchFamily="49"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E0D5545-95D4-489F-B8ED-7EAFA774B567}" type="slidenum">
              <a:rPr lang="zh-CN" altLang="en-US" smtClean="0"/>
              <a:t>36</a:t>
            </a:fld>
            <a:endParaRPr lang="zh-CN" altLang="en-US"/>
          </a:p>
        </p:txBody>
      </p:sp>
    </p:spTree>
    <p:extLst>
      <p:ext uri="{BB962C8B-B14F-4D97-AF65-F5344CB8AC3E}">
        <p14:creationId xmlns:p14="http://schemas.microsoft.com/office/powerpoint/2010/main" val="26984136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altLang="zh-CN" sz="1200" dirty="0">
                <a:latin typeface="方正粗黑宋简体" panose="02000000000000000000" pitchFamily="2" charset="-122"/>
                <a:ea typeface="方正粗黑宋简体" panose="02000000000000000000" pitchFamily="2" charset="-122"/>
              </a:rPr>
              <a:t>18</a:t>
            </a:r>
            <a:r>
              <a:rPr lang="zh-CN" altLang="en-US" sz="1200" dirty="0">
                <a:latin typeface="方正粗黑宋简体" panose="02000000000000000000" pitchFamily="2" charset="-122"/>
                <a:ea typeface="方正粗黑宋简体" panose="02000000000000000000" pitchFamily="2" charset="-122"/>
              </a:rPr>
              <a:t>个基因（包括</a:t>
            </a:r>
            <a:r>
              <a:rPr lang="en-US" altLang="zh-CN" sz="1200" dirty="0">
                <a:latin typeface="方正粗黑宋简体" panose="02000000000000000000" pitchFamily="2" charset="-122"/>
                <a:ea typeface="方正粗黑宋简体" panose="02000000000000000000" pitchFamily="2" charset="-122"/>
              </a:rPr>
              <a:t>20</a:t>
            </a:r>
            <a:r>
              <a:rPr lang="zh-CN" altLang="en-US" sz="1200" dirty="0">
                <a:latin typeface="方正粗黑宋简体" panose="02000000000000000000" pitchFamily="2" charset="-122"/>
                <a:ea typeface="方正粗黑宋简体" panose="02000000000000000000" pitchFamily="2" charset="-122"/>
              </a:rPr>
              <a:t>磷酸化位点）</a:t>
            </a:r>
            <a:r>
              <a:rPr lang="en-US" altLang="zh-CN" sz="1200" dirty="0">
                <a:latin typeface="方正粗黑宋简体" panose="02000000000000000000" pitchFamily="2" charset="-122"/>
                <a:ea typeface="方正粗黑宋简体" panose="02000000000000000000" pitchFamily="2" charset="-122"/>
                <a:sym typeface="Wingdings" panose="05000000000000000000" pitchFamily="2" charset="2"/>
              </a:rPr>
              <a:t> </a:t>
            </a:r>
            <a:r>
              <a:rPr lang="en-US" altLang="zh-CN" sz="1200" dirty="0">
                <a:latin typeface="方正粗黑宋简体" panose="02000000000000000000" pitchFamily="2" charset="-122"/>
                <a:ea typeface="方正粗黑宋简体" panose="02000000000000000000" pitchFamily="2" charset="-122"/>
              </a:rPr>
              <a:t>6</a:t>
            </a:r>
            <a:r>
              <a:rPr lang="zh-CN" altLang="en-US" sz="1200" dirty="0">
                <a:latin typeface="方正粗黑宋简体" panose="02000000000000000000" pitchFamily="2" charset="-122"/>
                <a:ea typeface="方正粗黑宋简体" panose="02000000000000000000" pitchFamily="2" charset="-122"/>
              </a:rPr>
              <a:t>个是现有药物靶标 （</a:t>
            </a:r>
            <a:r>
              <a:rPr lang="en-US" altLang="zh-CN" sz="1200" dirty="0">
                <a:latin typeface="方正粗黑宋简体" panose="02000000000000000000" pitchFamily="2" charset="-122"/>
                <a:ea typeface="方正粗黑宋简体" panose="02000000000000000000" pitchFamily="2" charset="-122"/>
              </a:rPr>
              <a:t>MAP4K4 VCAN POLR2A PPIG</a:t>
            </a:r>
            <a:r>
              <a:rPr lang="zh-CN" altLang="en-US" sz="1200" dirty="0">
                <a:latin typeface="方正粗黑宋简体" panose="02000000000000000000" pitchFamily="2" charset="-122"/>
                <a:ea typeface="方正粗黑宋简体" panose="02000000000000000000" pitchFamily="2" charset="-122"/>
              </a:rPr>
              <a:t> </a:t>
            </a:r>
            <a:r>
              <a:rPr lang="en-US" altLang="zh-CN" sz="1200" dirty="0">
                <a:latin typeface="方正粗黑宋简体" panose="02000000000000000000" pitchFamily="2" charset="-122"/>
                <a:ea typeface="方正粗黑宋简体" panose="02000000000000000000" pitchFamily="2" charset="-122"/>
              </a:rPr>
              <a:t>KMT2D SMG1 </a:t>
            </a:r>
            <a:r>
              <a:rPr lang="zh-CN" altLang="en-US" sz="1200" dirty="0">
                <a:latin typeface="方正粗黑宋简体" panose="02000000000000000000" pitchFamily="2" charset="-122"/>
                <a:ea typeface="方正粗黑宋简体" panose="02000000000000000000" pitchFamily="2" charset="-122"/>
              </a:rPr>
              <a:t>）</a:t>
            </a:r>
            <a:endParaRPr lang="en-US" altLang="zh-CN" sz="1200" dirty="0">
              <a:latin typeface="方正粗黑宋简体" panose="02000000000000000000" pitchFamily="2" charset="-122"/>
              <a:ea typeface="方正粗黑宋简体" panose="02000000000000000000" pitchFamily="2" charset="-122"/>
            </a:endParaRPr>
          </a:p>
          <a:p>
            <a:pPr marL="342900" indent="-342900">
              <a:buFont typeface="Arial" panose="020B0604020202020204" pitchFamily="34" charset="0"/>
              <a:buChar char="•"/>
            </a:pPr>
            <a:endParaRPr lang="en-US" altLang="zh-CN" sz="1200" dirty="0">
              <a:latin typeface="方正粗黑宋简体" panose="02000000000000000000" pitchFamily="2" charset="-122"/>
              <a:ea typeface="方正粗黑宋简体" panose="02000000000000000000" pitchFamily="2" charset="-122"/>
            </a:endParaRPr>
          </a:p>
          <a:p>
            <a:pPr marL="342900" indent="-342900">
              <a:buFont typeface="Arial" panose="020B0604020202020204" pitchFamily="34" charset="0"/>
              <a:buChar char="•"/>
            </a:pPr>
            <a:r>
              <a:rPr lang="zh-CN" altLang="en-US" sz="1200" dirty="0">
                <a:latin typeface="方正粗黑宋简体" panose="02000000000000000000" pitchFamily="2" charset="-122"/>
                <a:ea typeface="方正粗黑宋简体" panose="02000000000000000000" pitchFamily="2" charset="-122"/>
              </a:rPr>
              <a:t>激酶作为最有潜力的抗癌药靶</a:t>
            </a:r>
            <a:r>
              <a:rPr lang="en-US" altLang="zh-CN" sz="1200" baseline="30000" dirty="0">
                <a:latin typeface="方正粗黑宋简体" panose="02000000000000000000" pitchFamily="2" charset="-122"/>
                <a:ea typeface="方正粗黑宋简体" panose="02000000000000000000" pitchFamily="2" charset="-122"/>
              </a:rPr>
              <a:t>[1]</a:t>
            </a:r>
            <a:endParaRPr lang="en-US" altLang="zh-CN" sz="1200" dirty="0">
              <a:latin typeface="方正粗黑宋简体" panose="02000000000000000000" pitchFamily="2" charset="-122"/>
              <a:ea typeface="方正粗黑宋简体" panose="02000000000000000000" pitchFamily="2" charset="-122"/>
            </a:endParaRPr>
          </a:p>
        </p:txBody>
      </p:sp>
      <p:sp>
        <p:nvSpPr>
          <p:cNvPr id="4" name="Slide Number Placeholder 3"/>
          <p:cNvSpPr>
            <a:spLocks noGrp="1"/>
          </p:cNvSpPr>
          <p:nvPr>
            <p:ph type="sldNum" sz="quarter" idx="5"/>
          </p:nvPr>
        </p:nvSpPr>
        <p:spPr/>
        <p:txBody>
          <a:bodyPr/>
          <a:lstStyle/>
          <a:p>
            <a:fld id="{6E0D5545-95D4-489F-B8ED-7EAFA774B567}" type="slidenum">
              <a:rPr lang="zh-CN" altLang="en-US" smtClean="0"/>
              <a:t>37</a:t>
            </a:fld>
            <a:endParaRPr lang="zh-CN" altLang="en-US"/>
          </a:p>
        </p:txBody>
      </p:sp>
    </p:spTree>
    <p:extLst>
      <p:ext uri="{BB962C8B-B14F-4D97-AF65-F5344CB8AC3E}">
        <p14:creationId xmlns:p14="http://schemas.microsoft.com/office/powerpoint/2010/main" val="3577814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CTNNB1</a:t>
            </a:r>
            <a:r>
              <a:rPr lang="zh-CN" altLang="en-US" sz="1200" b="0" i="0" kern="1200" dirty="0">
                <a:solidFill>
                  <a:schemeClr val="tx1"/>
                </a:solidFill>
                <a:effectLst/>
                <a:latin typeface="+mn-lt"/>
                <a:ea typeface="+mn-ea"/>
                <a:cs typeface="+mn-cs"/>
              </a:rPr>
              <a:t>基因编码的蛋白</a:t>
            </a:r>
            <a:r>
              <a:rPr lang="el-GR" sz="1200" b="0" i="0" kern="1200" dirty="0">
                <a:solidFill>
                  <a:schemeClr val="tx1"/>
                </a:solidFill>
                <a:effectLst/>
                <a:latin typeface="+mn-lt"/>
                <a:ea typeface="+mn-ea"/>
                <a:cs typeface="+mn-cs"/>
              </a:rPr>
              <a:t>β-</a:t>
            </a:r>
            <a:r>
              <a:rPr lang="en-US" sz="1200" b="0" i="0" kern="1200" dirty="0">
                <a:solidFill>
                  <a:schemeClr val="tx1"/>
                </a:solidFill>
                <a:effectLst/>
                <a:latin typeface="+mn-lt"/>
                <a:ea typeface="+mn-ea"/>
                <a:cs typeface="+mn-cs"/>
              </a:rPr>
              <a:t>catenin</a:t>
            </a:r>
            <a:r>
              <a:rPr lang="zh-CN" altLang="en-US" sz="1200" b="0" i="0" kern="1200" dirty="0">
                <a:solidFill>
                  <a:schemeClr val="tx1"/>
                </a:solidFill>
                <a:effectLst/>
                <a:latin typeface="+mn-lt"/>
                <a:ea typeface="+mn-ea"/>
                <a:cs typeface="+mn-cs"/>
              </a:rPr>
              <a:t>是一种粘着连接蛋白</a:t>
            </a:r>
            <a:endParaRPr lang="en-CN" dirty="0"/>
          </a:p>
        </p:txBody>
      </p:sp>
      <p:sp>
        <p:nvSpPr>
          <p:cNvPr id="4" name="Slide Number Placeholder 3"/>
          <p:cNvSpPr>
            <a:spLocks noGrp="1"/>
          </p:cNvSpPr>
          <p:nvPr>
            <p:ph type="sldNum" sz="quarter" idx="5"/>
          </p:nvPr>
        </p:nvSpPr>
        <p:spPr/>
        <p:txBody>
          <a:bodyPr/>
          <a:lstStyle/>
          <a:p>
            <a:fld id="{684B1CD8-9F96-4F1D-A5B8-2D9E0ECCEB33}" type="slidenum">
              <a:rPr lang="zh-CN" altLang="en-US" smtClean="0"/>
              <a:t>7</a:t>
            </a:fld>
            <a:endParaRPr lang="zh-CN" altLang="en-US"/>
          </a:p>
        </p:txBody>
      </p:sp>
    </p:spTree>
    <p:extLst>
      <p:ext uri="{BB962C8B-B14F-4D97-AF65-F5344CB8AC3E}">
        <p14:creationId xmlns:p14="http://schemas.microsoft.com/office/powerpoint/2010/main" val="12441561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DengXian" panose="02010600030101010101" pitchFamily="2" charset="-122"/>
              </a:rPr>
              <a:t>A total of 523 significant </a:t>
            </a:r>
            <a:r>
              <a:rPr lang="en-US" sz="1800" dirty="0" err="1">
                <a:effectLst/>
                <a:latin typeface="Times New Roman" panose="02020603050405020304" pitchFamily="18" charset="0"/>
                <a:ea typeface="DengXian" panose="02010600030101010101" pitchFamily="2" charset="-122"/>
              </a:rPr>
              <a:t>phosphosite</a:t>
            </a:r>
            <a:r>
              <a:rPr lang="en-US" sz="1800" dirty="0">
                <a:effectLst/>
                <a:latin typeface="Times New Roman" panose="02020603050405020304" pitchFamily="18" charset="0"/>
                <a:ea typeface="DengXian" panose="02010600030101010101" pitchFamily="2" charset="-122"/>
              </a:rPr>
              <a:t>-protein pairs were identified, encompassing 118 </a:t>
            </a:r>
            <a:r>
              <a:rPr lang="en-US" sz="1800" dirty="0" err="1">
                <a:effectLst/>
                <a:latin typeface="Times New Roman" panose="02020603050405020304" pitchFamily="18" charset="0"/>
                <a:ea typeface="DengXian" panose="02010600030101010101" pitchFamily="2" charset="-122"/>
              </a:rPr>
              <a:t>phosphosites</a:t>
            </a:r>
            <a:r>
              <a:rPr lang="en-US" sz="1800" dirty="0">
                <a:effectLst/>
                <a:latin typeface="Times New Roman" panose="02020603050405020304" pitchFamily="18" charset="0"/>
                <a:ea typeface="DengXian" panose="02010600030101010101" pitchFamily="2" charset="-122"/>
              </a:rPr>
              <a:t> and 475 proteins. </a:t>
            </a:r>
            <a:endParaRPr lang="en-CN" dirty="0"/>
          </a:p>
        </p:txBody>
      </p:sp>
      <p:sp>
        <p:nvSpPr>
          <p:cNvPr id="4" name="Slide Number Placeholder 3"/>
          <p:cNvSpPr>
            <a:spLocks noGrp="1"/>
          </p:cNvSpPr>
          <p:nvPr>
            <p:ph type="sldNum" sz="quarter" idx="5"/>
          </p:nvPr>
        </p:nvSpPr>
        <p:spPr/>
        <p:txBody>
          <a:bodyPr/>
          <a:lstStyle/>
          <a:p>
            <a:fld id="{684B1CD8-9F96-4F1D-A5B8-2D9E0ECCEB33}" type="slidenum">
              <a:rPr lang="zh-CN" altLang="en-US" smtClean="0"/>
              <a:t>38</a:t>
            </a:fld>
            <a:endParaRPr lang="zh-CN" altLang="en-US"/>
          </a:p>
        </p:txBody>
      </p:sp>
    </p:spTree>
    <p:extLst>
      <p:ext uri="{BB962C8B-B14F-4D97-AF65-F5344CB8AC3E}">
        <p14:creationId xmlns:p14="http://schemas.microsoft.com/office/powerpoint/2010/main" val="41167789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sz="1200" dirty="0">
                <a:latin typeface="Times New Roman" panose="02020603050405020304" pitchFamily="18" charset="0"/>
                <a:ea typeface="楷体" panose="02010609060101010101" pitchFamily="49" charset="-122"/>
                <a:cs typeface="Times New Roman" panose="02020603050405020304" pitchFamily="18" charset="0"/>
              </a:rPr>
              <a:t>大多磷酸化位点生物标志物都位于蛋白功能区域</a:t>
            </a:r>
            <a:r>
              <a:rPr lang="en-US" altLang="zh-CN" sz="1200" dirty="0">
                <a:latin typeface="Times New Roman" panose="02020603050405020304" pitchFamily="18" charset="0"/>
                <a:ea typeface="楷体" panose="02010609060101010101" pitchFamily="49" charset="-122"/>
                <a:cs typeface="Times New Roman" panose="02020603050405020304" pitchFamily="18" charset="0"/>
              </a:rPr>
              <a:t>(75%)</a:t>
            </a:r>
            <a:r>
              <a:rPr lang="zh-CN" altLang="en-US" sz="1200" dirty="0">
                <a:latin typeface="Times New Roman" panose="02020603050405020304" pitchFamily="18" charset="0"/>
                <a:ea typeface="楷体" panose="02010609060101010101" pitchFamily="49" charset="-122"/>
                <a:cs typeface="Times New Roman" panose="02020603050405020304" pitchFamily="18" charset="0"/>
              </a:rPr>
              <a:t>，并且落在了的蛋白无序区。</a:t>
            </a:r>
            <a:endParaRPr lang="en-US" altLang="zh-CN" sz="1200" dirty="0">
              <a:latin typeface="Times New Roman" panose="02020603050405020304" pitchFamily="18" charset="0"/>
              <a:ea typeface="楷体" panose="02010609060101010101" pitchFamily="49" charset="-122"/>
              <a:cs typeface="Times New Roman" panose="02020603050405020304" pitchFamily="18" charset="0"/>
            </a:endParaRPr>
          </a:p>
          <a:p>
            <a:r>
              <a:rPr lang="zh-CN" altLang="en-US" sz="1200" dirty="0">
                <a:latin typeface="Times New Roman" panose="02020603050405020304" pitchFamily="18" charset="0"/>
                <a:ea typeface="楷体" panose="02010609060101010101" pitchFamily="49" charset="-122"/>
                <a:cs typeface="Times New Roman" panose="02020603050405020304" pitchFamily="18" charset="0"/>
              </a:rPr>
              <a:t>磷酸化位点</a:t>
            </a:r>
            <a:r>
              <a:rPr lang="en-US" altLang="zh-CN" sz="1200" dirty="0">
                <a:latin typeface="Times New Roman" panose="02020603050405020304" pitchFamily="18" charset="0"/>
                <a:ea typeface="楷体" panose="02010609060101010101" pitchFamily="49" charset="-122"/>
                <a:cs typeface="Times New Roman" panose="02020603050405020304" pitchFamily="18" charset="0"/>
              </a:rPr>
              <a:t>pS941</a:t>
            </a:r>
            <a:r>
              <a:rPr lang="zh-CN" altLang="en-US" sz="1200" dirty="0">
                <a:latin typeface="Times New Roman" panose="02020603050405020304" pitchFamily="18" charset="0"/>
                <a:ea typeface="楷体" panose="02010609060101010101" pitchFamily="49" charset="-122"/>
                <a:cs typeface="Times New Roman" panose="02020603050405020304" pitchFamily="18" charset="0"/>
              </a:rPr>
              <a:t>位于</a:t>
            </a:r>
            <a:r>
              <a:rPr lang="en-US" altLang="zh-CN" sz="1200" dirty="0">
                <a:latin typeface="Times New Roman" panose="02020603050405020304" pitchFamily="18" charset="0"/>
                <a:ea typeface="楷体" panose="02010609060101010101" pitchFamily="49" charset="-122"/>
                <a:cs typeface="Times New Roman" panose="02020603050405020304" pitchFamily="18" charset="0"/>
              </a:rPr>
              <a:t>MAP4</a:t>
            </a:r>
            <a:r>
              <a:rPr lang="zh-CN" altLang="en-US" sz="1200" dirty="0">
                <a:latin typeface="Times New Roman" panose="02020603050405020304" pitchFamily="18" charset="0"/>
                <a:ea typeface="楷体" panose="02010609060101010101" pitchFamily="49" charset="-122"/>
                <a:cs typeface="Times New Roman" panose="02020603050405020304" pitchFamily="18" charset="0"/>
              </a:rPr>
              <a:t>微管结合域内，紫杉醇（一种微管结合剂）是非小细胞肺癌的常用一线治疗药物</a:t>
            </a:r>
            <a:endParaRPr lang="en-US" altLang="zh-CN" sz="1200" dirty="0">
              <a:latin typeface="Times New Roman" panose="02020603050405020304" pitchFamily="18" charset="0"/>
              <a:ea typeface="楷体" panose="02010609060101010101" pitchFamily="49" charset="-122"/>
              <a:cs typeface="Times New Roman" panose="02020603050405020304" pitchFamily="18" charset="0"/>
            </a:endParaRPr>
          </a:p>
          <a:p>
            <a:endParaRPr lang="en-US" altLang="zh-CN" sz="1200" dirty="0">
              <a:latin typeface="Times New Roman" panose="02020603050405020304" pitchFamily="18" charset="0"/>
              <a:ea typeface="楷体" panose="02010609060101010101" pitchFamily="49" charset="-122"/>
              <a:cs typeface="Times New Roman" panose="02020603050405020304" pitchFamily="18" charset="0"/>
            </a:endParaRPr>
          </a:p>
          <a:p>
            <a:r>
              <a:rPr lang="en-US" sz="1800" dirty="0">
                <a:effectLst/>
                <a:latin typeface="Times New Roman" panose="02020603050405020304" pitchFamily="18" charset="0"/>
                <a:ea typeface="DengXian" panose="02010600030101010101" pitchFamily="2" charset="-122"/>
              </a:rPr>
              <a:t>IUPred2A predicted intrinsically disordered regions in red (IUPred2) and disordered binding regions in blue (ANCHOR2) for biomarkers. Regions with scores above 0.5 are considered as disorder.</a:t>
            </a:r>
            <a:r>
              <a:rPr lang="en-US" sz="1800" b="1" dirty="0">
                <a:effectLst/>
                <a:latin typeface="Times New Roman" panose="02020603050405020304" pitchFamily="18" charset="0"/>
                <a:ea typeface="DengXian" panose="02010600030101010101" pitchFamily="2" charset="-122"/>
              </a:rPr>
              <a:t> </a:t>
            </a:r>
            <a:endParaRPr lang="en-US" altLang="zh-CN" sz="1200" dirty="0">
              <a:latin typeface="Times New Roman" panose="02020603050405020304" pitchFamily="18" charset="0"/>
              <a:ea typeface="楷体" panose="02010609060101010101" pitchFamily="49" charset="-122"/>
              <a:cs typeface="Times New Roman" panose="02020603050405020304" pitchFamily="18" charset="0"/>
            </a:endParaRPr>
          </a:p>
          <a:p>
            <a:endParaRPr lang="en-CN" dirty="0"/>
          </a:p>
        </p:txBody>
      </p:sp>
      <p:sp>
        <p:nvSpPr>
          <p:cNvPr id="4" name="Slide Number Placeholder 3"/>
          <p:cNvSpPr>
            <a:spLocks noGrp="1"/>
          </p:cNvSpPr>
          <p:nvPr>
            <p:ph type="sldNum" sz="quarter" idx="5"/>
          </p:nvPr>
        </p:nvSpPr>
        <p:spPr/>
        <p:txBody>
          <a:bodyPr/>
          <a:lstStyle/>
          <a:p>
            <a:fld id="{684B1CD8-9F96-4F1D-A5B8-2D9E0ECCEB33}" type="slidenum">
              <a:rPr lang="zh-CN" altLang="en-US" smtClean="0"/>
              <a:t>39</a:t>
            </a:fld>
            <a:endParaRPr lang="zh-CN" altLang="en-US"/>
          </a:p>
        </p:txBody>
      </p:sp>
    </p:spTree>
    <p:extLst>
      <p:ext uri="{BB962C8B-B14F-4D97-AF65-F5344CB8AC3E}">
        <p14:creationId xmlns:p14="http://schemas.microsoft.com/office/powerpoint/2010/main" val="19017510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latin typeface="方正粗黑宋简体" panose="02000000000000000000" pitchFamily="2" charset="-122"/>
                <a:ea typeface="方正粗黑宋简体" panose="02000000000000000000" pitchFamily="2" charset="-122"/>
              </a:rPr>
              <a:t>考虑到激酶作为最有潜力的抗癌药靶</a:t>
            </a:r>
            <a:r>
              <a:rPr lang="en-US" altLang="zh-CN" sz="1200" baseline="30000" dirty="0">
                <a:latin typeface="方正粗黑宋简体" panose="02000000000000000000" pitchFamily="2" charset="-122"/>
                <a:ea typeface="方正粗黑宋简体" panose="02000000000000000000" pitchFamily="2" charset="-122"/>
              </a:rPr>
              <a:t>[1]</a:t>
            </a:r>
            <a:r>
              <a:rPr lang="zh-CN" altLang="en-US" sz="1200" dirty="0">
                <a:latin typeface="方正粗黑宋简体" panose="02000000000000000000" pitchFamily="2" charset="-122"/>
                <a:ea typeface="方正粗黑宋简体" panose="02000000000000000000" pitchFamily="2" charset="-122"/>
              </a:rPr>
              <a:t>，识别了实验证实的磷酸化位点上游激酶</a:t>
            </a:r>
            <a:endParaRPr lang="en-US" altLang="zh-CN" sz="1200" dirty="0">
              <a:latin typeface="方正粗黑宋简体" panose="02000000000000000000" pitchFamily="2" charset="-122"/>
              <a:ea typeface="方正粗黑宋简体" panose="02000000000000000000" pitchFamily="2" charset="-122"/>
            </a:endParaRPr>
          </a:p>
          <a:p>
            <a:endParaRPr lang="en-CN" dirty="0"/>
          </a:p>
        </p:txBody>
      </p:sp>
      <p:sp>
        <p:nvSpPr>
          <p:cNvPr id="4" name="Slide Number Placeholder 3"/>
          <p:cNvSpPr>
            <a:spLocks noGrp="1"/>
          </p:cNvSpPr>
          <p:nvPr>
            <p:ph type="sldNum" sz="quarter" idx="5"/>
          </p:nvPr>
        </p:nvSpPr>
        <p:spPr/>
        <p:txBody>
          <a:bodyPr/>
          <a:lstStyle/>
          <a:p>
            <a:fld id="{684B1CD8-9F96-4F1D-A5B8-2D9E0ECCEB33}" type="slidenum">
              <a:rPr lang="zh-CN" altLang="en-US" smtClean="0"/>
              <a:t>40</a:t>
            </a:fld>
            <a:endParaRPr lang="zh-CN" altLang="en-US"/>
          </a:p>
        </p:txBody>
      </p:sp>
    </p:spTree>
    <p:extLst>
      <p:ext uri="{BB962C8B-B14F-4D97-AF65-F5344CB8AC3E}">
        <p14:creationId xmlns:p14="http://schemas.microsoft.com/office/powerpoint/2010/main" val="42599976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dirty="0" err="1">
                <a:latin typeface="Arial" panose="020B0604020202020204" pitchFamily="34" charset="0"/>
                <a:cs typeface="Arial" panose="020B0604020202020204" pitchFamily="34" charset="0"/>
              </a:rPr>
              <a:t>Phosphosite</a:t>
            </a:r>
            <a:r>
              <a:rPr lang="zh-CN" altLang="en-US" sz="1200" dirty="0"/>
              <a:t>对</a:t>
            </a:r>
            <a:r>
              <a:rPr lang="en-US" altLang="zh-CN" sz="1200" dirty="0"/>
              <a:t>LUAD</a:t>
            </a:r>
            <a:r>
              <a:rPr lang="zh-CN" altLang="en-US" sz="1200" dirty="0"/>
              <a:t>的总效应分为直接效应（</a:t>
            </a:r>
            <a:r>
              <a:rPr lang="en-US" altLang="zh-CN" sz="1200" dirty="0"/>
              <a:t>direct effect</a:t>
            </a:r>
            <a:r>
              <a:rPr lang="zh-CN" altLang="en-US" sz="1200" dirty="0"/>
              <a:t>）和通过影响蛋白表达的间接效应</a:t>
            </a:r>
            <a:r>
              <a:rPr lang="en-US" altLang="zh-CN" sz="1200" dirty="0"/>
              <a:t>(indirect effect)</a:t>
            </a:r>
            <a:endParaRPr lang="en-US" altLang="zh-CN" sz="1200" dirty="0">
              <a:solidFill>
                <a:srgbClr val="C00000"/>
              </a:solidFill>
              <a:latin typeface="方正粗黑宋简体" panose="02000000000000000000" pitchFamily="2" charset="-122"/>
              <a:ea typeface="方正粗黑宋简体" panose="02000000000000000000" pitchFamily="2" charset="-122"/>
            </a:endParaRPr>
          </a:p>
          <a:p>
            <a:endParaRPr lang="en-CN" dirty="0"/>
          </a:p>
        </p:txBody>
      </p:sp>
      <p:sp>
        <p:nvSpPr>
          <p:cNvPr id="4" name="Slide Number Placeholder 3"/>
          <p:cNvSpPr>
            <a:spLocks noGrp="1"/>
          </p:cNvSpPr>
          <p:nvPr>
            <p:ph type="sldNum" sz="quarter" idx="5"/>
          </p:nvPr>
        </p:nvSpPr>
        <p:spPr/>
        <p:txBody>
          <a:bodyPr/>
          <a:lstStyle/>
          <a:p>
            <a:fld id="{684B1CD8-9F96-4F1D-A5B8-2D9E0ECCEB33}" type="slidenum">
              <a:rPr lang="zh-CN" altLang="en-US" smtClean="0"/>
              <a:t>41</a:t>
            </a:fld>
            <a:endParaRPr lang="zh-CN" altLang="en-US"/>
          </a:p>
        </p:txBody>
      </p:sp>
    </p:spTree>
    <p:extLst>
      <p:ext uri="{BB962C8B-B14F-4D97-AF65-F5344CB8AC3E}">
        <p14:creationId xmlns:p14="http://schemas.microsoft.com/office/powerpoint/2010/main" val="15217788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CN" altLang="en-US" b="1" u="none" strike="noStrike" dirty="0">
                <a:solidFill>
                  <a:srgbClr val="4007A2"/>
                </a:solidFill>
                <a:effectLst/>
                <a:latin typeface="Microsoft YaHei" panose="020B0503020204020204" pitchFamily="34" charset="-122"/>
                <a:ea typeface="Microsoft YaHei" panose="020B0503020204020204" pitchFamily="34" charset="-122"/>
                <a:hlinkClick r:id="rId3"/>
              </a:rPr>
              <a:t>肽基脯氨酰异构酶 </a:t>
            </a:r>
            <a:r>
              <a:rPr lang="en-US" b="1" u="none" strike="noStrike" dirty="0">
                <a:solidFill>
                  <a:srgbClr val="4007A2"/>
                </a:solidFill>
                <a:effectLst/>
                <a:latin typeface="Microsoft YaHei" panose="020B0503020204020204" pitchFamily="34" charset="-122"/>
                <a:ea typeface="Microsoft YaHei" panose="020B0503020204020204" pitchFamily="34" charset="-122"/>
                <a:hlinkClick r:id="rId3"/>
              </a:rPr>
              <a:t>G（</a:t>
            </a:r>
            <a:r>
              <a:rPr lang="en-US" b="0" u="none" strike="noStrike" dirty="0">
                <a:solidFill>
                  <a:srgbClr val="CC0000"/>
                </a:solidFill>
                <a:effectLst/>
                <a:latin typeface="Microsoft YaHei" panose="020B0503020204020204" pitchFamily="34" charset="-122"/>
                <a:ea typeface="Microsoft YaHei" panose="020B0503020204020204" pitchFamily="34" charset="-122"/>
                <a:hlinkClick r:id="rId3"/>
              </a:rPr>
              <a:t>PPIG）</a:t>
            </a:r>
            <a:r>
              <a:rPr lang="zh-CN" altLang="en-US" b="0" u="none" strike="noStrike" dirty="0">
                <a:solidFill>
                  <a:srgbClr val="CC0000"/>
                </a:solidFill>
                <a:effectLst/>
                <a:latin typeface="Microsoft YaHei" panose="020B0503020204020204" pitchFamily="34" charset="-122"/>
                <a:ea typeface="Microsoft YaHei" panose="020B0503020204020204" pitchFamily="34" charset="-122"/>
                <a:hlinkClick r:id="rId3"/>
              </a:rPr>
              <a:t>基因</a:t>
            </a:r>
            <a:endParaRPr lang="en-US" altLang="zh-CN" b="0" u="none" strike="noStrike" dirty="0">
              <a:solidFill>
                <a:srgbClr val="CC0000"/>
              </a:solidFill>
              <a:effectLst/>
              <a:latin typeface="Microsoft YaHei" panose="020B0503020204020204" pitchFamily="34" charset="-122"/>
              <a:ea typeface="Microsoft YaHei" panose="020B0503020204020204" pitchFamily="34" charset="-122"/>
            </a:endParaRPr>
          </a:p>
          <a:p>
            <a:pPr algn="l"/>
            <a:endParaRPr lang="en-US" altLang="zh-CN" b="0" u="none" strike="noStrike" dirty="0">
              <a:solidFill>
                <a:srgbClr val="CC0000"/>
              </a:solidFill>
              <a:effectLst/>
              <a:latin typeface="Microsoft YaHei" panose="020B0503020204020204" pitchFamily="34" charset="-122"/>
              <a:ea typeface="Microsoft YaHei"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1" u="none" strike="noStrike" dirty="0">
                <a:solidFill>
                  <a:srgbClr val="4007A2"/>
                </a:solidFill>
                <a:effectLst/>
                <a:latin typeface="Microsoft YaHei" panose="020B0503020204020204" pitchFamily="34" charset="-122"/>
                <a:ea typeface="Microsoft YaHei" panose="020B0503020204020204" pitchFamily="34" charset="-122"/>
                <a:hlinkClick r:id="rId4"/>
              </a:rPr>
              <a:t>蛋白磷酸酶 </a:t>
            </a:r>
            <a:r>
              <a:rPr lang="en-US" altLang="zh-CN" b="1" u="none" strike="noStrike" dirty="0">
                <a:solidFill>
                  <a:srgbClr val="4007A2"/>
                </a:solidFill>
                <a:effectLst/>
                <a:latin typeface="Microsoft YaHei" panose="020B0503020204020204" pitchFamily="34" charset="-122"/>
                <a:ea typeface="Microsoft YaHei" panose="020B0503020204020204" pitchFamily="34" charset="-122"/>
                <a:hlinkClick r:id="rId4"/>
              </a:rPr>
              <a:t>1 </a:t>
            </a:r>
            <a:r>
              <a:rPr lang="zh-CN" altLang="en-US" b="1" u="none" strike="noStrike" dirty="0">
                <a:solidFill>
                  <a:srgbClr val="4007A2"/>
                </a:solidFill>
                <a:effectLst/>
                <a:latin typeface="Microsoft YaHei" panose="020B0503020204020204" pitchFamily="34" charset="-122"/>
                <a:ea typeface="Microsoft YaHei" panose="020B0503020204020204" pitchFamily="34" charset="-122"/>
                <a:hlinkClick r:id="rId4"/>
              </a:rPr>
              <a:t>调节亚基 </a:t>
            </a:r>
            <a:r>
              <a:rPr lang="en-US" altLang="zh-CN" b="1" u="none" strike="noStrike" dirty="0">
                <a:solidFill>
                  <a:srgbClr val="4007A2"/>
                </a:solidFill>
                <a:effectLst/>
                <a:latin typeface="Microsoft YaHei" panose="020B0503020204020204" pitchFamily="34" charset="-122"/>
                <a:ea typeface="Microsoft YaHei" panose="020B0503020204020204" pitchFamily="34" charset="-122"/>
                <a:hlinkClick r:id="rId4"/>
              </a:rPr>
              <a:t>7</a:t>
            </a:r>
            <a:r>
              <a:rPr lang="zh-CN" altLang="en-US" b="1" u="none" strike="noStrike" dirty="0">
                <a:solidFill>
                  <a:srgbClr val="4007A2"/>
                </a:solidFill>
                <a:effectLst/>
                <a:latin typeface="Microsoft YaHei" panose="020B0503020204020204" pitchFamily="34" charset="-122"/>
                <a:ea typeface="Microsoft YaHei" panose="020B0503020204020204" pitchFamily="34" charset="-122"/>
                <a:hlinkClick r:id="rId4"/>
              </a:rPr>
              <a:t>（</a:t>
            </a:r>
            <a:r>
              <a:rPr lang="en-US" b="0" u="none" strike="noStrike" dirty="0">
                <a:solidFill>
                  <a:srgbClr val="CC0000"/>
                </a:solidFill>
                <a:effectLst/>
                <a:latin typeface="Microsoft YaHei" panose="020B0503020204020204" pitchFamily="34" charset="-122"/>
                <a:ea typeface="Microsoft YaHei" panose="020B0503020204020204" pitchFamily="34" charset="-122"/>
                <a:hlinkClick r:id="rId4"/>
              </a:rPr>
              <a:t>PPP1R7</a:t>
            </a:r>
            <a:r>
              <a:rPr lang="en-US" b="1" u="none" strike="noStrike" dirty="0">
                <a:solidFill>
                  <a:srgbClr val="4007A2"/>
                </a:solidFill>
                <a:effectLst/>
                <a:latin typeface="Microsoft YaHei" panose="020B0503020204020204" pitchFamily="34" charset="-122"/>
                <a:ea typeface="Microsoft YaHei" panose="020B0503020204020204" pitchFamily="34" charset="-122"/>
                <a:hlinkClick r:id="rId4"/>
              </a:rPr>
              <a:t>）</a:t>
            </a:r>
            <a:r>
              <a:rPr lang="zh-CN" altLang="en-US" b="1" u="none" strike="noStrike" dirty="0">
                <a:solidFill>
                  <a:srgbClr val="4007A2"/>
                </a:solidFill>
                <a:effectLst/>
                <a:latin typeface="Microsoft YaHei" panose="020B0503020204020204" pitchFamily="34" charset="-122"/>
                <a:ea typeface="Microsoft YaHei" panose="020B0503020204020204" pitchFamily="34" charset="-122"/>
                <a:hlinkClick r:id="rId4"/>
              </a:rPr>
              <a:t>基因</a:t>
            </a:r>
            <a:endParaRPr lang="en-US" altLang="zh-CN" b="1" u="none" strike="noStrike" dirty="0">
              <a:solidFill>
                <a:srgbClr val="4007A2"/>
              </a:solidFill>
              <a:effectLst/>
              <a:latin typeface="Microsoft YaHei" panose="020B0503020204020204" pitchFamily="34" charset="-122"/>
              <a:ea typeface="Microsoft YaHei"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b="1" u="none" strike="noStrike" dirty="0">
              <a:solidFill>
                <a:srgbClr val="4007A2"/>
              </a:solidFill>
              <a:effectLst/>
              <a:latin typeface="Microsoft YaHei" panose="020B0503020204020204" pitchFamily="34" charset="-122"/>
              <a:ea typeface="Microsoft YaHei"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中介分析结果表明：</a:t>
            </a:r>
            <a:r>
              <a:rPr lang="en-US" altLang="zh-CN" sz="1200" b="1"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PPIG</a:t>
            </a:r>
            <a:r>
              <a:rPr lang="zh-CN" altLang="en-US" sz="1200" b="1"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磷酸化修饰主要通过对</a:t>
            </a:r>
            <a:r>
              <a:rPr lang="en-US" altLang="zh-CN" sz="1200" b="1"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PPP1R7</a:t>
            </a:r>
            <a:r>
              <a:rPr lang="zh-CN" altLang="en-US" sz="1200" b="1"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蛋白表达的调控影响</a:t>
            </a:r>
            <a:r>
              <a:rPr lang="en-US" altLang="zh-CN" sz="1200" b="1"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LUAD</a:t>
            </a:r>
            <a:r>
              <a:rPr lang="zh-CN" altLang="en-US" sz="1200" b="1"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的发生发展</a:t>
            </a:r>
            <a:endParaRPr lang="en-US" altLang="zh-CN" sz="1200" b="1"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b="1" dirty="0">
              <a:solidFill>
                <a:srgbClr val="71777D"/>
              </a:solidFill>
              <a:effectLst/>
              <a:latin typeface="Microsoft YaHei" panose="020B0503020204020204" pitchFamily="34" charset="-122"/>
              <a:ea typeface="Microsoft YaHei" panose="020B0503020204020204" pitchFamily="34" charset="-122"/>
            </a:endParaRPr>
          </a:p>
          <a:p>
            <a:pPr algn="l"/>
            <a:endParaRPr lang="en-US" altLang="zh-CN" b="0" u="none" strike="noStrike" dirty="0">
              <a:solidFill>
                <a:srgbClr val="CC0000"/>
              </a:solidFill>
              <a:effectLst/>
              <a:latin typeface="Microsoft YaHei" panose="020B0503020204020204" pitchFamily="34" charset="-122"/>
              <a:ea typeface="Microsoft YaHei" panose="020B0503020204020204" pitchFamily="34" charset="-122"/>
            </a:endParaRPr>
          </a:p>
          <a:p>
            <a:pPr algn="l"/>
            <a:endParaRPr lang="zh-CN" altLang="en-US" b="1" dirty="0">
              <a:solidFill>
                <a:srgbClr val="71777D"/>
              </a:solidFill>
              <a:effectLst/>
              <a:latin typeface="Microsoft YaHei" panose="020B0503020204020204" pitchFamily="34" charset="-122"/>
              <a:ea typeface="Microsoft YaHei" panose="020B0503020204020204" pitchFamily="34" charset="-122"/>
            </a:endParaRPr>
          </a:p>
          <a:p>
            <a:endParaRPr lang="en-US" dirty="0"/>
          </a:p>
        </p:txBody>
      </p:sp>
      <p:sp>
        <p:nvSpPr>
          <p:cNvPr id="4" name="Slide Number Placeholder 3"/>
          <p:cNvSpPr>
            <a:spLocks noGrp="1"/>
          </p:cNvSpPr>
          <p:nvPr>
            <p:ph type="sldNum" sz="quarter" idx="5"/>
          </p:nvPr>
        </p:nvSpPr>
        <p:spPr/>
        <p:txBody>
          <a:bodyPr/>
          <a:lstStyle/>
          <a:p>
            <a:fld id="{6E0D5545-95D4-489F-B8ED-7EAFA774B567}" type="slidenum">
              <a:rPr lang="zh-CN" altLang="en-US" smtClean="0"/>
              <a:t>42</a:t>
            </a:fld>
            <a:endParaRPr lang="zh-CN" altLang="en-US"/>
          </a:p>
        </p:txBody>
      </p:sp>
    </p:spTree>
    <p:extLst>
      <p:ext uri="{BB962C8B-B14F-4D97-AF65-F5344CB8AC3E}">
        <p14:creationId xmlns:p14="http://schemas.microsoft.com/office/powerpoint/2010/main" val="40388020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684B1CD8-9F96-4F1D-A5B8-2D9E0ECCEB33}" type="slidenum">
              <a:rPr lang="zh-CN" altLang="en-US" smtClean="0"/>
              <a:t>43</a:t>
            </a:fld>
            <a:endParaRPr lang="zh-CN" altLang="en-US"/>
          </a:p>
        </p:txBody>
      </p:sp>
    </p:spTree>
    <p:extLst>
      <p:ext uri="{BB962C8B-B14F-4D97-AF65-F5344CB8AC3E}">
        <p14:creationId xmlns:p14="http://schemas.microsoft.com/office/powerpoint/2010/main" val="12622735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684B1CD8-9F96-4F1D-A5B8-2D9E0ECCEB33}" type="slidenum">
              <a:rPr lang="zh-CN" altLang="en-US" smtClean="0"/>
              <a:t>44</a:t>
            </a:fld>
            <a:endParaRPr lang="zh-CN" altLang="en-US"/>
          </a:p>
        </p:txBody>
      </p:sp>
    </p:spTree>
    <p:extLst>
      <p:ext uri="{BB962C8B-B14F-4D97-AF65-F5344CB8AC3E}">
        <p14:creationId xmlns:p14="http://schemas.microsoft.com/office/powerpoint/2010/main" val="13439972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非正态、零膨胀、过度离散</a:t>
            </a:r>
          </a:p>
        </p:txBody>
      </p:sp>
      <p:sp>
        <p:nvSpPr>
          <p:cNvPr id="4" name="灯片编号占位符 3"/>
          <p:cNvSpPr>
            <a:spLocks noGrp="1"/>
          </p:cNvSpPr>
          <p:nvPr>
            <p:ph type="sldNum" sz="quarter" idx="5"/>
          </p:nvPr>
        </p:nvSpPr>
        <p:spPr/>
        <p:txBody>
          <a:bodyPr/>
          <a:lstStyle/>
          <a:p>
            <a:fld id="{684B1CD8-9F96-4F1D-A5B8-2D9E0ECCEB33}" type="slidenum">
              <a:rPr lang="zh-CN" altLang="en-US" smtClean="0"/>
              <a:t>8</a:t>
            </a:fld>
            <a:endParaRPr lang="zh-CN" altLang="en-US"/>
          </a:p>
        </p:txBody>
      </p:sp>
    </p:spTree>
    <p:extLst>
      <p:ext uri="{BB962C8B-B14F-4D97-AF65-F5344CB8AC3E}">
        <p14:creationId xmlns:p14="http://schemas.microsoft.com/office/powerpoint/2010/main" val="281766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800100" lvl="1" indent="-342900">
              <a:spcAft>
                <a:spcPts val="300"/>
              </a:spcAft>
              <a:buClr>
                <a:schemeClr val="accent1"/>
              </a:buClr>
              <a:buSzPct val="150000"/>
              <a:buFont typeface="Wingdings" pitchFamily="2" charset="2"/>
              <a:buChar char="ü"/>
            </a:pPr>
            <a:r>
              <a:rPr lang="zh-CN" altLang="en-US" sz="1200" dirty="0">
                <a:latin typeface="微软雅黑 Light" panose="020B0502040204020203" pitchFamily="34" charset="-122"/>
                <a:ea typeface="微软雅黑 Light" panose="020B0502040204020203" pitchFamily="34" charset="-122"/>
              </a:rPr>
              <a:t>非</a:t>
            </a:r>
            <a:r>
              <a:rPr lang="zh-CN" altLang="en-CN" sz="1200" dirty="0">
                <a:latin typeface="微软雅黑 Light" panose="020B0502040204020203" pitchFamily="34" charset="-122"/>
                <a:ea typeface="微软雅黑 Light" panose="020B0502040204020203" pitchFamily="34" charset="-122"/>
              </a:rPr>
              <a:t>正态</a:t>
            </a:r>
            <a:endParaRPr lang="zh-CN" altLang="en-US" sz="1200" dirty="0">
              <a:latin typeface="微软雅黑 Light" panose="020B0502040204020203" pitchFamily="34" charset="-122"/>
              <a:ea typeface="微软雅黑 Light" panose="020B0502040204020203" pitchFamily="34" charset="-122"/>
            </a:endParaRPr>
          </a:p>
          <a:p>
            <a:pPr marL="800100" lvl="1" indent="-342900">
              <a:spcAft>
                <a:spcPts val="300"/>
              </a:spcAft>
              <a:buClr>
                <a:schemeClr val="accent1"/>
              </a:buClr>
              <a:buSzPct val="150000"/>
              <a:buFont typeface="Wingdings" pitchFamily="2" charset="2"/>
              <a:buChar char="ü"/>
            </a:pPr>
            <a:r>
              <a:rPr lang="zh-CN" altLang="en-US" sz="1200" dirty="0">
                <a:latin typeface="微软雅黑 Light" panose="020B0502040204020203" pitchFamily="34" charset="-122"/>
                <a:ea typeface="微软雅黑 Light" panose="020B0502040204020203" pitchFamily="34" charset="-122"/>
              </a:rPr>
              <a:t>稀疏矩阵</a:t>
            </a:r>
            <a:endParaRPr lang="en-US" altLang="zh-CN" sz="1200" dirty="0">
              <a:latin typeface="微软雅黑 Light" panose="020B0502040204020203" pitchFamily="34" charset="-122"/>
              <a:ea typeface="微软雅黑 Light" panose="020B0502040204020203" pitchFamily="34" charset="-122"/>
            </a:endParaRPr>
          </a:p>
          <a:p>
            <a:pPr marL="800100" lvl="1" indent="-342900">
              <a:spcAft>
                <a:spcPts val="300"/>
              </a:spcAft>
              <a:buClr>
                <a:schemeClr val="accent1"/>
              </a:buClr>
              <a:buSzPct val="150000"/>
              <a:buFont typeface="Wingdings" pitchFamily="2" charset="2"/>
              <a:buChar char="ü"/>
            </a:pPr>
            <a:r>
              <a:rPr lang="zh-CN" altLang="en-US" sz="1200" dirty="0">
                <a:latin typeface="微软雅黑 Light" panose="020B0502040204020203" pitchFamily="34" charset="-122"/>
                <a:ea typeface="微软雅黑 Light" panose="020B0502040204020203" pitchFamily="34" charset="-122"/>
              </a:rPr>
              <a:t>零膨胀</a:t>
            </a:r>
            <a:endParaRPr lang="en-US" altLang="zh-CN" sz="1200" dirty="0">
              <a:latin typeface="微软雅黑 Light" panose="020B0502040204020203" pitchFamily="34" charset="-122"/>
              <a:ea typeface="微软雅黑 Light" panose="020B0502040204020203" pitchFamily="34" charset="-122"/>
            </a:endParaRPr>
          </a:p>
          <a:p>
            <a:pPr marL="800100" lvl="1" indent="-342900">
              <a:spcAft>
                <a:spcPts val="300"/>
              </a:spcAft>
              <a:buClr>
                <a:schemeClr val="accent1"/>
              </a:buClr>
              <a:buSzPct val="150000"/>
              <a:buFont typeface="Wingdings" pitchFamily="2" charset="2"/>
              <a:buChar char="ü"/>
            </a:pPr>
            <a:r>
              <a:rPr lang="en-US" altLang="zh-CN" sz="1200" dirty="0">
                <a:latin typeface="微软雅黑 Light" panose="020B0502040204020203" pitchFamily="34" charset="-122"/>
                <a:ea typeface="微软雅黑 Light" panose="020B0502040204020203" pitchFamily="34" charset="-122"/>
              </a:rPr>
              <a:t>---</a:t>
            </a:r>
          </a:p>
          <a:p>
            <a:pPr marL="800100" lvl="1" indent="-342900">
              <a:spcAft>
                <a:spcPts val="300"/>
              </a:spcAft>
              <a:buClr>
                <a:schemeClr val="accent1"/>
              </a:buClr>
              <a:buSzPct val="150000"/>
              <a:buFont typeface="Wingdings" pitchFamily="2" charset="2"/>
              <a:buChar char="ü"/>
            </a:pPr>
            <a:r>
              <a:rPr lang="zh-CN" altLang="en-US" sz="1200" dirty="0">
                <a:latin typeface="微软雅黑 Light" panose="020B0502040204020203" pitchFamily="34" charset="-122"/>
                <a:ea typeface="微软雅黑 Light" panose="020B0502040204020203" pitchFamily="34" charset="-122"/>
              </a:rPr>
              <a:t>大样本</a:t>
            </a:r>
            <a:endParaRPr lang="en-US" altLang="zh-CN" sz="1200" dirty="0">
              <a:latin typeface="微软雅黑 Light" panose="020B0502040204020203" pitchFamily="34" charset="-122"/>
              <a:ea typeface="微软雅黑 Light" panose="020B0502040204020203" pitchFamily="34" charset="-122"/>
            </a:endParaRPr>
          </a:p>
          <a:p>
            <a:pPr marL="800100" lvl="1" indent="-342900">
              <a:spcAft>
                <a:spcPts val="300"/>
              </a:spcAft>
              <a:buClr>
                <a:schemeClr val="accent1"/>
              </a:buClr>
              <a:buSzPct val="150000"/>
              <a:buFont typeface="Wingdings" pitchFamily="2" charset="2"/>
              <a:buChar char="ü"/>
            </a:pPr>
            <a:r>
              <a:rPr lang="zh-CN" altLang="en-CN" sz="1200" dirty="0">
                <a:latin typeface="微软雅黑 Light" panose="020B0502040204020203" pitchFamily="34" charset="-122"/>
                <a:ea typeface="微软雅黑 Light" panose="020B0502040204020203" pitchFamily="34" charset="-122"/>
              </a:rPr>
              <a:t>多</a:t>
            </a:r>
            <a:r>
              <a:rPr lang="zh-CN" altLang="en-US" sz="1200" dirty="0">
                <a:latin typeface="微软雅黑 Light" panose="020B0502040204020203" pitchFamily="34" charset="-122"/>
                <a:ea typeface="微软雅黑 Light" panose="020B0502040204020203" pitchFamily="34" charset="-122"/>
              </a:rPr>
              <a:t>层次</a:t>
            </a:r>
            <a:endParaRPr lang="en-US" altLang="zh-CN" sz="1200" dirty="0">
              <a:latin typeface="微软雅黑 Light" panose="020B0502040204020203" pitchFamily="34" charset="-122"/>
              <a:ea typeface="微软雅黑 Light" panose="020B0502040204020203" pitchFamily="34" charset="-122"/>
            </a:endParaRPr>
          </a:p>
          <a:p>
            <a:pPr marL="800100" lvl="1" indent="-342900">
              <a:spcAft>
                <a:spcPts val="300"/>
              </a:spcAft>
              <a:buClr>
                <a:schemeClr val="accent1"/>
              </a:buClr>
              <a:buSzPct val="150000"/>
              <a:buFont typeface="Wingdings" pitchFamily="2" charset="2"/>
              <a:buChar char="ü"/>
            </a:pPr>
            <a:r>
              <a:rPr lang="zh-CN" altLang="en-US" sz="1200" dirty="0">
                <a:latin typeface="微软雅黑 Light" panose="020B0502040204020203" pitchFamily="34" charset="-122"/>
                <a:ea typeface="微软雅黑 Light" panose="020B0502040204020203" pitchFamily="34" charset="-122"/>
              </a:rPr>
              <a:t>多位点</a:t>
            </a:r>
            <a:endParaRPr lang="en-US" altLang="zh-CN" sz="1200" dirty="0">
              <a:latin typeface="微软雅黑 Light" panose="020B0502040204020203" pitchFamily="34" charset="-122"/>
              <a:ea typeface="微软雅黑 Light" panose="020B0502040204020203" pitchFamily="34" charset="-122"/>
            </a:endParaRPr>
          </a:p>
          <a:p>
            <a:pPr marL="800100" lvl="1" indent="-342900">
              <a:spcAft>
                <a:spcPts val="300"/>
              </a:spcAft>
              <a:buClr>
                <a:schemeClr val="accent1"/>
              </a:buClr>
              <a:buSzPct val="150000"/>
              <a:buFont typeface="Wingdings" pitchFamily="2" charset="2"/>
              <a:buChar char="ü"/>
            </a:pPr>
            <a:endParaRPr lang="en-US" altLang="zh-CN" sz="1200" dirty="0">
              <a:latin typeface="微软雅黑 Light" panose="020B0502040204020203" pitchFamily="34" charset="-122"/>
              <a:ea typeface="微软雅黑 Light" panose="020B0502040204020203" pitchFamily="34" charset="-122"/>
            </a:endParaRPr>
          </a:p>
          <a:p>
            <a:pPr marL="800100" lvl="1" indent="-342900">
              <a:spcAft>
                <a:spcPts val="300"/>
              </a:spcAft>
              <a:buClr>
                <a:schemeClr val="accent1"/>
              </a:buClr>
              <a:buSzPct val="150000"/>
              <a:buFont typeface="Wingdings" pitchFamily="2" charset="2"/>
              <a:buChar char="ü"/>
            </a:pPr>
            <a:r>
              <a:rPr lang="zh-CN" altLang="en-CN" sz="1200" dirty="0">
                <a:latin typeface="微软雅黑 Light" panose="020B0502040204020203" pitchFamily="34" charset="-122"/>
                <a:ea typeface="微软雅黑 Light" panose="020B0502040204020203" pitchFamily="34" charset="-122"/>
              </a:rPr>
              <a:t>异质性</a:t>
            </a:r>
            <a:endParaRPr lang="en-US" altLang="zh-CN" sz="1200" dirty="0">
              <a:latin typeface="微软雅黑 Light" panose="020B0502040204020203" pitchFamily="34" charset="-122"/>
              <a:ea typeface="微软雅黑 Light" panose="020B0502040204020203" pitchFamily="34" charset="-122"/>
            </a:endParaRPr>
          </a:p>
          <a:p>
            <a:pPr marL="800100" lvl="1" indent="-342900">
              <a:spcAft>
                <a:spcPts val="300"/>
              </a:spcAft>
              <a:buClr>
                <a:schemeClr val="accent1"/>
              </a:buClr>
              <a:buSzPct val="150000"/>
              <a:buFont typeface="Wingdings" pitchFamily="2" charset="2"/>
              <a:buChar char="ü"/>
            </a:pPr>
            <a:r>
              <a:rPr lang="zh-CN" altLang="en-US" sz="1200" dirty="0">
                <a:latin typeface="微软雅黑 Light" panose="020B0502040204020203" pitchFamily="34" charset="-122"/>
                <a:ea typeface="微软雅黑 Light" panose="020B0502040204020203" pitchFamily="34" charset="-122"/>
              </a:rPr>
              <a:t>假阳性</a:t>
            </a:r>
            <a:endParaRPr lang="en-US" altLang="zh-CN" sz="1200" dirty="0">
              <a:latin typeface="微软雅黑 Light" panose="020B0502040204020203" pitchFamily="34" charset="-122"/>
              <a:ea typeface="微软雅黑 Light" panose="020B0502040204020203" pitchFamily="34" charset="-122"/>
            </a:endParaRPr>
          </a:p>
          <a:p>
            <a:pPr marL="800100" lvl="1" indent="-342900">
              <a:spcAft>
                <a:spcPts val="300"/>
              </a:spcAft>
              <a:buClr>
                <a:schemeClr val="accent1"/>
              </a:buClr>
              <a:buSzPct val="150000"/>
              <a:buFont typeface="Wingdings" pitchFamily="2" charset="2"/>
              <a:buChar char="ü"/>
            </a:pPr>
            <a:r>
              <a:rPr lang="zh-CN" altLang="en-US" sz="1200" dirty="0">
                <a:latin typeface="微软雅黑 Light" panose="020B0502040204020203" pitchFamily="34" charset="-122"/>
                <a:ea typeface="微软雅黑 Light" panose="020B0502040204020203" pitchFamily="34" charset="-122"/>
              </a:rPr>
              <a:t>关联性</a:t>
            </a:r>
            <a:endParaRPr lang="en-US" altLang="zh-CN" sz="1400" dirty="0">
              <a:latin typeface="微软雅黑 Light" panose="020B0502040204020203" pitchFamily="34" charset="-122"/>
              <a:ea typeface="微软雅黑 Light" panose="020B0502040204020203" pitchFamily="34" charset="-122"/>
            </a:endParaRPr>
          </a:p>
          <a:p>
            <a:pPr marL="800100" lvl="1" indent="-342900">
              <a:spcAft>
                <a:spcPts val="300"/>
              </a:spcAft>
              <a:buClr>
                <a:schemeClr val="accent1"/>
              </a:buClr>
              <a:buSzPct val="150000"/>
              <a:buFont typeface="Wingdings" pitchFamily="2" charset="2"/>
              <a:buChar char="ü"/>
            </a:pPr>
            <a:endParaRPr lang="en-US" altLang="zh-CN" sz="1200" dirty="0">
              <a:latin typeface="微软雅黑 Light" panose="020B0502040204020203" pitchFamily="34" charset="-122"/>
              <a:ea typeface="微软雅黑 Light" panose="020B0502040204020203" pitchFamily="34" charset="-122"/>
            </a:endParaRPr>
          </a:p>
          <a:p>
            <a:endParaRPr lang="zh-CN" altLang="en-US" dirty="0"/>
          </a:p>
        </p:txBody>
      </p:sp>
      <p:sp>
        <p:nvSpPr>
          <p:cNvPr id="4" name="灯片编号占位符 3"/>
          <p:cNvSpPr>
            <a:spLocks noGrp="1"/>
          </p:cNvSpPr>
          <p:nvPr>
            <p:ph type="sldNum" sz="quarter" idx="5"/>
          </p:nvPr>
        </p:nvSpPr>
        <p:spPr/>
        <p:txBody>
          <a:bodyPr/>
          <a:lstStyle/>
          <a:p>
            <a:fld id="{684B1CD8-9F96-4F1D-A5B8-2D9E0ECCEB33}" type="slidenum">
              <a:rPr lang="zh-CN" altLang="en-US" smtClean="0"/>
              <a:t>9</a:t>
            </a:fld>
            <a:endParaRPr lang="zh-CN" altLang="en-US"/>
          </a:p>
        </p:txBody>
      </p:sp>
    </p:spTree>
    <p:extLst>
      <p:ext uri="{BB962C8B-B14F-4D97-AF65-F5344CB8AC3E}">
        <p14:creationId xmlns:p14="http://schemas.microsoft.com/office/powerpoint/2010/main" val="2817669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 with the links in  human society, individual protein can not do function alone,  it  always interacts with other proteins. So can we improve the data analysis with the help form biological network?</a:t>
            </a:r>
          </a:p>
        </p:txBody>
      </p:sp>
      <p:sp>
        <p:nvSpPr>
          <p:cNvPr id="4" name="Slide Number Placeholder 3"/>
          <p:cNvSpPr>
            <a:spLocks noGrp="1"/>
          </p:cNvSpPr>
          <p:nvPr>
            <p:ph type="sldNum" sz="quarter" idx="5"/>
          </p:nvPr>
        </p:nvSpPr>
        <p:spPr/>
        <p:txBody>
          <a:bodyPr/>
          <a:lstStyle/>
          <a:p>
            <a:fld id="{684B1CD8-9F96-4F1D-A5B8-2D9E0ECCEB33}" type="slidenum">
              <a:rPr lang="zh-CN" altLang="en-US" smtClean="0"/>
              <a:t>10</a:t>
            </a:fld>
            <a:endParaRPr lang="zh-CN" altLang="en-US"/>
          </a:p>
        </p:txBody>
      </p:sp>
    </p:spTree>
    <p:extLst>
      <p:ext uri="{BB962C8B-B14F-4D97-AF65-F5344CB8AC3E}">
        <p14:creationId xmlns:p14="http://schemas.microsoft.com/office/powerpoint/2010/main" val="34832838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Lily -&gt; Miami</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srgbClr val="C00000"/>
                </a:solidFill>
                <a:latin typeface="+mj-lt"/>
                <a:ea typeface="楷体" panose="02010609060101010101" pitchFamily="49" charset="-122"/>
              </a:rPr>
              <a:t>基于网络模块的广义线性统计模型</a:t>
            </a:r>
            <a:r>
              <a:rPr lang="zh-CN" altLang="en-US" sz="1200" dirty="0">
                <a:latin typeface="+mj-lt"/>
                <a:ea typeface="楷体" panose="02010609060101010101" pitchFamily="49" charset="-122"/>
              </a:rPr>
              <a:t>，由于考虑了基因</a:t>
            </a:r>
            <a:r>
              <a:rPr lang="en-US" altLang="zh-CN" sz="1200" dirty="0">
                <a:latin typeface="+mj-lt"/>
                <a:ea typeface="楷体" panose="02010609060101010101" pitchFamily="49" charset="-122"/>
              </a:rPr>
              <a:t>/</a:t>
            </a:r>
            <a:r>
              <a:rPr lang="zh-CN" altLang="en-US" sz="1200" dirty="0">
                <a:latin typeface="+mj-lt"/>
                <a:ea typeface="楷体" panose="02010609060101010101" pitchFamily="49" charset="-122"/>
              </a:rPr>
              <a:t>蛋白间的关联性，显著提高</a:t>
            </a:r>
            <a:r>
              <a:rPr lang="zh-TW" altLang="en-US" sz="1200" dirty="0">
                <a:ea typeface="楷体" panose="02010609060101010101" pitchFamily="49" charset="-122"/>
              </a:rPr>
              <a:t>鉴定</a:t>
            </a:r>
            <a:r>
              <a:rPr lang="zh-CN" altLang="en-US" sz="1200" dirty="0">
                <a:latin typeface="+mj-lt"/>
                <a:ea typeface="楷体" panose="02010609060101010101" pitchFamily="49" charset="-122"/>
              </a:rPr>
              <a:t>效力与可解释性，</a:t>
            </a:r>
            <a:r>
              <a:rPr lang="zh-TW" altLang="en-US" sz="1200" dirty="0">
                <a:latin typeface="+mj-lt"/>
                <a:ea typeface="楷体" panose="02010609060101010101" pitchFamily="49" charset="-122"/>
              </a:rPr>
              <a:t>更准确识别关键基因与通路</a:t>
            </a:r>
            <a:endParaRPr lang="en-US" altLang="zh-CN" sz="1200" dirty="0">
              <a:latin typeface="+mj-lt"/>
              <a:ea typeface="楷体" panose="02010609060101010101" pitchFamily="49" charset="-122"/>
            </a:endParaRPr>
          </a:p>
          <a:p>
            <a:endParaRPr lang="en-US" dirty="0"/>
          </a:p>
        </p:txBody>
      </p:sp>
      <p:sp>
        <p:nvSpPr>
          <p:cNvPr id="4" name="Slide Number Placeholder 3"/>
          <p:cNvSpPr>
            <a:spLocks noGrp="1"/>
          </p:cNvSpPr>
          <p:nvPr>
            <p:ph type="sldNum" sz="quarter" idx="5"/>
          </p:nvPr>
        </p:nvSpPr>
        <p:spPr/>
        <p:txBody>
          <a:bodyPr/>
          <a:lstStyle/>
          <a:p>
            <a:fld id="{684B1CD8-9F96-4F1D-A5B8-2D9E0ECCEB33}" type="slidenum">
              <a:rPr lang="zh-CN" altLang="en-US" smtClean="0"/>
              <a:t>11</a:t>
            </a:fld>
            <a:endParaRPr lang="zh-CN" altLang="en-US"/>
          </a:p>
        </p:txBody>
      </p:sp>
    </p:spTree>
    <p:extLst>
      <p:ext uri="{BB962C8B-B14F-4D97-AF65-F5344CB8AC3E}">
        <p14:creationId xmlns:p14="http://schemas.microsoft.com/office/powerpoint/2010/main" val="1850960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Lily -&gt; Miami</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srgbClr val="C00000"/>
                </a:solidFill>
                <a:latin typeface="+mj-lt"/>
                <a:ea typeface="楷体" panose="02010609060101010101" pitchFamily="49" charset="-122"/>
              </a:rPr>
              <a:t>基于网络模块的广义线性统计模型</a:t>
            </a:r>
            <a:r>
              <a:rPr lang="zh-CN" altLang="en-US" sz="1200" dirty="0">
                <a:latin typeface="+mj-lt"/>
                <a:ea typeface="楷体" panose="02010609060101010101" pitchFamily="49" charset="-122"/>
              </a:rPr>
              <a:t>，由于考虑了基因</a:t>
            </a:r>
            <a:r>
              <a:rPr lang="en-US" altLang="zh-CN" sz="1200" dirty="0">
                <a:latin typeface="+mj-lt"/>
                <a:ea typeface="楷体" panose="02010609060101010101" pitchFamily="49" charset="-122"/>
              </a:rPr>
              <a:t>/</a:t>
            </a:r>
            <a:r>
              <a:rPr lang="zh-CN" altLang="en-US" sz="1200" dirty="0">
                <a:latin typeface="+mj-lt"/>
                <a:ea typeface="楷体" panose="02010609060101010101" pitchFamily="49" charset="-122"/>
              </a:rPr>
              <a:t>蛋白间的关联性，显著提高</a:t>
            </a:r>
            <a:r>
              <a:rPr lang="zh-TW" altLang="en-US" sz="1200" dirty="0">
                <a:ea typeface="楷体" panose="02010609060101010101" pitchFamily="49" charset="-122"/>
              </a:rPr>
              <a:t>鉴定</a:t>
            </a:r>
            <a:r>
              <a:rPr lang="zh-CN" altLang="en-US" sz="1200" dirty="0">
                <a:latin typeface="+mj-lt"/>
                <a:ea typeface="楷体" panose="02010609060101010101" pitchFamily="49" charset="-122"/>
              </a:rPr>
              <a:t>效力与可解释性，</a:t>
            </a:r>
            <a:r>
              <a:rPr lang="zh-TW" altLang="en-US" sz="1200" dirty="0">
                <a:latin typeface="+mj-lt"/>
                <a:ea typeface="楷体" panose="02010609060101010101" pitchFamily="49" charset="-122"/>
              </a:rPr>
              <a:t>更准确识别关键基因与通路</a:t>
            </a:r>
            <a:endParaRPr lang="en-US" altLang="zh-CN" sz="1200" dirty="0">
              <a:latin typeface="+mj-lt"/>
              <a:ea typeface="楷体" panose="02010609060101010101" pitchFamily="49" charset="-122"/>
            </a:endParaRPr>
          </a:p>
          <a:p>
            <a:endParaRPr lang="en-US" dirty="0"/>
          </a:p>
        </p:txBody>
      </p:sp>
      <p:sp>
        <p:nvSpPr>
          <p:cNvPr id="4" name="Slide Number Placeholder 3"/>
          <p:cNvSpPr>
            <a:spLocks noGrp="1"/>
          </p:cNvSpPr>
          <p:nvPr>
            <p:ph type="sldNum" sz="quarter" idx="5"/>
          </p:nvPr>
        </p:nvSpPr>
        <p:spPr/>
        <p:txBody>
          <a:bodyPr/>
          <a:lstStyle/>
          <a:p>
            <a:fld id="{684B1CD8-9F96-4F1D-A5B8-2D9E0ECCEB33}" type="slidenum">
              <a:rPr lang="zh-CN" altLang="en-US" smtClean="0"/>
              <a:t>12</a:t>
            </a:fld>
            <a:endParaRPr lang="zh-CN" altLang="en-US"/>
          </a:p>
        </p:txBody>
      </p:sp>
    </p:spTree>
    <p:extLst>
      <p:ext uri="{BB962C8B-B14F-4D97-AF65-F5344CB8AC3E}">
        <p14:creationId xmlns:p14="http://schemas.microsoft.com/office/powerpoint/2010/main" val="11205746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Aft>
                <a:spcPts val="1800"/>
              </a:spcAft>
              <a:buFont typeface="Arial" panose="020B0604020202020204" pitchFamily="34" charset="0"/>
              <a:buChar char="•"/>
            </a:pPr>
            <a:r>
              <a:rPr kumimoji="1" lang="en-US" altLang="zh-CN" sz="1200" dirty="0"/>
              <a:t>Epitope </a:t>
            </a:r>
            <a:r>
              <a:rPr kumimoji="1" lang="zh-CN" altLang="en-US" sz="1200" dirty="0"/>
              <a:t>表位</a:t>
            </a:r>
            <a:endParaRPr kumimoji="1" lang="en-US" altLang="zh-CN" sz="1200" dirty="0"/>
          </a:p>
          <a:p>
            <a:pPr marL="285750" indent="-285750">
              <a:spcAft>
                <a:spcPts val="1800"/>
              </a:spcAft>
              <a:buFont typeface="Arial" panose="020B0604020202020204" pitchFamily="34" charset="0"/>
              <a:buChar char="•"/>
            </a:pPr>
            <a:r>
              <a:rPr lang="zh-CN" altLang="en-US" b="0" i="0" dirty="0">
                <a:solidFill>
                  <a:srgbClr val="121212"/>
                </a:solidFill>
                <a:effectLst/>
                <a:latin typeface="-apple-system"/>
              </a:rPr>
              <a:t>人类白细胞抗原（英语：</a:t>
            </a:r>
            <a:r>
              <a:rPr lang="en-US" b="0" i="0" dirty="0">
                <a:solidFill>
                  <a:srgbClr val="121212"/>
                </a:solidFill>
                <a:effectLst/>
                <a:latin typeface="-apple-system"/>
              </a:rPr>
              <a:t>human leukocyte antigen）</a:t>
            </a:r>
            <a:endParaRPr kumimoji="1" lang="en-US" altLang="zh-CN" sz="1200" dirty="0"/>
          </a:p>
          <a:p>
            <a:pPr marL="285750" indent="-285750">
              <a:spcAft>
                <a:spcPts val="1800"/>
              </a:spcAft>
              <a:buFont typeface="Arial" panose="020B0604020202020204" pitchFamily="34" charset="0"/>
              <a:buChar char="•"/>
            </a:pPr>
            <a:r>
              <a:rPr kumimoji="1" lang="en-US" altLang="zh-CN" sz="1200" dirty="0"/>
              <a:t>Search for the potential epitopes with the highest coverage for each HLA type</a:t>
            </a:r>
          </a:p>
          <a:p>
            <a:pPr marL="285750" indent="-285750">
              <a:spcAft>
                <a:spcPts val="1800"/>
              </a:spcAft>
              <a:buFont typeface="Arial" panose="020B0604020202020204" pitchFamily="34" charset="0"/>
              <a:buChar char="•"/>
            </a:pPr>
            <a:r>
              <a:rPr kumimoji="1" lang="en-US" altLang="zh-CN" sz="1200" dirty="0"/>
              <a:t>The most frequent HLA peptide pair was </a:t>
            </a:r>
            <a:r>
              <a:rPr kumimoji="1" lang="en-US" altLang="zh-CN" sz="1200" b="1" dirty="0">
                <a:solidFill>
                  <a:srgbClr val="0070C0"/>
                </a:solidFill>
              </a:rPr>
              <a:t>A24:02-ADGVAELR</a:t>
            </a:r>
            <a:r>
              <a:rPr kumimoji="1" lang="en-US" altLang="zh-CN" sz="1200" dirty="0"/>
              <a:t> (28</a:t>
            </a:r>
            <a:r>
              <a:rPr kumimoji="1" lang="zh-CN" altLang="en-US" sz="1200" dirty="0"/>
              <a:t> </a:t>
            </a:r>
            <a:r>
              <a:rPr kumimoji="1" lang="en-US" altLang="zh-CN" sz="1200" dirty="0"/>
              <a:t>times, accounting for 34.1% of the total samples), followed by </a:t>
            </a:r>
            <a:r>
              <a:rPr kumimoji="1" lang="en-US" altLang="zh-CN" sz="1200" b="1" dirty="0">
                <a:solidFill>
                  <a:srgbClr val="0070C0"/>
                </a:solidFill>
              </a:rPr>
              <a:t>A02:01-TKTEISEMNR</a:t>
            </a:r>
            <a:r>
              <a:rPr kumimoji="1" lang="en-US" altLang="zh-CN" sz="1200" dirty="0"/>
              <a:t> (27 times).</a:t>
            </a:r>
          </a:p>
          <a:p>
            <a:pPr marL="285750" indent="-285750">
              <a:spcAft>
                <a:spcPts val="1800"/>
              </a:spcAft>
              <a:buFont typeface="Arial" panose="020B0604020202020204" pitchFamily="34" charset="0"/>
              <a:buChar char="•"/>
            </a:pPr>
            <a:r>
              <a:rPr kumimoji="1" lang="zh-CN" altLang="en-US" sz="1200" dirty="0"/>
              <a:t>39 candidate epitopes with significant difference in </a:t>
            </a:r>
            <a:r>
              <a:rPr kumimoji="1" lang="en-US" altLang="zh-CN" sz="1200" dirty="0"/>
              <a:t>two </a:t>
            </a:r>
            <a:r>
              <a:rPr kumimoji="1" lang="zh-CN" altLang="en-US" sz="1200" dirty="0"/>
              <a:t>survival</a:t>
            </a:r>
            <a:r>
              <a:rPr kumimoji="1" lang="en-US" altLang="zh-CN" sz="1200" dirty="0"/>
              <a:t> groups</a:t>
            </a:r>
            <a:r>
              <a:rPr kumimoji="1" lang="zh-CN" altLang="en-US" sz="1200" dirty="0"/>
              <a:t> (log rank test, p-value &lt; 0.05)</a:t>
            </a:r>
            <a:r>
              <a:rPr kumimoji="1" lang="en-US" altLang="zh-CN" sz="1200" dirty="0"/>
              <a:t>.</a:t>
            </a:r>
          </a:p>
        </p:txBody>
      </p:sp>
      <p:sp>
        <p:nvSpPr>
          <p:cNvPr id="4" name="Slide Number Placeholder 3"/>
          <p:cNvSpPr>
            <a:spLocks noGrp="1"/>
          </p:cNvSpPr>
          <p:nvPr>
            <p:ph type="sldNum" sz="quarter" idx="5"/>
          </p:nvPr>
        </p:nvSpPr>
        <p:spPr/>
        <p:txBody>
          <a:bodyPr/>
          <a:lstStyle/>
          <a:p>
            <a:fld id="{6E0D5545-95D4-489F-B8ED-7EAFA774B567}" type="slidenum">
              <a:rPr lang="zh-CN" altLang="en-US" smtClean="0"/>
              <a:t>13</a:t>
            </a:fld>
            <a:endParaRPr lang="zh-CN" altLang="en-US"/>
          </a:p>
        </p:txBody>
      </p:sp>
    </p:spTree>
    <p:extLst>
      <p:ext uri="{BB962C8B-B14F-4D97-AF65-F5344CB8AC3E}">
        <p14:creationId xmlns:p14="http://schemas.microsoft.com/office/powerpoint/2010/main" val="25168641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标题幻灯片">
    <p:bg>
      <p:bgPr>
        <a:solidFill>
          <a:schemeClr val="accent1"/>
        </a:solidFill>
        <a:effectLst/>
      </p:bgPr>
    </p:bg>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85376" y="5997966"/>
            <a:ext cx="2557612" cy="650876"/>
          </a:xfrm>
          <a:prstGeom prst="rect">
            <a:avLst/>
          </a:prstGeom>
        </p:spPr>
      </p:pic>
      <p:sp>
        <p:nvSpPr>
          <p:cNvPr id="2" name="标题 1"/>
          <p:cNvSpPr>
            <a:spLocks noGrp="1"/>
          </p:cNvSpPr>
          <p:nvPr>
            <p:ph type="title"/>
          </p:nvPr>
        </p:nvSpPr>
        <p:spPr>
          <a:xfrm>
            <a:off x="838200" y="4070056"/>
            <a:ext cx="10515600" cy="899510"/>
          </a:xfrm>
          <a:prstGeom prst="rect">
            <a:avLst/>
          </a:prstGeom>
        </p:spPr>
        <p:txBody>
          <a:bodyPr anchor="ctr">
            <a:noAutofit/>
          </a:bodyPr>
          <a:lstStyle>
            <a:lvl1pPr algn="ctr">
              <a:defRPr sz="4800" b="1">
                <a:solidFill>
                  <a:schemeClr val="bg1"/>
                </a:solidFill>
                <a:latin typeface="+mj-ea"/>
                <a:ea typeface="+mj-ea"/>
              </a:defRPr>
            </a:lvl1pPr>
          </a:lstStyle>
          <a:p>
            <a:r>
              <a:rPr lang="zh-CN" altLang="en-US" dirty="0"/>
              <a:t>单击此处编辑母版标题样式</a:t>
            </a:r>
          </a:p>
        </p:txBody>
      </p:sp>
      <p:sp>
        <p:nvSpPr>
          <p:cNvPr id="6" name="副标题 2"/>
          <p:cNvSpPr>
            <a:spLocks noGrp="1"/>
          </p:cNvSpPr>
          <p:nvPr>
            <p:ph type="subTitle" idx="1"/>
          </p:nvPr>
        </p:nvSpPr>
        <p:spPr>
          <a:xfrm>
            <a:off x="838200" y="5034522"/>
            <a:ext cx="10515600" cy="604299"/>
          </a:xfrm>
        </p:spPr>
        <p:txBody>
          <a:bodyPr anchor="ctr">
            <a:noAutofit/>
          </a:bodyPr>
          <a:lstStyle>
            <a:lvl1pPr algn="ctr">
              <a:defRPr lang="zh-CN" altLang="en-US" sz="2800" b="0">
                <a:solidFill>
                  <a:schemeClr val="bg1"/>
                </a:solidFill>
                <a:latin typeface="+mn-ea"/>
                <a:cs typeface="+mj-cs"/>
              </a:defRPr>
            </a:lvl1pPr>
          </a:lstStyle>
          <a:p>
            <a:pPr lvl="0" algn="ctr">
              <a:lnSpc>
                <a:spcPct val="90000"/>
              </a:lnSpc>
              <a:spcBef>
                <a:spcPct val="0"/>
              </a:spcBef>
              <a:buNone/>
            </a:pPr>
            <a:r>
              <a:rPr lang="zh-CN" altLang="en-US"/>
              <a:t>单击以编辑母版副标题样式</a:t>
            </a:r>
          </a:p>
        </p:txBody>
      </p:sp>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70610"/>
            <a:ext cx="12192000" cy="3931920"/>
          </a:xfrm>
          <a:prstGeom prst="rect">
            <a:avLst/>
          </a:prstGeom>
        </p:spPr>
      </p:pic>
      <p:cxnSp>
        <p:nvCxnSpPr>
          <p:cNvPr id="9" name="直接连接符 8"/>
          <p:cNvCxnSpPr/>
          <p:nvPr/>
        </p:nvCxnSpPr>
        <p:spPr>
          <a:xfrm>
            <a:off x="0" y="3893788"/>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21891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纯标题-有页码">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
            <a:ext cx="12192000" cy="665863"/>
          </a:xfrm>
          <a:prstGeom prst="rect">
            <a:avLst/>
          </a:prstGeom>
        </p:spPr>
      </p:pic>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702" y="175417"/>
            <a:ext cx="2023540" cy="401413"/>
          </a:xfrm>
          <a:prstGeom prst="rect">
            <a:avLst/>
          </a:prstGeom>
        </p:spPr>
      </p:pic>
      <p:sp>
        <p:nvSpPr>
          <p:cNvPr id="15" name="矩形 14"/>
          <p:cNvSpPr/>
          <p:nvPr/>
        </p:nvSpPr>
        <p:spPr>
          <a:xfrm>
            <a:off x="0" y="6766563"/>
            <a:ext cx="12192000" cy="91439"/>
          </a:xfrm>
          <a:prstGeom prst="rect">
            <a:avLst/>
          </a:prstGeom>
          <a:solidFill>
            <a:srgbClr val="C91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5" name="标题 4"/>
          <p:cNvSpPr>
            <a:spLocks noGrp="1"/>
          </p:cNvSpPr>
          <p:nvPr>
            <p:ph type="title"/>
          </p:nvPr>
        </p:nvSpPr>
        <p:spPr>
          <a:xfrm>
            <a:off x="658702" y="975603"/>
            <a:ext cx="11162884" cy="574183"/>
          </a:xfrm>
          <a:prstGeom prst="rect">
            <a:avLst/>
          </a:prstGeom>
        </p:spPr>
        <p:txBody>
          <a:bodyPr/>
          <a:lstStyle>
            <a:lvl1pPr>
              <a:defRPr sz="3200" b="1">
                <a:solidFill>
                  <a:schemeClr val="accent1"/>
                </a:solidFill>
              </a:defRPr>
            </a:lvl1pPr>
          </a:lstStyle>
          <a:p>
            <a:r>
              <a:rPr lang="zh-CN" altLang="en-US"/>
              <a:t>单击此处编辑母版标题样式</a:t>
            </a:r>
            <a:endParaRPr lang="zh-CN" altLang="en-US" dirty="0"/>
          </a:p>
        </p:txBody>
      </p:sp>
      <p:sp>
        <p:nvSpPr>
          <p:cNvPr id="10" name="文本框 9"/>
          <p:cNvSpPr txBox="1"/>
          <p:nvPr/>
        </p:nvSpPr>
        <p:spPr>
          <a:xfrm>
            <a:off x="11000037" y="311755"/>
            <a:ext cx="578813" cy="276999"/>
          </a:xfrm>
          <a:prstGeom prst="rect">
            <a:avLst/>
          </a:prstGeom>
          <a:noFill/>
        </p:spPr>
        <p:txBody>
          <a:bodyPr wrap="none" rtlCol="0">
            <a:spAutoFit/>
          </a:bodyPr>
          <a:lstStyle/>
          <a:p>
            <a:r>
              <a:rPr lang="en-US" altLang="zh-CN" sz="1200" spc="-60" baseline="0" dirty="0">
                <a:solidFill>
                  <a:schemeClr val="bg1"/>
                </a:solidFill>
                <a:latin typeface="微软雅黑" panose="020B0503020204020204" pitchFamily="34" charset="-122"/>
                <a:ea typeface="微软雅黑" panose="020B0503020204020204" pitchFamily="34" charset="-122"/>
              </a:rPr>
              <a:t>Page .</a:t>
            </a:r>
            <a:endParaRPr lang="zh-CN" altLang="en-US" sz="1200" spc="-60" baseline="0" dirty="0">
              <a:solidFill>
                <a:schemeClr val="bg1"/>
              </a:solidFill>
              <a:latin typeface="微软雅黑" panose="020B0503020204020204" pitchFamily="34" charset="-122"/>
              <a:ea typeface="微软雅黑" panose="020B0503020204020204" pitchFamily="34" charset="-122"/>
            </a:endParaRPr>
          </a:p>
        </p:txBody>
      </p:sp>
      <p:sp>
        <p:nvSpPr>
          <p:cNvPr id="12" name="灯片编号占位符 5"/>
          <p:cNvSpPr txBox="1">
            <a:spLocks/>
          </p:cNvSpPr>
          <p:nvPr/>
        </p:nvSpPr>
        <p:spPr>
          <a:xfrm>
            <a:off x="11595422" y="311755"/>
            <a:ext cx="596580" cy="276999"/>
          </a:xfrm>
          <a:prstGeom prst="rect">
            <a:avLst/>
          </a:prstGeom>
          <a:noFill/>
        </p:spPr>
        <p:txBody>
          <a:bodyPr wrap="square" rtlCol="0">
            <a:spAutoFit/>
          </a:bodyPr>
          <a:lstStyle>
            <a:defPPr>
              <a:defRPr lang="zh-CN"/>
            </a:defPPr>
            <a:lvl1pPr>
              <a:defRPr sz="1200" spc="-60" baseline="0">
                <a:solidFill>
                  <a:schemeClr val="bg1"/>
                </a:solidFill>
                <a:latin typeface="微软雅黑" panose="020B0503020204020204" pitchFamily="34" charset="-122"/>
                <a:ea typeface="微软雅黑" panose="020B0503020204020204" pitchFamily="34" charset="-122"/>
              </a:defRPr>
            </a:lvl1pPr>
          </a:lstStyle>
          <a:p>
            <a:pPr lvl="0"/>
            <a:fld id="{7E0B4DC1-AB35-4259-8072-EA8F5B8A0BBF}" type="slidenum">
              <a:rPr lang="zh-CN" altLang="en-US" sz="1200" smtClean="0"/>
              <a:pPr lvl="0"/>
              <a:t>‹#›</a:t>
            </a:fld>
            <a:endParaRPr lang="zh-CN" altLang="en-US" sz="1200" dirty="0"/>
          </a:p>
        </p:txBody>
      </p:sp>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223521"/>
            <a:ext cx="12192000" cy="336803"/>
          </a:xfrm>
          <a:prstGeom prst="rect">
            <a:avLst/>
          </a:prstGeom>
        </p:spPr>
      </p:pic>
      <p:pic>
        <p:nvPicPr>
          <p:cNvPr id="11" name="图片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65863"/>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4173" y="218613"/>
            <a:ext cx="1548051" cy="401413"/>
          </a:xfrm>
          <a:prstGeom prst="rect">
            <a:avLst/>
          </a:prstGeom>
        </p:spPr>
      </p:pic>
      <p:sp>
        <p:nvSpPr>
          <p:cNvPr id="14" name="矩形 13"/>
          <p:cNvSpPr/>
          <p:nvPr userDrawn="1"/>
        </p:nvSpPr>
        <p:spPr>
          <a:xfrm>
            <a:off x="0" y="6766561"/>
            <a:ext cx="12192000" cy="91439"/>
          </a:xfrm>
          <a:prstGeom prst="rect">
            <a:avLst/>
          </a:prstGeom>
          <a:solidFill>
            <a:srgbClr val="C91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6" name="文本框 15"/>
          <p:cNvSpPr txBox="1"/>
          <p:nvPr userDrawn="1"/>
        </p:nvSpPr>
        <p:spPr>
          <a:xfrm>
            <a:off x="11000035" y="311755"/>
            <a:ext cx="578813" cy="276999"/>
          </a:xfrm>
          <a:prstGeom prst="rect">
            <a:avLst/>
          </a:prstGeom>
          <a:noFill/>
        </p:spPr>
        <p:txBody>
          <a:bodyPr wrap="none" rtlCol="0">
            <a:spAutoFit/>
          </a:bodyPr>
          <a:lstStyle/>
          <a:p>
            <a:r>
              <a:rPr lang="en-US" altLang="zh-CN" sz="1200" spc="-60" baseline="0" dirty="0">
                <a:solidFill>
                  <a:schemeClr val="bg1"/>
                </a:solidFill>
                <a:latin typeface="微软雅黑" panose="020B0503020204020204" pitchFamily="34" charset="-122"/>
                <a:ea typeface="微软雅黑" panose="020B0503020204020204" pitchFamily="34" charset="-122"/>
              </a:rPr>
              <a:t>Page .</a:t>
            </a:r>
            <a:endParaRPr lang="zh-CN" altLang="en-US" sz="1200" spc="-60" baseline="0" dirty="0">
              <a:solidFill>
                <a:schemeClr val="bg1"/>
              </a:solidFill>
              <a:latin typeface="微软雅黑" panose="020B0503020204020204" pitchFamily="34" charset="-122"/>
              <a:ea typeface="微软雅黑" panose="020B0503020204020204" pitchFamily="34" charset="-122"/>
            </a:endParaRPr>
          </a:p>
        </p:txBody>
      </p:sp>
      <p:sp>
        <p:nvSpPr>
          <p:cNvPr id="17" name="灯片编号占位符 5"/>
          <p:cNvSpPr txBox="1">
            <a:spLocks/>
          </p:cNvSpPr>
          <p:nvPr userDrawn="1"/>
        </p:nvSpPr>
        <p:spPr>
          <a:xfrm>
            <a:off x="11595421" y="311755"/>
            <a:ext cx="596580" cy="276999"/>
          </a:xfrm>
          <a:prstGeom prst="rect">
            <a:avLst/>
          </a:prstGeom>
          <a:noFill/>
        </p:spPr>
        <p:txBody>
          <a:bodyPr wrap="square" rtlCol="0">
            <a:spAutoFit/>
          </a:bodyPr>
          <a:lstStyle>
            <a:defPPr>
              <a:defRPr lang="zh-CN"/>
            </a:defPPr>
            <a:lvl1pPr>
              <a:defRPr sz="1200" spc="-60" baseline="0">
                <a:solidFill>
                  <a:schemeClr val="bg1"/>
                </a:solidFill>
                <a:latin typeface="微软雅黑" panose="020B0503020204020204" pitchFamily="34" charset="-122"/>
                <a:ea typeface="微软雅黑" panose="020B0503020204020204" pitchFamily="34" charset="-122"/>
              </a:defRPr>
            </a:lvl1pPr>
          </a:lstStyle>
          <a:p>
            <a:pPr lvl="0"/>
            <a:fld id="{7E0B4DC1-AB35-4259-8072-EA8F5B8A0BBF}" type="slidenum">
              <a:rPr lang="zh-CN" altLang="en-US" sz="1200" smtClean="0"/>
              <a:pPr lvl="0"/>
              <a:t>‹#›</a:t>
            </a:fld>
            <a:endParaRPr lang="zh-CN" altLang="en-US" sz="1200" dirty="0"/>
          </a:p>
        </p:txBody>
      </p:sp>
      <p:pic>
        <p:nvPicPr>
          <p:cNvPr id="18" name="图片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1223519"/>
            <a:ext cx="12192000" cy="336803"/>
          </a:xfrm>
          <a:prstGeom prst="rect">
            <a:avLst/>
          </a:prstGeom>
        </p:spPr>
      </p:pic>
    </p:spTree>
    <p:extLst>
      <p:ext uri="{BB962C8B-B14F-4D97-AF65-F5344CB8AC3E}">
        <p14:creationId xmlns:p14="http://schemas.microsoft.com/office/powerpoint/2010/main" val="3098907289"/>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空白">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
            <a:ext cx="12192000" cy="665863"/>
          </a:xfrm>
          <a:prstGeom prst="rect">
            <a:avLst/>
          </a:prstGeom>
        </p:spPr>
      </p:pic>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702" y="175417"/>
            <a:ext cx="2023540" cy="401413"/>
          </a:xfrm>
          <a:prstGeom prst="rect">
            <a:avLst/>
          </a:prstGeom>
        </p:spPr>
      </p:pic>
      <p:sp>
        <p:nvSpPr>
          <p:cNvPr id="15" name="矩形 14"/>
          <p:cNvSpPr/>
          <p:nvPr/>
        </p:nvSpPr>
        <p:spPr>
          <a:xfrm>
            <a:off x="0" y="6766563"/>
            <a:ext cx="12192000" cy="91439"/>
          </a:xfrm>
          <a:prstGeom prst="rect">
            <a:avLst/>
          </a:prstGeom>
          <a:solidFill>
            <a:srgbClr val="C91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65863"/>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7325" y="175417"/>
            <a:ext cx="1487091" cy="401413"/>
          </a:xfrm>
          <a:prstGeom prst="rect">
            <a:avLst/>
          </a:prstGeom>
        </p:spPr>
      </p:pic>
      <p:sp>
        <p:nvSpPr>
          <p:cNvPr id="7" name="矩形 6"/>
          <p:cNvSpPr/>
          <p:nvPr userDrawn="1"/>
        </p:nvSpPr>
        <p:spPr>
          <a:xfrm>
            <a:off x="0" y="6766561"/>
            <a:ext cx="12192000" cy="91439"/>
          </a:xfrm>
          <a:prstGeom prst="rect">
            <a:avLst/>
          </a:prstGeom>
          <a:solidFill>
            <a:srgbClr val="C91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29184389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空白-有页码">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
            <a:ext cx="12192000" cy="665863"/>
          </a:xfrm>
          <a:prstGeom prst="rect">
            <a:avLst/>
          </a:prstGeom>
        </p:spPr>
      </p:pic>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702" y="175417"/>
            <a:ext cx="2023540" cy="401413"/>
          </a:xfrm>
          <a:prstGeom prst="rect">
            <a:avLst/>
          </a:prstGeom>
        </p:spPr>
      </p:pic>
      <p:sp>
        <p:nvSpPr>
          <p:cNvPr id="15" name="矩形 14"/>
          <p:cNvSpPr/>
          <p:nvPr/>
        </p:nvSpPr>
        <p:spPr>
          <a:xfrm>
            <a:off x="0" y="6766563"/>
            <a:ext cx="12192000" cy="91439"/>
          </a:xfrm>
          <a:prstGeom prst="rect">
            <a:avLst/>
          </a:prstGeom>
          <a:solidFill>
            <a:srgbClr val="C91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5" name="文本框 4"/>
          <p:cNvSpPr txBox="1"/>
          <p:nvPr/>
        </p:nvSpPr>
        <p:spPr>
          <a:xfrm>
            <a:off x="11000037" y="311755"/>
            <a:ext cx="578813" cy="276999"/>
          </a:xfrm>
          <a:prstGeom prst="rect">
            <a:avLst/>
          </a:prstGeom>
          <a:noFill/>
        </p:spPr>
        <p:txBody>
          <a:bodyPr wrap="none" rtlCol="0">
            <a:spAutoFit/>
          </a:bodyPr>
          <a:lstStyle/>
          <a:p>
            <a:r>
              <a:rPr lang="en-US" altLang="zh-CN" sz="1200" spc="-60" baseline="0" dirty="0">
                <a:solidFill>
                  <a:schemeClr val="bg1"/>
                </a:solidFill>
                <a:latin typeface="微软雅黑" panose="020B0503020204020204" pitchFamily="34" charset="-122"/>
                <a:ea typeface="微软雅黑" panose="020B0503020204020204" pitchFamily="34" charset="-122"/>
              </a:rPr>
              <a:t>Page .</a:t>
            </a:r>
            <a:endParaRPr lang="zh-CN" altLang="en-US" sz="1200" spc="-60" baseline="0" dirty="0">
              <a:solidFill>
                <a:schemeClr val="bg1"/>
              </a:solidFill>
              <a:latin typeface="微软雅黑" panose="020B0503020204020204" pitchFamily="34" charset="-122"/>
              <a:ea typeface="微软雅黑" panose="020B0503020204020204" pitchFamily="34" charset="-122"/>
            </a:endParaRPr>
          </a:p>
        </p:txBody>
      </p:sp>
      <p:sp>
        <p:nvSpPr>
          <p:cNvPr id="7" name="灯片编号占位符 5"/>
          <p:cNvSpPr>
            <a:spLocks noGrp="1"/>
          </p:cNvSpPr>
          <p:nvPr>
            <p:ph type="sldNum" sz="quarter" idx="12"/>
          </p:nvPr>
        </p:nvSpPr>
        <p:spPr>
          <a:xfrm>
            <a:off x="11596802" y="313203"/>
            <a:ext cx="365165" cy="276999"/>
          </a:xfrm>
          <a:prstGeom prst="rect">
            <a:avLst/>
          </a:prstGeom>
          <a:noFill/>
        </p:spPr>
        <p:txBody>
          <a:bodyPr wrap="none" rtlCol="0">
            <a:spAutoFit/>
          </a:bodyPr>
          <a:lstStyle>
            <a:lvl1pPr>
              <a:defRPr lang="zh-CN" altLang="en-US" sz="1200" spc="-60" baseline="0" smtClean="0">
                <a:solidFill>
                  <a:schemeClr val="bg1"/>
                </a:solidFill>
                <a:latin typeface="微软雅黑" panose="020B0503020204020204" pitchFamily="34" charset="-122"/>
                <a:ea typeface="微软雅黑" panose="020B0503020204020204" pitchFamily="34" charset="-122"/>
              </a:defRPr>
            </a:lvl1pPr>
          </a:lstStyle>
          <a:p>
            <a:fld id="{E1703B59-C883-4B8B-974E-AFB30A6C43A7}" type="slidenum">
              <a:rPr lang="en-US" altLang="zh-CN" smtClean="0"/>
              <a:pPr/>
              <a:t>‹#›</a:t>
            </a:fld>
            <a:endParaRPr lang="en-US" altLang="zh-CN"/>
          </a:p>
        </p:txBody>
      </p:sp>
      <p:pic>
        <p:nvPicPr>
          <p:cNvPr id="9" name="图片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65863"/>
          </a:xfrm>
          <a:prstGeom prst="rect">
            <a:avLst/>
          </a:prstGeom>
        </p:spPr>
      </p:pic>
      <p:pic>
        <p:nvPicPr>
          <p:cNvPr id="10" name="图片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2149" y="175415"/>
            <a:ext cx="1572267" cy="401413"/>
          </a:xfrm>
          <a:prstGeom prst="rect">
            <a:avLst/>
          </a:prstGeom>
        </p:spPr>
      </p:pic>
      <p:sp>
        <p:nvSpPr>
          <p:cNvPr id="11" name="矩形 10"/>
          <p:cNvSpPr/>
          <p:nvPr userDrawn="1"/>
        </p:nvSpPr>
        <p:spPr>
          <a:xfrm>
            <a:off x="0" y="6766561"/>
            <a:ext cx="12192000" cy="91439"/>
          </a:xfrm>
          <a:prstGeom prst="rect">
            <a:avLst/>
          </a:prstGeom>
          <a:solidFill>
            <a:srgbClr val="C91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2" name="文本框 11"/>
          <p:cNvSpPr txBox="1"/>
          <p:nvPr userDrawn="1"/>
        </p:nvSpPr>
        <p:spPr>
          <a:xfrm>
            <a:off x="11000035" y="311755"/>
            <a:ext cx="578813" cy="276999"/>
          </a:xfrm>
          <a:prstGeom prst="rect">
            <a:avLst/>
          </a:prstGeom>
          <a:noFill/>
        </p:spPr>
        <p:txBody>
          <a:bodyPr wrap="none" rtlCol="0">
            <a:spAutoFit/>
          </a:bodyPr>
          <a:lstStyle/>
          <a:p>
            <a:r>
              <a:rPr lang="en-US" altLang="zh-CN" sz="1200" spc="-60" baseline="0" dirty="0">
                <a:solidFill>
                  <a:schemeClr val="bg1"/>
                </a:solidFill>
                <a:latin typeface="微软雅黑" panose="020B0503020204020204" pitchFamily="34" charset="-122"/>
                <a:ea typeface="微软雅黑" panose="020B0503020204020204" pitchFamily="34" charset="-122"/>
              </a:rPr>
              <a:t>Page .</a:t>
            </a:r>
            <a:endParaRPr lang="zh-CN" altLang="en-US" sz="1200" spc="-60" baseline="0"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1347757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两栏">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
            <a:ext cx="12192000" cy="665863"/>
          </a:xfrm>
          <a:prstGeom prst="rect">
            <a:avLst/>
          </a:prstGeom>
        </p:spPr>
      </p:pic>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702" y="175417"/>
            <a:ext cx="2023540" cy="401413"/>
          </a:xfrm>
          <a:prstGeom prst="rect">
            <a:avLst/>
          </a:prstGeom>
        </p:spPr>
      </p:pic>
      <p:sp>
        <p:nvSpPr>
          <p:cNvPr id="15" name="矩形 14"/>
          <p:cNvSpPr/>
          <p:nvPr/>
        </p:nvSpPr>
        <p:spPr>
          <a:xfrm>
            <a:off x="0" y="6766563"/>
            <a:ext cx="12192000" cy="91439"/>
          </a:xfrm>
          <a:prstGeom prst="rect">
            <a:avLst/>
          </a:prstGeom>
          <a:solidFill>
            <a:srgbClr val="C91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2" name="内容占位符 11"/>
          <p:cNvSpPr>
            <a:spLocks noGrp="1"/>
          </p:cNvSpPr>
          <p:nvPr>
            <p:ph sz="quarter" idx="10"/>
          </p:nvPr>
        </p:nvSpPr>
        <p:spPr>
          <a:xfrm>
            <a:off x="349859" y="1717675"/>
            <a:ext cx="5376000" cy="4826248"/>
          </a:xfrm>
        </p:spPr>
        <p:txBody>
          <a:bodyPr>
            <a:normAutofit/>
          </a:bodyPr>
          <a:lstStyle>
            <a:lvl1pPr>
              <a:buClr>
                <a:schemeClr val="accent1"/>
              </a:buClr>
              <a:defRPr sz="2000"/>
            </a:lvl1pPr>
            <a:lvl2pPr>
              <a:buClr>
                <a:schemeClr val="accent1"/>
              </a:buClr>
              <a:defRPr sz="1800"/>
            </a:lvl2pPr>
            <a:lvl3pPr>
              <a:buClr>
                <a:schemeClr val="accent1"/>
              </a:buClr>
              <a:defRPr sz="1600"/>
            </a:lvl3pPr>
            <a:lvl4pPr>
              <a:buClr>
                <a:schemeClr val="accent1"/>
              </a:buClr>
              <a:defRPr sz="1400"/>
            </a:lvl4pPr>
            <a:lvl5pPr>
              <a:buClr>
                <a:schemeClr val="accent1"/>
              </a:buClr>
              <a:defRPr sz="1400"/>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zh-CN" altLang="en-US" dirty="0"/>
          </a:p>
        </p:txBody>
      </p:sp>
      <p:sp>
        <p:nvSpPr>
          <p:cNvPr id="16" name="内容占位符 15"/>
          <p:cNvSpPr>
            <a:spLocks noGrp="1"/>
          </p:cNvSpPr>
          <p:nvPr>
            <p:ph sz="quarter" idx="11"/>
          </p:nvPr>
        </p:nvSpPr>
        <p:spPr>
          <a:xfrm>
            <a:off x="6381752" y="1717675"/>
            <a:ext cx="5376333" cy="4826248"/>
          </a:xfrm>
        </p:spPr>
        <p:txBody>
          <a:bodyPr>
            <a:normAutofit/>
          </a:bodyPr>
          <a:lstStyle>
            <a:lvl1pPr>
              <a:buClr>
                <a:schemeClr val="accent1"/>
              </a:buClr>
              <a:defRPr sz="2000"/>
            </a:lvl1pPr>
            <a:lvl2pPr>
              <a:buClr>
                <a:schemeClr val="accent1"/>
              </a:buClr>
              <a:defRPr sz="1800"/>
            </a:lvl2pPr>
            <a:lvl3pPr>
              <a:buClr>
                <a:schemeClr val="accent1"/>
              </a:buClr>
              <a:defRPr sz="1600"/>
            </a:lvl3pPr>
            <a:lvl4pPr>
              <a:buClr>
                <a:schemeClr val="accent1"/>
              </a:buClr>
              <a:defRPr sz="1400"/>
            </a:lvl4pPr>
            <a:lvl5pPr>
              <a:buClr>
                <a:schemeClr val="accent1"/>
              </a:buClr>
              <a:defRPr sz="1400"/>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zh-CN" altLang="en-US" dirty="0"/>
          </a:p>
        </p:txBody>
      </p:sp>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223521"/>
            <a:ext cx="12192000" cy="336803"/>
          </a:xfrm>
          <a:prstGeom prst="rect">
            <a:avLst/>
          </a:prstGeom>
        </p:spPr>
      </p:pic>
      <p:pic>
        <p:nvPicPr>
          <p:cNvPr id="9" name="图片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65863"/>
          </a:xfrm>
          <a:prstGeom prst="rect">
            <a:avLst/>
          </a:prstGeom>
        </p:spPr>
      </p:pic>
      <p:pic>
        <p:nvPicPr>
          <p:cNvPr id="10" name="图片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9859" y="166695"/>
            <a:ext cx="1474899" cy="401413"/>
          </a:xfrm>
          <a:prstGeom prst="rect">
            <a:avLst/>
          </a:prstGeom>
        </p:spPr>
      </p:pic>
      <p:sp>
        <p:nvSpPr>
          <p:cNvPr id="11" name="矩形 10"/>
          <p:cNvSpPr/>
          <p:nvPr userDrawn="1"/>
        </p:nvSpPr>
        <p:spPr>
          <a:xfrm>
            <a:off x="0" y="6766561"/>
            <a:ext cx="12192000" cy="91439"/>
          </a:xfrm>
          <a:prstGeom prst="rect">
            <a:avLst/>
          </a:prstGeom>
          <a:solidFill>
            <a:srgbClr val="C91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14" name="图片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1223519"/>
            <a:ext cx="12192000" cy="336803"/>
          </a:xfrm>
          <a:prstGeom prst="rect">
            <a:avLst/>
          </a:prstGeom>
        </p:spPr>
      </p:pic>
      <p:pic>
        <p:nvPicPr>
          <p:cNvPr id="17" name="图片 16">
            <a:extLst>
              <a:ext uri="{FF2B5EF4-FFF2-40B4-BE49-F238E27FC236}">
                <a16:creationId xmlns:a16="http://schemas.microsoft.com/office/drawing/2014/main" id="{84AF6D50-4E6E-4947-A146-256D15DA551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1223519"/>
            <a:ext cx="12192000" cy="336803"/>
          </a:xfrm>
          <a:prstGeom prst="rect">
            <a:avLst/>
          </a:prstGeom>
        </p:spPr>
      </p:pic>
      <p:pic>
        <p:nvPicPr>
          <p:cNvPr id="18" name="图片 17">
            <a:extLst>
              <a:ext uri="{FF2B5EF4-FFF2-40B4-BE49-F238E27FC236}">
                <a16:creationId xmlns:a16="http://schemas.microsoft.com/office/drawing/2014/main" id="{7E612FF7-D2F6-A24F-B5BC-0298CDA9C8F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1223519"/>
            <a:ext cx="12192000" cy="336803"/>
          </a:xfrm>
          <a:prstGeom prst="rect">
            <a:avLst/>
          </a:prstGeom>
        </p:spPr>
      </p:pic>
      <p:pic>
        <p:nvPicPr>
          <p:cNvPr id="19" name="图片 18">
            <a:extLst>
              <a:ext uri="{FF2B5EF4-FFF2-40B4-BE49-F238E27FC236}">
                <a16:creationId xmlns:a16="http://schemas.microsoft.com/office/drawing/2014/main" id="{45F73735-0293-C54E-8CAC-C7D21814AFB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1223519"/>
            <a:ext cx="12192000" cy="336803"/>
          </a:xfrm>
          <a:prstGeom prst="rect">
            <a:avLst/>
          </a:prstGeom>
        </p:spPr>
      </p:pic>
    </p:spTree>
    <p:extLst>
      <p:ext uri="{BB962C8B-B14F-4D97-AF65-F5344CB8AC3E}">
        <p14:creationId xmlns:p14="http://schemas.microsoft.com/office/powerpoint/2010/main" val="1004343358"/>
      </p:ext>
    </p:extLst>
  </p:cSld>
  <p:clrMapOvr>
    <a:masterClrMapping/>
  </p:clrMapOvr>
  <p:extLst>
    <p:ext uri="{DCECCB84-F9BA-43D5-87BE-67443E8EF086}">
      <p15:sldGuideLst xmlns:p15="http://schemas.microsoft.com/office/powerpoint/2012/main">
        <p15:guide id="1" pos="288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两栏-有页码">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
            <a:ext cx="12192000" cy="665863"/>
          </a:xfrm>
          <a:prstGeom prst="rect">
            <a:avLst/>
          </a:prstGeom>
        </p:spPr>
      </p:pic>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702" y="175417"/>
            <a:ext cx="2023540" cy="401413"/>
          </a:xfrm>
          <a:prstGeom prst="rect">
            <a:avLst/>
          </a:prstGeom>
        </p:spPr>
      </p:pic>
      <p:sp>
        <p:nvSpPr>
          <p:cNvPr id="15" name="矩形 14"/>
          <p:cNvSpPr/>
          <p:nvPr/>
        </p:nvSpPr>
        <p:spPr>
          <a:xfrm>
            <a:off x="0" y="6766563"/>
            <a:ext cx="12192000" cy="91439"/>
          </a:xfrm>
          <a:prstGeom prst="rect">
            <a:avLst/>
          </a:prstGeom>
          <a:solidFill>
            <a:srgbClr val="C91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6" name="文本框 5"/>
          <p:cNvSpPr txBox="1"/>
          <p:nvPr/>
        </p:nvSpPr>
        <p:spPr>
          <a:xfrm>
            <a:off x="11000037" y="313203"/>
            <a:ext cx="578813" cy="276999"/>
          </a:xfrm>
          <a:prstGeom prst="rect">
            <a:avLst/>
          </a:prstGeom>
          <a:noFill/>
        </p:spPr>
        <p:txBody>
          <a:bodyPr wrap="none" rtlCol="0">
            <a:spAutoFit/>
          </a:bodyPr>
          <a:lstStyle/>
          <a:p>
            <a:r>
              <a:rPr lang="en-US" altLang="zh-CN" sz="1200" spc="-60" baseline="0" dirty="0">
                <a:solidFill>
                  <a:schemeClr val="bg1"/>
                </a:solidFill>
                <a:latin typeface="微软雅黑" panose="020B0503020204020204" pitchFamily="34" charset="-122"/>
                <a:ea typeface="微软雅黑" panose="020B0503020204020204" pitchFamily="34" charset="-122"/>
              </a:rPr>
              <a:t>Page .</a:t>
            </a:r>
            <a:endParaRPr lang="zh-CN" altLang="en-US" sz="1200" spc="-60" baseline="0" dirty="0">
              <a:solidFill>
                <a:schemeClr val="bg1"/>
              </a:solidFill>
              <a:latin typeface="微软雅黑" panose="020B0503020204020204" pitchFamily="34" charset="-122"/>
              <a:ea typeface="微软雅黑" panose="020B0503020204020204" pitchFamily="34" charset="-122"/>
            </a:endParaRPr>
          </a:p>
        </p:txBody>
      </p:sp>
      <p:sp>
        <p:nvSpPr>
          <p:cNvPr id="12" name="内容占位符 11"/>
          <p:cNvSpPr>
            <a:spLocks noGrp="1"/>
          </p:cNvSpPr>
          <p:nvPr>
            <p:ph sz="quarter" idx="10"/>
          </p:nvPr>
        </p:nvSpPr>
        <p:spPr>
          <a:xfrm>
            <a:off x="349859" y="1717675"/>
            <a:ext cx="5376000" cy="4826248"/>
          </a:xfrm>
        </p:spPr>
        <p:txBody>
          <a:bodyPr>
            <a:normAutofit/>
          </a:bodyPr>
          <a:lstStyle>
            <a:lvl1pPr>
              <a:buClr>
                <a:schemeClr val="accent1"/>
              </a:buClr>
              <a:defRPr sz="2000"/>
            </a:lvl1pPr>
            <a:lvl2pPr>
              <a:buClr>
                <a:schemeClr val="accent1"/>
              </a:buClr>
              <a:defRPr sz="1800"/>
            </a:lvl2pPr>
            <a:lvl3pPr>
              <a:buClr>
                <a:schemeClr val="accent1"/>
              </a:buClr>
              <a:defRPr sz="1600"/>
            </a:lvl3pPr>
            <a:lvl4pPr>
              <a:buClr>
                <a:schemeClr val="accent1"/>
              </a:buClr>
              <a:defRPr sz="1400"/>
            </a:lvl4pPr>
            <a:lvl5pPr>
              <a:buClr>
                <a:schemeClr val="accent1"/>
              </a:buClr>
              <a:defRPr sz="1400"/>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zh-CN" altLang="en-US" dirty="0"/>
          </a:p>
        </p:txBody>
      </p:sp>
      <p:sp>
        <p:nvSpPr>
          <p:cNvPr id="16" name="内容占位符 15"/>
          <p:cNvSpPr>
            <a:spLocks noGrp="1"/>
          </p:cNvSpPr>
          <p:nvPr>
            <p:ph sz="quarter" idx="11"/>
          </p:nvPr>
        </p:nvSpPr>
        <p:spPr>
          <a:xfrm>
            <a:off x="6381752" y="1717675"/>
            <a:ext cx="5376333" cy="4826248"/>
          </a:xfrm>
        </p:spPr>
        <p:txBody>
          <a:bodyPr>
            <a:normAutofit/>
          </a:bodyPr>
          <a:lstStyle>
            <a:lvl1pPr>
              <a:buClr>
                <a:schemeClr val="accent1"/>
              </a:buClr>
              <a:defRPr sz="2000"/>
            </a:lvl1pPr>
            <a:lvl2pPr>
              <a:buClr>
                <a:schemeClr val="accent1"/>
              </a:buClr>
              <a:defRPr sz="1800"/>
            </a:lvl2pPr>
            <a:lvl3pPr>
              <a:buClr>
                <a:schemeClr val="accent1"/>
              </a:buClr>
              <a:defRPr sz="1600"/>
            </a:lvl3pPr>
            <a:lvl4pPr>
              <a:buClr>
                <a:schemeClr val="accent1"/>
              </a:buClr>
              <a:defRPr sz="1400"/>
            </a:lvl4pPr>
            <a:lvl5pPr>
              <a:buClr>
                <a:schemeClr val="accent1"/>
              </a:buClr>
              <a:defRPr sz="1400"/>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zh-CN" altLang="en-US" dirty="0"/>
          </a:p>
        </p:txBody>
      </p:sp>
      <p:sp>
        <p:nvSpPr>
          <p:cNvPr id="21" name="灯片编号占位符 8"/>
          <p:cNvSpPr>
            <a:spLocks noGrp="1"/>
          </p:cNvSpPr>
          <p:nvPr>
            <p:ph type="sldNum" sz="quarter" idx="12"/>
          </p:nvPr>
        </p:nvSpPr>
        <p:spPr>
          <a:xfrm>
            <a:off x="11595421" y="313203"/>
            <a:ext cx="649587" cy="276999"/>
          </a:xfrm>
          <a:prstGeom prst="rect">
            <a:avLst/>
          </a:prstGeom>
          <a:noFill/>
        </p:spPr>
        <p:txBody>
          <a:bodyPr wrap="square" rtlCol="0">
            <a:spAutoFit/>
          </a:bodyPr>
          <a:lstStyle>
            <a:lvl1pPr>
              <a:defRPr lang="zh-CN" altLang="en-US" sz="1200" spc="-60" baseline="0" smtClean="0">
                <a:solidFill>
                  <a:schemeClr val="bg1"/>
                </a:solidFill>
                <a:latin typeface="微软雅黑" panose="020B0503020204020204" pitchFamily="34" charset="-122"/>
                <a:ea typeface="微软雅黑" panose="020B0503020204020204" pitchFamily="34" charset="-122"/>
              </a:defRPr>
            </a:lvl1pPr>
          </a:lstStyle>
          <a:p>
            <a:fld id="{54BD5A17-3153-4A95-988E-B577C14000F1}" type="slidenum">
              <a:rPr lang="en-US" altLang="zh-CN" smtClean="0"/>
              <a:pPr/>
              <a:t>‹#›</a:t>
            </a:fld>
            <a:endParaRPr lang="en-US" altLang="zh-CN" dirty="0"/>
          </a:p>
        </p:txBody>
      </p:sp>
      <p:sp>
        <p:nvSpPr>
          <p:cNvPr id="2" name="标题 1"/>
          <p:cNvSpPr>
            <a:spLocks noGrp="1"/>
          </p:cNvSpPr>
          <p:nvPr>
            <p:ph type="title"/>
          </p:nvPr>
        </p:nvSpPr>
        <p:spPr>
          <a:xfrm>
            <a:off x="349859" y="975600"/>
            <a:ext cx="11421927" cy="576000"/>
          </a:xfrm>
          <a:prstGeom prst="rect">
            <a:avLst/>
          </a:prstGeom>
        </p:spPr>
        <p:txBody>
          <a:bodyPr/>
          <a:lstStyle>
            <a:lvl1pPr>
              <a:defRPr lang="zh-CN" altLang="en-US" sz="3200" b="1">
                <a:solidFill>
                  <a:schemeClr val="accent1"/>
                </a:solidFill>
              </a:defRPr>
            </a:lvl1pPr>
          </a:lstStyle>
          <a:p>
            <a:pPr lvl="0"/>
            <a:r>
              <a:rPr lang="zh-CN" altLang="en-US"/>
              <a:t>单击此处编辑母版标题样式</a:t>
            </a:r>
            <a:endParaRPr lang="zh-CN" altLang="en-US" dirty="0"/>
          </a:p>
        </p:txBody>
      </p:sp>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223521"/>
            <a:ext cx="12192000" cy="336803"/>
          </a:xfrm>
          <a:prstGeom prst="rect">
            <a:avLst/>
          </a:prstGeom>
        </p:spPr>
      </p:pic>
      <p:pic>
        <p:nvPicPr>
          <p:cNvPr id="11" name="图片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65863"/>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9859" y="188787"/>
            <a:ext cx="1474899" cy="401413"/>
          </a:xfrm>
          <a:prstGeom prst="rect">
            <a:avLst/>
          </a:prstGeom>
        </p:spPr>
      </p:pic>
      <p:sp>
        <p:nvSpPr>
          <p:cNvPr id="17" name="矩形 16"/>
          <p:cNvSpPr/>
          <p:nvPr userDrawn="1"/>
        </p:nvSpPr>
        <p:spPr>
          <a:xfrm>
            <a:off x="0" y="6766561"/>
            <a:ext cx="12192000" cy="91439"/>
          </a:xfrm>
          <a:prstGeom prst="rect">
            <a:avLst/>
          </a:prstGeom>
          <a:solidFill>
            <a:srgbClr val="C91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8" name="文本框 17"/>
          <p:cNvSpPr txBox="1"/>
          <p:nvPr userDrawn="1"/>
        </p:nvSpPr>
        <p:spPr>
          <a:xfrm>
            <a:off x="11000035" y="313201"/>
            <a:ext cx="578813" cy="276999"/>
          </a:xfrm>
          <a:prstGeom prst="rect">
            <a:avLst/>
          </a:prstGeom>
          <a:noFill/>
        </p:spPr>
        <p:txBody>
          <a:bodyPr wrap="none" rtlCol="0">
            <a:spAutoFit/>
          </a:bodyPr>
          <a:lstStyle/>
          <a:p>
            <a:r>
              <a:rPr lang="en-US" altLang="zh-CN" sz="1200" spc="-60" baseline="0" dirty="0">
                <a:solidFill>
                  <a:schemeClr val="bg1"/>
                </a:solidFill>
                <a:latin typeface="微软雅黑" panose="020B0503020204020204" pitchFamily="34" charset="-122"/>
                <a:ea typeface="微软雅黑" panose="020B0503020204020204" pitchFamily="34" charset="-122"/>
              </a:rPr>
              <a:t>Page .</a:t>
            </a:r>
            <a:endParaRPr lang="zh-CN" altLang="en-US" sz="1200" spc="-60" baseline="0" dirty="0">
              <a:solidFill>
                <a:schemeClr val="bg1"/>
              </a:solidFill>
              <a:latin typeface="微软雅黑" panose="020B0503020204020204" pitchFamily="34" charset="-122"/>
              <a:ea typeface="微软雅黑" panose="020B0503020204020204" pitchFamily="34" charset="-122"/>
            </a:endParaRPr>
          </a:p>
        </p:txBody>
      </p:sp>
      <p:pic>
        <p:nvPicPr>
          <p:cNvPr id="19" name="图片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1223519"/>
            <a:ext cx="12192000" cy="336803"/>
          </a:xfrm>
          <a:prstGeom prst="rect">
            <a:avLst/>
          </a:prstGeom>
        </p:spPr>
      </p:pic>
    </p:spTree>
    <p:extLst>
      <p:ext uri="{BB962C8B-B14F-4D97-AF65-F5344CB8AC3E}">
        <p14:creationId xmlns:p14="http://schemas.microsoft.com/office/powerpoint/2010/main" val="1756944315"/>
      </p:ext>
    </p:extLst>
  </p:cSld>
  <p:clrMapOvr>
    <a:masterClrMapping/>
  </p:clrMapOvr>
  <p:extLst>
    <p:ext uri="{DCECCB84-F9BA-43D5-87BE-67443E8EF086}">
      <p15:sldGuideLst xmlns:p15="http://schemas.microsoft.com/office/powerpoint/2012/main">
        <p15:guide id="1" pos="2880" userDrawn="1">
          <p15:clr>
            <a:srgbClr val="FBAE40"/>
          </p15:clr>
        </p15:guide>
        <p15:guide id="2" pos="5193"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对比">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
            <a:ext cx="12192000" cy="665863"/>
          </a:xfrm>
          <a:prstGeom prst="rect">
            <a:avLst/>
          </a:prstGeom>
        </p:spPr>
      </p:pic>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702" y="175417"/>
            <a:ext cx="2023540" cy="401413"/>
          </a:xfrm>
          <a:prstGeom prst="rect">
            <a:avLst/>
          </a:prstGeom>
        </p:spPr>
      </p:pic>
      <p:sp>
        <p:nvSpPr>
          <p:cNvPr id="15" name="矩形 14"/>
          <p:cNvSpPr/>
          <p:nvPr/>
        </p:nvSpPr>
        <p:spPr>
          <a:xfrm>
            <a:off x="0" y="6766563"/>
            <a:ext cx="12192000" cy="91439"/>
          </a:xfrm>
          <a:prstGeom prst="rect">
            <a:avLst/>
          </a:prstGeom>
          <a:solidFill>
            <a:srgbClr val="C91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5" name="标题 4"/>
          <p:cNvSpPr>
            <a:spLocks noGrp="1"/>
          </p:cNvSpPr>
          <p:nvPr>
            <p:ph type="title" hasCustomPrompt="1"/>
          </p:nvPr>
        </p:nvSpPr>
        <p:spPr>
          <a:xfrm>
            <a:off x="349859" y="960117"/>
            <a:ext cx="5376000" cy="574183"/>
          </a:xfrm>
          <a:prstGeom prst="rect">
            <a:avLst/>
          </a:prstGeom>
        </p:spPr>
        <p:txBody>
          <a:bodyPr anchor="b">
            <a:normAutofit/>
          </a:bodyPr>
          <a:lstStyle>
            <a:lvl1pPr algn="ctr">
              <a:defRPr sz="2800" b="1">
                <a:solidFill>
                  <a:schemeClr val="accent1"/>
                </a:solidFill>
              </a:defRPr>
            </a:lvl1pPr>
          </a:lstStyle>
          <a:p>
            <a:r>
              <a:rPr lang="zh-CN" altLang="en-US" dirty="0"/>
              <a:t>单击此处编辑标题</a:t>
            </a:r>
          </a:p>
        </p:txBody>
      </p:sp>
      <p:cxnSp>
        <p:nvCxnSpPr>
          <p:cNvPr id="3" name="直接连接符 2"/>
          <p:cNvCxnSpPr/>
          <p:nvPr/>
        </p:nvCxnSpPr>
        <p:spPr>
          <a:xfrm flipV="1">
            <a:off x="0" y="1550505"/>
            <a:ext cx="12192000" cy="7952"/>
          </a:xfrm>
          <a:prstGeom prst="line">
            <a:avLst/>
          </a:prstGeom>
        </p:spPr>
        <p:style>
          <a:lnRef idx="1">
            <a:schemeClr val="accent1"/>
          </a:lnRef>
          <a:fillRef idx="0">
            <a:schemeClr val="accent1"/>
          </a:fillRef>
          <a:effectRef idx="0">
            <a:schemeClr val="accent1"/>
          </a:effectRef>
          <a:fontRef idx="minor">
            <a:schemeClr val="tx1"/>
          </a:fontRef>
        </p:style>
      </p:cxnSp>
      <p:sp>
        <p:nvSpPr>
          <p:cNvPr id="12" name="内容占位符 11"/>
          <p:cNvSpPr>
            <a:spLocks noGrp="1"/>
          </p:cNvSpPr>
          <p:nvPr>
            <p:ph sz="quarter" idx="10"/>
          </p:nvPr>
        </p:nvSpPr>
        <p:spPr>
          <a:xfrm>
            <a:off x="349859" y="1717675"/>
            <a:ext cx="5376000" cy="4826248"/>
          </a:xfrm>
        </p:spPr>
        <p:txBody>
          <a:bodyPr>
            <a:normAutofit/>
          </a:bodyPr>
          <a:lstStyle>
            <a:lvl1pPr>
              <a:buClr>
                <a:schemeClr val="accent1"/>
              </a:buClr>
              <a:defRPr sz="2000"/>
            </a:lvl1pPr>
            <a:lvl2pPr>
              <a:buClr>
                <a:schemeClr val="accent1"/>
              </a:buClr>
              <a:defRPr sz="1800"/>
            </a:lvl2pPr>
            <a:lvl3pPr>
              <a:buClr>
                <a:schemeClr val="accent1"/>
              </a:buClr>
              <a:defRPr sz="1600"/>
            </a:lvl3pPr>
            <a:lvl4pPr>
              <a:buClr>
                <a:schemeClr val="accent1"/>
              </a:buClr>
              <a:defRPr sz="1400"/>
            </a:lvl4pPr>
            <a:lvl5pPr>
              <a:buClr>
                <a:schemeClr val="accent1"/>
              </a:buClr>
              <a:defRPr sz="1400"/>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zh-CN" altLang="en-US" dirty="0"/>
          </a:p>
        </p:txBody>
      </p:sp>
      <p:sp>
        <p:nvSpPr>
          <p:cNvPr id="16" name="内容占位符 15"/>
          <p:cNvSpPr>
            <a:spLocks noGrp="1"/>
          </p:cNvSpPr>
          <p:nvPr>
            <p:ph sz="quarter" idx="11"/>
          </p:nvPr>
        </p:nvSpPr>
        <p:spPr>
          <a:xfrm>
            <a:off x="6381752" y="1717675"/>
            <a:ext cx="5376333" cy="4826248"/>
          </a:xfrm>
        </p:spPr>
        <p:txBody>
          <a:bodyPr>
            <a:normAutofit/>
          </a:bodyPr>
          <a:lstStyle>
            <a:lvl1pPr>
              <a:buClr>
                <a:schemeClr val="accent1"/>
              </a:buClr>
              <a:defRPr sz="2000"/>
            </a:lvl1pPr>
            <a:lvl2pPr>
              <a:buClr>
                <a:schemeClr val="accent1"/>
              </a:buClr>
              <a:defRPr sz="1800"/>
            </a:lvl2pPr>
            <a:lvl3pPr>
              <a:buClr>
                <a:schemeClr val="accent1"/>
              </a:buClr>
              <a:defRPr sz="1600"/>
            </a:lvl3pPr>
            <a:lvl4pPr>
              <a:buClr>
                <a:schemeClr val="accent1"/>
              </a:buClr>
              <a:defRPr sz="1400"/>
            </a:lvl4pPr>
            <a:lvl5pPr>
              <a:buClr>
                <a:schemeClr val="accent1"/>
              </a:buClr>
              <a:defRPr sz="1400"/>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zh-CN" altLang="en-US" dirty="0"/>
          </a:p>
        </p:txBody>
      </p:sp>
      <p:sp>
        <p:nvSpPr>
          <p:cNvPr id="18" name="文本占位符 4"/>
          <p:cNvSpPr>
            <a:spLocks noGrp="1"/>
          </p:cNvSpPr>
          <p:nvPr>
            <p:ph type="body" sz="quarter" idx="3" hasCustomPrompt="1"/>
          </p:nvPr>
        </p:nvSpPr>
        <p:spPr>
          <a:xfrm>
            <a:off x="6381751" y="958297"/>
            <a:ext cx="5376000" cy="576000"/>
          </a:xfrm>
        </p:spPr>
        <p:txBody>
          <a:bodyPr anchor="b">
            <a:normAutofit/>
          </a:bodyPr>
          <a:lstStyle>
            <a:lvl1pPr marL="0" indent="0" algn="ctr">
              <a:buNone/>
              <a:defRPr lang="zh-CN" altLang="en-US" sz="2800" b="1" dirty="0" smtClean="0">
                <a:solidFill>
                  <a:schemeClr val="accent1"/>
                </a:solidFill>
                <a:latin typeface="+mj-lt"/>
                <a:ea typeface="+mj-ea"/>
                <a:cs typeface="+mj-cs"/>
              </a:defRPr>
            </a:lvl1pPr>
          </a:lstStyle>
          <a:p>
            <a:pPr marL="228600" lvl="0" indent="-228600" algn="ctr">
              <a:lnSpc>
                <a:spcPct val="90000"/>
              </a:lnSpc>
              <a:spcBef>
                <a:spcPct val="0"/>
              </a:spcBef>
            </a:pPr>
            <a:r>
              <a:rPr lang="zh-CN" altLang="en-US" dirty="0"/>
              <a:t>单击此处编辑标题</a:t>
            </a:r>
          </a:p>
        </p:txBody>
      </p:sp>
      <p:pic>
        <p:nvPicPr>
          <p:cNvPr id="10" name="图片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65863"/>
          </a:xfrm>
          <a:prstGeom prst="rect">
            <a:avLst/>
          </a:prstGeom>
        </p:spPr>
      </p:pic>
      <p:pic>
        <p:nvPicPr>
          <p:cNvPr id="11" name="图片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9859" y="192873"/>
            <a:ext cx="1730931" cy="401413"/>
          </a:xfrm>
          <a:prstGeom prst="rect">
            <a:avLst/>
          </a:prstGeom>
        </p:spPr>
      </p:pic>
      <p:sp>
        <p:nvSpPr>
          <p:cNvPr id="13" name="矩形 12"/>
          <p:cNvSpPr/>
          <p:nvPr userDrawn="1"/>
        </p:nvSpPr>
        <p:spPr>
          <a:xfrm>
            <a:off x="0" y="6766561"/>
            <a:ext cx="12192000" cy="91439"/>
          </a:xfrm>
          <a:prstGeom prst="rect">
            <a:avLst/>
          </a:prstGeom>
          <a:solidFill>
            <a:srgbClr val="C91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cxnSp>
        <p:nvCxnSpPr>
          <p:cNvPr id="14" name="直接连接符 13"/>
          <p:cNvCxnSpPr/>
          <p:nvPr userDrawn="1"/>
        </p:nvCxnSpPr>
        <p:spPr>
          <a:xfrm flipV="1">
            <a:off x="0" y="1550505"/>
            <a:ext cx="12192000" cy="795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6223931"/>
      </p:ext>
    </p:extLst>
  </p:cSld>
  <p:clrMapOvr>
    <a:masterClrMapping/>
  </p:clrMapOvr>
  <p:extLst>
    <p:ext uri="{DCECCB84-F9BA-43D5-87BE-67443E8EF086}">
      <p15:sldGuideLst xmlns:p15="http://schemas.microsoft.com/office/powerpoint/2012/main">
        <p15:guide id="1" pos="288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对比-有页码">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
            <a:ext cx="12192000" cy="665863"/>
          </a:xfrm>
          <a:prstGeom prst="rect">
            <a:avLst/>
          </a:prstGeom>
        </p:spPr>
      </p:pic>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702" y="175417"/>
            <a:ext cx="2023540" cy="401413"/>
          </a:xfrm>
          <a:prstGeom prst="rect">
            <a:avLst/>
          </a:prstGeom>
        </p:spPr>
      </p:pic>
      <p:sp>
        <p:nvSpPr>
          <p:cNvPr id="15" name="矩形 14"/>
          <p:cNvSpPr/>
          <p:nvPr/>
        </p:nvSpPr>
        <p:spPr>
          <a:xfrm>
            <a:off x="0" y="6766563"/>
            <a:ext cx="12192000" cy="91439"/>
          </a:xfrm>
          <a:prstGeom prst="rect">
            <a:avLst/>
          </a:prstGeom>
          <a:solidFill>
            <a:srgbClr val="C91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6" name="文本框 5"/>
          <p:cNvSpPr txBox="1"/>
          <p:nvPr/>
        </p:nvSpPr>
        <p:spPr>
          <a:xfrm>
            <a:off x="11000037" y="313203"/>
            <a:ext cx="578813" cy="276999"/>
          </a:xfrm>
          <a:prstGeom prst="rect">
            <a:avLst/>
          </a:prstGeom>
          <a:noFill/>
        </p:spPr>
        <p:txBody>
          <a:bodyPr wrap="none" rtlCol="0">
            <a:spAutoFit/>
          </a:bodyPr>
          <a:lstStyle/>
          <a:p>
            <a:r>
              <a:rPr lang="en-US" altLang="zh-CN" sz="1200" spc="-60" baseline="0" dirty="0">
                <a:solidFill>
                  <a:schemeClr val="bg1"/>
                </a:solidFill>
                <a:latin typeface="微软雅黑" panose="020B0503020204020204" pitchFamily="34" charset="-122"/>
                <a:ea typeface="微软雅黑" panose="020B0503020204020204" pitchFamily="34" charset="-122"/>
              </a:rPr>
              <a:t>Page .</a:t>
            </a:r>
            <a:endParaRPr lang="zh-CN" altLang="en-US" sz="1200" spc="-60" baseline="0" dirty="0">
              <a:solidFill>
                <a:schemeClr val="bg1"/>
              </a:solidFill>
              <a:latin typeface="微软雅黑" panose="020B0503020204020204" pitchFamily="34" charset="-122"/>
              <a:ea typeface="微软雅黑" panose="020B0503020204020204" pitchFamily="34" charset="-122"/>
            </a:endParaRPr>
          </a:p>
        </p:txBody>
      </p:sp>
      <p:sp>
        <p:nvSpPr>
          <p:cNvPr id="5" name="标题 4"/>
          <p:cNvSpPr>
            <a:spLocks noGrp="1"/>
          </p:cNvSpPr>
          <p:nvPr>
            <p:ph type="title" hasCustomPrompt="1"/>
          </p:nvPr>
        </p:nvSpPr>
        <p:spPr>
          <a:xfrm>
            <a:off x="349859" y="960117"/>
            <a:ext cx="5376000" cy="574183"/>
          </a:xfrm>
          <a:prstGeom prst="rect">
            <a:avLst/>
          </a:prstGeom>
        </p:spPr>
        <p:txBody>
          <a:bodyPr anchor="b">
            <a:normAutofit/>
          </a:bodyPr>
          <a:lstStyle>
            <a:lvl1pPr algn="ctr">
              <a:defRPr sz="2800" b="1">
                <a:solidFill>
                  <a:schemeClr val="accent1"/>
                </a:solidFill>
              </a:defRPr>
            </a:lvl1pPr>
          </a:lstStyle>
          <a:p>
            <a:r>
              <a:rPr lang="zh-CN" altLang="en-US" dirty="0"/>
              <a:t>单击此处编辑标题</a:t>
            </a:r>
          </a:p>
        </p:txBody>
      </p:sp>
      <p:cxnSp>
        <p:nvCxnSpPr>
          <p:cNvPr id="3" name="直接连接符 2"/>
          <p:cNvCxnSpPr/>
          <p:nvPr/>
        </p:nvCxnSpPr>
        <p:spPr>
          <a:xfrm flipV="1">
            <a:off x="0" y="1550505"/>
            <a:ext cx="12192000" cy="7952"/>
          </a:xfrm>
          <a:prstGeom prst="line">
            <a:avLst/>
          </a:prstGeom>
        </p:spPr>
        <p:style>
          <a:lnRef idx="1">
            <a:schemeClr val="accent1"/>
          </a:lnRef>
          <a:fillRef idx="0">
            <a:schemeClr val="accent1"/>
          </a:fillRef>
          <a:effectRef idx="0">
            <a:schemeClr val="accent1"/>
          </a:effectRef>
          <a:fontRef idx="minor">
            <a:schemeClr val="tx1"/>
          </a:fontRef>
        </p:style>
      </p:cxnSp>
      <p:sp>
        <p:nvSpPr>
          <p:cNvPr id="12" name="内容占位符 11"/>
          <p:cNvSpPr>
            <a:spLocks noGrp="1"/>
          </p:cNvSpPr>
          <p:nvPr>
            <p:ph sz="quarter" idx="10"/>
          </p:nvPr>
        </p:nvSpPr>
        <p:spPr>
          <a:xfrm>
            <a:off x="349859" y="1717675"/>
            <a:ext cx="5376000" cy="4826248"/>
          </a:xfrm>
        </p:spPr>
        <p:txBody>
          <a:bodyPr>
            <a:normAutofit/>
          </a:bodyPr>
          <a:lstStyle>
            <a:lvl1pPr>
              <a:buClr>
                <a:schemeClr val="accent1"/>
              </a:buClr>
              <a:defRPr sz="2000"/>
            </a:lvl1pPr>
            <a:lvl2pPr>
              <a:buClr>
                <a:schemeClr val="accent1"/>
              </a:buClr>
              <a:defRPr sz="1800"/>
            </a:lvl2pPr>
            <a:lvl3pPr>
              <a:buClr>
                <a:schemeClr val="accent1"/>
              </a:buClr>
              <a:defRPr sz="1600"/>
            </a:lvl3pPr>
            <a:lvl4pPr>
              <a:buClr>
                <a:schemeClr val="accent1"/>
              </a:buClr>
              <a:defRPr sz="1400"/>
            </a:lvl4pPr>
            <a:lvl5pPr>
              <a:buClr>
                <a:schemeClr val="accent1"/>
              </a:buClr>
              <a:defRPr sz="1400"/>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zh-CN" altLang="en-US" dirty="0"/>
          </a:p>
        </p:txBody>
      </p:sp>
      <p:sp>
        <p:nvSpPr>
          <p:cNvPr id="16" name="内容占位符 15"/>
          <p:cNvSpPr>
            <a:spLocks noGrp="1"/>
          </p:cNvSpPr>
          <p:nvPr>
            <p:ph sz="quarter" idx="11"/>
          </p:nvPr>
        </p:nvSpPr>
        <p:spPr>
          <a:xfrm>
            <a:off x="6381752" y="1717675"/>
            <a:ext cx="5376333" cy="4826248"/>
          </a:xfrm>
        </p:spPr>
        <p:txBody>
          <a:bodyPr>
            <a:normAutofit/>
          </a:bodyPr>
          <a:lstStyle>
            <a:lvl1pPr>
              <a:buClr>
                <a:schemeClr val="accent1"/>
              </a:buClr>
              <a:defRPr sz="2000"/>
            </a:lvl1pPr>
            <a:lvl2pPr>
              <a:buClr>
                <a:schemeClr val="accent1"/>
              </a:buClr>
              <a:defRPr sz="1800"/>
            </a:lvl2pPr>
            <a:lvl3pPr>
              <a:buClr>
                <a:schemeClr val="accent1"/>
              </a:buClr>
              <a:defRPr sz="1600"/>
            </a:lvl3pPr>
            <a:lvl4pPr>
              <a:buClr>
                <a:schemeClr val="accent1"/>
              </a:buClr>
              <a:defRPr sz="1400"/>
            </a:lvl4pPr>
            <a:lvl5pPr>
              <a:buClr>
                <a:schemeClr val="accent1"/>
              </a:buClr>
              <a:defRPr sz="1400"/>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zh-CN" altLang="en-US" dirty="0"/>
          </a:p>
        </p:txBody>
      </p:sp>
      <p:sp>
        <p:nvSpPr>
          <p:cNvPr id="18" name="文本占位符 4"/>
          <p:cNvSpPr>
            <a:spLocks noGrp="1"/>
          </p:cNvSpPr>
          <p:nvPr>
            <p:ph type="body" sz="quarter" idx="3" hasCustomPrompt="1"/>
          </p:nvPr>
        </p:nvSpPr>
        <p:spPr>
          <a:xfrm>
            <a:off x="6381751" y="958297"/>
            <a:ext cx="5376000" cy="576000"/>
          </a:xfrm>
        </p:spPr>
        <p:txBody>
          <a:bodyPr anchor="b">
            <a:normAutofit/>
          </a:bodyPr>
          <a:lstStyle>
            <a:lvl1pPr marL="0" indent="0" algn="ctr">
              <a:buNone/>
              <a:defRPr lang="zh-CN" altLang="en-US" sz="2800" b="1" dirty="0" smtClean="0">
                <a:solidFill>
                  <a:schemeClr val="accent1"/>
                </a:solidFill>
                <a:latin typeface="+mj-lt"/>
                <a:ea typeface="+mj-ea"/>
                <a:cs typeface="+mj-cs"/>
              </a:defRPr>
            </a:lvl1pPr>
          </a:lstStyle>
          <a:p>
            <a:pPr marL="228600" lvl="0" indent="-228600" algn="ctr">
              <a:lnSpc>
                <a:spcPct val="90000"/>
              </a:lnSpc>
              <a:spcBef>
                <a:spcPct val="0"/>
              </a:spcBef>
            </a:pPr>
            <a:r>
              <a:rPr lang="zh-CN" altLang="en-US" dirty="0"/>
              <a:t>单击此处编辑标题</a:t>
            </a:r>
          </a:p>
        </p:txBody>
      </p:sp>
      <p:sp>
        <p:nvSpPr>
          <p:cNvPr id="21" name="灯片编号占位符 8"/>
          <p:cNvSpPr>
            <a:spLocks noGrp="1"/>
          </p:cNvSpPr>
          <p:nvPr>
            <p:ph type="sldNum" sz="quarter" idx="12"/>
          </p:nvPr>
        </p:nvSpPr>
        <p:spPr>
          <a:xfrm>
            <a:off x="11595421" y="313203"/>
            <a:ext cx="649587" cy="276999"/>
          </a:xfrm>
          <a:prstGeom prst="rect">
            <a:avLst/>
          </a:prstGeom>
          <a:noFill/>
        </p:spPr>
        <p:txBody>
          <a:bodyPr wrap="square" rtlCol="0">
            <a:spAutoFit/>
          </a:bodyPr>
          <a:lstStyle>
            <a:lvl1pPr>
              <a:defRPr lang="zh-CN" altLang="en-US" sz="1200" spc="-60" baseline="0" smtClean="0">
                <a:solidFill>
                  <a:schemeClr val="bg1"/>
                </a:solidFill>
                <a:latin typeface="微软雅黑" panose="020B0503020204020204" pitchFamily="34" charset="-122"/>
                <a:ea typeface="微软雅黑" panose="020B0503020204020204" pitchFamily="34" charset="-122"/>
              </a:defRPr>
            </a:lvl1pPr>
          </a:lstStyle>
          <a:p>
            <a:fld id="{54BD5A17-3153-4A95-988E-B577C14000F1}" type="slidenum">
              <a:rPr lang="en-US" altLang="zh-CN" smtClean="0"/>
              <a:pPr/>
              <a:t>‹#›</a:t>
            </a:fld>
            <a:endParaRPr lang="en-US" altLang="zh-CN" dirty="0"/>
          </a:p>
        </p:txBody>
      </p:sp>
      <p:pic>
        <p:nvPicPr>
          <p:cNvPr id="13" name="图片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65863"/>
          </a:xfrm>
          <a:prstGeom prst="rect">
            <a:avLst/>
          </a:prstGeom>
        </p:spPr>
      </p:pic>
      <p:pic>
        <p:nvPicPr>
          <p:cNvPr id="14" name="图片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9859" y="188787"/>
            <a:ext cx="1594935" cy="401413"/>
          </a:xfrm>
          <a:prstGeom prst="rect">
            <a:avLst/>
          </a:prstGeom>
        </p:spPr>
      </p:pic>
      <p:sp>
        <p:nvSpPr>
          <p:cNvPr id="17" name="矩形 16"/>
          <p:cNvSpPr/>
          <p:nvPr userDrawn="1"/>
        </p:nvSpPr>
        <p:spPr>
          <a:xfrm>
            <a:off x="0" y="6766561"/>
            <a:ext cx="12192000" cy="91439"/>
          </a:xfrm>
          <a:prstGeom prst="rect">
            <a:avLst/>
          </a:prstGeom>
          <a:solidFill>
            <a:srgbClr val="C91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9" name="文本框 18"/>
          <p:cNvSpPr txBox="1"/>
          <p:nvPr userDrawn="1"/>
        </p:nvSpPr>
        <p:spPr>
          <a:xfrm>
            <a:off x="11000035" y="313201"/>
            <a:ext cx="578813" cy="276999"/>
          </a:xfrm>
          <a:prstGeom prst="rect">
            <a:avLst/>
          </a:prstGeom>
          <a:noFill/>
        </p:spPr>
        <p:txBody>
          <a:bodyPr wrap="none" rtlCol="0">
            <a:spAutoFit/>
          </a:bodyPr>
          <a:lstStyle/>
          <a:p>
            <a:r>
              <a:rPr lang="en-US" altLang="zh-CN" sz="1200" spc="-60" baseline="0" dirty="0">
                <a:solidFill>
                  <a:schemeClr val="bg1"/>
                </a:solidFill>
                <a:latin typeface="微软雅黑" panose="020B0503020204020204" pitchFamily="34" charset="-122"/>
                <a:ea typeface="微软雅黑" panose="020B0503020204020204" pitchFamily="34" charset="-122"/>
              </a:rPr>
              <a:t>Page .</a:t>
            </a:r>
            <a:endParaRPr lang="zh-CN" altLang="en-US" sz="1200" spc="-60" baseline="0" dirty="0">
              <a:solidFill>
                <a:schemeClr val="bg1"/>
              </a:solidFill>
              <a:latin typeface="微软雅黑" panose="020B0503020204020204" pitchFamily="34" charset="-122"/>
              <a:ea typeface="微软雅黑" panose="020B0503020204020204" pitchFamily="34" charset="-122"/>
            </a:endParaRPr>
          </a:p>
        </p:txBody>
      </p:sp>
      <p:cxnSp>
        <p:nvCxnSpPr>
          <p:cNvPr id="20" name="直接连接符 19"/>
          <p:cNvCxnSpPr/>
          <p:nvPr userDrawn="1"/>
        </p:nvCxnSpPr>
        <p:spPr>
          <a:xfrm flipV="1">
            <a:off x="0" y="1550505"/>
            <a:ext cx="12192000" cy="795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24886"/>
      </p:ext>
    </p:extLst>
  </p:cSld>
  <p:clrMapOvr>
    <a:masterClrMapping/>
  </p:clrMapOvr>
  <p:extLst>
    <p:ext uri="{DCECCB84-F9BA-43D5-87BE-67443E8EF086}">
      <p15:sldGuideLst xmlns:p15="http://schemas.microsoft.com/office/powerpoint/2012/main">
        <p15:guide id="1" pos="2880" userDrawn="1">
          <p15:clr>
            <a:srgbClr val="FBAE40"/>
          </p15:clr>
        </p15:guide>
        <p15:guide id="2" pos="5193" userDrawn="1">
          <p15:clr>
            <a:srgbClr val="FBAE40"/>
          </p15:clr>
        </p15:guide>
        <p15:guide id="3" pos="6924"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1_封面">
    <p:bg>
      <p:bgPr>
        <a:solidFill>
          <a:schemeClr val="accent1"/>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78112" y="5815087"/>
            <a:ext cx="2728300" cy="650876"/>
          </a:xfrm>
          <a:prstGeom prst="rect">
            <a:avLst/>
          </a:prstGeom>
        </p:spPr>
      </p:pic>
      <p:sp>
        <p:nvSpPr>
          <p:cNvPr id="2" name="标题 1"/>
          <p:cNvSpPr>
            <a:spLocks noGrp="1"/>
          </p:cNvSpPr>
          <p:nvPr>
            <p:ph type="title"/>
          </p:nvPr>
        </p:nvSpPr>
        <p:spPr>
          <a:xfrm>
            <a:off x="625500" y="4006448"/>
            <a:ext cx="11100025" cy="1114192"/>
          </a:xfrm>
          <a:prstGeom prst="rect">
            <a:avLst/>
          </a:prstGeom>
        </p:spPr>
        <p:txBody>
          <a:bodyPr anchor="ctr">
            <a:noAutofit/>
          </a:bodyPr>
          <a:lstStyle>
            <a:lvl1pPr algn="l">
              <a:lnSpc>
                <a:spcPct val="100000"/>
              </a:lnSpc>
              <a:defRPr sz="4000" b="1">
                <a:solidFill>
                  <a:schemeClr val="bg1"/>
                </a:solidFill>
                <a:latin typeface="+mn-ea"/>
                <a:ea typeface="+mn-ea"/>
              </a:defRPr>
            </a:lvl1pPr>
          </a:lstStyle>
          <a:p>
            <a:r>
              <a:rPr lang="zh-CN" altLang="en-US" dirty="0"/>
              <a:t>单击此处编辑母版标题样式</a:t>
            </a:r>
          </a:p>
        </p:txBody>
      </p:sp>
      <p:sp>
        <p:nvSpPr>
          <p:cNvPr id="6" name="副标题 2"/>
          <p:cNvSpPr>
            <a:spLocks noGrp="1"/>
          </p:cNvSpPr>
          <p:nvPr>
            <p:ph type="subTitle" idx="1"/>
          </p:nvPr>
        </p:nvSpPr>
        <p:spPr>
          <a:xfrm>
            <a:off x="625500" y="5245249"/>
            <a:ext cx="7760477" cy="468179"/>
          </a:xfrm>
        </p:spPr>
        <p:txBody>
          <a:bodyPr anchor="ctr">
            <a:noAutofit/>
          </a:bodyPr>
          <a:lstStyle>
            <a:lvl1pPr marL="0" indent="0" algn="l">
              <a:lnSpc>
                <a:spcPct val="100000"/>
              </a:lnSpc>
              <a:buNone/>
              <a:defRPr lang="zh-CN" altLang="en-US" sz="2400" b="0">
                <a:solidFill>
                  <a:schemeClr val="bg1"/>
                </a:solidFill>
                <a:latin typeface="+mn-ea"/>
                <a:cs typeface="+mj-cs"/>
              </a:defRPr>
            </a:lvl1pPr>
          </a:lstStyle>
          <a:p>
            <a:pPr marL="228600" lvl="0" indent="-228600" algn="ctr">
              <a:lnSpc>
                <a:spcPct val="90000"/>
              </a:lnSpc>
              <a:spcBef>
                <a:spcPct val="0"/>
              </a:spcBef>
            </a:pPr>
            <a:r>
              <a:rPr lang="zh-CN" altLang="en-US" dirty="0"/>
              <a:t>单击以编辑母版副标题样式</a:t>
            </a: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132"/>
            <a:ext cx="12192000" cy="3931920"/>
          </a:xfrm>
          <a:prstGeom prst="rect">
            <a:avLst/>
          </a:prstGeom>
        </p:spPr>
      </p:pic>
      <p:cxnSp>
        <p:nvCxnSpPr>
          <p:cNvPr id="9" name="直接连接符 8"/>
          <p:cNvCxnSpPr/>
          <p:nvPr/>
        </p:nvCxnSpPr>
        <p:spPr>
          <a:xfrm>
            <a:off x="0" y="3893788"/>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文本占位符 6"/>
          <p:cNvSpPr>
            <a:spLocks noGrp="1"/>
          </p:cNvSpPr>
          <p:nvPr>
            <p:ph type="body" sz="quarter" idx="10" hasCustomPrompt="1"/>
          </p:nvPr>
        </p:nvSpPr>
        <p:spPr>
          <a:xfrm>
            <a:off x="625500" y="5815087"/>
            <a:ext cx="5545667" cy="499004"/>
          </a:xfrm>
        </p:spPr>
        <p:txBody>
          <a:bodyPr>
            <a:noAutofit/>
          </a:bodyPr>
          <a:lstStyle>
            <a:lvl1pPr marL="0" indent="0">
              <a:lnSpc>
                <a:spcPct val="100000"/>
              </a:lnSpc>
              <a:buNone/>
              <a:defRPr sz="2400">
                <a:solidFill>
                  <a:schemeClr val="bg1"/>
                </a:solidFill>
              </a:defRPr>
            </a:lvl1pPr>
          </a:lstStyle>
          <a:p>
            <a:pPr lvl="0"/>
            <a:r>
              <a:rPr lang="zh-CN" altLang="en-US" dirty="0"/>
              <a:t>单击此处添加日期</a:t>
            </a:r>
          </a:p>
        </p:txBody>
      </p:sp>
      <p:pic>
        <p:nvPicPr>
          <p:cNvPr id="10" name="图片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8132"/>
            <a:ext cx="12192000" cy="3931920"/>
          </a:xfrm>
          <a:prstGeom prst="rect">
            <a:avLst/>
          </a:prstGeom>
        </p:spPr>
      </p:pic>
      <p:cxnSp>
        <p:nvCxnSpPr>
          <p:cNvPr id="11" name="直接连接符 10"/>
          <p:cNvCxnSpPr/>
          <p:nvPr userDrawn="1"/>
        </p:nvCxnSpPr>
        <p:spPr>
          <a:xfrm>
            <a:off x="0" y="3893788"/>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809989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95" userDrawn="1">
          <p15:clr>
            <a:srgbClr val="FBAE40"/>
          </p15:clr>
        </p15:guide>
        <p15:guide id="3" pos="393"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Line 4"/>
          <p:cNvSpPr>
            <a:spLocks noChangeShapeType="1"/>
          </p:cNvSpPr>
          <p:nvPr userDrawn="1"/>
        </p:nvSpPr>
        <p:spPr bwMode="auto">
          <a:xfrm>
            <a:off x="304800" y="838200"/>
            <a:ext cx="11684000" cy="0"/>
          </a:xfrm>
          <a:prstGeom prst="line">
            <a:avLst/>
          </a:prstGeom>
          <a:noFill/>
          <a:ln w="38100">
            <a:solidFill>
              <a:schemeClr val="accent6">
                <a:lumMod val="75000"/>
              </a:schemeClr>
            </a:solidFill>
            <a:round/>
            <a:headEnd/>
            <a:tailEnd/>
          </a:ln>
          <a:effectLst/>
        </p:spPr>
        <p:txBody>
          <a:bodyPr wrap="none" anchor="ctr"/>
          <a:lstStyle/>
          <a:p>
            <a:pPr defTabSz="914400" fontAlgn="base">
              <a:spcBef>
                <a:spcPct val="0"/>
              </a:spcBef>
              <a:spcAft>
                <a:spcPct val="0"/>
              </a:spcAft>
              <a:defRPr/>
            </a:pPr>
            <a:endParaRPr lang="en-US" sz="1800">
              <a:solidFill>
                <a:prstClr val="black"/>
              </a:solidFill>
              <a:latin typeface="Arial" charset="0"/>
              <a:ea typeface="宋体" charset="0"/>
              <a:cs typeface="Arial" charset="0"/>
            </a:endParaRPr>
          </a:p>
        </p:txBody>
      </p:sp>
    </p:spTree>
    <p:extLst>
      <p:ext uri="{BB962C8B-B14F-4D97-AF65-F5344CB8AC3E}">
        <p14:creationId xmlns:p14="http://schemas.microsoft.com/office/powerpoint/2010/main" val="378663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4_目录">
    <p:spTree>
      <p:nvGrpSpPr>
        <p:cNvPr id="1" name=""/>
        <p:cNvGrpSpPr/>
        <p:nvPr/>
      </p:nvGrpSpPr>
      <p:grpSpPr>
        <a:xfrm>
          <a:off x="0" y="0"/>
          <a:ext cx="0" cy="0"/>
          <a:chOff x="0" y="0"/>
          <a:chExt cx="0" cy="0"/>
        </a:xfrm>
      </p:grpSpPr>
      <p:sp>
        <p:nvSpPr>
          <p:cNvPr id="7" name="矩形 6"/>
          <p:cNvSpPr/>
          <p:nvPr/>
        </p:nvSpPr>
        <p:spPr>
          <a:xfrm>
            <a:off x="0" y="0"/>
            <a:ext cx="12192000" cy="1122218"/>
          </a:xfrm>
          <a:prstGeom prst="rect">
            <a:avLst/>
          </a:prstGeom>
          <a:solidFill>
            <a:srgbClr val="C91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4" name="图片 4">
            <a:extLst>
              <a:ext uri="{FF2B5EF4-FFF2-40B4-BE49-F238E27FC236}">
                <a16:creationId xmlns:a16="http://schemas.microsoft.com/office/drawing/2014/main" id="{61B71B22-2025-B049-B4BF-49FB36DD134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49754" y="213795"/>
            <a:ext cx="2728300" cy="694627"/>
          </a:xfrm>
          <a:prstGeom prst="rect">
            <a:avLst/>
          </a:prstGeom>
        </p:spPr>
      </p:pic>
    </p:spTree>
    <p:extLst>
      <p:ext uri="{BB962C8B-B14F-4D97-AF65-F5344CB8AC3E}">
        <p14:creationId xmlns:p14="http://schemas.microsoft.com/office/powerpoint/2010/main" val="1807439885"/>
      </p:ext>
    </p:extLst>
  </p:cSld>
  <p:clrMapOvr>
    <a:masterClrMapping/>
  </p:clrMapOvr>
  <p:extLst>
    <p:ext uri="{DCECCB84-F9BA-43D5-87BE-67443E8EF086}">
      <p15:sldGuideLst xmlns:p15="http://schemas.microsoft.com/office/powerpoint/2012/main">
        <p15:guide id="1" pos="4167">
          <p15:clr>
            <a:srgbClr val="FBAE40"/>
          </p15:clr>
        </p15:guide>
        <p15:guide id="2" pos="153">
          <p15:clr>
            <a:srgbClr val="FBAE40"/>
          </p15:clr>
        </p15:guide>
        <p15:guide id="3" pos="5556">
          <p15:clr>
            <a:srgbClr val="FBAE40"/>
          </p15:clr>
        </p15:guide>
        <p15:guide id="4" pos="20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3_目录">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
            <a:ext cx="12192000" cy="665863"/>
          </a:xfrm>
          <a:prstGeom prst="rect">
            <a:avLst/>
          </a:prstGeom>
        </p:spPr>
      </p:pic>
      <p:sp>
        <p:nvSpPr>
          <p:cNvPr id="7" name="矩形 6"/>
          <p:cNvSpPr/>
          <p:nvPr/>
        </p:nvSpPr>
        <p:spPr>
          <a:xfrm>
            <a:off x="0" y="6100776"/>
            <a:ext cx="12192000" cy="757224"/>
          </a:xfrm>
          <a:prstGeom prst="rect">
            <a:avLst/>
          </a:prstGeom>
          <a:solidFill>
            <a:srgbClr val="C91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45705" y="6220153"/>
            <a:ext cx="2437805" cy="518469"/>
          </a:xfrm>
          <a:prstGeom prst="rect">
            <a:avLst/>
          </a:prstGeom>
        </p:spPr>
      </p:pic>
      <p:sp>
        <p:nvSpPr>
          <p:cNvPr id="2" name="标题 1"/>
          <p:cNvSpPr>
            <a:spLocks noGrp="1"/>
          </p:cNvSpPr>
          <p:nvPr>
            <p:ph type="title"/>
          </p:nvPr>
        </p:nvSpPr>
        <p:spPr>
          <a:xfrm>
            <a:off x="431803" y="235137"/>
            <a:ext cx="8632687" cy="337358"/>
          </a:xfrm>
          <a:prstGeom prst="rect">
            <a:avLst/>
          </a:prstGeom>
        </p:spPr>
        <p:txBody>
          <a:bodyPr anchor="ctr"/>
          <a:lstStyle>
            <a:lvl1pPr>
              <a:defRPr sz="2000">
                <a:solidFill>
                  <a:schemeClr val="accent1"/>
                </a:solidFill>
                <a:effectLst>
                  <a:glow rad="25400">
                    <a:srgbClr val="BFE2F3"/>
                  </a:glow>
                </a:effectLst>
              </a:defRPr>
            </a:lvl1pPr>
          </a:lstStyle>
          <a:p>
            <a:r>
              <a:rPr lang="zh-CN" altLang="en-US"/>
              <a:t>单击此处编辑母版标题样式</a:t>
            </a:r>
            <a:endParaRPr lang="zh-CN" altLang="en-US" dirty="0"/>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80411"/>
            <a:ext cx="12192000" cy="5181600"/>
          </a:xfrm>
          <a:prstGeom prst="rect">
            <a:avLst/>
          </a:prstGeom>
        </p:spPr>
      </p:pic>
      <p:pic>
        <p:nvPicPr>
          <p:cNvPr id="9" name="图片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
            <a:ext cx="12192000" cy="665863"/>
          </a:xfrm>
          <a:prstGeom prst="rect">
            <a:avLst/>
          </a:prstGeom>
        </p:spPr>
      </p:pic>
      <p:pic>
        <p:nvPicPr>
          <p:cNvPr id="12" name="图片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80411"/>
            <a:ext cx="12192000" cy="5420364"/>
          </a:xfrm>
          <a:prstGeom prst="rect">
            <a:avLst/>
          </a:prstGeom>
        </p:spPr>
      </p:pic>
    </p:spTree>
    <p:extLst>
      <p:ext uri="{BB962C8B-B14F-4D97-AF65-F5344CB8AC3E}">
        <p14:creationId xmlns:p14="http://schemas.microsoft.com/office/powerpoint/2010/main" val="2881868847"/>
      </p:ext>
    </p:extLst>
  </p:cSld>
  <p:clrMapOvr>
    <a:masterClrMapping/>
  </p:clrMapOvr>
  <p:extLst>
    <p:ext uri="{DCECCB84-F9BA-43D5-87BE-67443E8EF086}">
      <p15:sldGuideLst xmlns:p15="http://schemas.microsoft.com/office/powerpoint/2012/main">
        <p15:guide id="1" pos="4167">
          <p15:clr>
            <a:srgbClr val="FBAE40"/>
          </p15:clr>
        </p15:guide>
        <p15:guide id="2" pos="153">
          <p15:clr>
            <a:srgbClr val="FBAE40"/>
          </p15:clr>
        </p15:guide>
        <p15:guide id="3" pos="5556">
          <p15:clr>
            <a:srgbClr val="FBAE40"/>
          </p15:clr>
        </p15:guide>
        <p15:guide id="4" pos="20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内页">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
            <a:ext cx="12192000" cy="665863"/>
          </a:xfrm>
          <a:prstGeom prst="rect">
            <a:avLst/>
          </a:prstGeom>
        </p:spPr>
      </p:pic>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702" y="175417"/>
            <a:ext cx="2023540" cy="401413"/>
          </a:xfrm>
          <a:prstGeom prst="rect">
            <a:avLst/>
          </a:prstGeom>
        </p:spPr>
      </p:pic>
      <p:sp>
        <p:nvSpPr>
          <p:cNvPr id="15" name="矩形 14"/>
          <p:cNvSpPr/>
          <p:nvPr/>
        </p:nvSpPr>
        <p:spPr>
          <a:xfrm>
            <a:off x="0" y="6766563"/>
            <a:ext cx="12192000" cy="91439"/>
          </a:xfrm>
          <a:prstGeom prst="rect">
            <a:avLst/>
          </a:prstGeom>
          <a:solidFill>
            <a:srgbClr val="C91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223521"/>
            <a:ext cx="12192000" cy="336803"/>
          </a:xfrm>
          <a:prstGeom prst="rect">
            <a:avLst/>
          </a:prstGeom>
        </p:spPr>
      </p:pic>
      <p:pic>
        <p:nvPicPr>
          <p:cNvPr id="9" name="图片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65863"/>
          </a:xfrm>
          <a:prstGeom prst="rect">
            <a:avLst/>
          </a:prstGeom>
        </p:spPr>
      </p:pic>
      <p:pic>
        <p:nvPicPr>
          <p:cNvPr id="10" name="图片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3381" y="175417"/>
            <a:ext cx="1560243" cy="401413"/>
          </a:xfrm>
          <a:prstGeom prst="rect">
            <a:avLst/>
          </a:prstGeom>
        </p:spPr>
      </p:pic>
      <p:sp>
        <p:nvSpPr>
          <p:cNvPr id="11" name="矩形 10"/>
          <p:cNvSpPr/>
          <p:nvPr userDrawn="1"/>
        </p:nvSpPr>
        <p:spPr>
          <a:xfrm>
            <a:off x="0" y="6766561"/>
            <a:ext cx="12192000" cy="91439"/>
          </a:xfrm>
          <a:prstGeom prst="rect">
            <a:avLst/>
          </a:prstGeom>
          <a:solidFill>
            <a:srgbClr val="C91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12" name="图片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1223519"/>
            <a:ext cx="12192000" cy="336803"/>
          </a:xfrm>
          <a:prstGeom prst="rect">
            <a:avLst/>
          </a:prstGeom>
          <a:solidFill>
            <a:schemeClr val="bg1"/>
          </a:solidFill>
        </p:spPr>
      </p:pic>
    </p:spTree>
    <p:extLst>
      <p:ext uri="{BB962C8B-B14F-4D97-AF65-F5344CB8AC3E}">
        <p14:creationId xmlns:p14="http://schemas.microsoft.com/office/powerpoint/2010/main" val="4132269748"/>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内页-有页码">
    <p:spTree>
      <p:nvGrpSpPr>
        <p:cNvPr id="1" name=""/>
        <p:cNvGrpSpPr/>
        <p:nvPr/>
      </p:nvGrpSpPr>
      <p:grpSpPr>
        <a:xfrm>
          <a:off x="0" y="0"/>
          <a:ext cx="0" cy="0"/>
          <a:chOff x="0" y="0"/>
          <a:chExt cx="0" cy="0"/>
        </a:xfrm>
      </p:grpSpPr>
      <p:sp>
        <p:nvSpPr>
          <p:cNvPr id="15" name="矩形 14"/>
          <p:cNvSpPr/>
          <p:nvPr/>
        </p:nvSpPr>
        <p:spPr>
          <a:xfrm>
            <a:off x="0" y="6766563"/>
            <a:ext cx="12192000" cy="91439"/>
          </a:xfrm>
          <a:prstGeom prst="rect">
            <a:avLst/>
          </a:prstGeom>
          <a:solidFill>
            <a:srgbClr val="C91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0414" y="2607048"/>
            <a:ext cx="12192000" cy="336803"/>
          </a:xfrm>
          <a:prstGeom prst="rect">
            <a:avLst/>
          </a:prstGeom>
        </p:spPr>
      </p:pic>
      <p:sp>
        <p:nvSpPr>
          <p:cNvPr id="3" name="内容占位符 2"/>
          <p:cNvSpPr>
            <a:spLocks noGrp="1"/>
          </p:cNvSpPr>
          <p:nvPr>
            <p:ph sz="quarter" idx="10"/>
          </p:nvPr>
        </p:nvSpPr>
        <p:spPr>
          <a:xfrm>
            <a:off x="658702" y="1685678"/>
            <a:ext cx="11162884" cy="4921498"/>
          </a:xfrm>
        </p:spPr>
        <p:txBody>
          <a:bodyPr>
            <a:normAutofit/>
          </a:bodyPr>
          <a:lstStyle>
            <a:lvl1pPr>
              <a:buClr>
                <a:schemeClr val="accent1"/>
              </a:buClr>
              <a:defRPr sz="2000"/>
            </a:lvl1pPr>
            <a:lvl2pPr>
              <a:buClr>
                <a:schemeClr val="accent1"/>
              </a:buClr>
              <a:defRPr sz="1800"/>
            </a:lvl2pPr>
            <a:lvl3pPr>
              <a:buClr>
                <a:schemeClr val="accent1"/>
              </a:buClr>
              <a:defRPr sz="1600"/>
            </a:lvl3pPr>
            <a:lvl4pPr>
              <a:buClr>
                <a:schemeClr val="accent1"/>
              </a:buClr>
              <a:defRPr sz="1400"/>
            </a:lvl4pPr>
            <a:lvl5pPr>
              <a:buClr>
                <a:schemeClr val="accent1"/>
              </a:buClr>
              <a:defRPr sz="1400"/>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zh-CN" altLang="en-US" dirty="0"/>
          </a:p>
        </p:txBody>
      </p:sp>
      <p:sp>
        <p:nvSpPr>
          <p:cNvPr id="5" name="标题 4"/>
          <p:cNvSpPr>
            <a:spLocks noGrp="1"/>
          </p:cNvSpPr>
          <p:nvPr>
            <p:ph type="title"/>
          </p:nvPr>
        </p:nvSpPr>
        <p:spPr>
          <a:xfrm>
            <a:off x="658702" y="975603"/>
            <a:ext cx="11162884" cy="574183"/>
          </a:xfrm>
          <a:prstGeom prst="rect">
            <a:avLst/>
          </a:prstGeom>
        </p:spPr>
        <p:txBody>
          <a:bodyPr/>
          <a:lstStyle>
            <a:lvl1pPr>
              <a:defRPr sz="3200" b="1">
                <a:solidFill>
                  <a:schemeClr val="accent1"/>
                </a:solidFill>
              </a:defRPr>
            </a:lvl1pPr>
          </a:lstStyle>
          <a:p>
            <a:r>
              <a:rPr lang="zh-CN" altLang="en-US" dirty="0"/>
              <a:t>单击此处编辑母版标题样式</a:t>
            </a:r>
          </a:p>
        </p:txBody>
      </p:sp>
      <p:sp>
        <p:nvSpPr>
          <p:cNvPr id="9" name="文本框 8"/>
          <p:cNvSpPr txBox="1"/>
          <p:nvPr/>
        </p:nvSpPr>
        <p:spPr>
          <a:xfrm>
            <a:off x="11000037" y="311755"/>
            <a:ext cx="578813" cy="276999"/>
          </a:xfrm>
          <a:prstGeom prst="rect">
            <a:avLst/>
          </a:prstGeom>
          <a:noFill/>
        </p:spPr>
        <p:txBody>
          <a:bodyPr wrap="none" rtlCol="0">
            <a:spAutoFit/>
          </a:bodyPr>
          <a:lstStyle/>
          <a:p>
            <a:r>
              <a:rPr lang="en-US" altLang="zh-CN" sz="1200" spc="-60" baseline="0" dirty="0">
                <a:solidFill>
                  <a:schemeClr val="bg1"/>
                </a:solidFill>
                <a:latin typeface="微软雅黑" panose="020B0503020204020204" pitchFamily="34" charset="-122"/>
                <a:ea typeface="微软雅黑" panose="020B0503020204020204" pitchFamily="34" charset="-122"/>
              </a:rPr>
              <a:t>Page .</a:t>
            </a:r>
            <a:endParaRPr lang="zh-CN" altLang="en-US" sz="1200" spc="-60" baseline="0" dirty="0">
              <a:solidFill>
                <a:schemeClr val="bg1"/>
              </a:solidFill>
              <a:latin typeface="微软雅黑" panose="020B0503020204020204" pitchFamily="34" charset="-122"/>
              <a:ea typeface="微软雅黑" panose="020B0503020204020204" pitchFamily="34" charset="-122"/>
            </a:endParaRPr>
          </a:p>
        </p:txBody>
      </p:sp>
      <p:sp>
        <p:nvSpPr>
          <p:cNvPr id="10" name="灯片编号占位符 5"/>
          <p:cNvSpPr txBox="1">
            <a:spLocks/>
          </p:cNvSpPr>
          <p:nvPr/>
        </p:nvSpPr>
        <p:spPr>
          <a:xfrm>
            <a:off x="11596802" y="311755"/>
            <a:ext cx="365165" cy="276999"/>
          </a:xfrm>
          <a:prstGeom prst="rect">
            <a:avLst/>
          </a:prstGeom>
          <a:noFill/>
        </p:spPr>
        <p:txBody>
          <a:bodyPr wrap="none" rtlCol="0">
            <a:spAutoFit/>
          </a:bodyPr>
          <a:lstStyle>
            <a:defPPr>
              <a:defRPr lang="zh-CN"/>
            </a:defPPr>
            <a:lvl1pPr>
              <a:defRPr sz="1200" spc="-60" baseline="0">
                <a:solidFill>
                  <a:schemeClr val="bg1"/>
                </a:solidFill>
                <a:latin typeface="微软雅黑" panose="020B0503020204020204" pitchFamily="34" charset="-122"/>
                <a:ea typeface="微软雅黑" panose="020B0503020204020204" pitchFamily="34" charset="-122"/>
              </a:defRPr>
            </a:lvl1pPr>
          </a:lstStyle>
          <a:p>
            <a:pPr lvl="0"/>
            <a:fld id="{E1703B59-C883-4B8B-974E-AFB30A6C43A7}" type="slidenum">
              <a:rPr lang="zh-CN" altLang="en-US" sz="1200" smtClean="0"/>
              <a:pPr lvl="0"/>
              <a:t>‹#›</a:t>
            </a:fld>
            <a:endParaRPr lang="zh-CN" altLang="en-US" sz="1200" dirty="0"/>
          </a:p>
        </p:txBody>
      </p:sp>
      <p:pic>
        <p:nvPicPr>
          <p:cNvPr id="12" name="图片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0033" y="175415"/>
            <a:ext cx="1535859" cy="401413"/>
          </a:xfrm>
          <a:prstGeom prst="rect">
            <a:avLst/>
          </a:prstGeom>
        </p:spPr>
      </p:pic>
      <p:sp>
        <p:nvSpPr>
          <p:cNvPr id="13" name="矩形 12"/>
          <p:cNvSpPr/>
          <p:nvPr userDrawn="1"/>
        </p:nvSpPr>
        <p:spPr>
          <a:xfrm>
            <a:off x="0" y="6766561"/>
            <a:ext cx="12192000" cy="91439"/>
          </a:xfrm>
          <a:prstGeom prst="rect">
            <a:avLst/>
          </a:prstGeom>
          <a:solidFill>
            <a:srgbClr val="C91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6" name="文本框 15"/>
          <p:cNvSpPr txBox="1"/>
          <p:nvPr userDrawn="1"/>
        </p:nvSpPr>
        <p:spPr>
          <a:xfrm>
            <a:off x="10867498" y="237726"/>
            <a:ext cx="729302" cy="338554"/>
          </a:xfrm>
          <a:prstGeom prst="rect">
            <a:avLst/>
          </a:prstGeom>
          <a:noFill/>
        </p:spPr>
        <p:txBody>
          <a:bodyPr wrap="none" rtlCol="0">
            <a:spAutoFit/>
          </a:bodyPr>
          <a:lstStyle/>
          <a:p>
            <a:r>
              <a:rPr lang="en-US" altLang="zh-CN" sz="1600" spc="-60" baseline="0" dirty="0">
                <a:solidFill>
                  <a:schemeClr val="bg1"/>
                </a:solidFill>
                <a:latin typeface="微软雅黑" panose="020B0503020204020204" pitchFamily="34" charset="-122"/>
                <a:ea typeface="微软雅黑" panose="020B0503020204020204" pitchFamily="34" charset="-122"/>
              </a:rPr>
              <a:t>Page .</a:t>
            </a:r>
            <a:endParaRPr lang="zh-CN" altLang="en-US" sz="1600" spc="-60" baseline="0" dirty="0">
              <a:solidFill>
                <a:schemeClr val="bg1"/>
              </a:solidFill>
              <a:latin typeface="微软雅黑" panose="020B0503020204020204" pitchFamily="34" charset="-122"/>
              <a:ea typeface="微软雅黑" panose="020B0503020204020204" pitchFamily="34" charset="-122"/>
            </a:endParaRPr>
          </a:p>
        </p:txBody>
      </p:sp>
      <p:sp>
        <p:nvSpPr>
          <p:cNvPr id="17" name="灯片编号占位符 5"/>
          <p:cNvSpPr txBox="1">
            <a:spLocks/>
          </p:cNvSpPr>
          <p:nvPr userDrawn="1"/>
        </p:nvSpPr>
        <p:spPr>
          <a:xfrm>
            <a:off x="11476820" y="241742"/>
            <a:ext cx="434093" cy="338554"/>
          </a:xfrm>
          <a:prstGeom prst="rect">
            <a:avLst/>
          </a:prstGeom>
          <a:noFill/>
        </p:spPr>
        <p:txBody>
          <a:bodyPr wrap="none" rtlCol="0">
            <a:spAutoFit/>
          </a:bodyPr>
          <a:lstStyle>
            <a:defPPr>
              <a:defRPr lang="zh-CN"/>
            </a:defPPr>
            <a:lvl1pPr>
              <a:defRPr sz="1200" spc="-60" baseline="0">
                <a:solidFill>
                  <a:schemeClr val="bg1"/>
                </a:solidFill>
                <a:latin typeface="微软雅黑" panose="020B0503020204020204" pitchFamily="34" charset="-122"/>
                <a:ea typeface="微软雅黑" panose="020B0503020204020204" pitchFamily="34" charset="-122"/>
              </a:defRPr>
            </a:lvl1pPr>
          </a:lstStyle>
          <a:p>
            <a:pPr lvl="0"/>
            <a:fld id="{E1703B59-C883-4B8B-974E-AFB30A6C43A7}" type="slidenum">
              <a:rPr lang="zh-CN" altLang="en-US" sz="1600" smtClean="0"/>
              <a:pPr lvl="0"/>
              <a:t>‹#›</a:t>
            </a:fld>
            <a:endParaRPr lang="zh-CN" altLang="en-US" sz="1600" dirty="0"/>
          </a:p>
        </p:txBody>
      </p:sp>
    </p:spTree>
    <p:extLst>
      <p:ext uri="{BB962C8B-B14F-4D97-AF65-F5344CB8AC3E}">
        <p14:creationId xmlns:p14="http://schemas.microsoft.com/office/powerpoint/2010/main" val="1347628717"/>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目录">
    <p:spTree>
      <p:nvGrpSpPr>
        <p:cNvPr id="1" name=""/>
        <p:cNvGrpSpPr/>
        <p:nvPr/>
      </p:nvGrpSpPr>
      <p:grpSpPr>
        <a:xfrm>
          <a:off x="0" y="0"/>
          <a:ext cx="0" cy="0"/>
          <a:chOff x="0" y="0"/>
          <a:chExt cx="0" cy="0"/>
        </a:xfrm>
      </p:grpSpPr>
      <p:grpSp>
        <p:nvGrpSpPr>
          <p:cNvPr id="26" name="组合 25">
            <a:extLst>
              <a:ext uri="{FF2B5EF4-FFF2-40B4-BE49-F238E27FC236}">
                <a16:creationId xmlns:a16="http://schemas.microsoft.com/office/drawing/2014/main" id="{E75901A8-79E0-4B41-B92D-49E010B35D7A}"/>
              </a:ext>
            </a:extLst>
          </p:cNvPr>
          <p:cNvGrpSpPr/>
          <p:nvPr userDrawn="1"/>
        </p:nvGrpSpPr>
        <p:grpSpPr>
          <a:xfrm>
            <a:off x="0" y="767324"/>
            <a:ext cx="12192000" cy="400110"/>
            <a:chOff x="1090208" y="425994"/>
            <a:chExt cx="11101799" cy="351539"/>
          </a:xfrm>
        </p:grpSpPr>
        <p:pic>
          <p:nvPicPr>
            <p:cNvPr id="13" name="图片 12">
              <a:extLst>
                <a:ext uri="{FF2B5EF4-FFF2-40B4-BE49-F238E27FC236}">
                  <a16:creationId xmlns:a16="http://schemas.microsoft.com/office/drawing/2014/main" id="{95E8FE19-FA86-8F42-A4DC-2585648C83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1212" y="435818"/>
              <a:ext cx="11090787" cy="336803"/>
            </a:xfrm>
            <a:prstGeom prst="rect">
              <a:avLst/>
            </a:prstGeom>
          </p:spPr>
        </p:pic>
        <p:pic>
          <p:nvPicPr>
            <p:cNvPr id="15" name="图片 14">
              <a:extLst>
                <a:ext uri="{FF2B5EF4-FFF2-40B4-BE49-F238E27FC236}">
                  <a16:creationId xmlns:a16="http://schemas.microsoft.com/office/drawing/2014/main" id="{4495527F-A826-B748-8A59-EB885CD165E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6300" y="430906"/>
              <a:ext cx="11090787" cy="336803"/>
            </a:xfrm>
            <a:prstGeom prst="rect">
              <a:avLst/>
            </a:prstGeom>
          </p:spPr>
        </p:pic>
        <p:pic>
          <p:nvPicPr>
            <p:cNvPr id="16" name="图片 15">
              <a:extLst>
                <a:ext uri="{FF2B5EF4-FFF2-40B4-BE49-F238E27FC236}">
                  <a16:creationId xmlns:a16="http://schemas.microsoft.com/office/drawing/2014/main" id="{30CE21B6-F4D2-174D-892A-020D9901252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1220" y="435821"/>
              <a:ext cx="11090787" cy="336803"/>
            </a:xfrm>
            <a:prstGeom prst="rect">
              <a:avLst/>
            </a:prstGeom>
          </p:spPr>
        </p:pic>
        <p:pic>
          <p:nvPicPr>
            <p:cNvPr id="22" name="图片 21">
              <a:extLst>
                <a:ext uri="{FF2B5EF4-FFF2-40B4-BE49-F238E27FC236}">
                  <a16:creationId xmlns:a16="http://schemas.microsoft.com/office/drawing/2014/main" id="{5A0803C3-1C61-AE43-B301-BD5E45B65C9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6300" y="440730"/>
              <a:ext cx="11090787" cy="336803"/>
            </a:xfrm>
            <a:prstGeom prst="rect">
              <a:avLst/>
            </a:prstGeom>
          </p:spPr>
        </p:pic>
        <p:pic>
          <p:nvPicPr>
            <p:cNvPr id="23" name="图片 22">
              <a:extLst>
                <a:ext uri="{FF2B5EF4-FFF2-40B4-BE49-F238E27FC236}">
                  <a16:creationId xmlns:a16="http://schemas.microsoft.com/office/drawing/2014/main" id="{88573AD1-282C-C641-AEB7-6B425EFF798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3201" b="1458"/>
            <a:stretch/>
          </p:blipFill>
          <p:spPr>
            <a:xfrm>
              <a:off x="1096309" y="430905"/>
              <a:ext cx="10735800" cy="331892"/>
            </a:xfrm>
            <a:prstGeom prst="rect">
              <a:avLst/>
            </a:prstGeom>
          </p:spPr>
        </p:pic>
        <p:pic>
          <p:nvPicPr>
            <p:cNvPr id="24" name="图片 23">
              <a:extLst>
                <a:ext uri="{FF2B5EF4-FFF2-40B4-BE49-F238E27FC236}">
                  <a16:creationId xmlns:a16="http://schemas.microsoft.com/office/drawing/2014/main" id="{7557402B-4623-BE4B-B543-8FD2AF8D82D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714" y="425994"/>
              <a:ext cx="11090787" cy="336803"/>
            </a:xfrm>
            <a:prstGeom prst="rect">
              <a:avLst/>
            </a:prstGeom>
          </p:spPr>
        </p:pic>
        <p:pic>
          <p:nvPicPr>
            <p:cNvPr id="25" name="图片 24">
              <a:extLst>
                <a:ext uri="{FF2B5EF4-FFF2-40B4-BE49-F238E27FC236}">
                  <a16:creationId xmlns:a16="http://schemas.microsoft.com/office/drawing/2014/main" id="{1176F584-6CE5-2247-B4D2-AB927C43340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3258" b="40453"/>
            <a:stretch/>
          </p:blipFill>
          <p:spPr>
            <a:xfrm>
              <a:off x="1090208" y="428440"/>
              <a:ext cx="10729505" cy="200558"/>
            </a:xfrm>
            <a:prstGeom prst="rect">
              <a:avLst/>
            </a:prstGeom>
          </p:spPr>
        </p:pic>
      </p:grpSp>
      <p:sp>
        <p:nvSpPr>
          <p:cNvPr id="28" name="灯片编号占位符 5">
            <a:extLst>
              <a:ext uri="{FF2B5EF4-FFF2-40B4-BE49-F238E27FC236}">
                <a16:creationId xmlns:a16="http://schemas.microsoft.com/office/drawing/2014/main" id="{43524A30-981D-3547-B736-CBE12133523F}"/>
              </a:ext>
            </a:extLst>
          </p:cNvPr>
          <p:cNvSpPr txBox="1">
            <a:spLocks/>
          </p:cNvSpPr>
          <p:nvPr userDrawn="1"/>
        </p:nvSpPr>
        <p:spPr>
          <a:xfrm>
            <a:off x="11566745" y="6457890"/>
            <a:ext cx="514243" cy="400110"/>
          </a:xfrm>
          <a:prstGeom prst="rect">
            <a:avLst/>
          </a:prstGeom>
          <a:noFill/>
        </p:spPr>
        <p:txBody>
          <a:bodyPr wrap="none" rtlCol="0">
            <a:spAutoFit/>
          </a:bodyPr>
          <a:lstStyle>
            <a:defPPr>
              <a:defRPr lang="zh-CN"/>
            </a:defPPr>
            <a:lvl1pPr>
              <a:defRPr sz="1200" spc="-60" baseline="0">
                <a:solidFill>
                  <a:schemeClr val="bg1"/>
                </a:solidFill>
                <a:latin typeface="微软雅黑" panose="020B0503020204020204" pitchFamily="34" charset="-122"/>
                <a:ea typeface="微软雅黑" panose="020B0503020204020204" pitchFamily="34" charset="-122"/>
              </a:defRPr>
            </a:lvl1pPr>
          </a:lstStyle>
          <a:p>
            <a:pPr lvl="0"/>
            <a:fld id="{E1703B59-C883-4B8B-974E-AFB30A6C43A7}" type="slidenum">
              <a:rPr lang="zh-CN" altLang="en-US" sz="2000" b="1" smtClean="0">
                <a:solidFill>
                  <a:schemeClr val="accent1"/>
                </a:solidFill>
              </a:rPr>
              <a:pPr lvl="0"/>
              <a:t>‹#›</a:t>
            </a:fld>
            <a:endParaRPr lang="zh-CN" altLang="en-US" sz="1600" b="1" dirty="0">
              <a:solidFill>
                <a:schemeClr val="accent1"/>
              </a:solidFill>
            </a:endParaRPr>
          </a:p>
        </p:txBody>
      </p:sp>
    </p:spTree>
    <p:extLst>
      <p:ext uri="{BB962C8B-B14F-4D97-AF65-F5344CB8AC3E}">
        <p14:creationId xmlns:p14="http://schemas.microsoft.com/office/powerpoint/2010/main" val="1795392404"/>
      </p:ext>
    </p:extLst>
  </p:cSld>
  <p:clrMapOvr>
    <a:masterClrMapping/>
  </p:clrMapOvr>
  <p:extLst>
    <p:ext uri="{DCECCB84-F9BA-43D5-87BE-67443E8EF086}">
      <p15:sldGuideLst xmlns:p15="http://schemas.microsoft.com/office/powerpoint/2012/main">
        <p15:guide id="1" pos="5556" userDrawn="1">
          <p15:clr>
            <a:srgbClr val="FBAE40"/>
          </p15:clr>
        </p15:guide>
        <p15:guide id="2" pos="204" userDrawn="1">
          <p15:clr>
            <a:srgbClr val="FBAE40"/>
          </p15:clr>
        </p15:guide>
        <p15:guide id="3" pos="7408" userDrawn="1">
          <p15:clr>
            <a:srgbClr val="FBAE40"/>
          </p15:clr>
        </p15:guide>
        <p15:guide id="4" pos="27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目录">
    <p:spTree>
      <p:nvGrpSpPr>
        <p:cNvPr id="1" name=""/>
        <p:cNvGrpSpPr/>
        <p:nvPr/>
      </p:nvGrpSpPr>
      <p:grpSpPr>
        <a:xfrm>
          <a:off x="0" y="0"/>
          <a:ext cx="0" cy="0"/>
          <a:chOff x="0" y="0"/>
          <a:chExt cx="0" cy="0"/>
        </a:xfrm>
      </p:grpSpPr>
      <p:sp>
        <p:nvSpPr>
          <p:cNvPr id="14" name="矩形 13">
            <a:extLst>
              <a:ext uri="{FF2B5EF4-FFF2-40B4-BE49-F238E27FC236}">
                <a16:creationId xmlns:a16="http://schemas.microsoft.com/office/drawing/2014/main" id="{23CB72D6-7C89-CF44-AA2A-6682F1AED51E}"/>
              </a:ext>
            </a:extLst>
          </p:cNvPr>
          <p:cNvSpPr/>
          <p:nvPr userDrawn="1"/>
        </p:nvSpPr>
        <p:spPr>
          <a:xfrm>
            <a:off x="0" y="6786660"/>
            <a:ext cx="12192000" cy="91439"/>
          </a:xfrm>
          <a:prstGeom prst="rect">
            <a:avLst/>
          </a:prstGeom>
          <a:solidFill>
            <a:srgbClr val="C91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9" name="灯片编号占位符 5">
            <a:extLst>
              <a:ext uri="{FF2B5EF4-FFF2-40B4-BE49-F238E27FC236}">
                <a16:creationId xmlns:a16="http://schemas.microsoft.com/office/drawing/2014/main" id="{4D032685-F576-1E48-BB0D-9E06EEFC9556}"/>
              </a:ext>
            </a:extLst>
          </p:cNvPr>
          <p:cNvSpPr txBox="1">
            <a:spLocks/>
          </p:cNvSpPr>
          <p:nvPr userDrawn="1"/>
        </p:nvSpPr>
        <p:spPr>
          <a:xfrm>
            <a:off x="11585406" y="6371814"/>
            <a:ext cx="514243" cy="400110"/>
          </a:xfrm>
          <a:prstGeom prst="rect">
            <a:avLst/>
          </a:prstGeom>
          <a:noFill/>
        </p:spPr>
        <p:txBody>
          <a:bodyPr wrap="none" rtlCol="0">
            <a:spAutoFit/>
          </a:bodyPr>
          <a:lstStyle>
            <a:defPPr>
              <a:defRPr lang="zh-CN"/>
            </a:defPPr>
            <a:lvl1pPr>
              <a:defRPr sz="1200" spc="-60" baseline="0">
                <a:solidFill>
                  <a:schemeClr val="bg1"/>
                </a:solidFill>
                <a:latin typeface="微软雅黑" panose="020B0503020204020204" pitchFamily="34" charset="-122"/>
                <a:ea typeface="微软雅黑" panose="020B0503020204020204" pitchFamily="34" charset="-122"/>
              </a:defRPr>
            </a:lvl1pPr>
          </a:lstStyle>
          <a:p>
            <a:pPr lvl="0"/>
            <a:fld id="{E1703B59-C883-4B8B-974E-AFB30A6C43A7}" type="slidenum">
              <a:rPr lang="zh-CN" altLang="en-US" sz="2000" b="1" smtClean="0">
                <a:solidFill>
                  <a:schemeClr val="accent1"/>
                </a:solidFill>
              </a:rPr>
              <a:pPr lvl="0"/>
              <a:t>‹#›</a:t>
            </a:fld>
            <a:endParaRPr lang="zh-CN" altLang="en-US" sz="1600" b="1" dirty="0">
              <a:solidFill>
                <a:schemeClr val="accent1"/>
              </a:solidFill>
            </a:endParaRPr>
          </a:p>
        </p:txBody>
      </p:sp>
    </p:spTree>
    <p:extLst>
      <p:ext uri="{BB962C8B-B14F-4D97-AF65-F5344CB8AC3E}">
        <p14:creationId xmlns:p14="http://schemas.microsoft.com/office/powerpoint/2010/main" val="2603480322"/>
      </p:ext>
    </p:extLst>
  </p:cSld>
  <p:clrMapOvr>
    <a:masterClrMapping/>
  </p:clrMapOvr>
  <p:extLst>
    <p:ext uri="{DCECCB84-F9BA-43D5-87BE-67443E8EF086}">
      <p15:sldGuideLst xmlns:p15="http://schemas.microsoft.com/office/powerpoint/2012/main">
        <p15:guide id="1" pos="5556">
          <p15:clr>
            <a:srgbClr val="FBAE40"/>
          </p15:clr>
        </p15:guide>
        <p15:guide id="2" pos="204">
          <p15:clr>
            <a:srgbClr val="FBAE40"/>
          </p15:clr>
        </p15:guide>
        <p15:guide id="3" pos="7408">
          <p15:clr>
            <a:srgbClr val="FBAE40"/>
          </p15:clr>
        </p15:guide>
        <p15:guide id="4" pos="27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1_目录">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
            <a:ext cx="12192000" cy="789165"/>
          </a:xfrm>
          <a:prstGeom prst="rect">
            <a:avLst/>
          </a:prstGeom>
        </p:spPr>
      </p:pic>
      <p:sp>
        <p:nvSpPr>
          <p:cNvPr id="7" name="矩形 6"/>
          <p:cNvSpPr/>
          <p:nvPr/>
        </p:nvSpPr>
        <p:spPr>
          <a:xfrm>
            <a:off x="0" y="6812280"/>
            <a:ext cx="12192000" cy="45719"/>
          </a:xfrm>
          <a:prstGeom prst="rect">
            <a:avLst/>
          </a:prstGeom>
          <a:solidFill>
            <a:srgbClr val="C91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 name="标题 1"/>
          <p:cNvSpPr>
            <a:spLocks noGrp="1"/>
          </p:cNvSpPr>
          <p:nvPr>
            <p:ph type="title"/>
          </p:nvPr>
        </p:nvSpPr>
        <p:spPr>
          <a:xfrm>
            <a:off x="944402" y="259540"/>
            <a:ext cx="8632687" cy="337358"/>
          </a:xfrm>
          <a:prstGeom prst="rect">
            <a:avLst/>
          </a:prstGeom>
        </p:spPr>
        <p:txBody>
          <a:bodyPr anchor="ctr"/>
          <a:lstStyle>
            <a:lvl1pPr>
              <a:defRPr sz="2800">
                <a:solidFill>
                  <a:schemeClr val="accent1"/>
                </a:solidFill>
                <a:effectLst>
                  <a:glow rad="25400">
                    <a:srgbClr val="BFE2F3"/>
                  </a:glow>
                </a:effectLst>
              </a:defRPr>
            </a:lvl1pPr>
          </a:lstStyle>
          <a:p>
            <a:r>
              <a:rPr lang="zh-CN" altLang="en-US" dirty="0"/>
              <a:t>单击此处编辑母版标题样式</a:t>
            </a:r>
          </a:p>
        </p:txBody>
      </p:sp>
      <p:pic>
        <p:nvPicPr>
          <p:cNvPr id="14" name="图片 13">
            <a:extLst>
              <a:ext uri="{FF2B5EF4-FFF2-40B4-BE49-F238E27FC236}">
                <a16:creationId xmlns:a16="http://schemas.microsoft.com/office/drawing/2014/main" id="{6414E1E2-169B-FA4D-A499-40C4E58E6D35}"/>
              </a:ext>
            </a:extLst>
          </p:cNvPr>
          <p:cNvPicPr>
            <a:picLocks noChangeAspect="1"/>
          </p:cNvPicPr>
          <p:nvPr userDrawn="1"/>
        </p:nvPicPr>
        <p:blipFill>
          <a:blip r:embed="rId3" cstate="print">
            <a:alphaModFix amt="64000"/>
            <a:extLst>
              <a:ext uri="{28A0092B-C50C-407E-A947-70E740481C1C}">
                <a14:useLocalDpi xmlns:a14="http://schemas.microsoft.com/office/drawing/2010/main" val="0"/>
              </a:ext>
            </a:extLst>
          </a:blip>
          <a:stretch>
            <a:fillRect/>
          </a:stretch>
        </p:blipFill>
        <p:spPr>
          <a:xfrm>
            <a:off x="10327312" y="6284463"/>
            <a:ext cx="1535859" cy="401413"/>
          </a:xfrm>
          <a:prstGeom prst="rect">
            <a:avLst/>
          </a:prstGeom>
        </p:spPr>
      </p:pic>
    </p:spTree>
    <p:extLst>
      <p:ext uri="{BB962C8B-B14F-4D97-AF65-F5344CB8AC3E}">
        <p14:creationId xmlns:p14="http://schemas.microsoft.com/office/powerpoint/2010/main" val="3272384193"/>
      </p:ext>
    </p:extLst>
  </p:cSld>
  <p:clrMapOvr>
    <a:masterClrMapping/>
  </p:clrMapOvr>
  <p:extLst>
    <p:ext uri="{DCECCB84-F9BA-43D5-87BE-67443E8EF086}">
      <p15:sldGuideLst xmlns:p15="http://schemas.microsoft.com/office/powerpoint/2012/main">
        <p15:guide id="1" pos="5556">
          <p15:clr>
            <a:srgbClr val="FBAE40"/>
          </p15:clr>
        </p15:guide>
        <p15:guide id="2" pos="204">
          <p15:clr>
            <a:srgbClr val="FBAE40"/>
          </p15:clr>
        </p15:guide>
        <p15:guide id="3" pos="7408">
          <p15:clr>
            <a:srgbClr val="FBAE40"/>
          </p15:clr>
        </p15:guide>
        <p15:guide id="4" pos="27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纯标题">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
            <a:ext cx="12192000" cy="665863"/>
          </a:xfrm>
          <a:prstGeom prst="rect">
            <a:avLst/>
          </a:prstGeom>
        </p:spPr>
      </p:pic>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702" y="175417"/>
            <a:ext cx="2023540" cy="401413"/>
          </a:xfrm>
          <a:prstGeom prst="rect">
            <a:avLst/>
          </a:prstGeom>
        </p:spPr>
      </p:pic>
      <p:sp>
        <p:nvSpPr>
          <p:cNvPr id="15" name="矩形 14"/>
          <p:cNvSpPr/>
          <p:nvPr/>
        </p:nvSpPr>
        <p:spPr>
          <a:xfrm>
            <a:off x="0" y="6766563"/>
            <a:ext cx="12192000" cy="91439"/>
          </a:xfrm>
          <a:prstGeom prst="rect">
            <a:avLst/>
          </a:prstGeom>
          <a:solidFill>
            <a:srgbClr val="C91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65863"/>
          </a:xfrm>
          <a:prstGeom prst="rect">
            <a:avLst/>
          </a:prstGeom>
        </p:spPr>
      </p:pic>
      <p:sp>
        <p:nvSpPr>
          <p:cNvPr id="10" name="矩形 9"/>
          <p:cNvSpPr/>
          <p:nvPr userDrawn="1"/>
        </p:nvSpPr>
        <p:spPr>
          <a:xfrm>
            <a:off x="0" y="6766561"/>
            <a:ext cx="12192000" cy="91439"/>
          </a:xfrm>
          <a:prstGeom prst="rect">
            <a:avLst/>
          </a:prstGeom>
          <a:solidFill>
            <a:srgbClr val="C91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12" name="图片 11">
            <a:extLst>
              <a:ext uri="{FF2B5EF4-FFF2-40B4-BE49-F238E27FC236}">
                <a16:creationId xmlns:a16="http://schemas.microsoft.com/office/drawing/2014/main" id="{4C9B3406-D629-FD4D-8BA3-DD9FFC1ED9F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3"/>
            <a:ext cx="12192000" cy="665863"/>
          </a:xfrm>
          <a:prstGeom prst="rect">
            <a:avLst/>
          </a:prstGeom>
        </p:spPr>
      </p:pic>
      <p:pic>
        <p:nvPicPr>
          <p:cNvPr id="14" name="图片 13">
            <a:extLst>
              <a:ext uri="{FF2B5EF4-FFF2-40B4-BE49-F238E27FC236}">
                <a16:creationId xmlns:a16="http://schemas.microsoft.com/office/drawing/2014/main" id="{62907C83-5199-4D42-86CB-885AD2EF91D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71444" b="948"/>
          <a:stretch/>
        </p:blipFill>
        <p:spPr>
          <a:xfrm>
            <a:off x="220123" y="175415"/>
            <a:ext cx="438579" cy="397607"/>
          </a:xfrm>
          <a:prstGeom prst="rect">
            <a:avLst/>
          </a:prstGeom>
        </p:spPr>
      </p:pic>
    </p:spTree>
    <p:extLst>
      <p:ext uri="{BB962C8B-B14F-4D97-AF65-F5344CB8AC3E}">
        <p14:creationId xmlns:p14="http://schemas.microsoft.com/office/powerpoint/2010/main" val="38260526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0" y="3"/>
            <a:ext cx="12192000" cy="665863"/>
          </a:xfrm>
          <a:prstGeom prst="rect">
            <a:avLst/>
          </a:prstGeom>
        </p:spPr>
      </p:pic>
      <p:sp>
        <p:nvSpPr>
          <p:cNvPr id="5" name="标题 1"/>
          <p:cNvSpPr txBox="1">
            <a:spLocks/>
          </p:cNvSpPr>
          <p:nvPr/>
        </p:nvSpPr>
        <p:spPr>
          <a:xfrm>
            <a:off x="431802" y="235137"/>
            <a:ext cx="8632687" cy="337358"/>
          </a:xfrm>
          <a:prstGeom prst="rect">
            <a:avLst/>
          </a:prstGeom>
        </p:spPr>
        <p:txBody>
          <a:bodyPr anchor="ctr"/>
          <a:lstStyle>
            <a:lvl1pPr algn="l" defTabSz="914400" rtl="0" eaLnBrk="1" latinLnBrk="0" hangingPunct="1">
              <a:lnSpc>
                <a:spcPct val="90000"/>
              </a:lnSpc>
              <a:spcBef>
                <a:spcPct val="0"/>
              </a:spcBef>
              <a:buNone/>
              <a:defRPr sz="2000" kern="1200">
                <a:solidFill>
                  <a:schemeClr val="tx2"/>
                </a:solidFill>
                <a:effectLst>
                  <a:glow rad="25400">
                    <a:srgbClr val="BFE2F3"/>
                  </a:glow>
                </a:effectLst>
                <a:latin typeface="+mj-lt"/>
                <a:ea typeface="+mj-ea"/>
                <a:cs typeface="+mj-cs"/>
              </a:defRPr>
            </a:lvl1pPr>
          </a:lstStyle>
          <a:p>
            <a:r>
              <a:rPr lang="zh-CN" altLang="en-US" sz="2000" dirty="0">
                <a:solidFill>
                  <a:schemeClr val="accent1"/>
                </a:solidFill>
              </a:rPr>
              <a:t>单击此处编辑母版标题样式</a:t>
            </a:r>
          </a:p>
        </p:txBody>
      </p:sp>
      <p:sp>
        <p:nvSpPr>
          <p:cNvPr id="6" name="文本占位符 5"/>
          <p:cNvSpPr>
            <a:spLocks noGrp="1"/>
          </p:cNvSpPr>
          <p:nvPr>
            <p:ph type="body" idx="1"/>
          </p:nvPr>
        </p:nvSpPr>
        <p:spPr>
          <a:xfrm>
            <a:off x="551293" y="807632"/>
            <a:ext cx="11120561" cy="5865560"/>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矩形 6"/>
          <p:cNvSpPr/>
          <p:nvPr/>
        </p:nvSpPr>
        <p:spPr>
          <a:xfrm>
            <a:off x="0" y="6766563"/>
            <a:ext cx="12192000" cy="91439"/>
          </a:xfrm>
          <a:prstGeom prst="rect">
            <a:avLst/>
          </a:prstGeom>
          <a:solidFill>
            <a:srgbClr val="C91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8" name="图片 7"/>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0" y="1"/>
            <a:ext cx="12192000" cy="665863"/>
          </a:xfrm>
          <a:prstGeom prst="rect">
            <a:avLst/>
          </a:prstGeom>
        </p:spPr>
      </p:pic>
      <p:sp>
        <p:nvSpPr>
          <p:cNvPr id="9" name="标题 1"/>
          <p:cNvSpPr txBox="1">
            <a:spLocks/>
          </p:cNvSpPr>
          <p:nvPr userDrawn="1"/>
        </p:nvSpPr>
        <p:spPr>
          <a:xfrm>
            <a:off x="431801" y="235137"/>
            <a:ext cx="8632687" cy="337358"/>
          </a:xfrm>
          <a:prstGeom prst="rect">
            <a:avLst/>
          </a:prstGeom>
        </p:spPr>
        <p:txBody>
          <a:bodyPr anchor="ctr"/>
          <a:lstStyle>
            <a:lvl1pPr algn="l" defTabSz="914400" rtl="0" eaLnBrk="1" latinLnBrk="0" hangingPunct="1">
              <a:lnSpc>
                <a:spcPct val="90000"/>
              </a:lnSpc>
              <a:spcBef>
                <a:spcPct val="0"/>
              </a:spcBef>
              <a:buNone/>
              <a:defRPr sz="2000" kern="1200">
                <a:solidFill>
                  <a:schemeClr val="tx2"/>
                </a:solidFill>
                <a:effectLst>
                  <a:glow rad="25400">
                    <a:srgbClr val="BFE2F3"/>
                  </a:glow>
                </a:effectLst>
                <a:latin typeface="+mj-lt"/>
                <a:ea typeface="+mj-ea"/>
                <a:cs typeface="+mj-cs"/>
              </a:defRPr>
            </a:lvl1pPr>
          </a:lstStyle>
          <a:p>
            <a:r>
              <a:rPr lang="zh-CN" altLang="en-US" sz="2000" dirty="0">
                <a:solidFill>
                  <a:schemeClr val="accent1"/>
                </a:solidFill>
              </a:rPr>
              <a:t>单击此处编辑母版标题样式</a:t>
            </a:r>
          </a:p>
        </p:txBody>
      </p:sp>
      <p:sp>
        <p:nvSpPr>
          <p:cNvPr id="10" name="矩形 9"/>
          <p:cNvSpPr/>
          <p:nvPr userDrawn="1"/>
        </p:nvSpPr>
        <p:spPr>
          <a:xfrm>
            <a:off x="0" y="6766561"/>
            <a:ext cx="12192000" cy="91439"/>
          </a:xfrm>
          <a:prstGeom prst="rect">
            <a:avLst/>
          </a:prstGeom>
          <a:solidFill>
            <a:srgbClr val="C91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4153878361"/>
      </p:ext>
    </p:extLst>
  </p:cSld>
  <p:clrMap bg1="lt1" tx1="dk1" bg2="lt2" tx2="dk2" accent1="accent1" accent2="accent2" accent3="accent3" accent4="accent4" accent5="accent5" accent6="accent6" hlink="hlink" folHlink="folHlink"/>
  <p:sldLayoutIdLst>
    <p:sldLayoutId id="2147483678" r:id="rId1"/>
    <p:sldLayoutId id="2147483698" r:id="rId2"/>
    <p:sldLayoutId id="2147483697" r:id="rId3"/>
    <p:sldLayoutId id="2147483679" r:id="rId4"/>
    <p:sldLayoutId id="2147483680" r:id="rId5"/>
    <p:sldLayoutId id="2147483681" r:id="rId6"/>
    <p:sldLayoutId id="2147483695" r:id="rId7"/>
    <p:sldLayoutId id="2147483694"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700" r:id="rId1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Calibri" panose="020F050202020403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Jing.li@sjtu.edu.cn"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10.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32.jpeg"/><Relationship Id="rId4" Type="http://schemas.openxmlformats.org/officeDocument/2006/relationships/image" Target="../media/image27.tiff"/></Relationships>
</file>

<file path=ppt/slides/_rels/slide11.xml.rels><?xml version="1.0" encoding="UTF-8" standalone="yes"?>
<Relationships xmlns="http://schemas.openxmlformats.org/package/2006/relationships"><Relationship Id="rId3" Type="http://schemas.openxmlformats.org/officeDocument/2006/relationships/oleObject" Target="file:///\\localhost\Users\lijing\Documents\!OLE_LINK1"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6.png"/><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48.png"/><Relationship Id="rId2" Type="http://schemas.openxmlformats.org/officeDocument/2006/relationships/notesSlide" Target="../notesSlides/notesSlide8.xml"/><Relationship Id="rId16" Type="http://schemas.openxmlformats.org/officeDocument/2006/relationships/image" Target="../media/image47.png"/><Relationship Id="rId1" Type="http://schemas.openxmlformats.org/officeDocument/2006/relationships/slideLayout" Target="../slideLayouts/slideLayout6.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51.png"/><Relationship Id="rId10" Type="http://schemas.microsoft.com/office/2007/relationships/hdphoto" Target="../media/hdphoto1.wdp"/><Relationship Id="rId4" Type="http://schemas.openxmlformats.org/officeDocument/2006/relationships/image" Target="../media/image41.png"/><Relationship Id="rId9" Type="http://schemas.openxmlformats.org/officeDocument/2006/relationships/image" Target="../media/image42.png"/><Relationship Id="rId1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500.png"/><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emf"/></Relationships>
</file>

<file path=ppt/slides/_rels/slide1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60.png"/><Relationship Id="rId5" Type="http://schemas.openxmlformats.org/officeDocument/2006/relationships/image" Target="../media/image59.tiff"/><Relationship Id="rId4" Type="http://schemas.openxmlformats.org/officeDocument/2006/relationships/image" Target="../media/image58.tiff"/></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24.jpeg"/><Relationship Id="rId5" Type="http://schemas.openxmlformats.org/officeDocument/2006/relationships/image" Target="../media/image28.png"/><Relationship Id="rId4" Type="http://schemas.openxmlformats.org/officeDocument/2006/relationships/image" Target="../media/image27.tiff"/></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10.png"/><Relationship Id="rId7" Type="http://schemas.openxmlformats.org/officeDocument/2006/relationships/hyperlink" Target="http://liver.cnhpp.ncpsb.org.cn/" TargetMode="External"/><Relationship Id="rId12"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5.png"/><Relationship Id="rId1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71.png"/></Relationships>
</file>

<file path=ppt/slides/_rels/slide2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22.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jpeg"/><Relationship Id="rId4" Type="http://schemas.openxmlformats.org/officeDocument/2006/relationships/image" Target="../media/image75.png"/></Relationships>
</file>

<file path=ppt/slides/_rels/slide2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81.emf"/><Relationship Id="rId4" Type="http://schemas.openxmlformats.org/officeDocument/2006/relationships/image" Target="../media/image80.png"/></Relationships>
</file>

<file path=ppt/slides/_rels/slide2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 Id="rId5" Type="http://schemas.openxmlformats.org/officeDocument/2006/relationships/image" Target="../media/image85.jpeg"/><Relationship Id="rId4" Type="http://schemas.openxmlformats.org/officeDocument/2006/relationships/image" Target="../media/image84.jpeg"/></Relationships>
</file>

<file path=ppt/slides/_rels/slide2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89.png"/><Relationship Id="rId4" Type="http://schemas.openxmlformats.org/officeDocument/2006/relationships/image" Target="../media/image88.png"/></Relationships>
</file>

<file path=ppt/slides/_rels/slide2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2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94.png"/><Relationship Id="rId4" Type="http://schemas.openxmlformats.org/officeDocument/2006/relationships/image" Target="../media/image93.png"/></Relationships>
</file>

<file path=ppt/slides/_rels/slide2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png"/><Relationship Id="rId1" Type="http://schemas.openxmlformats.org/officeDocument/2006/relationships/slideLayout" Target="../slideLayouts/slideLayout7.xml"/><Relationship Id="rId5" Type="http://schemas.openxmlformats.org/officeDocument/2006/relationships/hyperlink" Target="https://developer.baidu.com/article/detail.html?id=293473" TargetMode="External"/><Relationship Id="rId4" Type="http://schemas.openxmlformats.org/officeDocument/2006/relationships/image" Target="../media/image98.png"/></Relationships>
</file>

<file path=ppt/slides/_rels/slide3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01.svg"/><Relationship Id="rId2" Type="http://schemas.openxmlformats.org/officeDocument/2006/relationships/image" Target="../media/image100.png"/><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3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04.png"/></Relationships>
</file>

<file path=ppt/slides/_rels/slide3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07.png"/></Relationships>
</file>

<file path=ppt/slides/_rels/slide3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3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112.png"/></Relationships>
</file>

<file path=ppt/slides/_rels/slide3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14.png"/></Relationships>
</file>

<file path=ppt/slides/_rels/slide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116.png"/></Relationships>
</file>

<file path=ppt/slides/_rels/slide4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6.xml"/><Relationship Id="rId1" Type="http://schemas.openxmlformats.org/officeDocument/2006/relationships/slideLayout" Target="../slideLayouts/slideLayout8.xml"/><Relationship Id="rId6" Type="http://schemas.openxmlformats.org/officeDocument/2006/relationships/image" Target="../media/image122.jpeg"/><Relationship Id="rId5" Type="http://schemas.microsoft.com/office/2007/relationships/hdphoto" Target="../media/hdphoto2.wdp"/><Relationship Id="rId4" Type="http://schemas.openxmlformats.org/officeDocument/2006/relationships/image" Target="../media/image121.png"/></Relationships>
</file>

<file path=ppt/slides/_rels/slide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4.jpeg"/><Relationship Id="rId5" Type="http://schemas.openxmlformats.org/officeDocument/2006/relationships/image" Target="../media/image28.png"/><Relationship Id="rId4" Type="http://schemas.openxmlformats.org/officeDocument/2006/relationships/image" Target="../media/image27.tiff"/></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7.tiff"/></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65CDBB3-15AC-2549-A666-8D0FD27F9BE0}"/>
              </a:ext>
            </a:extLst>
          </p:cNvPr>
          <p:cNvSpPr txBox="1"/>
          <p:nvPr/>
        </p:nvSpPr>
        <p:spPr>
          <a:xfrm>
            <a:off x="490681" y="2581638"/>
            <a:ext cx="11210638" cy="646331"/>
          </a:xfrm>
          <a:prstGeom prst="rect">
            <a:avLst/>
          </a:prstGeom>
          <a:noFill/>
        </p:spPr>
        <p:txBody>
          <a:bodyPr wrap="square" rtlCol="0">
            <a:spAutoFit/>
          </a:bodyPr>
          <a:lstStyle/>
          <a:p>
            <a:pPr algn="ctr"/>
            <a:r>
              <a:rPr lang="en-US" sz="3600" b="1" dirty="0">
                <a:solidFill>
                  <a:schemeClr val="accent1">
                    <a:lumMod val="75000"/>
                  </a:schemeClr>
                </a:solidFill>
                <a:latin typeface="Arial Hebrew Scholar" pitchFamily="2" charset="-79"/>
                <a:ea typeface="微软雅黑 Light" panose="020B0502040204020203" pitchFamily="34" charset="-122"/>
                <a:cs typeface="Arial Hebrew Scholar" pitchFamily="2" charset="-79"/>
              </a:rPr>
              <a:t>Network Analysis in Cancer Proteomics</a:t>
            </a:r>
          </a:p>
        </p:txBody>
      </p:sp>
      <p:sp>
        <p:nvSpPr>
          <p:cNvPr id="4" name="TextBox 3">
            <a:extLst>
              <a:ext uri="{FF2B5EF4-FFF2-40B4-BE49-F238E27FC236}">
                <a16:creationId xmlns:a16="http://schemas.microsoft.com/office/drawing/2014/main" id="{BB347B7C-968C-344A-891A-F3D5ABFDDA15}"/>
              </a:ext>
            </a:extLst>
          </p:cNvPr>
          <p:cNvSpPr txBox="1"/>
          <p:nvPr/>
        </p:nvSpPr>
        <p:spPr>
          <a:xfrm>
            <a:off x="4722311" y="4028934"/>
            <a:ext cx="3649853" cy="1446550"/>
          </a:xfrm>
          <a:prstGeom prst="rect">
            <a:avLst/>
          </a:prstGeom>
          <a:noFill/>
        </p:spPr>
        <p:txBody>
          <a:bodyPr wrap="square" rtlCol="0">
            <a:spAutoFit/>
          </a:bodyPr>
          <a:lstStyle/>
          <a:p>
            <a:r>
              <a:rPr lang="zh-TW" altLang="en-US" sz="3200" dirty="0">
                <a:latin typeface="Gill Sans MT" panose="020B0502020104020203" pitchFamily="34" charset="77"/>
                <a:ea typeface="黑体" panose="02010609060101010101" pitchFamily="49" charset="-122"/>
              </a:rPr>
              <a:t>李</a:t>
            </a:r>
            <a:r>
              <a:rPr lang="zh-CN" altLang="en-US" sz="3200" dirty="0">
                <a:latin typeface="Gill Sans MT" panose="020B0502020104020203" pitchFamily="34" charset="77"/>
                <a:ea typeface="黑体" panose="02010609060101010101" pitchFamily="49" charset="-122"/>
              </a:rPr>
              <a:t> </a:t>
            </a:r>
            <a:r>
              <a:rPr lang="zh-TW" altLang="en-US" sz="3200" dirty="0">
                <a:latin typeface="Gill Sans MT" panose="020B0502020104020203" pitchFamily="34" charset="77"/>
                <a:ea typeface="黑体" panose="02010609060101010101" pitchFamily="49" charset="-122"/>
              </a:rPr>
              <a:t>婧</a:t>
            </a:r>
            <a:r>
              <a:rPr lang="zh-CN" altLang="en-US" sz="3200" dirty="0">
                <a:latin typeface="Gill Sans MT" panose="020B0502020104020203" pitchFamily="34" charset="77"/>
                <a:ea typeface="黑体" panose="02010609060101010101" pitchFamily="49" charset="-122"/>
              </a:rPr>
              <a:t> </a:t>
            </a:r>
            <a:r>
              <a:rPr lang="en-US" altLang="zh-TW" sz="3200" dirty="0">
                <a:latin typeface="Gill Sans MT" panose="020B0502020104020203" pitchFamily="34" charset="77"/>
                <a:ea typeface="黑体" panose="02010609060101010101" pitchFamily="49" charset="-122"/>
              </a:rPr>
              <a:t>(</a:t>
            </a:r>
            <a:r>
              <a:rPr lang="zh-CN" altLang="en-US" sz="3200" dirty="0">
                <a:latin typeface="Gill Sans MT" panose="020B0502020104020203" pitchFamily="34" charset="77"/>
                <a:ea typeface="黑体" panose="02010609060101010101" pitchFamily="49" charset="-122"/>
              </a:rPr>
              <a:t> </a:t>
            </a:r>
            <a:r>
              <a:rPr lang="en-US" altLang="zh-TW" sz="3200" dirty="0">
                <a:latin typeface="Gill Sans MT" panose="020B0502020104020203" pitchFamily="34" charset="77"/>
                <a:ea typeface="黑体" panose="02010609060101010101" pitchFamily="49" charset="-122"/>
              </a:rPr>
              <a:t>Jing Li )</a:t>
            </a:r>
          </a:p>
          <a:p>
            <a:r>
              <a:rPr lang="en-US" altLang="zh-CN" sz="2400" i="1" dirty="0">
                <a:solidFill>
                  <a:srgbClr val="0070C0"/>
                </a:solidFill>
                <a:latin typeface="Calibri Light" panose="020F0302020204030204" pitchFamily="34" charset="0"/>
                <a:ea typeface="Arial Unicode MS" panose="020B0604020202020204" pitchFamily="34" charset="-122"/>
                <a:cs typeface="Arial Unicode MS" panose="020B0604020202020204" pitchFamily="34" charset="-122"/>
                <a:hlinkClick r:id="rId3">
                  <a:extLst>
                    <a:ext uri="{A12FA001-AC4F-418D-AE19-62706E023703}">
                      <ahyp:hlinkClr xmlns:ahyp="http://schemas.microsoft.com/office/drawing/2018/hyperlinkcolor" val="tx"/>
                    </a:ext>
                  </a:extLst>
                </a:hlinkClick>
              </a:rPr>
              <a:t>jing.li@sjtu.edu.cn</a:t>
            </a:r>
            <a:r>
              <a:rPr lang="en-US" altLang="zh-CN" sz="2400" i="1" dirty="0">
                <a:solidFill>
                  <a:srgbClr val="0070C0"/>
                </a:solidFill>
                <a:latin typeface="Calibri Light" panose="020F0302020204030204" pitchFamily="34" charset="0"/>
                <a:ea typeface="Arial Unicode MS" panose="020B0604020202020204" pitchFamily="34" charset="-122"/>
                <a:cs typeface="Arial Unicode MS" panose="020B0604020202020204" pitchFamily="34" charset="-122"/>
              </a:rPr>
              <a:t>  </a:t>
            </a:r>
          </a:p>
          <a:p>
            <a:endParaRPr lang="en-US" sz="3200" dirty="0">
              <a:latin typeface="Gill Sans MT" panose="020B0502020104020203" pitchFamily="34" charset="77"/>
              <a:ea typeface="黑体" panose="02010609060101010101" pitchFamily="49" charset="-122"/>
            </a:endParaRPr>
          </a:p>
        </p:txBody>
      </p:sp>
      <p:sp>
        <p:nvSpPr>
          <p:cNvPr id="5" name="文本框 8">
            <a:extLst>
              <a:ext uri="{FF2B5EF4-FFF2-40B4-BE49-F238E27FC236}">
                <a16:creationId xmlns:a16="http://schemas.microsoft.com/office/drawing/2014/main" id="{DE6FD92D-C3B7-1246-A836-3A1E80573C70}"/>
              </a:ext>
            </a:extLst>
          </p:cNvPr>
          <p:cNvSpPr txBox="1"/>
          <p:nvPr/>
        </p:nvSpPr>
        <p:spPr>
          <a:xfrm>
            <a:off x="2539472" y="5169201"/>
            <a:ext cx="7113056" cy="1015663"/>
          </a:xfrm>
          <a:prstGeom prst="rect">
            <a:avLst/>
          </a:prstGeom>
          <a:noFill/>
        </p:spPr>
        <p:txBody>
          <a:bodyPr wrap="square" rtlCol="0">
            <a:spAutoFit/>
          </a:bodyPr>
          <a:lstStyle/>
          <a:p>
            <a:pPr algn="ctr"/>
            <a:r>
              <a:rPr lang="en-US" altLang="zh-CN" sz="2000" i="1" dirty="0">
                <a:latin typeface="Calibri Light" panose="020F0302020204030204" pitchFamily="34" charset="0"/>
                <a:ea typeface="Arial Unicode MS" panose="020B0604020202020204" pitchFamily="34" charset="-122"/>
                <a:cs typeface="Arial Unicode MS" panose="020B0604020202020204" pitchFamily="34" charset="-122"/>
              </a:rPr>
              <a:t>Dept. Bioinformatics&amp; Biostatistics</a:t>
            </a:r>
          </a:p>
          <a:p>
            <a:pPr algn="ctr"/>
            <a:r>
              <a:rPr lang="en-US" altLang="zh-CN" sz="2000" i="1" dirty="0">
                <a:latin typeface="Calibri Light" panose="020F0302020204030204" pitchFamily="34" charset="0"/>
                <a:ea typeface="Arial Unicode MS" panose="020B0604020202020204" pitchFamily="34" charset="-122"/>
                <a:cs typeface="Arial Unicode MS" panose="020B0604020202020204" pitchFamily="34" charset="-122"/>
              </a:rPr>
              <a:t>SJTU-Yale joint Center for Biostatistics</a:t>
            </a:r>
          </a:p>
          <a:p>
            <a:pPr algn="ctr"/>
            <a:r>
              <a:rPr lang="en-US" altLang="zh-CN" sz="2000" i="1" dirty="0">
                <a:latin typeface="Calibri Light" panose="020F0302020204030204" pitchFamily="34" charset="0"/>
                <a:ea typeface="Arial Unicode MS" panose="020B0604020202020204" pitchFamily="34" charset="-122"/>
                <a:cs typeface="Arial Unicode MS" panose="020B0604020202020204" pitchFamily="34" charset="-122"/>
              </a:rPr>
              <a:t>School of Life Sciences&amp; Biotechnology, SJTU</a:t>
            </a:r>
          </a:p>
        </p:txBody>
      </p:sp>
      <p:sp>
        <p:nvSpPr>
          <p:cNvPr id="6" name="TextBox 5">
            <a:extLst>
              <a:ext uri="{FF2B5EF4-FFF2-40B4-BE49-F238E27FC236}">
                <a16:creationId xmlns:a16="http://schemas.microsoft.com/office/drawing/2014/main" id="{DDB735E8-F0C9-ED43-A69B-A5C0856933B2}"/>
              </a:ext>
            </a:extLst>
          </p:cNvPr>
          <p:cNvSpPr txBox="1"/>
          <p:nvPr/>
        </p:nvSpPr>
        <p:spPr>
          <a:xfrm>
            <a:off x="5280774" y="6330217"/>
            <a:ext cx="4215539" cy="400110"/>
          </a:xfrm>
          <a:prstGeom prst="rect">
            <a:avLst/>
          </a:prstGeom>
          <a:noFill/>
        </p:spPr>
        <p:txBody>
          <a:bodyPr wrap="square" rtlCol="0">
            <a:spAutoFit/>
          </a:bodyPr>
          <a:lstStyle/>
          <a:p>
            <a:r>
              <a:rPr lang="en-US" altLang="zh-CN" sz="2000" b="1" dirty="0">
                <a:solidFill>
                  <a:schemeClr val="tx1">
                    <a:lumMod val="85000"/>
                    <a:lumOff val="15000"/>
                  </a:schemeClr>
                </a:solidFill>
                <a:latin typeface="Calibri Light" panose="020F0302020204030204" pitchFamily="34" charset="0"/>
              </a:rPr>
              <a:t>2023.8.31. Beijing</a:t>
            </a:r>
            <a:endParaRPr lang="en-US" sz="2000" b="1" dirty="0">
              <a:latin typeface="Calibri Light" panose="020F0302020204030204" pitchFamily="34" charset="0"/>
            </a:endParaRPr>
          </a:p>
        </p:txBody>
      </p:sp>
      <p:pic>
        <p:nvPicPr>
          <p:cNvPr id="13" name="图片占位符 8">
            <a:extLst>
              <a:ext uri="{FF2B5EF4-FFF2-40B4-BE49-F238E27FC236}">
                <a16:creationId xmlns:a16="http://schemas.microsoft.com/office/drawing/2014/main" id="{C16C778A-2A7D-9540-9390-E7529A7F2B82}"/>
              </a:ext>
            </a:extLst>
          </p:cNvPr>
          <p:cNvPicPr>
            <a:picLocks noChangeAspect="1"/>
          </p:cNvPicPr>
          <p:nvPr/>
        </p:nvPicPr>
        <p:blipFill rotWithShape="1">
          <a:blip r:embed="rId4">
            <a:alphaModFix amt="85000"/>
            <a:extLst>
              <a:ext uri="{28A0092B-C50C-407E-A947-70E740481C1C}">
                <a14:useLocalDpi xmlns:a14="http://schemas.microsoft.com/office/drawing/2010/main" val="0"/>
              </a:ext>
            </a:extLst>
          </a:blip>
          <a:srcRect t="25000" b="36061"/>
          <a:stretch/>
        </p:blipFill>
        <p:spPr>
          <a:xfrm>
            <a:off x="6" y="-11829"/>
            <a:ext cx="12191994" cy="2040718"/>
          </a:xfrm>
          <a:prstGeom prst="rect">
            <a:avLst/>
          </a:prstGeom>
        </p:spPr>
      </p:pic>
      <p:sp>
        <p:nvSpPr>
          <p:cNvPr id="11" name="矩形 21">
            <a:extLst>
              <a:ext uri="{FF2B5EF4-FFF2-40B4-BE49-F238E27FC236}">
                <a16:creationId xmlns:a16="http://schemas.microsoft.com/office/drawing/2014/main" id="{94F38201-E77A-6E47-87CA-E9F5B8765B94}"/>
              </a:ext>
            </a:extLst>
          </p:cNvPr>
          <p:cNvSpPr/>
          <p:nvPr/>
        </p:nvSpPr>
        <p:spPr>
          <a:xfrm>
            <a:off x="0" y="-10608"/>
            <a:ext cx="12192000" cy="2040718"/>
          </a:xfrm>
          <a:prstGeom prst="rect">
            <a:avLst/>
          </a:prstGeom>
          <a:solidFill>
            <a:schemeClr val="tx1">
              <a:lumMod val="75000"/>
              <a:lumOff val="25000"/>
              <a:alpha val="43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2" name="TextBox 1">
            <a:extLst>
              <a:ext uri="{FF2B5EF4-FFF2-40B4-BE49-F238E27FC236}">
                <a16:creationId xmlns:a16="http://schemas.microsoft.com/office/drawing/2014/main" id="{1852EFA6-8843-6943-AB43-A69C7154BEA0}"/>
              </a:ext>
            </a:extLst>
          </p:cNvPr>
          <p:cNvSpPr txBox="1"/>
          <p:nvPr/>
        </p:nvSpPr>
        <p:spPr>
          <a:xfrm>
            <a:off x="8979186" y="76158"/>
            <a:ext cx="3212808" cy="584775"/>
          </a:xfrm>
          <a:prstGeom prst="rect">
            <a:avLst/>
          </a:prstGeom>
          <a:noFill/>
        </p:spPr>
        <p:txBody>
          <a:bodyPr wrap="square">
            <a:spAutoFit/>
          </a:bodyPr>
          <a:lstStyle/>
          <a:p>
            <a:pPr algn="ctr"/>
            <a:r>
              <a:rPr lang="en-CN" altLang="zh-CN" sz="3200" b="1" dirty="0">
                <a:solidFill>
                  <a:srgbClr val="00BEFF"/>
                </a:solidFill>
                <a:latin typeface="Cambria" panose="02040503050406030204" pitchFamily="18" charset="0"/>
                <a:ea typeface="微软雅黑 Light" panose="020B0502040204020203" pitchFamily="34" charset="-122"/>
                <a:cs typeface="Arial" panose="020B0604020202020204" pitchFamily="34" charset="0"/>
              </a:rPr>
              <a:t>CNCP</a:t>
            </a:r>
            <a:r>
              <a:rPr lang="en-US" altLang="zh-CN" sz="3200" b="1" dirty="0">
                <a:solidFill>
                  <a:srgbClr val="00BEFF"/>
                </a:solidFill>
                <a:latin typeface="Cambria" panose="02040503050406030204" pitchFamily="18" charset="0"/>
                <a:ea typeface="微软雅黑 Light" panose="020B0502040204020203" pitchFamily="34" charset="-122"/>
                <a:cs typeface="Arial" panose="020B0604020202020204" pitchFamily="34" charset="0"/>
              </a:rPr>
              <a:t>-</a:t>
            </a:r>
            <a:r>
              <a:rPr lang="zh-CN" altLang="en-US" sz="3200" b="1" dirty="0">
                <a:solidFill>
                  <a:srgbClr val="00BEFF"/>
                </a:solidFill>
                <a:latin typeface="Cambria" panose="02040503050406030204" pitchFamily="18" charset="0"/>
                <a:ea typeface="微软雅黑 Light" panose="020B0502040204020203" pitchFamily="34" charset="-122"/>
                <a:cs typeface="Arial" panose="020B0604020202020204" pitchFamily="34" charset="0"/>
              </a:rPr>
              <a:t> </a:t>
            </a:r>
            <a:r>
              <a:rPr lang="en-US" altLang="zh-CN" sz="3200" b="1" dirty="0">
                <a:solidFill>
                  <a:srgbClr val="00BEFF"/>
                </a:solidFill>
                <a:latin typeface="Cambria" panose="02040503050406030204" pitchFamily="18" charset="0"/>
                <a:ea typeface="微软雅黑 Light" panose="020B0502040204020203" pitchFamily="34" charset="-122"/>
                <a:cs typeface="Arial" panose="020B0604020202020204" pitchFamily="34" charset="0"/>
              </a:rPr>
              <a:t>2023</a:t>
            </a:r>
            <a:endParaRPr lang="en-CN" sz="3200" b="1" dirty="0">
              <a:solidFill>
                <a:srgbClr val="00BEFF"/>
              </a:solidFill>
              <a:latin typeface="Cambria" panose="02040503050406030204" pitchFamily="18" charset="0"/>
              <a:ea typeface="微软雅黑 Light" panose="020B0502040204020203" pitchFamily="34" charset="-122"/>
              <a:cs typeface="Arial" panose="020B0604020202020204" pitchFamily="34" charset="0"/>
            </a:endParaRPr>
          </a:p>
        </p:txBody>
      </p:sp>
    </p:spTree>
    <p:extLst>
      <p:ext uri="{BB962C8B-B14F-4D97-AF65-F5344CB8AC3E}">
        <p14:creationId xmlns:p14="http://schemas.microsoft.com/office/powerpoint/2010/main" val="1255244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4EEB742-6C4D-A343-BB8E-F79400BB453C}"/>
              </a:ext>
            </a:extLst>
          </p:cNvPr>
          <p:cNvPicPr>
            <a:picLocks noChangeAspect="1"/>
          </p:cNvPicPr>
          <p:nvPr/>
        </p:nvPicPr>
        <p:blipFill>
          <a:blip r:embed="rId3"/>
          <a:stretch>
            <a:fillRect/>
          </a:stretch>
        </p:blipFill>
        <p:spPr>
          <a:xfrm>
            <a:off x="7142480" y="1594917"/>
            <a:ext cx="4097606" cy="3942283"/>
          </a:xfrm>
          <a:prstGeom prst="rect">
            <a:avLst/>
          </a:prstGeom>
        </p:spPr>
      </p:pic>
      <p:pic>
        <p:nvPicPr>
          <p:cNvPr id="18" name="Picture 17">
            <a:extLst>
              <a:ext uri="{FF2B5EF4-FFF2-40B4-BE49-F238E27FC236}">
                <a16:creationId xmlns:a16="http://schemas.microsoft.com/office/drawing/2014/main" id="{24B75DC5-8783-944D-BCE9-7859E099F258}"/>
              </a:ext>
            </a:extLst>
          </p:cNvPr>
          <p:cNvPicPr>
            <a:picLocks noChangeAspect="1"/>
          </p:cNvPicPr>
          <p:nvPr/>
        </p:nvPicPr>
        <p:blipFill>
          <a:blip r:embed="rId4"/>
          <a:stretch>
            <a:fillRect/>
          </a:stretch>
        </p:blipFill>
        <p:spPr>
          <a:xfrm>
            <a:off x="780217" y="2408507"/>
            <a:ext cx="3264253" cy="2307490"/>
          </a:xfrm>
          <a:prstGeom prst="rect">
            <a:avLst/>
          </a:prstGeom>
        </p:spPr>
      </p:pic>
      <p:sp>
        <p:nvSpPr>
          <p:cNvPr id="3" name="Curved Down Arrow 2">
            <a:extLst>
              <a:ext uri="{FF2B5EF4-FFF2-40B4-BE49-F238E27FC236}">
                <a16:creationId xmlns:a16="http://schemas.microsoft.com/office/drawing/2014/main" id="{944460F7-3895-8C4D-9854-5631555CA289}"/>
              </a:ext>
            </a:extLst>
          </p:cNvPr>
          <p:cNvSpPr/>
          <p:nvPr/>
        </p:nvSpPr>
        <p:spPr>
          <a:xfrm>
            <a:off x="5253510" y="2563057"/>
            <a:ext cx="1823325" cy="558800"/>
          </a:xfrm>
          <a:prstGeom prst="curved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solidFill>
                <a:schemeClr val="tx1"/>
              </a:solidFill>
            </a:endParaRPr>
          </a:p>
        </p:txBody>
      </p:sp>
      <p:sp>
        <p:nvSpPr>
          <p:cNvPr id="6" name="Curved Down Arrow 5">
            <a:extLst>
              <a:ext uri="{FF2B5EF4-FFF2-40B4-BE49-F238E27FC236}">
                <a16:creationId xmlns:a16="http://schemas.microsoft.com/office/drawing/2014/main" id="{B5AEE0F8-8C83-3147-AA4A-D397434BD078}"/>
              </a:ext>
            </a:extLst>
          </p:cNvPr>
          <p:cNvSpPr/>
          <p:nvPr/>
        </p:nvSpPr>
        <p:spPr>
          <a:xfrm flipH="1" flipV="1">
            <a:off x="4618115" y="3562252"/>
            <a:ext cx="1950720" cy="646330"/>
          </a:xfrm>
          <a:prstGeom prst="curvedDownArrow">
            <a:avLst>
              <a:gd name="adj1" fmla="val 25000"/>
              <a:gd name="adj2" fmla="val 50000"/>
              <a:gd name="adj3" fmla="val 3128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solidFill>
                <a:schemeClr val="tx1"/>
              </a:solidFill>
            </a:endParaRPr>
          </a:p>
        </p:txBody>
      </p:sp>
      <p:sp>
        <p:nvSpPr>
          <p:cNvPr id="4" name="TextBox 3">
            <a:extLst>
              <a:ext uri="{FF2B5EF4-FFF2-40B4-BE49-F238E27FC236}">
                <a16:creationId xmlns:a16="http://schemas.microsoft.com/office/drawing/2014/main" id="{FB2C4819-EAE7-0A14-8876-0A3EF1939253}"/>
              </a:ext>
            </a:extLst>
          </p:cNvPr>
          <p:cNvSpPr txBox="1"/>
          <p:nvPr/>
        </p:nvSpPr>
        <p:spPr>
          <a:xfrm>
            <a:off x="864581" y="497557"/>
            <a:ext cx="7598101" cy="584775"/>
          </a:xfrm>
          <a:prstGeom prst="rect">
            <a:avLst/>
          </a:prstGeom>
          <a:noFill/>
        </p:spPr>
        <p:txBody>
          <a:bodyPr wrap="square" rtlCol="0">
            <a:spAutoFit/>
          </a:bodyPr>
          <a:lstStyle/>
          <a:p>
            <a:r>
              <a:rPr lang="en-US" sz="3200" dirty="0">
                <a:latin typeface="Gill Sans MT" panose="020B0502020104020203" pitchFamily="34" charset="77"/>
                <a:ea typeface="Heiti TC Medium" pitchFamily="2" charset="-128"/>
              </a:rPr>
              <a:t>Borrow strength from network</a:t>
            </a:r>
          </a:p>
        </p:txBody>
      </p:sp>
      <p:pic>
        <p:nvPicPr>
          <p:cNvPr id="5" name="Picture 4">
            <a:extLst>
              <a:ext uri="{FF2B5EF4-FFF2-40B4-BE49-F238E27FC236}">
                <a16:creationId xmlns:a16="http://schemas.microsoft.com/office/drawing/2014/main" id="{B502A754-9886-2D74-3BED-74229D565D4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31234"/>
          <a:stretch/>
        </p:blipFill>
        <p:spPr>
          <a:xfrm>
            <a:off x="5049521" y="4424273"/>
            <a:ext cx="1670905" cy="2042703"/>
          </a:xfrm>
          <a:prstGeom prst="rect">
            <a:avLst/>
          </a:prstGeom>
          <a:ln>
            <a:noFill/>
          </a:ln>
          <a:effectLst>
            <a:softEdge rad="112500"/>
          </a:effectLst>
        </p:spPr>
      </p:pic>
    </p:spTree>
    <p:extLst>
      <p:ext uri="{BB962C8B-B14F-4D97-AF65-F5344CB8AC3E}">
        <p14:creationId xmlns:p14="http://schemas.microsoft.com/office/powerpoint/2010/main" val="20402050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文本框 11">
            <a:extLst>
              <a:ext uri="{FF2B5EF4-FFF2-40B4-BE49-F238E27FC236}">
                <a16:creationId xmlns:a16="http://schemas.microsoft.com/office/drawing/2014/main" id="{1AF64889-F966-2F45-A90A-E45372BADDD3}"/>
              </a:ext>
            </a:extLst>
          </p:cNvPr>
          <p:cNvSpPr txBox="1"/>
          <p:nvPr/>
        </p:nvSpPr>
        <p:spPr>
          <a:xfrm>
            <a:off x="431682" y="5738610"/>
            <a:ext cx="5387185" cy="1015663"/>
          </a:xfrm>
          <a:prstGeom prst="rect">
            <a:avLst/>
          </a:prstGeom>
          <a:noFill/>
        </p:spPr>
        <p:txBody>
          <a:bodyPr wrap="square" rtlCol="0">
            <a:spAutoFit/>
          </a:bodyPr>
          <a:lstStyle/>
          <a:p>
            <a:pPr>
              <a:spcAft>
                <a:spcPts val="600"/>
              </a:spcAft>
            </a:pPr>
            <a:r>
              <a:rPr lang="en-US" altLang="zh-CN" sz="1600" dirty="0">
                <a:latin typeface="Arial" panose="020B0604020202020204" pitchFamily="34" charset="0"/>
                <a:cs typeface="Arial" panose="020B0604020202020204" pitchFamily="34" charset="0"/>
              </a:rPr>
              <a:t>Li </a:t>
            </a:r>
            <a:r>
              <a:rPr lang="en-US" altLang="zh-CN" sz="1600" i="1" dirty="0">
                <a:latin typeface="Arial" panose="020B0604020202020204" pitchFamily="34" charset="0"/>
                <a:cs typeface="Arial" panose="020B0604020202020204" pitchFamily="34" charset="0"/>
              </a:rPr>
              <a:t>et al. </a:t>
            </a:r>
            <a:r>
              <a:rPr lang="en-US" altLang="zh-CN" sz="1600" b="1" i="1" dirty="0">
                <a:solidFill>
                  <a:schemeClr val="accent1"/>
                </a:solidFill>
                <a:latin typeface="Arial" panose="020B0604020202020204" pitchFamily="34" charset="0"/>
                <a:cs typeface="Arial" panose="020B0604020202020204" pitchFamily="34" charset="0"/>
              </a:rPr>
              <a:t>Genome Biology</a:t>
            </a:r>
            <a:r>
              <a:rPr lang="en-US" altLang="zh-CN" sz="1600" dirty="0">
                <a:latin typeface="Arial" panose="020B0604020202020204" pitchFamily="34" charset="0"/>
                <a:cs typeface="Arial" panose="020B0604020202020204" pitchFamily="34" charset="0"/>
              </a:rPr>
              <a:t>, 2007</a:t>
            </a:r>
          </a:p>
          <a:p>
            <a:pPr>
              <a:spcAft>
                <a:spcPts val="600"/>
              </a:spcAft>
            </a:pPr>
            <a:r>
              <a:rPr lang="en-US" altLang="zh-CN" sz="1600" dirty="0">
                <a:latin typeface="Arial" panose="020B0604020202020204" pitchFamily="34" charset="0"/>
                <a:cs typeface="Arial" panose="020B0604020202020204" pitchFamily="34" charset="0"/>
              </a:rPr>
              <a:t>Li  </a:t>
            </a:r>
            <a:r>
              <a:rPr lang="en-US" altLang="zh-CN" sz="1600" i="1" dirty="0">
                <a:latin typeface="Arial" panose="020B0604020202020204" pitchFamily="34" charset="0"/>
                <a:cs typeface="Arial" panose="020B0604020202020204" pitchFamily="34" charset="0"/>
              </a:rPr>
              <a:t>et al. </a:t>
            </a:r>
            <a:r>
              <a:rPr lang="en-US" altLang="zh-CN" sz="1600" b="1" i="1" dirty="0">
                <a:solidFill>
                  <a:schemeClr val="accent1"/>
                </a:solidFill>
                <a:latin typeface="Arial" panose="020B0604020202020204" pitchFamily="34" charset="0"/>
                <a:cs typeface="Arial" panose="020B0604020202020204" pitchFamily="34" charset="0"/>
              </a:rPr>
              <a:t>Molecular Systems Biology</a:t>
            </a:r>
            <a:r>
              <a:rPr lang="en-US" altLang="zh-CN" sz="1600" dirty="0">
                <a:latin typeface="Arial" panose="020B0604020202020204" pitchFamily="34" charset="0"/>
                <a:cs typeface="Arial" panose="020B0604020202020204" pitchFamily="34" charset="0"/>
              </a:rPr>
              <a:t>, 2009</a:t>
            </a:r>
          </a:p>
          <a:p>
            <a:pPr>
              <a:spcAft>
                <a:spcPts val="600"/>
              </a:spcAft>
            </a:pPr>
            <a:r>
              <a:rPr lang="en-US" altLang="zh-CN" sz="1600" dirty="0">
                <a:latin typeface="Arial" panose="020B0604020202020204" pitchFamily="34" charset="0"/>
                <a:cs typeface="Arial" panose="020B0604020202020204" pitchFamily="34" charset="0"/>
              </a:rPr>
              <a:t>Li </a:t>
            </a:r>
            <a:r>
              <a:rPr lang="en-US" altLang="zh-CN" sz="1600" i="1" dirty="0">
                <a:latin typeface="Arial" panose="020B0604020202020204" pitchFamily="34" charset="0"/>
                <a:cs typeface="Arial" panose="020B0604020202020204" pitchFamily="34" charset="0"/>
              </a:rPr>
              <a:t>et al</a:t>
            </a:r>
            <a:r>
              <a:rPr lang="en-US" altLang="zh-CN" sz="1600" dirty="0">
                <a:latin typeface="Arial" panose="020B0604020202020204" pitchFamily="34" charset="0"/>
                <a:cs typeface="Arial" panose="020B0604020202020204" pitchFamily="34" charset="0"/>
              </a:rPr>
              <a:t>. </a:t>
            </a:r>
            <a:r>
              <a:rPr lang="en-US" altLang="zh-CN" sz="1600" b="1" i="1" dirty="0">
                <a:solidFill>
                  <a:schemeClr val="accent1"/>
                </a:solidFill>
                <a:latin typeface="Arial" panose="020B0604020202020204" pitchFamily="34" charset="0"/>
                <a:cs typeface="Arial" panose="020B0604020202020204" pitchFamily="34" charset="0"/>
              </a:rPr>
              <a:t>Molecular&amp; Cellular Proteomics</a:t>
            </a:r>
            <a:r>
              <a:rPr lang="en-US" altLang="zh-CN" sz="1600" dirty="0">
                <a:latin typeface="Arial" panose="020B0604020202020204" pitchFamily="34" charset="0"/>
                <a:cs typeface="Arial" panose="020B0604020202020204" pitchFamily="34" charset="0"/>
              </a:rPr>
              <a:t>, 2011</a:t>
            </a:r>
          </a:p>
        </p:txBody>
      </p:sp>
      <p:cxnSp>
        <p:nvCxnSpPr>
          <p:cNvPr id="15" name="Straight Connector 14">
            <a:extLst>
              <a:ext uri="{FF2B5EF4-FFF2-40B4-BE49-F238E27FC236}">
                <a16:creationId xmlns:a16="http://schemas.microsoft.com/office/drawing/2014/main" id="{BC8F1648-8AD7-5F4B-BBC5-3B495CAFAA36}"/>
              </a:ext>
            </a:extLst>
          </p:cNvPr>
          <p:cNvCxnSpPr>
            <a:cxnSpLocks/>
          </p:cNvCxnSpPr>
          <p:nvPr/>
        </p:nvCxnSpPr>
        <p:spPr>
          <a:xfrm>
            <a:off x="181283" y="5605291"/>
            <a:ext cx="11829434" cy="0"/>
          </a:xfrm>
          <a:prstGeom prst="line">
            <a:avLst/>
          </a:prstGeom>
          <a:ln w="444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6" name="文本框 5">
            <a:extLst>
              <a:ext uri="{FF2B5EF4-FFF2-40B4-BE49-F238E27FC236}">
                <a16:creationId xmlns:a16="http://schemas.microsoft.com/office/drawing/2014/main" id="{E30C12A1-0AE2-D142-B3CE-67B810166B86}"/>
              </a:ext>
            </a:extLst>
          </p:cNvPr>
          <p:cNvSpPr txBox="1"/>
          <p:nvPr/>
        </p:nvSpPr>
        <p:spPr>
          <a:xfrm>
            <a:off x="5756379" y="5686348"/>
            <a:ext cx="5840236" cy="369332"/>
          </a:xfrm>
          <a:prstGeom prst="rect">
            <a:avLst/>
          </a:prstGeom>
          <a:noFill/>
        </p:spPr>
        <p:txBody>
          <a:bodyPr wrap="square" rtlCol="0">
            <a:spAutoFit/>
          </a:bodyPr>
          <a:lstStyle/>
          <a:p>
            <a:pPr algn="just">
              <a:spcBef>
                <a:spcPts val="600"/>
              </a:spcBef>
            </a:pPr>
            <a:r>
              <a:rPr lang="en-US" altLang="zh-CN" dirty="0">
                <a:latin typeface="+mj-lt"/>
                <a:ea typeface="楷体" panose="02010609060101010101" pitchFamily="49" charset="-122"/>
              </a:rPr>
              <a:t>         </a:t>
            </a:r>
            <a:endParaRPr lang="zh-CN" altLang="en-US" sz="1600" dirty="0">
              <a:solidFill>
                <a:srgbClr val="0097CC"/>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6" name="TextBox 5">
            <a:extLst>
              <a:ext uri="{FF2B5EF4-FFF2-40B4-BE49-F238E27FC236}">
                <a16:creationId xmlns:a16="http://schemas.microsoft.com/office/drawing/2014/main" id="{D8E85C9F-8799-AE98-BB1C-E0775D006676}"/>
              </a:ext>
            </a:extLst>
          </p:cNvPr>
          <p:cNvSpPr txBox="1"/>
          <p:nvPr/>
        </p:nvSpPr>
        <p:spPr>
          <a:xfrm>
            <a:off x="388501" y="438427"/>
            <a:ext cx="11188806" cy="584775"/>
          </a:xfrm>
          <a:prstGeom prst="rect">
            <a:avLst/>
          </a:prstGeom>
          <a:noFill/>
        </p:spPr>
        <p:txBody>
          <a:bodyPr wrap="square" rtlCol="0">
            <a:spAutoFit/>
          </a:bodyPr>
          <a:lstStyle>
            <a:defPPr>
              <a:defRPr lang="zh-CN"/>
            </a:defPPr>
            <a:lvl1pPr algn="ctr">
              <a:defRPr sz="2800" b="1">
                <a:latin typeface="Arial" panose="020B0604020202020204" pitchFamily="34" charset="0"/>
                <a:ea typeface="HEITI TC MEDIUM" pitchFamily="2" charset="-128"/>
                <a:cs typeface="Arial" panose="020B0604020202020204" pitchFamily="34" charset="0"/>
              </a:defRPr>
            </a:lvl1pPr>
          </a:lstStyle>
          <a:p>
            <a:r>
              <a:rPr lang="en-US" sz="3200" b="0" dirty="0">
                <a:solidFill>
                  <a:srgbClr val="0095E7"/>
                </a:solidFill>
                <a:latin typeface="Gill Sans MT" panose="020B0502020104020203" pitchFamily="34" charset="77"/>
                <a:ea typeface="微软雅黑" panose="020B0503020204020204" pitchFamily="34" charset="-122"/>
              </a:rPr>
              <a:t>Network assisted approaches improve protein identification </a:t>
            </a:r>
          </a:p>
        </p:txBody>
      </p:sp>
      <p:graphicFrame>
        <p:nvGraphicFramePr>
          <p:cNvPr id="2" name="Object 2">
            <a:extLst>
              <a:ext uri="{FF2B5EF4-FFF2-40B4-BE49-F238E27FC236}">
                <a16:creationId xmlns:a16="http://schemas.microsoft.com/office/drawing/2014/main" id="{BED31335-1AD5-5B06-1197-128308E3E768}"/>
              </a:ext>
            </a:extLst>
          </p:cNvPr>
          <p:cNvGraphicFramePr>
            <a:graphicFrameLocks noChangeAspect="1"/>
          </p:cNvGraphicFramePr>
          <p:nvPr/>
        </p:nvGraphicFramePr>
        <p:xfrm>
          <a:off x="314973" y="1480233"/>
          <a:ext cx="4767060" cy="3611853"/>
        </p:xfrm>
        <a:graphic>
          <a:graphicData uri="http://schemas.openxmlformats.org/presentationml/2006/ole">
            <mc:AlternateContent xmlns:mc="http://schemas.openxmlformats.org/markup-compatibility/2006">
              <mc:Choice xmlns:v="urn:schemas-microsoft-com:vml" Requires="v">
                <p:oleObj name="Document" r:id="rId3" imgW="3416300" imgH="3200400" progId="Word.Document.12">
                  <p:link updateAutomatic="1"/>
                </p:oleObj>
              </mc:Choice>
              <mc:Fallback>
                <p:oleObj name="Document" r:id="rId3" imgW="3416300" imgH="3200400" progId="Word.Document.12">
                  <p:link updateAutomatic="1"/>
                  <p:pic>
                    <p:nvPicPr>
                      <p:cNvPr id="2" name="Object 2">
                        <a:extLst>
                          <a:ext uri="{FF2B5EF4-FFF2-40B4-BE49-F238E27FC236}">
                            <a16:creationId xmlns:a16="http://schemas.microsoft.com/office/drawing/2014/main" id="{BED31335-1AD5-5B06-1197-128308E3E7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973" y="1480233"/>
                        <a:ext cx="4767060" cy="3611853"/>
                      </a:xfrm>
                      <a:prstGeom prst="rect">
                        <a:avLst/>
                      </a:prstGeom>
                      <a:noFill/>
                      <a:ln>
                        <a:noFill/>
                      </a:ln>
                      <a:effectLst/>
                    </p:spPr>
                  </p:pic>
                </p:oleObj>
              </mc:Fallback>
            </mc:AlternateContent>
          </a:graphicData>
        </a:graphic>
      </p:graphicFrame>
      <p:pic>
        <p:nvPicPr>
          <p:cNvPr id="7" name="Picture 6" descr="C:\Documents and Settings\lij5\Desktop\figure5-02042009.bmp">
            <a:extLst>
              <a:ext uri="{FF2B5EF4-FFF2-40B4-BE49-F238E27FC236}">
                <a16:creationId xmlns:a16="http://schemas.microsoft.com/office/drawing/2014/main" id="{C6D965D8-1943-9A09-A345-10D6889D68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6299" y="1960353"/>
            <a:ext cx="4873131" cy="29372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6" descr="CEA_box1.jpg">
            <a:extLst>
              <a:ext uri="{FF2B5EF4-FFF2-40B4-BE49-F238E27FC236}">
                <a16:creationId xmlns:a16="http://schemas.microsoft.com/office/drawing/2014/main" id="{6CB3E523-DE63-F144-8683-960ADE123E05}"/>
              </a:ext>
            </a:extLst>
          </p:cNvPr>
          <p:cNvPicPr>
            <a:picLocks noChangeAspect="1"/>
          </p:cNvPicPr>
          <p:nvPr/>
        </p:nvPicPr>
        <p:blipFill>
          <a:blip r:embed="rId6">
            <a:extLst>
              <a:ext uri="{28A0092B-C50C-407E-A947-70E740481C1C}">
                <a14:useLocalDpi xmlns:a14="http://schemas.microsoft.com/office/drawing/2010/main" val="0"/>
              </a:ext>
            </a:extLst>
          </a:blip>
          <a:srcRect b="25009"/>
          <a:stretch>
            <a:fillRect/>
          </a:stretch>
        </p:blipFill>
        <p:spPr bwMode="auto">
          <a:xfrm>
            <a:off x="5379795" y="1631065"/>
            <a:ext cx="2223180" cy="3751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11">
            <a:extLst>
              <a:ext uri="{FF2B5EF4-FFF2-40B4-BE49-F238E27FC236}">
                <a16:creationId xmlns:a16="http://schemas.microsoft.com/office/drawing/2014/main" id="{FC391D64-4915-8E5D-1C62-24C87411E68A}"/>
              </a:ext>
            </a:extLst>
          </p:cNvPr>
          <p:cNvSpPr txBox="1"/>
          <p:nvPr/>
        </p:nvSpPr>
        <p:spPr>
          <a:xfrm>
            <a:off x="5982904" y="5707948"/>
            <a:ext cx="5387185" cy="661720"/>
          </a:xfrm>
          <a:prstGeom prst="rect">
            <a:avLst/>
          </a:prstGeom>
          <a:noFill/>
        </p:spPr>
        <p:txBody>
          <a:bodyPr wrap="square" rtlCol="0">
            <a:spAutoFit/>
          </a:bodyPr>
          <a:lstStyle/>
          <a:p>
            <a:pPr>
              <a:spcAft>
                <a:spcPts val="600"/>
              </a:spcAft>
            </a:pPr>
            <a:r>
              <a:rPr lang="en-US" altLang="zh-CN" sz="1600" dirty="0">
                <a:latin typeface="Arial" panose="020B0604020202020204" pitchFamily="34" charset="0"/>
                <a:cs typeface="Arial" panose="020B0604020202020204" pitchFamily="34" charset="0"/>
              </a:rPr>
              <a:t>Li </a:t>
            </a:r>
            <a:r>
              <a:rPr lang="en-US" altLang="zh-CN" sz="1600" i="1" dirty="0">
                <a:latin typeface="Arial" panose="020B0604020202020204" pitchFamily="34" charset="0"/>
                <a:cs typeface="Arial" panose="020B0604020202020204" pitchFamily="34" charset="0"/>
              </a:rPr>
              <a:t>et al</a:t>
            </a:r>
            <a:r>
              <a:rPr lang="en-US" altLang="zh-CN" sz="1600" dirty="0">
                <a:latin typeface="Arial" panose="020B0604020202020204" pitchFamily="34" charset="0"/>
                <a:cs typeface="Arial" panose="020B0604020202020204" pitchFamily="34" charset="0"/>
              </a:rPr>
              <a:t>. </a:t>
            </a:r>
            <a:r>
              <a:rPr lang="en-US" altLang="zh-CN" sz="1600" b="1" i="1" dirty="0">
                <a:solidFill>
                  <a:schemeClr val="accent1"/>
                </a:solidFill>
                <a:latin typeface="Arial" panose="020B0604020202020204" pitchFamily="34" charset="0"/>
                <a:cs typeface="Arial" panose="020B0604020202020204" pitchFamily="34" charset="0"/>
              </a:rPr>
              <a:t>Molecular&amp; Cellular Proteomics</a:t>
            </a:r>
            <a:r>
              <a:rPr lang="en-US" altLang="zh-CN" sz="1600" dirty="0">
                <a:latin typeface="Arial" panose="020B0604020202020204" pitchFamily="34" charset="0"/>
                <a:cs typeface="Arial" panose="020B0604020202020204" pitchFamily="34" charset="0"/>
              </a:rPr>
              <a:t>, 2011</a:t>
            </a:r>
          </a:p>
          <a:p>
            <a:pPr>
              <a:spcAft>
                <a:spcPts val="600"/>
              </a:spcAft>
            </a:pPr>
            <a:r>
              <a:rPr lang="en-US" altLang="zh-CN" sz="1600" dirty="0">
                <a:latin typeface="Arial" panose="020B0604020202020204" pitchFamily="34" charset="0"/>
                <a:cs typeface="Arial" panose="020B0604020202020204" pitchFamily="34" charset="0"/>
              </a:rPr>
              <a:t>Wang </a:t>
            </a:r>
            <a:r>
              <a:rPr lang="en-US" altLang="zh-CN" sz="1600" i="1" dirty="0">
                <a:latin typeface="Arial" panose="020B0604020202020204" pitchFamily="34" charset="0"/>
                <a:cs typeface="Arial" panose="020B0604020202020204" pitchFamily="34" charset="0"/>
              </a:rPr>
              <a:t>et al</a:t>
            </a:r>
            <a:r>
              <a:rPr lang="en-US" altLang="zh-CN" sz="1600" dirty="0">
                <a:latin typeface="Arial" panose="020B0604020202020204" pitchFamily="34" charset="0"/>
                <a:cs typeface="Arial" panose="020B0604020202020204" pitchFamily="34" charset="0"/>
              </a:rPr>
              <a:t>. </a:t>
            </a:r>
            <a:r>
              <a:rPr lang="en-US" altLang="zh-CN" sz="1600" b="1" i="1" dirty="0">
                <a:solidFill>
                  <a:schemeClr val="accent1"/>
                </a:solidFill>
                <a:latin typeface="Arial" panose="020B0604020202020204" pitchFamily="34" charset="0"/>
                <a:cs typeface="Arial" panose="020B0604020202020204" pitchFamily="34" charset="0"/>
              </a:rPr>
              <a:t>Scientific Reports</a:t>
            </a:r>
            <a:r>
              <a:rPr lang="en-US" altLang="zh-CN" sz="1600" dirty="0">
                <a:latin typeface="Arial" panose="020B0604020202020204" pitchFamily="34" charset="0"/>
                <a:cs typeface="Arial" panose="020B0604020202020204" pitchFamily="34" charset="0"/>
              </a:rPr>
              <a:t>, 2018</a:t>
            </a:r>
          </a:p>
        </p:txBody>
      </p:sp>
    </p:spTree>
    <p:extLst>
      <p:ext uri="{BB962C8B-B14F-4D97-AF65-F5344CB8AC3E}">
        <p14:creationId xmlns:p14="http://schemas.microsoft.com/office/powerpoint/2010/main" val="38457467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文本框 11">
            <a:extLst>
              <a:ext uri="{FF2B5EF4-FFF2-40B4-BE49-F238E27FC236}">
                <a16:creationId xmlns:a16="http://schemas.microsoft.com/office/drawing/2014/main" id="{1AF64889-F966-2F45-A90A-E45372BADDD3}"/>
              </a:ext>
            </a:extLst>
          </p:cNvPr>
          <p:cNvSpPr txBox="1"/>
          <p:nvPr/>
        </p:nvSpPr>
        <p:spPr>
          <a:xfrm>
            <a:off x="369194" y="5810731"/>
            <a:ext cx="5387185" cy="661720"/>
          </a:xfrm>
          <a:prstGeom prst="rect">
            <a:avLst/>
          </a:prstGeom>
          <a:noFill/>
        </p:spPr>
        <p:txBody>
          <a:bodyPr wrap="square" rtlCol="0">
            <a:spAutoFit/>
          </a:bodyPr>
          <a:lstStyle/>
          <a:p>
            <a:pPr>
              <a:spcAft>
                <a:spcPts val="600"/>
              </a:spcAft>
            </a:pPr>
            <a:r>
              <a:rPr lang="en-US" altLang="zh-CN" sz="1600" dirty="0">
                <a:latin typeface="Arial" panose="020B0604020202020204" pitchFamily="34" charset="0"/>
                <a:cs typeface="Arial" panose="020B0604020202020204" pitchFamily="34" charset="0"/>
              </a:rPr>
              <a:t>Xu</a:t>
            </a:r>
            <a:r>
              <a:rPr lang="en-US" altLang="zh-CN" sz="1600" i="1" dirty="0">
                <a:latin typeface="Arial" panose="020B0604020202020204" pitchFamily="34" charset="0"/>
                <a:cs typeface="Arial" panose="020B0604020202020204" pitchFamily="34" charset="0"/>
              </a:rPr>
              <a:t> et al. </a:t>
            </a:r>
            <a:r>
              <a:rPr lang="en-US" altLang="zh-CN" sz="1600" b="1" i="1" dirty="0">
                <a:solidFill>
                  <a:schemeClr val="accent1"/>
                </a:solidFill>
                <a:latin typeface="Arial" panose="020B0604020202020204" pitchFamily="34" charset="0"/>
                <a:cs typeface="Arial" panose="020B0604020202020204" pitchFamily="34" charset="0"/>
              </a:rPr>
              <a:t>Journal of Proteome Research</a:t>
            </a:r>
            <a:r>
              <a:rPr lang="en-US" altLang="zh-CN" sz="1600" dirty="0">
                <a:latin typeface="Arial" panose="020B0604020202020204" pitchFamily="34" charset="0"/>
                <a:cs typeface="Arial" panose="020B0604020202020204" pitchFamily="34" charset="0"/>
              </a:rPr>
              <a:t>, 2014</a:t>
            </a:r>
          </a:p>
          <a:p>
            <a:pPr>
              <a:spcAft>
                <a:spcPts val="600"/>
              </a:spcAft>
            </a:pPr>
            <a:r>
              <a:rPr lang="en-US" altLang="zh-CN" sz="1600" dirty="0">
                <a:latin typeface="Arial" panose="020B0604020202020204" pitchFamily="34" charset="0"/>
                <a:cs typeface="Arial" panose="020B0604020202020204" pitchFamily="34" charset="0"/>
              </a:rPr>
              <a:t>Lei </a:t>
            </a:r>
            <a:r>
              <a:rPr lang="en-US" altLang="zh-CN" sz="1600" i="1" dirty="0">
                <a:latin typeface="Arial" panose="020B0604020202020204" pitchFamily="34" charset="0"/>
                <a:cs typeface="Arial" panose="020B0604020202020204" pitchFamily="34" charset="0"/>
              </a:rPr>
              <a:t>et al. </a:t>
            </a:r>
            <a:r>
              <a:rPr lang="en-US" altLang="zh-CN" sz="1600" b="1" i="1" dirty="0">
                <a:solidFill>
                  <a:schemeClr val="accent1"/>
                </a:solidFill>
                <a:latin typeface="Arial" panose="020B0604020202020204" pitchFamily="34" charset="0"/>
                <a:cs typeface="Arial" panose="020B0604020202020204" pitchFamily="34" charset="0"/>
              </a:rPr>
              <a:t>Bioinformatics</a:t>
            </a:r>
            <a:r>
              <a:rPr lang="en-US" altLang="zh-CN" sz="1600" dirty="0">
                <a:latin typeface="Arial" panose="020B0604020202020204" pitchFamily="34" charset="0"/>
                <a:cs typeface="Arial" panose="020B0604020202020204" pitchFamily="34" charset="0"/>
              </a:rPr>
              <a:t>, 2017</a:t>
            </a:r>
          </a:p>
        </p:txBody>
      </p:sp>
      <p:grpSp>
        <p:nvGrpSpPr>
          <p:cNvPr id="4" name="组合 3"/>
          <p:cNvGrpSpPr/>
          <p:nvPr/>
        </p:nvGrpSpPr>
        <p:grpSpPr>
          <a:xfrm>
            <a:off x="497343" y="1588471"/>
            <a:ext cx="5188393" cy="4222260"/>
            <a:chOff x="4261393" y="1348001"/>
            <a:chExt cx="4084974" cy="4238250"/>
          </a:xfrm>
        </p:grpSpPr>
        <p:pic>
          <p:nvPicPr>
            <p:cNvPr id="8" name="Picture 5" descr="Screen Shot 2014-11-20 at 下午11.42.38.png">
              <a:extLst>
                <a:ext uri="{FF2B5EF4-FFF2-40B4-BE49-F238E27FC236}">
                  <a16:creationId xmlns:a16="http://schemas.microsoft.com/office/drawing/2014/main" id="{416DA5BD-3594-8745-9275-F901B19730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0269" b="13782"/>
            <a:stretch/>
          </p:blipFill>
          <p:spPr>
            <a:xfrm>
              <a:off x="4309719" y="1348001"/>
              <a:ext cx="3952860" cy="2895920"/>
            </a:xfrm>
            <a:prstGeom prst="rect">
              <a:avLst/>
            </a:prstGeom>
          </p:spPr>
        </p:pic>
        <mc:AlternateContent xmlns:mc="http://schemas.openxmlformats.org/markup-compatibility/2006" xmlns:a14="http://schemas.microsoft.com/office/drawing/2010/main">
          <mc:Choice Requires="a14">
            <p:sp>
              <p:nvSpPr>
                <p:cNvPr id="13" name="对象 13">
                  <a:extLst>
                    <a:ext uri="{FF2B5EF4-FFF2-40B4-BE49-F238E27FC236}">
                      <a16:creationId xmlns:a16="http://schemas.microsoft.com/office/drawing/2014/main" id="{2A895EA0-2672-F347-AE7C-8E7995E17263}"/>
                    </a:ext>
                  </a:extLst>
                </p:cNvPr>
                <p:cNvSpPr txBox="1"/>
                <p:nvPr/>
              </p:nvSpPr>
              <p:spPr bwMode="auto">
                <a:xfrm>
                  <a:off x="4261393" y="4934504"/>
                  <a:ext cx="4084974" cy="651747"/>
                </a:xfrm>
                <a:prstGeom prst="rect">
                  <a:avLst/>
                </a:prstGeom>
                <a:noFill/>
              </p:spPr>
              <p:txBody>
                <a:bodyPr>
                  <a:normAutofit/>
                </a:bodyPr>
                <a:lstStyle/>
                <a:p>
                  <a:pPr/>
                  <a14:m>
                    <m:oMathPara xmlns:m="http://schemas.openxmlformats.org/officeDocument/2006/math">
                      <m:oMathParaPr>
                        <m:jc m:val="centerGroup"/>
                      </m:oMathParaPr>
                      <m:oMath xmlns:m="http://schemas.openxmlformats.org/officeDocument/2006/math">
                        <m:func>
                          <m:funcPr>
                            <m:ctrlPr>
                              <a:rPr lang="zh-CN" altLang="en-US" sz="1600" b="1" i="1">
                                <a:solidFill>
                                  <a:srgbClr val="000000"/>
                                </a:solidFill>
                                <a:latin typeface="Cambria Math" panose="02040503050406030204" pitchFamily="18" charset="0"/>
                              </a:rPr>
                            </m:ctrlPr>
                          </m:funcPr>
                          <m:fName>
                            <m:r>
                              <a:rPr lang="zh-CN" altLang="en-US" sz="1600" b="1" i="0">
                                <a:solidFill>
                                  <a:srgbClr val="000000"/>
                                </a:solidFill>
                                <a:latin typeface="Cambria Math" panose="02040503050406030204" pitchFamily="18" charset="0"/>
                              </a:rPr>
                              <m:t>𝐥𝐨𝐠</m:t>
                            </m:r>
                          </m:fName>
                          <m:e>
                            <m:r>
                              <a:rPr lang="zh-CN" altLang="en-US" sz="1600" b="1" i="1">
                                <a:solidFill>
                                  <a:srgbClr val="000000"/>
                                </a:solidFill>
                                <a:latin typeface="Cambria Math" panose="02040503050406030204" pitchFamily="18" charset="0"/>
                              </a:rPr>
                              <m:t>[</m:t>
                            </m:r>
                          </m:e>
                        </m:func>
                        <m:r>
                          <a:rPr lang="zh-CN" altLang="en-US" sz="1600" b="1" i="1">
                            <a:solidFill>
                              <a:srgbClr val="000000"/>
                            </a:solidFill>
                            <a:latin typeface="Cambria Math" panose="02040503050406030204" pitchFamily="18" charset="0"/>
                          </a:rPr>
                          <m:t>𝑬</m:t>
                        </m:r>
                        <m:r>
                          <a:rPr lang="zh-CN" altLang="en-US" sz="1600" b="1" i="1">
                            <a:solidFill>
                              <a:srgbClr val="000000"/>
                            </a:solidFill>
                            <a:latin typeface="Cambria Math" panose="02040503050406030204" pitchFamily="18" charset="0"/>
                          </a:rPr>
                          <m:t>(</m:t>
                        </m:r>
                        <m:func>
                          <m:funcPr>
                            <m:ctrlPr>
                              <a:rPr lang="zh-CN" altLang="en-US" sz="1600" b="1" i="1">
                                <a:solidFill>
                                  <a:srgbClr val="000000"/>
                                </a:solidFill>
                                <a:latin typeface="Cambria Math" panose="02040503050406030204" pitchFamily="18" charset="0"/>
                              </a:rPr>
                            </m:ctrlPr>
                          </m:funcPr>
                          <m:fName>
                            <m:r>
                              <a:rPr lang="zh-CN" altLang="en-US" sz="1600" b="1" i="0">
                                <a:solidFill>
                                  <a:srgbClr val="000000"/>
                                </a:solidFill>
                                <a:latin typeface="Cambria Math" panose="02040503050406030204" pitchFamily="18" charset="0"/>
                              </a:rPr>
                              <m:t>𝐲</m:t>
                            </m:r>
                          </m:fName>
                          <m:e>
                            <m:r>
                              <a:rPr lang="zh-CN" altLang="en-US" sz="1600" b="1" i="1">
                                <a:solidFill>
                                  <a:srgbClr val="000000"/>
                                </a:solidFill>
                                <a:latin typeface="Cambria Math" panose="02040503050406030204" pitchFamily="18" charset="0"/>
                              </a:rPr>
                              <m:t>)</m:t>
                            </m:r>
                          </m:e>
                        </m:func>
                        <m:r>
                          <a:rPr lang="zh-CN" altLang="en-US" sz="1600" b="1" i="1">
                            <a:solidFill>
                              <a:srgbClr val="000000"/>
                            </a:solidFill>
                            <a:latin typeface="Cambria Math" panose="02040503050406030204" pitchFamily="18" charset="0"/>
                          </a:rPr>
                          <m:t>]=</m:t>
                        </m:r>
                        <m:r>
                          <a:rPr lang="zh-CN" altLang="en-US" sz="1600" b="1" i="1">
                            <a:solidFill>
                              <a:srgbClr val="000000"/>
                            </a:solidFill>
                            <a:latin typeface="Cambria Math" panose="02040503050406030204" pitchFamily="18" charset="0"/>
                          </a:rPr>
                          <m:t>𝝁</m:t>
                        </m:r>
                        <m:r>
                          <a:rPr lang="zh-CN" altLang="en-US" sz="1600" b="1" i="1">
                            <a:solidFill>
                              <a:srgbClr val="000000"/>
                            </a:solidFill>
                            <a:latin typeface="Cambria Math" panose="02040503050406030204" pitchFamily="18" charset="0"/>
                          </a:rPr>
                          <m:t>+</m:t>
                        </m:r>
                        <m:r>
                          <a:rPr lang="zh-CN" altLang="en-US" sz="1600" b="1" i="1">
                            <a:solidFill>
                              <a:srgbClr val="000000"/>
                            </a:solidFill>
                            <a:latin typeface="Cambria Math" panose="02040503050406030204" pitchFamily="18" charset="0"/>
                          </a:rPr>
                          <m:t>𝑮𝒓𝒐𝒖𝒑</m:t>
                        </m:r>
                        <m:r>
                          <a:rPr lang="zh-CN" altLang="en-US" sz="1600" b="1" i="1">
                            <a:solidFill>
                              <a:srgbClr val="000000"/>
                            </a:solidFill>
                            <a:latin typeface="Cambria Math" panose="02040503050406030204" pitchFamily="18" charset="0"/>
                          </a:rPr>
                          <m:t>+</m:t>
                        </m:r>
                        <m:r>
                          <a:rPr lang="zh-CN" altLang="en-US" sz="1600" b="1" i="1">
                            <a:solidFill>
                              <a:srgbClr val="000000"/>
                            </a:solidFill>
                            <a:latin typeface="Cambria Math" panose="02040503050406030204" pitchFamily="18" charset="0"/>
                          </a:rPr>
                          <m:t>𝑴𝒐𝒅𝒖𝒍𝒆</m:t>
                        </m:r>
                        <m:r>
                          <a:rPr lang="zh-CN" altLang="en-US" sz="1600" b="1" i="1">
                            <a:solidFill>
                              <a:srgbClr val="000000"/>
                            </a:solidFill>
                            <a:latin typeface="Cambria Math" panose="02040503050406030204" pitchFamily="18" charset="0"/>
                          </a:rPr>
                          <m:t>+</m:t>
                        </m:r>
                        <m:r>
                          <a:rPr lang="zh-CN" altLang="en-US" sz="1600" b="1" i="1">
                            <a:solidFill>
                              <a:srgbClr val="000000"/>
                            </a:solidFill>
                            <a:latin typeface="Cambria Math" panose="02040503050406030204" pitchFamily="18" charset="0"/>
                          </a:rPr>
                          <m:t>𝑮𝒓𝒐𝒖𝒑</m:t>
                        </m:r>
                        <m:r>
                          <a:rPr lang="zh-CN" altLang="en-US" sz="1600" b="1" i="1">
                            <a:solidFill>
                              <a:srgbClr val="000000"/>
                            </a:solidFill>
                            <a:latin typeface="Cambria Math" panose="02040503050406030204" pitchFamily="18" charset="0"/>
                          </a:rPr>
                          <m:t>×</m:t>
                        </m:r>
                        <m:r>
                          <a:rPr lang="zh-CN" altLang="en-US" sz="1600" b="1" i="1">
                            <a:solidFill>
                              <a:srgbClr val="000000"/>
                            </a:solidFill>
                            <a:latin typeface="Cambria Math" panose="02040503050406030204" pitchFamily="18" charset="0"/>
                          </a:rPr>
                          <m:t>𝑴𝒐𝒅𝒖𝒍𝒆</m:t>
                        </m:r>
                      </m:oMath>
                    </m:oMathPara>
                  </a14:m>
                  <a:endParaRPr lang="zh-CN" altLang="en-US" sz="1600" b="1" dirty="0"/>
                </a:p>
              </p:txBody>
            </p:sp>
          </mc:Choice>
          <mc:Fallback xmlns="">
            <p:sp>
              <p:nvSpPr>
                <p:cNvPr id="13" name="对象 13">
                  <a:extLst>
                    <a:ext uri="{FF2B5EF4-FFF2-40B4-BE49-F238E27FC236}">
                      <a16:creationId xmlns:a16="http://schemas.microsoft.com/office/drawing/2014/main" id="{2A895EA0-2672-F347-AE7C-8E7995E17263}"/>
                    </a:ext>
                  </a:extLst>
                </p:cNvPr>
                <p:cNvSpPr txBox="1">
                  <a:spLocks noRot="1" noChangeAspect="1" noMove="1" noResize="1" noEditPoints="1" noAdjustHandles="1" noChangeArrowheads="1" noChangeShapeType="1" noTextEdit="1"/>
                </p:cNvSpPr>
                <p:nvPr/>
              </p:nvSpPr>
              <p:spPr bwMode="auto">
                <a:xfrm>
                  <a:off x="4261393" y="4934504"/>
                  <a:ext cx="4084974" cy="651747"/>
                </a:xfrm>
                <a:prstGeom prst="rect">
                  <a:avLst/>
                </a:prstGeom>
                <a:blipFill>
                  <a:blip r:embed="rId4"/>
                  <a:stretch>
                    <a:fillRect/>
                  </a:stretch>
                </a:blipFill>
              </p:spPr>
              <p:txBody>
                <a:bodyPr/>
                <a:lstStyle/>
                <a:p>
                  <a:r>
                    <a:rPr lang="en-CN">
                      <a:noFill/>
                    </a:rPr>
                    <a:t> </a:t>
                  </a:r>
                </a:p>
              </p:txBody>
            </p:sp>
          </mc:Fallback>
        </mc:AlternateContent>
      </p:grpSp>
      <p:cxnSp>
        <p:nvCxnSpPr>
          <p:cNvPr id="15" name="Straight Connector 14">
            <a:extLst>
              <a:ext uri="{FF2B5EF4-FFF2-40B4-BE49-F238E27FC236}">
                <a16:creationId xmlns:a16="http://schemas.microsoft.com/office/drawing/2014/main" id="{BC8F1648-8AD7-5F4B-BBC5-3B495CAFAA36}"/>
              </a:ext>
            </a:extLst>
          </p:cNvPr>
          <p:cNvCxnSpPr>
            <a:cxnSpLocks/>
          </p:cNvCxnSpPr>
          <p:nvPr/>
        </p:nvCxnSpPr>
        <p:spPr>
          <a:xfrm>
            <a:off x="181283" y="5605291"/>
            <a:ext cx="11829434" cy="0"/>
          </a:xfrm>
          <a:prstGeom prst="line">
            <a:avLst/>
          </a:prstGeom>
          <a:ln w="444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6" name="文本框 5">
            <a:extLst>
              <a:ext uri="{FF2B5EF4-FFF2-40B4-BE49-F238E27FC236}">
                <a16:creationId xmlns:a16="http://schemas.microsoft.com/office/drawing/2014/main" id="{E30C12A1-0AE2-D142-B3CE-67B810166B86}"/>
              </a:ext>
            </a:extLst>
          </p:cNvPr>
          <p:cNvSpPr txBox="1"/>
          <p:nvPr/>
        </p:nvSpPr>
        <p:spPr>
          <a:xfrm>
            <a:off x="5756379" y="5686348"/>
            <a:ext cx="5840236" cy="369332"/>
          </a:xfrm>
          <a:prstGeom prst="rect">
            <a:avLst/>
          </a:prstGeom>
          <a:noFill/>
        </p:spPr>
        <p:txBody>
          <a:bodyPr wrap="square" rtlCol="0">
            <a:spAutoFit/>
          </a:bodyPr>
          <a:lstStyle/>
          <a:p>
            <a:pPr algn="just">
              <a:spcBef>
                <a:spcPts val="600"/>
              </a:spcBef>
            </a:pPr>
            <a:r>
              <a:rPr lang="en-US" altLang="zh-CN" dirty="0">
                <a:latin typeface="+mj-lt"/>
                <a:ea typeface="楷体" panose="02010609060101010101" pitchFamily="49" charset="-122"/>
              </a:rPr>
              <a:t>         </a:t>
            </a:r>
            <a:endParaRPr lang="zh-CN" altLang="en-US" sz="1600" dirty="0">
              <a:solidFill>
                <a:srgbClr val="0097CC"/>
              </a:solidFill>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47" name="图片 5">
            <a:extLst>
              <a:ext uri="{FF2B5EF4-FFF2-40B4-BE49-F238E27FC236}">
                <a16:creationId xmlns:a16="http://schemas.microsoft.com/office/drawing/2014/main" id="{30E627AA-96C3-4544-BEB8-2C9D4C84C4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29523" y="14130"/>
            <a:ext cx="1053499" cy="1135298"/>
          </a:xfrm>
          <a:prstGeom prst="rect">
            <a:avLst/>
          </a:prstGeom>
          <a:ln>
            <a:noFill/>
          </a:ln>
          <a:effectLst>
            <a:softEdge rad="112500"/>
          </a:effectLst>
        </p:spPr>
      </p:pic>
      <p:pic>
        <p:nvPicPr>
          <p:cNvPr id="48" name="图片 19">
            <a:extLst>
              <a:ext uri="{FF2B5EF4-FFF2-40B4-BE49-F238E27FC236}">
                <a16:creationId xmlns:a16="http://schemas.microsoft.com/office/drawing/2014/main" id="{2F9D67DD-8457-9947-983D-B79524E2F8C9}"/>
              </a:ext>
            </a:extLst>
          </p:cNvPr>
          <p:cNvPicPr>
            <a:picLocks noChangeAspect="1"/>
          </p:cNvPicPr>
          <p:nvPr/>
        </p:nvPicPr>
        <p:blipFill>
          <a:blip r:embed="rId6"/>
          <a:stretch>
            <a:fillRect/>
          </a:stretch>
        </p:blipFill>
        <p:spPr>
          <a:xfrm>
            <a:off x="11138502" y="-24890"/>
            <a:ext cx="1002026" cy="1196204"/>
          </a:xfrm>
          <a:prstGeom prst="rect">
            <a:avLst/>
          </a:prstGeom>
          <a:ln>
            <a:noFill/>
          </a:ln>
          <a:effectLst>
            <a:softEdge rad="112500"/>
          </a:effectLst>
        </p:spPr>
      </p:pic>
      <p:grpSp>
        <p:nvGrpSpPr>
          <p:cNvPr id="5" name="Group 4">
            <a:extLst>
              <a:ext uri="{FF2B5EF4-FFF2-40B4-BE49-F238E27FC236}">
                <a16:creationId xmlns:a16="http://schemas.microsoft.com/office/drawing/2014/main" id="{6BFBAC3B-C85E-AF46-868A-5E02A6B1CFB8}"/>
              </a:ext>
            </a:extLst>
          </p:cNvPr>
          <p:cNvGrpSpPr/>
          <p:nvPr/>
        </p:nvGrpSpPr>
        <p:grpSpPr>
          <a:xfrm>
            <a:off x="5823937" y="1303500"/>
            <a:ext cx="6012255" cy="4297187"/>
            <a:chOff x="5823937" y="1303500"/>
            <a:chExt cx="6012255" cy="4297187"/>
          </a:xfrm>
        </p:grpSpPr>
        <p:grpSp>
          <p:nvGrpSpPr>
            <p:cNvPr id="3" name="Group 2">
              <a:extLst>
                <a:ext uri="{FF2B5EF4-FFF2-40B4-BE49-F238E27FC236}">
                  <a16:creationId xmlns:a16="http://schemas.microsoft.com/office/drawing/2014/main" id="{3AC67BA6-A2F2-704C-BFCB-337BF94DF662}"/>
                </a:ext>
              </a:extLst>
            </p:cNvPr>
            <p:cNvGrpSpPr/>
            <p:nvPr/>
          </p:nvGrpSpPr>
          <p:grpSpPr>
            <a:xfrm>
              <a:off x="5862327" y="1303500"/>
              <a:ext cx="5973865" cy="4297187"/>
              <a:chOff x="6329187" y="1328038"/>
              <a:chExt cx="5973865" cy="4297187"/>
            </a:xfrm>
          </p:grpSpPr>
          <p:pic>
            <p:nvPicPr>
              <p:cNvPr id="30" name="Picture 5">
                <a:extLst>
                  <a:ext uri="{FF2B5EF4-FFF2-40B4-BE49-F238E27FC236}">
                    <a16:creationId xmlns:a16="http://schemas.microsoft.com/office/drawing/2014/main" id="{94BE65D5-7791-7841-8F6C-2344F939834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311"/>
              <a:stretch/>
            </p:blipFill>
            <p:spPr bwMode="auto">
              <a:xfrm rot="5400000">
                <a:off x="6615290" y="1041935"/>
                <a:ext cx="1407796" cy="1980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图片 2">
                <a:extLst>
                  <a:ext uri="{FF2B5EF4-FFF2-40B4-BE49-F238E27FC236}">
                    <a16:creationId xmlns:a16="http://schemas.microsoft.com/office/drawing/2014/main" id="{C8791408-A209-BA4C-BB18-371A1BB67B35}"/>
                  </a:ext>
                </a:extLst>
              </p:cNvPr>
              <p:cNvPicPr>
                <a:picLocks noChangeAspect="1"/>
              </p:cNvPicPr>
              <p:nvPr/>
            </p:nvPicPr>
            <p:blipFill>
              <a:blip r:embed="rId8">
                <a:duotone>
                  <a:schemeClr val="accent3">
                    <a:shade val="45000"/>
                    <a:satMod val="135000"/>
                  </a:schemeClr>
                  <a:prstClr val="white"/>
                </a:duotone>
              </a:blip>
              <a:stretch>
                <a:fillRect/>
              </a:stretch>
            </p:blipFill>
            <p:spPr>
              <a:xfrm>
                <a:off x="8398792" y="1357236"/>
                <a:ext cx="1565845" cy="1168885"/>
              </a:xfrm>
              <a:prstGeom prst="rect">
                <a:avLst/>
              </a:prstGeom>
            </p:spPr>
          </p:pic>
          <p:sp>
            <p:nvSpPr>
              <p:cNvPr id="34" name="文本框 3">
                <a:extLst>
                  <a:ext uri="{FF2B5EF4-FFF2-40B4-BE49-F238E27FC236}">
                    <a16:creationId xmlns:a16="http://schemas.microsoft.com/office/drawing/2014/main" id="{6C47D7CD-85CE-8E4A-A7D5-A1B9C9F37D8B}"/>
                  </a:ext>
                </a:extLst>
              </p:cNvPr>
              <p:cNvSpPr txBox="1"/>
              <p:nvPr/>
            </p:nvSpPr>
            <p:spPr>
              <a:xfrm>
                <a:off x="6829476" y="2747910"/>
                <a:ext cx="1038688" cy="369332"/>
              </a:xfrm>
              <a:prstGeom prst="rect">
                <a:avLst/>
              </a:prstGeom>
              <a:noFill/>
            </p:spPr>
            <p:txBody>
              <a:bodyPr wrap="square" rtlCol="0">
                <a:spAutoFit/>
              </a:bodyPr>
              <a:lstStyle/>
              <a:p>
                <a:r>
                  <a:rPr lang="en-US" altLang="zh-CN" b="1" dirty="0"/>
                  <a:t>Group</a:t>
                </a:r>
                <a:endParaRPr lang="zh-CN" altLang="en-US" b="1" dirty="0"/>
              </a:p>
            </p:txBody>
          </p:sp>
          <p:sp>
            <p:nvSpPr>
              <p:cNvPr id="35" name="文本框 18">
                <a:extLst>
                  <a:ext uri="{FF2B5EF4-FFF2-40B4-BE49-F238E27FC236}">
                    <a16:creationId xmlns:a16="http://schemas.microsoft.com/office/drawing/2014/main" id="{E64DD00E-8BBD-3C45-B362-0E0C60B3364D}"/>
                  </a:ext>
                </a:extLst>
              </p:cNvPr>
              <p:cNvSpPr txBox="1"/>
              <p:nvPr/>
            </p:nvSpPr>
            <p:spPr>
              <a:xfrm>
                <a:off x="8662370" y="2699401"/>
                <a:ext cx="1038688" cy="369332"/>
              </a:xfrm>
              <a:prstGeom prst="rect">
                <a:avLst/>
              </a:prstGeom>
              <a:noFill/>
            </p:spPr>
            <p:txBody>
              <a:bodyPr wrap="square" rtlCol="0">
                <a:spAutoFit/>
              </a:bodyPr>
              <a:lstStyle/>
              <a:p>
                <a:r>
                  <a:rPr lang="en-US" altLang="zh-CN" b="1" dirty="0"/>
                  <a:t>Module</a:t>
                </a:r>
                <a:endParaRPr lang="zh-CN" altLang="en-US" b="1" dirty="0"/>
              </a:p>
            </p:txBody>
          </p:sp>
          <p:sp>
            <p:nvSpPr>
              <p:cNvPr id="36" name="文本框 20">
                <a:extLst>
                  <a:ext uri="{FF2B5EF4-FFF2-40B4-BE49-F238E27FC236}">
                    <a16:creationId xmlns:a16="http://schemas.microsoft.com/office/drawing/2014/main" id="{CD7F2102-8679-A149-ABE8-3B37D9F962EA}"/>
                  </a:ext>
                </a:extLst>
              </p:cNvPr>
              <p:cNvSpPr txBox="1"/>
              <p:nvPr/>
            </p:nvSpPr>
            <p:spPr>
              <a:xfrm>
                <a:off x="10417395" y="2735833"/>
                <a:ext cx="1187982" cy="369332"/>
              </a:xfrm>
              <a:prstGeom prst="rect">
                <a:avLst/>
              </a:prstGeom>
              <a:noFill/>
            </p:spPr>
            <p:txBody>
              <a:bodyPr wrap="square" rtlCol="0">
                <a:spAutoFit/>
              </a:bodyPr>
              <a:lstStyle/>
              <a:p>
                <a:r>
                  <a:rPr lang="en-US" altLang="zh-CN" b="1" dirty="0"/>
                  <a:t>Direction</a:t>
                </a:r>
                <a:endParaRPr lang="zh-CN" altLang="en-US" b="1" dirty="0"/>
              </a:p>
            </p:txBody>
          </p:sp>
          <p:grpSp>
            <p:nvGrpSpPr>
              <p:cNvPr id="37" name="组合 7">
                <a:extLst>
                  <a:ext uri="{FF2B5EF4-FFF2-40B4-BE49-F238E27FC236}">
                    <a16:creationId xmlns:a16="http://schemas.microsoft.com/office/drawing/2014/main" id="{8CC6B802-F3AF-DC43-A254-380A8D50B5FF}"/>
                  </a:ext>
                </a:extLst>
              </p:cNvPr>
              <p:cNvGrpSpPr/>
              <p:nvPr/>
            </p:nvGrpSpPr>
            <p:grpSpPr>
              <a:xfrm>
                <a:off x="9974433" y="1351626"/>
                <a:ext cx="1865009" cy="1407797"/>
                <a:chOff x="6827599" y="1904654"/>
                <a:chExt cx="2253127" cy="1748298"/>
              </a:xfrm>
            </p:grpSpPr>
            <p:pic>
              <p:nvPicPr>
                <p:cNvPr id="38" name="图片 26">
                  <a:extLst>
                    <a:ext uri="{FF2B5EF4-FFF2-40B4-BE49-F238E27FC236}">
                      <a16:creationId xmlns:a16="http://schemas.microsoft.com/office/drawing/2014/main" id="{1C9D9B6C-5E95-0446-99CD-3DD6DD3993FC}"/>
                    </a:ext>
                  </a:extLst>
                </p:cNvPr>
                <p:cNvPicPr>
                  <a:picLocks noChangeAspect="1"/>
                </p:cNvPicPr>
                <p:nvPr/>
              </p:nvPicPr>
              <p:blipFill>
                <a:blip r:embed="rId8"/>
                <a:stretch>
                  <a:fillRect/>
                </a:stretch>
              </p:blipFill>
              <p:spPr>
                <a:xfrm>
                  <a:off x="6984519" y="1992767"/>
                  <a:ext cx="1980000" cy="1595315"/>
                </a:xfrm>
                <a:prstGeom prst="rect">
                  <a:avLst/>
                </a:prstGeom>
              </p:spPr>
            </p:pic>
            <p:pic>
              <p:nvPicPr>
                <p:cNvPr id="39" name="图片 27">
                  <a:extLst>
                    <a:ext uri="{FF2B5EF4-FFF2-40B4-BE49-F238E27FC236}">
                      <a16:creationId xmlns:a16="http://schemas.microsoft.com/office/drawing/2014/main" id="{6B63A9FE-50C8-EE4D-8A31-15B7878149DC}"/>
                    </a:ext>
                  </a:extLst>
                </p:cNvPr>
                <p:cNvPicPr>
                  <a:picLocks noChangeAspect="1"/>
                </p:cNvPicPr>
                <p:nvPr/>
              </p:nvPicPr>
              <p:blipFill>
                <a:blip r:embed="rId9">
                  <a:duotone>
                    <a:schemeClr val="accent5">
                      <a:shade val="45000"/>
                      <a:satMod val="135000"/>
                    </a:schemeClr>
                    <a:prstClr val="white"/>
                  </a:duotone>
                  <a:extLst>
                    <a:ext uri="{BEBA8EAE-BF5A-486C-A8C5-ECC9F3942E4B}">
                      <a14:imgProps xmlns:a14="http://schemas.microsoft.com/office/drawing/2010/main">
                        <a14:imgLayer r:embed="rId10">
                          <a14:imgEffect>
                            <a14:backgroundRemoval t="39362" b="58511" l="37714" r="51429">
                              <a14:backgroundMark x1="31429" y1="53546" x2="31429" y2="53546"/>
                              <a14:backgroundMark x1="46857" y1="34043" x2="46857" y2="34043"/>
                              <a14:backgroundMark x1="63143" y1="43972" x2="63143" y2="43972"/>
                              <a14:backgroundMark x1="54571" y1="69149" x2="54571" y2="69149"/>
                              <a14:backgroundMark x1="41143" y1="75887" x2="41143" y2="75887"/>
                            </a14:backgroundRemoval>
                          </a14:imgEffect>
                        </a14:imgLayer>
                      </a14:imgProps>
                    </a:ext>
                  </a:extLst>
                </a:blip>
                <a:stretch>
                  <a:fillRect/>
                </a:stretch>
              </p:blipFill>
              <p:spPr>
                <a:xfrm>
                  <a:off x="6984519" y="1992772"/>
                  <a:ext cx="1980000" cy="1595315"/>
                </a:xfrm>
                <a:prstGeom prst="rect">
                  <a:avLst/>
                </a:prstGeom>
              </p:spPr>
            </p:pic>
            <p:pic>
              <p:nvPicPr>
                <p:cNvPr id="40" name="图片 28">
                  <a:extLst>
                    <a:ext uri="{FF2B5EF4-FFF2-40B4-BE49-F238E27FC236}">
                      <a16:creationId xmlns:a16="http://schemas.microsoft.com/office/drawing/2014/main" id="{576241B2-82E0-8343-863F-21494BABF198}"/>
                    </a:ext>
                  </a:extLst>
                </p:cNvPr>
                <p:cNvPicPr>
                  <a:picLocks noChangeAspect="1"/>
                </p:cNvPicPr>
                <p:nvPr/>
              </p:nvPicPr>
              <p:blipFill>
                <a:blip r:embed="rId11">
                  <a:duotone>
                    <a:schemeClr val="accent1">
                      <a:shade val="45000"/>
                      <a:satMod val="135000"/>
                    </a:schemeClr>
                    <a:prstClr val="white"/>
                  </a:duotone>
                  <a:extLst>
                    <a:ext uri="{BEBA8EAE-BF5A-486C-A8C5-ECC9F3942E4B}">
                      <a14:imgProps xmlns:a14="http://schemas.microsoft.com/office/drawing/2010/main">
                        <a14:imgLayer r:embed="rId10">
                          <a14:imgEffect>
                            <a14:backgroundRemoval t="1064" b="23759" l="8286" r="36000">
                              <a14:backgroundMark x1="42571" y1="10993" x2="42571" y2="10993"/>
                              <a14:backgroundMark x1="42000" y1="28014" x2="42000" y2="28014"/>
                              <a14:backgroundMark x1="33714" y1="35816" x2="33714" y2="35816"/>
                              <a14:backgroundMark x1="21714" y1="37589" x2="21714" y2="37589"/>
                              <a14:backgroundMark x1="10857" y1="33333" x2="10857" y2="33333"/>
                              <a14:backgroundMark x1="3143" y1="19149" x2="3143" y2="19149"/>
                              <a14:backgroundMark x1="37429" y1="45745" x2="37429" y2="45745"/>
                            </a14:backgroundRemoval>
                          </a14:imgEffect>
                        </a14:imgLayer>
                      </a14:imgProps>
                    </a:ext>
                  </a:extLst>
                </a:blip>
                <a:stretch>
                  <a:fillRect/>
                </a:stretch>
              </p:blipFill>
              <p:spPr>
                <a:xfrm>
                  <a:off x="6976899" y="1992863"/>
                  <a:ext cx="2009342" cy="1618956"/>
                </a:xfrm>
                <a:prstGeom prst="rect">
                  <a:avLst/>
                </a:prstGeom>
              </p:spPr>
            </p:pic>
            <p:pic>
              <p:nvPicPr>
                <p:cNvPr id="41" name="图片 29">
                  <a:extLst>
                    <a:ext uri="{FF2B5EF4-FFF2-40B4-BE49-F238E27FC236}">
                      <a16:creationId xmlns:a16="http://schemas.microsoft.com/office/drawing/2014/main" id="{3753F745-F1E5-CF4D-B8FA-689AB2DAB03F}"/>
                    </a:ext>
                  </a:extLst>
                </p:cNvPr>
                <p:cNvPicPr>
                  <a:picLocks noChangeAspect="1"/>
                </p:cNvPicPr>
                <p:nvPr/>
              </p:nvPicPr>
              <p:blipFill>
                <a:blip r:embed="rId12">
                  <a:duotone>
                    <a:schemeClr val="accent1">
                      <a:shade val="45000"/>
                      <a:satMod val="135000"/>
                    </a:schemeClr>
                    <a:prstClr val="white"/>
                  </a:duotone>
                  <a:extLst>
                    <a:ext uri="{BEBA8EAE-BF5A-486C-A8C5-ECC9F3942E4B}">
                      <a14:imgProps xmlns:a14="http://schemas.microsoft.com/office/drawing/2010/main">
                        <a14:imgLayer r:embed="rId10">
                          <a14:imgEffect>
                            <a14:backgroundRemoval t="41135" b="52837" l="16857" r="25429">
                              <a14:backgroundMark x1="21429" y1="35106" x2="21429" y2="35106"/>
                              <a14:backgroundMark x1="32000" y1="46099" x2="32000" y2="46099"/>
                              <a14:backgroundMark x1="25143" y1="60284" x2="25143" y2="60284"/>
                              <a14:backgroundMark x1="16286" y1="60638" x2="16286" y2="60638"/>
                              <a14:backgroundMark x1="11714" y1="51418" x2="11714" y2="51418"/>
                              <a14:backgroundMark x1="11714" y1="45390" x2="11714" y2="45390"/>
                              <a14:backgroundMark x1="13143" y1="40426" x2="13143" y2="40426"/>
                              <a14:backgroundMark x1="29714" y1="53901" x2="29714" y2="53901"/>
                              <a14:backgroundMark x1="27429" y1="41844" x2="27429" y2="41844"/>
                              <a14:backgroundMark x1="27143" y1="36879" x2="27143" y2="36879"/>
                              <a14:backgroundMark x1="17143" y1="36879" x2="17143" y2="36879"/>
                            </a14:backgroundRemoval>
                          </a14:imgEffect>
                        </a14:imgLayer>
                      </a14:imgProps>
                    </a:ext>
                  </a:extLst>
                </a:blip>
                <a:stretch>
                  <a:fillRect/>
                </a:stretch>
              </p:blipFill>
              <p:spPr>
                <a:xfrm>
                  <a:off x="6958614" y="1943136"/>
                  <a:ext cx="2122112" cy="1709816"/>
                </a:xfrm>
                <a:prstGeom prst="rect">
                  <a:avLst/>
                </a:prstGeom>
              </p:spPr>
            </p:pic>
            <p:pic>
              <p:nvPicPr>
                <p:cNvPr id="42" name="图片 30">
                  <a:extLst>
                    <a:ext uri="{FF2B5EF4-FFF2-40B4-BE49-F238E27FC236}">
                      <a16:creationId xmlns:a16="http://schemas.microsoft.com/office/drawing/2014/main" id="{2E3C1C83-76A7-AC4A-A742-051CA12701E1}"/>
                    </a:ext>
                  </a:extLst>
                </p:cNvPr>
                <p:cNvPicPr>
                  <a:picLocks noChangeAspect="1"/>
                </p:cNvPicPr>
                <p:nvPr/>
              </p:nvPicPr>
              <p:blipFill>
                <a:blip r:embed="rId13">
                  <a:duotone>
                    <a:schemeClr val="accent1">
                      <a:shade val="45000"/>
                      <a:satMod val="135000"/>
                    </a:schemeClr>
                    <a:prstClr val="white"/>
                  </a:duotone>
                  <a:extLst>
                    <a:ext uri="{BEBA8EAE-BF5A-486C-A8C5-ECC9F3942E4B}">
                      <a14:imgProps xmlns:a14="http://schemas.microsoft.com/office/drawing/2010/main">
                        <a14:imgLayer r:embed="rId10">
                          <a14:imgEffect>
                            <a14:backgroundRemoval t="59220" b="74823" l="84286" r="96000">
                              <a14:backgroundMark x1="92571" y1="54255" x2="92571" y2="54255"/>
                              <a14:backgroundMark x1="99143" y1="63475" x2="99143" y2="63475"/>
                              <a14:backgroundMark x1="93429" y1="83333" x2="93429" y2="83333"/>
                              <a14:backgroundMark x1="81429" y1="74468" x2="81429" y2="74468"/>
                              <a14:backgroundMark x1="81714" y1="69149" x2="81714" y2="69149"/>
                              <a14:backgroundMark x1="81429" y1="64894" x2="81429" y2="64894"/>
                              <a14:backgroundMark x1="88286" y1="55674" x2="88286" y2="55674"/>
                              <a14:backgroundMark x1="80571" y1="58511" x2="80571" y2="58511"/>
                              <a14:backgroundMark x1="84857" y1="54255" x2="84857" y2="54255"/>
                              <a14:backgroundMark x1="90000" y1="79078" x2="90000" y2="79078"/>
                              <a14:backgroundMark x1="85714" y1="79787" x2="85714" y2="79787"/>
                            </a14:backgroundRemoval>
                          </a14:imgEffect>
                        </a14:imgLayer>
                      </a14:imgProps>
                    </a:ext>
                  </a:extLst>
                </a:blip>
                <a:stretch>
                  <a:fillRect/>
                </a:stretch>
              </p:blipFill>
              <p:spPr>
                <a:xfrm>
                  <a:off x="6827599" y="1904654"/>
                  <a:ext cx="2154067" cy="1735563"/>
                </a:xfrm>
                <a:prstGeom prst="rect">
                  <a:avLst/>
                </a:prstGeom>
              </p:spPr>
            </p:pic>
            <p:pic>
              <p:nvPicPr>
                <p:cNvPr id="43" name="图片 31">
                  <a:extLst>
                    <a:ext uri="{FF2B5EF4-FFF2-40B4-BE49-F238E27FC236}">
                      <a16:creationId xmlns:a16="http://schemas.microsoft.com/office/drawing/2014/main" id="{81FFC5C1-7D31-2842-A13D-2FA736A63A29}"/>
                    </a:ext>
                  </a:extLst>
                </p:cNvPr>
                <p:cNvPicPr>
                  <a:picLocks noChangeAspect="1"/>
                </p:cNvPicPr>
                <p:nvPr/>
              </p:nvPicPr>
              <p:blipFill>
                <a:blip r:embed="rId14">
                  <a:duotone>
                    <a:schemeClr val="accent1">
                      <a:shade val="45000"/>
                      <a:satMod val="135000"/>
                    </a:schemeClr>
                    <a:prstClr val="white"/>
                  </a:duotone>
                  <a:extLst>
                    <a:ext uri="{BEBA8EAE-BF5A-486C-A8C5-ECC9F3942E4B}">
                      <a14:imgProps xmlns:a14="http://schemas.microsoft.com/office/drawing/2010/main">
                        <a14:imgLayer r:embed="rId10">
                          <a14:imgEffect>
                            <a14:backgroundRemoval t="63475" b="75532" l="43143" r="53143">
                              <a14:backgroundMark x1="41714" y1="56383" x2="41714" y2="56383"/>
                              <a14:backgroundMark x1="55429" y1="58511" x2="55429" y2="58511"/>
                              <a14:backgroundMark x1="60857" y1="68085" x2="60857" y2="68085"/>
                              <a14:backgroundMark x1="59429" y1="75177" x2="59429" y2="75177"/>
                              <a14:backgroundMark x1="48571" y1="85106" x2="48571" y2="85106"/>
                              <a14:backgroundMark x1="37714" y1="82270" x2="37714" y2="82270"/>
                              <a14:backgroundMark x1="37714" y1="73050" x2="37714" y2="73050"/>
                              <a14:backgroundMark x1="39714" y1="65957" x2="39714" y2="65957"/>
                              <a14:backgroundMark x1="57429" y1="80851" x2="57429" y2="79433"/>
                              <a14:backgroundMark x1="58571" y1="62766" x2="58571" y2="62766"/>
                              <a14:backgroundMark x1="45429" y1="57801" x2="45429" y2="57801"/>
                              <a14:backgroundMark x1="39429" y1="59220" x2="39429" y2="59220"/>
                            </a14:backgroundRemoval>
                          </a14:imgEffect>
                        </a14:imgLayer>
                      </a14:imgProps>
                    </a:ext>
                  </a:extLst>
                </a:blip>
                <a:stretch>
                  <a:fillRect/>
                </a:stretch>
              </p:blipFill>
              <p:spPr>
                <a:xfrm>
                  <a:off x="6921652" y="1923423"/>
                  <a:ext cx="2113354" cy="1702760"/>
                </a:xfrm>
                <a:prstGeom prst="rect">
                  <a:avLst/>
                </a:prstGeom>
              </p:spPr>
            </p:pic>
          </p:grpSp>
          <mc:AlternateContent xmlns:mc="http://schemas.openxmlformats.org/markup-compatibility/2006" xmlns:a14="http://schemas.microsoft.com/office/drawing/2010/main">
            <mc:Choice Requires="a14">
              <p:sp>
                <p:nvSpPr>
                  <p:cNvPr id="45" name="文本框 30">
                    <a:extLst>
                      <a:ext uri="{FF2B5EF4-FFF2-40B4-BE49-F238E27FC236}">
                        <a16:creationId xmlns:a16="http://schemas.microsoft.com/office/drawing/2014/main" id="{0C2F52D1-7EF2-9E46-BA0C-B2421684760D}"/>
                      </a:ext>
                    </a:extLst>
                  </p:cNvPr>
                  <p:cNvSpPr txBox="1"/>
                  <p:nvPr/>
                </p:nvSpPr>
                <p:spPr>
                  <a:xfrm>
                    <a:off x="6688045" y="3256898"/>
                    <a:ext cx="5375429" cy="369332"/>
                  </a:xfrm>
                  <a:prstGeom prst="rect">
                    <a:avLst/>
                  </a:prstGeom>
                  <a:solidFill>
                    <a:schemeClr val="accent5">
                      <a:lumMod val="20000"/>
                      <a:lumOff val="80000"/>
                    </a:schemeClr>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b="1" i="1" dirty="0">
                        <a:latin typeface="Cambria Math" panose="02040503050406030204" pitchFamily="18" charset="0"/>
                      </a:rPr>
                      <a:t> </a:t>
                    </a:r>
                    <a14:m>
                      <m:oMath xmlns:m="http://schemas.openxmlformats.org/officeDocument/2006/math">
                        <m:r>
                          <a:rPr lang="en-US" altLang="zh-CN" b="1" i="1">
                            <a:latin typeface="Cambria Math" panose="02040503050406030204" pitchFamily="18" charset="0"/>
                          </a:rPr>
                          <m:t>𝒍𝒐𝒈</m:t>
                        </m:r>
                        <m:d>
                          <m:dPr>
                            <m:begChr m:val="["/>
                            <m:endChr m:val="]"/>
                            <m:ctrlPr>
                              <a:rPr lang="en-US" altLang="zh-CN" b="1" i="1">
                                <a:latin typeface="Cambria Math" panose="02040503050406030204" pitchFamily="18" charset="0"/>
                              </a:rPr>
                            </m:ctrlPr>
                          </m:dPr>
                          <m:e>
                            <m:r>
                              <a:rPr lang="en-US" altLang="zh-CN" b="1" i="1">
                                <a:latin typeface="Cambria Math" panose="02040503050406030204" pitchFamily="18" charset="0"/>
                              </a:rPr>
                              <m:t>𝑬</m:t>
                            </m:r>
                            <m:d>
                              <m:dPr>
                                <m:ctrlPr>
                                  <a:rPr lang="en-US" altLang="zh-CN" b="1" i="1">
                                    <a:latin typeface="Cambria Math" panose="02040503050406030204" pitchFamily="18" charset="0"/>
                                  </a:rPr>
                                </m:ctrlPr>
                              </m:dPr>
                              <m:e>
                                <m:r>
                                  <a:rPr lang="en-US" altLang="zh-CN" b="1" i="1">
                                    <a:latin typeface="Cambria Math" panose="02040503050406030204" pitchFamily="18" charset="0"/>
                                  </a:rPr>
                                  <m:t>𝒚</m:t>
                                </m:r>
                              </m:e>
                            </m:d>
                          </m:e>
                        </m:d>
                        <m:r>
                          <a:rPr lang="en-US" altLang="zh-CN" b="1" i="1">
                            <a:latin typeface="Cambria Math" panose="02040503050406030204" pitchFamily="18" charset="0"/>
                          </a:rPr>
                          <m:t>=</m:t>
                        </m:r>
                        <m:r>
                          <a:rPr lang="zh-CN" altLang="en-US" b="1" i="1" dirty="0">
                            <a:latin typeface="Cambria Math" panose="02040503050406030204" pitchFamily="18" charset="0"/>
                          </a:rPr>
                          <m:t>𝝁</m:t>
                        </m:r>
                        <m:r>
                          <a:rPr lang="en-US" altLang="zh-CN" b="1" i="1">
                            <a:latin typeface="Cambria Math" panose="02040503050406030204" pitchFamily="18" charset="0"/>
                          </a:rPr>
                          <m:t>+</m:t>
                        </m:r>
                        <m:r>
                          <a:rPr lang="en-US" altLang="zh-CN" b="1" i="1">
                            <a:latin typeface="Cambria Math" panose="02040503050406030204" pitchFamily="18" charset="0"/>
                          </a:rPr>
                          <m:t>𝑮𝒓𝒐𝒖𝒑</m:t>
                        </m:r>
                        <m:r>
                          <a:rPr lang="en-US" altLang="zh-CN" b="1" i="1">
                            <a:latin typeface="Cambria Math" panose="02040503050406030204" pitchFamily="18" charset="0"/>
                          </a:rPr>
                          <m:t>×</m:t>
                        </m:r>
                        <m:r>
                          <a:rPr lang="en-US" altLang="zh-CN" b="1" i="1">
                            <a:latin typeface="Cambria Math" panose="02040503050406030204" pitchFamily="18" charset="0"/>
                          </a:rPr>
                          <m:t>𝑴𝒐𝒅𝒖𝒍𝒆</m:t>
                        </m:r>
                        <m:r>
                          <a:rPr lang="en-US" altLang="zh-CN" b="1" i="1">
                            <a:latin typeface="Cambria Math" panose="02040503050406030204" pitchFamily="18" charset="0"/>
                          </a:rPr>
                          <m:t>×</m:t>
                        </m:r>
                        <m:r>
                          <a:rPr lang="en-US" altLang="zh-CN" b="1" i="1" dirty="0">
                            <a:latin typeface="Cambria Math" panose="02040503050406030204" pitchFamily="18" charset="0"/>
                          </a:rPr>
                          <m:t>𝑫𝒊𝒓𝒆𝒄𝒕𝒊𝒐𝒏</m:t>
                        </m:r>
                      </m:oMath>
                    </a14:m>
                    <a:endParaRPr lang="zh-CN" altLang="zh-CN" b="1" i="1" dirty="0">
                      <a:latin typeface="Cambria Math" panose="02040503050406030204" pitchFamily="18" charset="0"/>
                    </a:endParaRPr>
                  </a:p>
                </p:txBody>
              </p:sp>
            </mc:Choice>
            <mc:Fallback xmlns="">
              <p:sp>
                <p:nvSpPr>
                  <p:cNvPr id="45" name="文本框 30">
                    <a:extLst>
                      <a:ext uri="{FF2B5EF4-FFF2-40B4-BE49-F238E27FC236}">
                        <a16:creationId xmlns:a16="http://schemas.microsoft.com/office/drawing/2014/main" id="{0C2F52D1-7EF2-9E46-BA0C-B2421684760D}"/>
                      </a:ext>
                    </a:extLst>
                  </p:cNvPr>
                  <p:cNvSpPr txBox="1">
                    <a:spLocks noRot="1" noChangeAspect="1" noMove="1" noResize="1" noEditPoints="1" noAdjustHandles="1" noChangeArrowheads="1" noChangeShapeType="1" noTextEdit="1"/>
                  </p:cNvSpPr>
                  <p:nvPr/>
                </p:nvSpPr>
                <p:spPr>
                  <a:xfrm>
                    <a:off x="6688045" y="3256898"/>
                    <a:ext cx="5375429" cy="369332"/>
                  </a:xfrm>
                  <a:prstGeom prst="rect">
                    <a:avLst/>
                  </a:prstGeom>
                  <a:blipFill>
                    <a:blip r:embed="rId15"/>
                    <a:stretch>
                      <a:fillRect b="-13333"/>
                    </a:stretch>
                  </a:blipFill>
                </p:spPr>
                <p:txBody>
                  <a:bodyPr/>
                  <a:lstStyle/>
                  <a:p>
                    <a:r>
                      <a:rPr lang="en-CN">
                        <a:noFill/>
                      </a:rPr>
                      <a:t> </a:t>
                    </a:r>
                  </a:p>
                </p:txBody>
              </p:sp>
            </mc:Fallback>
          </mc:AlternateContent>
          <p:pic>
            <p:nvPicPr>
              <p:cNvPr id="46" name="图片 91">
                <a:extLst>
                  <a:ext uri="{FF2B5EF4-FFF2-40B4-BE49-F238E27FC236}">
                    <a16:creationId xmlns:a16="http://schemas.microsoft.com/office/drawing/2014/main" id="{477AAD72-37E8-804C-813A-B0BD5D9F07A6}"/>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581750">
                <a:off x="9512230" y="3936018"/>
                <a:ext cx="2790822" cy="1689207"/>
              </a:xfrm>
              <a:prstGeom prst="rect">
                <a:avLst/>
              </a:prstGeom>
              <a:noFill/>
              <a:ln>
                <a:noFill/>
              </a:ln>
            </p:spPr>
          </p:pic>
        </p:grpSp>
        <p:pic>
          <p:nvPicPr>
            <p:cNvPr id="27" name="图片 5">
              <a:extLst>
                <a:ext uri="{FF2B5EF4-FFF2-40B4-BE49-F238E27FC236}">
                  <a16:creationId xmlns:a16="http://schemas.microsoft.com/office/drawing/2014/main" id="{2C573D24-C540-AF43-B9EE-FACA3391C7B2}"/>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r="24838"/>
            <a:stretch/>
          </p:blipFill>
          <p:spPr bwMode="auto">
            <a:xfrm>
              <a:off x="5823937" y="3815706"/>
              <a:ext cx="3154734" cy="1637852"/>
            </a:xfrm>
            <a:prstGeom prst="rect">
              <a:avLst/>
            </a:prstGeom>
            <a:noFill/>
            <a:ln>
              <a:noFill/>
            </a:ln>
          </p:spPr>
        </p:pic>
      </p:grpSp>
      <p:sp>
        <p:nvSpPr>
          <p:cNvPr id="9" name="TextBox 8">
            <a:extLst>
              <a:ext uri="{FF2B5EF4-FFF2-40B4-BE49-F238E27FC236}">
                <a16:creationId xmlns:a16="http://schemas.microsoft.com/office/drawing/2014/main" id="{8BA5D52B-2485-2ECE-C4EE-D178FAFA400D}"/>
              </a:ext>
            </a:extLst>
          </p:cNvPr>
          <p:cNvSpPr txBox="1"/>
          <p:nvPr/>
        </p:nvSpPr>
        <p:spPr>
          <a:xfrm>
            <a:off x="5714118" y="5824302"/>
            <a:ext cx="6096000" cy="661720"/>
          </a:xfrm>
          <a:prstGeom prst="rect">
            <a:avLst/>
          </a:prstGeom>
          <a:noFill/>
        </p:spPr>
        <p:txBody>
          <a:bodyPr wrap="square">
            <a:spAutoFit/>
          </a:bodyPr>
          <a:lstStyle/>
          <a:p>
            <a:pPr>
              <a:spcAft>
                <a:spcPts val="600"/>
              </a:spcAft>
            </a:pPr>
            <a:r>
              <a:rPr lang="en-US" altLang="zh-CN" sz="1600" dirty="0">
                <a:latin typeface="Arial" panose="020B0604020202020204" pitchFamily="34" charset="0"/>
                <a:ea typeface="楷体" panose="02010609060101010101" pitchFamily="49" charset="-122"/>
                <a:cs typeface="Arial" panose="020B0604020202020204" pitchFamily="34" charset="0"/>
              </a:rPr>
              <a:t>Ren </a:t>
            </a:r>
            <a:r>
              <a:rPr lang="en-US" altLang="zh-CN" sz="1600" i="1" dirty="0">
                <a:latin typeface="Arial" panose="020B0604020202020204" pitchFamily="34" charset="0"/>
                <a:ea typeface="楷体" panose="02010609060101010101" pitchFamily="49" charset="-122"/>
                <a:cs typeface="Arial" panose="020B0604020202020204" pitchFamily="34" charset="0"/>
              </a:rPr>
              <a:t>et al., </a:t>
            </a:r>
            <a:r>
              <a:rPr lang="en-US" altLang="zh-CN" sz="1600" b="1" i="1" dirty="0">
                <a:solidFill>
                  <a:srgbClr val="C00000"/>
                </a:solidFill>
                <a:latin typeface="Arial" panose="020B0604020202020204" pitchFamily="34" charset="0"/>
                <a:ea typeface="楷体" panose="02010609060101010101" pitchFamily="49" charset="-122"/>
                <a:cs typeface="Arial" panose="020B0604020202020204" pitchFamily="34" charset="0"/>
              </a:rPr>
              <a:t>BMC Systems Biology</a:t>
            </a:r>
            <a:r>
              <a:rPr lang="en-US" altLang="zh-CN" sz="1600" dirty="0">
                <a:latin typeface="Arial" panose="020B0604020202020204" pitchFamily="34" charset="0"/>
                <a:ea typeface="楷体" panose="02010609060101010101" pitchFamily="49" charset="-122"/>
                <a:cs typeface="Arial" panose="020B0604020202020204" pitchFamily="34" charset="0"/>
              </a:rPr>
              <a:t>, 2018 </a:t>
            </a:r>
          </a:p>
          <a:p>
            <a:pPr>
              <a:spcAft>
                <a:spcPts val="600"/>
              </a:spcAft>
            </a:pPr>
            <a:r>
              <a:rPr lang="en-US" altLang="zh-CN" sz="1600" dirty="0">
                <a:latin typeface="Arial" panose="020B0604020202020204" pitchFamily="34" charset="0"/>
                <a:ea typeface="楷体" panose="02010609060101010101" pitchFamily="49" charset="-122"/>
                <a:cs typeface="Arial" panose="020B0604020202020204" pitchFamily="34" charset="0"/>
              </a:rPr>
              <a:t>Cheng </a:t>
            </a:r>
            <a:r>
              <a:rPr lang="en-US" altLang="zh-CN" sz="1600" i="1" dirty="0">
                <a:latin typeface="Arial" panose="020B0604020202020204" pitchFamily="34" charset="0"/>
                <a:ea typeface="楷体" panose="02010609060101010101" pitchFamily="49" charset="-122"/>
                <a:cs typeface="Arial" panose="020B0604020202020204" pitchFamily="34" charset="0"/>
              </a:rPr>
              <a:t>et al., </a:t>
            </a:r>
            <a:r>
              <a:rPr lang="en-US" altLang="zh-CN" sz="1600" b="1" i="1" dirty="0">
                <a:solidFill>
                  <a:srgbClr val="C00000"/>
                </a:solidFill>
                <a:latin typeface="Arial" panose="020B0604020202020204" pitchFamily="34" charset="0"/>
                <a:ea typeface="楷体" panose="02010609060101010101" pitchFamily="49" charset="-122"/>
                <a:cs typeface="Arial" panose="020B0604020202020204" pitchFamily="34" charset="0"/>
              </a:rPr>
              <a:t>Genomic, Proteomics &amp; Bioinformatics</a:t>
            </a:r>
            <a:r>
              <a:rPr lang="en-US" altLang="zh-CN" sz="1600" dirty="0">
                <a:latin typeface="Arial" panose="020B0604020202020204" pitchFamily="34" charset="0"/>
                <a:ea typeface="楷体" panose="02010609060101010101" pitchFamily="49" charset="-122"/>
                <a:cs typeface="Arial" panose="020B0604020202020204" pitchFamily="34" charset="0"/>
              </a:rPr>
              <a:t>, 2021 </a:t>
            </a:r>
          </a:p>
        </p:txBody>
      </p:sp>
      <p:sp>
        <p:nvSpPr>
          <p:cNvPr id="10" name="TextBox 9">
            <a:extLst>
              <a:ext uri="{FF2B5EF4-FFF2-40B4-BE49-F238E27FC236}">
                <a16:creationId xmlns:a16="http://schemas.microsoft.com/office/drawing/2014/main" id="{0D635092-CEFA-0B67-8B70-FB23BB62A5C3}"/>
              </a:ext>
            </a:extLst>
          </p:cNvPr>
          <p:cNvSpPr txBox="1"/>
          <p:nvPr/>
        </p:nvSpPr>
        <p:spPr>
          <a:xfrm>
            <a:off x="555476" y="4597848"/>
            <a:ext cx="5216249" cy="400110"/>
          </a:xfrm>
          <a:prstGeom prst="rect">
            <a:avLst/>
          </a:prstGeom>
          <a:noFill/>
        </p:spPr>
        <p:txBody>
          <a:bodyPr wrap="square" rtlCol="0">
            <a:spAutoFit/>
          </a:bodyPr>
          <a:lstStyle/>
          <a:p>
            <a:r>
              <a:rPr lang="en-CN" sz="2000" dirty="0">
                <a:solidFill>
                  <a:schemeClr val="accent3">
                    <a:lumMod val="50000"/>
                  </a:schemeClr>
                </a:solidFill>
                <a:latin typeface="Heiti TC Medium" pitchFamily="2" charset="-128"/>
                <a:ea typeface="Heiti TC Medium" pitchFamily="2" charset="-128"/>
              </a:rPr>
              <a:t>Generized linear model</a:t>
            </a:r>
            <a:r>
              <a:rPr lang="zh-CN" altLang="en-US" sz="2000" dirty="0">
                <a:solidFill>
                  <a:schemeClr val="accent3">
                    <a:lumMod val="50000"/>
                  </a:schemeClr>
                </a:solidFill>
                <a:latin typeface="Heiti TC Medium" pitchFamily="2" charset="-128"/>
                <a:ea typeface="Heiti TC Medium" pitchFamily="2" charset="-128"/>
              </a:rPr>
              <a:t>：</a:t>
            </a:r>
            <a:endParaRPr lang="en-CN" sz="2000" dirty="0">
              <a:solidFill>
                <a:schemeClr val="accent3">
                  <a:lumMod val="50000"/>
                </a:schemeClr>
              </a:solidFill>
              <a:latin typeface="Heiti TC Medium" pitchFamily="2" charset="-128"/>
              <a:ea typeface="Heiti TC Medium" pitchFamily="2" charset="-128"/>
            </a:endParaRPr>
          </a:p>
        </p:txBody>
      </p:sp>
      <p:sp>
        <p:nvSpPr>
          <p:cNvPr id="2" name="标题 1">
            <a:extLst>
              <a:ext uri="{FF2B5EF4-FFF2-40B4-BE49-F238E27FC236}">
                <a16:creationId xmlns:a16="http://schemas.microsoft.com/office/drawing/2014/main" id="{C7A6214A-B30C-2C02-D463-B7B50A593EF6}"/>
              </a:ext>
            </a:extLst>
          </p:cNvPr>
          <p:cNvSpPr txBox="1">
            <a:spLocks/>
          </p:cNvSpPr>
          <p:nvPr/>
        </p:nvSpPr>
        <p:spPr>
          <a:xfrm>
            <a:off x="399623" y="434684"/>
            <a:ext cx="11740905" cy="537443"/>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dirty="0">
                <a:solidFill>
                  <a:schemeClr val="accent5"/>
                </a:solidFill>
                <a:latin typeface="Gill Sans MT" panose="020B0502020104020203" pitchFamily="34" charset="77"/>
                <a:ea typeface="微软雅黑" panose="020B0503020204020204" pitchFamily="34" charset="-122"/>
                <a:cs typeface="Arial" panose="020B0604020202020204" pitchFamily="34" charset="0"/>
              </a:rPr>
              <a:t>Module-based model is more powerful in DE analysis</a:t>
            </a:r>
            <a:endParaRPr lang="zh-CN" altLang="en-US" sz="3200" dirty="0">
              <a:solidFill>
                <a:schemeClr val="accent5"/>
              </a:solidFill>
              <a:latin typeface="Gill Sans MT" panose="020B0502020104020203" pitchFamily="34" charset="77"/>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12214131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75805F5-8A69-F34C-A5CD-230BC162A8B3}"/>
              </a:ext>
            </a:extLst>
          </p:cNvPr>
          <p:cNvPicPr>
            <a:picLocks noChangeAspect="1"/>
          </p:cNvPicPr>
          <p:nvPr/>
        </p:nvPicPr>
        <p:blipFill rotWithShape="1">
          <a:blip r:embed="rId3">
            <a:extLst>
              <a:ext uri="{28A0092B-C50C-407E-A947-70E740481C1C}">
                <a14:useLocalDpi xmlns:a14="http://schemas.microsoft.com/office/drawing/2010/main" val="0"/>
              </a:ext>
            </a:extLst>
          </a:blip>
          <a:srcRect l="2254" b="12284"/>
          <a:stretch/>
        </p:blipFill>
        <p:spPr>
          <a:xfrm>
            <a:off x="697305" y="855888"/>
            <a:ext cx="10148614" cy="4778386"/>
          </a:xfrm>
          <a:prstGeom prst="rect">
            <a:avLst/>
          </a:prstGeom>
        </p:spPr>
      </p:pic>
      <p:pic>
        <p:nvPicPr>
          <p:cNvPr id="8" name="Picture 7">
            <a:extLst>
              <a:ext uri="{FF2B5EF4-FFF2-40B4-BE49-F238E27FC236}">
                <a16:creationId xmlns:a16="http://schemas.microsoft.com/office/drawing/2014/main" id="{7B8E20F0-2378-854B-ACC5-2423A15410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37372" y="1174633"/>
            <a:ext cx="1255722" cy="1326268"/>
          </a:xfrm>
          <a:prstGeom prst="rect">
            <a:avLst/>
          </a:prstGeom>
          <a:ln>
            <a:noFill/>
          </a:ln>
          <a:effectLst>
            <a:softEdge rad="112500"/>
          </a:effectLst>
        </p:spPr>
      </p:pic>
      <p:sp>
        <p:nvSpPr>
          <p:cNvPr id="10" name="Rectangle 9">
            <a:extLst>
              <a:ext uri="{FF2B5EF4-FFF2-40B4-BE49-F238E27FC236}">
                <a16:creationId xmlns:a16="http://schemas.microsoft.com/office/drawing/2014/main" id="{6AD633B7-9F45-EC47-B870-9D522405FF84}"/>
              </a:ext>
            </a:extLst>
          </p:cNvPr>
          <p:cNvSpPr/>
          <p:nvPr/>
        </p:nvSpPr>
        <p:spPr>
          <a:xfrm>
            <a:off x="122608" y="6350427"/>
            <a:ext cx="6839433" cy="369332"/>
          </a:xfrm>
          <a:prstGeom prst="rect">
            <a:avLst/>
          </a:prstGeom>
        </p:spPr>
        <p:txBody>
          <a:bodyPr wrap="square">
            <a:spAutoFit/>
          </a:bodyPr>
          <a:lstStyle/>
          <a:p>
            <a:r>
              <a:rPr lang="en-US" altLang="zh-CN" dirty="0">
                <a:latin typeface="Arial" panose="020B0604020202020204" pitchFamily="34" charset="0"/>
                <a:cs typeface="Arial" panose="020B0604020202020204" pitchFamily="34" charset="0"/>
              </a:rPr>
              <a:t>Yang</a:t>
            </a:r>
            <a:r>
              <a:rPr lang="en-US" altLang="zh-CN" i="1" dirty="0">
                <a:latin typeface="Arial" panose="020B0604020202020204" pitchFamily="34" charset="0"/>
                <a:cs typeface="Arial" panose="020B0604020202020204" pitchFamily="34" charset="0"/>
              </a:rPr>
              <a:t> et al. </a:t>
            </a:r>
            <a:r>
              <a:rPr lang="en-US" altLang="zh-CN" b="1" i="1" dirty="0">
                <a:solidFill>
                  <a:srgbClr val="C00000"/>
                </a:solidFill>
                <a:latin typeface="Arial" panose="020B0604020202020204" pitchFamily="34" charset="0"/>
                <a:cs typeface="Arial" panose="020B0604020202020204" pitchFamily="34" charset="0"/>
              </a:rPr>
              <a:t>BMC</a:t>
            </a:r>
            <a:r>
              <a:rPr lang="zh-CN" altLang="en-US" b="1" i="1" dirty="0">
                <a:solidFill>
                  <a:srgbClr val="C00000"/>
                </a:solidFill>
                <a:latin typeface="Arial" panose="020B0604020202020204" pitchFamily="34" charset="0"/>
                <a:cs typeface="Arial" panose="020B0604020202020204" pitchFamily="34" charset="0"/>
              </a:rPr>
              <a:t> </a:t>
            </a:r>
            <a:r>
              <a:rPr lang="en-US" altLang="zh-CN" b="1" i="1" dirty="0">
                <a:solidFill>
                  <a:srgbClr val="C00000"/>
                </a:solidFill>
                <a:latin typeface="Arial" panose="020B0604020202020204" pitchFamily="34" charset="0"/>
                <a:cs typeface="Arial" panose="020B0604020202020204" pitchFamily="34" charset="0"/>
              </a:rPr>
              <a:t>Bioinformatics</a:t>
            </a:r>
            <a:r>
              <a:rPr lang="zh-CN" altLang="en-US" dirty="0">
                <a:latin typeface="Arial" panose="020B0604020202020204" pitchFamily="34" charset="0"/>
                <a:cs typeface="Arial" panose="020B0604020202020204" pitchFamily="34" charset="0"/>
              </a:rPr>
              <a:t>，</a:t>
            </a:r>
            <a:r>
              <a:rPr lang="en-US" altLang="zh-CN" dirty="0">
                <a:latin typeface="Arial" panose="020B0604020202020204" pitchFamily="34" charset="0"/>
                <a:cs typeface="Arial" panose="020B0604020202020204" pitchFamily="34" charset="0"/>
              </a:rPr>
              <a:t>2021 </a:t>
            </a:r>
          </a:p>
        </p:txBody>
      </p:sp>
      <mc:AlternateContent xmlns:mc="http://schemas.openxmlformats.org/markup-compatibility/2006" xmlns:a14="http://schemas.microsoft.com/office/drawing/2010/main">
        <mc:Choice Requires="a14">
          <p:sp>
            <p:nvSpPr>
              <p:cNvPr id="4" name="矩形 10">
                <a:extLst>
                  <a:ext uri="{FF2B5EF4-FFF2-40B4-BE49-F238E27FC236}">
                    <a16:creationId xmlns:a16="http://schemas.microsoft.com/office/drawing/2014/main" id="{17D845C1-6DC2-86B2-57A9-16AFE66D33FE}"/>
                  </a:ext>
                </a:extLst>
              </p:cNvPr>
              <p:cNvSpPr/>
              <p:nvPr/>
            </p:nvSpPr>
            <p:spPr>
              <a:xfrm>
                <a:off x="4906614" y="4599473"/>
                <a:ext cx="6258619" cy="1786258"/>
              </a:xfrm>
              <a:prstGeom prst="rect">
                <a:avLst/>
              </a:prstGeom>
            </p:spPr>
            <p:txBody>
              <a:bodyPr wrap="square">
                <a:spAutoFit/>
              </a:bodyPr>
              <a:lstStyle/>
              <a:p>
                <a14:m>
                  <m:oMath xmlns:m="http://schemas.openxmlformats.org/officeDocument/2006/math">
                    <m:r>
                      <a:rPr lang="en-US" altLang="zh-CN" i="1" smtClean="0">
                        <a:latin typeface="Cambria Math" panose="02040503050406030204" pitchFamily="18" charset="0"/>
                        <a:ea typeface="DengXian" panose="02010600030101010101" pitchFamily="2" charset="-122"/>
                        <a:cs typeface="Arial" panose="020B0604020202020204" pitchFamily="34" charset="0"/>
                      </a:rPr>
                      <m:t>𝐵</m:t>
                    </m:r>
                    <m:r>
                      <a:rPr lang="en-US" altLang="zh-CN" i="1">
                        <a:latin typeface="Cambria Math" panose="02040503050406030204" pitchFamily="18" charset="0"/>
                        <a:ea typeface="DengXian" panose="02010600030101010101" pitchFamily="2" charset="-122"/>
                        <a:cs typeface="Arial" panose="020B0604020202020204" pitchFamily="34" charset="0"/>
                      </a:rPr>
                      <m:t>𝐴</m:t>
                    </m:r>
                    <m:r>
                      <a:rPr lang="en-US" altLang="zh-CN" i="1">
                        <a:latin typeface="Cambria Math" panose="02040503050406030204" pitchFamily="18" charset="0"/>
                        <a:ea typeface="DengXian" panose="02010600030101010101" pitchFamily="2" charset="-122"/>
                        <a:cs typeface="Arial" panose="020B0604020202020204" pitchFamily="34" charset="0"/>
                      </a:rPr>
                      <m:t>= </m:t>
                    </m:r>
                    <m:sSub>
                      <m:sSubPr>
                        <m:ctrlPr>
                          <a:rPr lang="zh-CN" altLang="zh-CN" b="1" i="1" smtClean="0">
                            <a:solidFill>
                              <a:schemeClr val="accent2">
                                <a:lumMod val="75000"/>
                              </a:schemeClr>
                            </a:solidFill>
                            <a:effectLst/>
                            <a:latin typeface="Cambria Math" panose="02040503050406030204" pitchFamily="18" charset="0"/>
                            <a:ea typeface="Cambria Math" panose="02040503050406030204" pitchFamily="18" charset="0"/>
                          </a:rPr>
                        </m:ctrlPr>
                      </m:sSubPr>
                      <m:e>
                        <m:r>
                          <a:rPr lang="en-US" altLang="zh-CN" b="1" i="1">
                            <a:solidFill>
                              <a:schemeClr val="accent2">
                                <a:lumMod val="75000"/>
                              </a:schemeClr>
                            </a:solidFill>
                            <a:latin typeface="Cambria Math" panose="02040503050406030204" pitchFamily="18" charset="0"/>
                            <a:ea typeface="DengXian" panose="02010600030101010101" pitchFamily="2" charset="-122"/>
                            <a:cs typeface="Times New Roman" panose="02020603050405020304" pitchFamily="18" charset="0"/>
                          </a:rPr>
                          <m:t>𝜶</m:t>
                        </m:r>
                      </m:e>
                      <m:sub>
                        <m:r>
                          <a:rPr lang="en-US" altLang="zh-CN" b="1" i="1">
                            <a:solidFill>
                              <a:schemeClr val="accent2">
                                <a:lumMod val="75000"/>
                              </a:schemeClr>
                            </a:solidFill>
                            <a:latin typeface="Cambria Math" panose="02040503050406030204" pitchFamily="18" charset="0"/>
                            <a:ea typeface="DengXian" panose="02010600030101010101" pitchFamily="2" charset="-122"/>
                            <a:cs typeface="Times New Roman" panose="02020603050405020304" pitchFamily="18" charset="0"/>
                          </a:rPr>
                          <m:t>𝒃</m:t>
                        </m:r>
                      </m:sub>
                    </m:sSub>
                    <m:r>
                      <a:rPr lang="en-US" altLang="zh-CN" b="1" i="1">
                        <a:solidFill>
                          <a:srgbClr val="000000"/>
                        </a:solidFill>
                        <a:latin typeface="Cambria Math" panose="02040503050406030204" pitchFamily="18" charset="0"/>
                        <a:ea typeface="DengXian" panose="02010600030101010101" pitchFamily="2" charset="-122"/>
                        <a:cs typeface="Times New Roman" panose="02020603050405020304" pitchFamily="18" charset="0"/>
                      </a:rPr>
                      <m:t>+</m:t>
                    </m:r>
                    <m:r>
                      <a:rPr lang="en-US" altLang="zh-CN" b="1" i="1">
                        <a:latin typeface="Cambria Math" panose="02040503050406030204" pitchFamily="18" charset="0"/>
                        <a:ea typeface="DengXian" panose="02010600030101010101" pitchFamily="2" charset="-122"/>
                        <a:cs typeface="Arial" panose="020B0604020202020204" pitchFamily="34" charset="0"/>
                      </a:rPr>
                      <m:t> </m:t>
                    </m:r>
                    <m:sSub>
                      <m:sSubPr>
                        <m:ctrlPr>
                          <a:rPr lang="zh-CN" altLang="zh-CN" b="1" i="1" smtClean="0">
                            <a:solidFill>
                              <a:schemeClr val="accent1"/>
                            </a:solidFill>
                            <a:effectLst/>
                            <a:latin typeface="Cambria Math" panose="02040503050406030204" pitchFamily="18" charset="0"/>
                            <a:ea typeface="Cambria Math" panose="02040503050406030204" pitchFamily="18" charset="0"/>
                            <a:cs typeface="Arial" panose="020B0604020202020204" pitchFamily="34" charset="0"/>
                          </a:rPr>
                        </m:ctrlPr>
                      </m:sSubPr>
                      <m:e>
                        <m:r>
                          <a:rPr lang="en-US" altLang="zh-CN" b="1" i="1">
                            <a:solidFill>
                              <a:schemeClr val="accent1"/>
                            </a:solidFill>
                            <a:latin typeface="Cambria Math" panose="02040503050406030204" pitchFamily="18" charset="0"/>
                            <a:ea typeface="DengXian" panose="02010600030101010101" pitchFamily="2" charset="-122"/>
                            <a:cs typeface="Arial" panose="020B0604020202020204" pitchFamily="34" charset="0"/>
                          </a:rPr>
                          <m:t>𝜷</m:t>
                        </m:r>
                      </m:e>
                      <m:sub>
                        <m:r>
                          <a:rPr lang="en-US" altLang="zh-CN" b="1" i="1">
                            <a:solidFill>
                              <a:schemeClr val="accent1"/>
                            </a:solidFill>
                            <a:latin typeface="Cambria Math" panose="02040503050406030204" pitchFamily="18" charset="0"/>
                            <a:ea typeface="DengXian" panose="02010600030101010101" pitchFamily="2" charset="-122"/>
                            <a:cs typeface="Arial" panose="020B0604020202020204" pitchFamily="34" charset="0"/>
                          </a:rPr>
                          <m:t>𝑯𝑳</m:t>
                        </m:r>
                        <m:sSub>
                          <m:sSubPr>
                            <m:ctrlPr>
                              <a:rPr lang="zh-CN" altLang="zh-CN" b="1" i="1">
                                <a:solidFill>
                                  <a:schemeClr val="accent1"/>
                                </a:solidFill>
                                <a:effectLst/>
                                <a:latin typeface="Cambria Math" panose="02040503050406030204" pitchFamily="18" charset="0"/>
                                <a:ea typeface="Cambria Math" panose="02040503050406030204" pitchFamily="18" charset="0"/>
                                <a:cs typeface="Arial" panose="020B0604020202020204" pitchFamily="34" charset="0"/>
                              </a:rPr>
                            </m:ctrlPr>
                          </m:sSubPr>
                          <m:e>
                            <m:r>
                              <a:rPr lang="en-US" altLang="zh-CN" b="1" i="1">
                                <a:solidFill>
                                  <a:schemeClr val="accent1"/>
                                </a:solidFill>
                                <a:latin typeface="Cambria Math" panose="02040503050406030204" pitchFamily="18" charset="0"/>
                                <a:ea typeface="DengXian" panose="02010600030101010101" pitchFamily="2" charset="-122"/>
                                <a:cs typeface="Arial" panose="020B0604020202020204" pitchFamily="34" charset="0"/>
                              </a:rPr>
                              <m:t>𝑨</m:t>
                            </m:r>
                          </m:e>
                          <m:sub>
                            <m:r>
                              <a:rPr lang="en-US" altLang="zh-CN" b="1" i="1">
                                <a:solidFill>
                                  <a:schemeClr val="accent1"/>
                                </a:solidFill>
                                <a:latin typeface="Cambria Math" panose="02040503050406030204" pitchFamily="18" charset="0"/>
                                <a:ea typeface="DengXian" panose="02010600030101010101" pitchFamily="2" charset="-122"/>
                                <a:cs typeface="Arial" panose="020B0604020202020204" pitchFamily="34" charset="0"/>
                              </a:rPr>
                              <m:t>𝒅𝒆𝒈𝒓𝒆𝒆</m:t>
                            </m:r>
                          </m:sub>
                        </m:sSub>
                      </m:sub>
                    </m:sSub>
                    <m:r>
                      <a:rPr lang="en-US" altLang="zh-CN" b="1" i="1">
                        <a:latin typeface="Cambria Math" panose="02040503050406030204" pitchFamily="18" charset="0"/>
                        <a:ea typeface="DengXian" panose="02010600030101010101" pitchFamily="2" charset="-122"/>
                        <a:cs typeface="Arial" panose="020B0604020202020204" pitchFamily="34" charset="0"/>
                      </a:rPr>
                      <m:t>. </m:t>
                    </m:r>
                    <m:sSub>
                      <m:sSubPr>
                        <m:ctrlPr>
                          <a:rPr lang="zh-CN" altLang="zh-CN" b="1" i="1">
                            <a:effectLst/>
                            <a:latin typeface="Cambria Math" panose="02040503050406030204" pitchFamily="18" charset="0"/>
                            <a:ea typeface="Cambria Math" panose="02040503050406030204" pitchFamily="18" charset="0"/>
                            <a:cs typeface="Arial" panose="020B0604020202020204" pitchFamily="34" charset="0"/>
                          </a:rPr>
                        </m:ctrlPr>
                      </m:sSubPr>
                      <m:e>
                        <m:r>
                          <a:rPr lang="en-US" altLang="zh-CN" b="1" i="1">
                            <a:latin typeface="Cambria Math" panose="02040503050406030204" pitchFamily="18" charset="0"/>
                            <a:ea typeface="DengXian" panose="02010600030101010101" pitchFamily="2" charset="-122"/>
                            <a:cs typeface="Arial" panose="020B0604020202020204" pitchFamily="34" charset="0"/>
                          </a:rPr>
                          <m:t>𝒙</m:t>
                        </m:r>
                      </m:e>
                      <m:sub>
                        <m:r>
                          <a:rPr lang="en-US" altLang="zh-CN" b="1" i="1">
                            <a:latin typeface="Cambria Math" panose="02040503050406030204" pitchFamily="18" charset="0"/>
                            <a:ea typeface="DengXian" panose="02010600030101010101" pitchFamily="2" charset="-122"/>
                            <a:cs typeface="Arial" panose="020B0604020202020204" pitchFamily="34" charset="0"/>
                          </a:rPr>
                          <m:t>𝑯𝑳</m:t>
                        </m:r>
                        <m:sSub>
                          <m:sSubPr>
                            <m:ctrlPr>
                              <a:rPr lang="zh-CN" altLang="zh-CN" b="1" i="1">
                                <a:effectLst/>
                                <a:latin typeface="Cambria Math" panose="02040503050406030204" pitchFamily="18" charset="0"/>
                                <a:ea typeface="Cambria Math" panose="02040503050406030204" pitchFamily="18" charset="0"/>
                                <a:cs typeface="Arial" panose="020B0604020202020204" pitchFamily="34" charset="0"/>
                              </a:rPr>
                            </m:ctrlPr>
                          </m:sSubPr>
                          <m:e>
                            <m:r>
                              <a:rPr lang="en-US" altLang="zh-CN" b="1" i="1">
                                <a:latin typeface="Cambria Math" panose="02040503050406030204" pitchFamily="18" charset="0"/>
                                <a:ea typeface="DengXian" panose="02010600030101010101" pitchFamily="2" charset="-122"/>
                                <a:cs typeface="Arial" panose="020B0604020202020204" pitchFamily="34" charset="0"/>
                              </a:rPr>
                              <m:t>𝑨</m:t>
                            </m:r>
                          </m:e>
                          <m:sub>
                            <m:r>
                              <a:rPr lang="en-US" altLang="zh-CN" b="1" i="1">
                                <a:latin typeface="Cambria Math" panose="02040503050406030204" pitchFamily="18" charset="0"/>
                                <a:ea typeface="DengXian" panose="02010600030101010101" pitchFamily="2" charset="-122"/>
                                <a:cs typeface="Arial" panose="020B0604020202020204" pitchFamily="34" charset="0"/>
                              </a:rPr>
                              <m:t>𝒅𝒆𝒈𝒓𝒆𝒆</m:t>
                            </m:r>
                          </m:sub>
                        </m:sSub>
                      </m:sub>
                    </m:sSub>
                    <m:r>
                      <a:rPr lang="en-US" altLang="zh-CN" b="1" i="1">
                        <a:latin typeface="Cambria Math" panose="02040503050406030204" pitchFamily="18" charset="0"/>
                        <a:ea typeface="DengXian" panose="02010600030101010101" pitchFamily="2" charset="-122"/>
                        <a:cs typeface="Arial" panose="020B0604020202020204" pitchFamily="34" charset="0"/>
                      </a:rPr>
                      <m:t>+</m:t>
                    </m:r>
                    <m:sSub>
                      <m:sSubPr>
                        <m:ctrlPr>
                          <a:rPr lang="zh-CN" altLang="zh-CN" b="1" i="1" smtClean="0">
                            <a:solidFill>
                              <a:schemeClr val="accent1"/>
                            </a:solidFill>
                            <a:effectLst/>
                            <a:latin typeface="Cambria Math" panose="02040503050406030204" pitchFamily="18" charset="0"/>
                            <a:ea typeface="Cambria Math" panose="02040503050406030204" pitchFamily="18" charset="0"/>
                            <a:cs typeface="Arial" panose="020B0604020202020204" pitchFamily="34" charset="0"/>
                          </a:rPr>
                        </m:ctrlPr>
                      </m:sSubPr>
                      <m:e>
                        <m:r>
                          <a:rPr lang="en-US" altLang="zh-CN" b="1" i="1">
                            <a:solidFill>
                              <a:schemeClr val="accent1"/>
                            </a:solidFill>
                            <a:latin typeface="Cambria Math" panose="02040503050406030204" pitchFamily="18" charset="0"/>
                            <a:ea typeface="DengXian" panose="02010600030101010101" pitchFamily="2" charset="-122"/>
                            <a:cs typeface="Arial" panose="020B0604020202020204" pitchFamily="34" charset="0"/>
                          </a:rPr>
                          <m:t>𝜷</m:t>
                        </m:r>
                      </m:e>
                      <m:sub>
                        <m:r>
                          <a:rPr lang="en-US" altLang="zh-CN" b="1" i="1">
                            <a:solidFill>
                              <a:schemeClr val="accent1"/>
                            </a:solidFill>
                            <a:latin typeface="Cambria Math" panose="02040503050406030204" pitchFamily="18" charset="0"/>
                            <a:ea typeface="DengXian" panose="02010600030101010101" pitchFamily="2" charset="-122"/>
                            <a:cs typeface="Arial" panose="020B0604020202020204" pitchFamily="34" charset="0"/>
                          </a:rPr>
                          <m:t>𝑯𝑳</m:t>
                        </m:r>
                        <m:sSub>
                          <m:sSubPr>
                            <m:ctrlPr>
                              <a:rPr lang="zh-CN" altLang="zh-CN" b="1" i="1">
                                <a:solidFill>
                                  <a:schemeClr val="accent1"/>
                                </a:solidFill>
                                <a:effectLst/>
                                <a:latin typeface="Cambria Math" panose="02040503050406030204" pitchFamily="18" charset="0"/>
                                <a:ea typeface="Cambria Math" panose="02040503050406030204" pitchFamily="18" charset="0"/>
                                <a:cs typeface="Arial" panose="020B0604020202020204" pitchFamily="34" charset="0"/>
                              </a:rPr>
                            </m:ctrlPr>
                          </m:sSubPr>
                          <m:e>
                            <m:r>
                              <a:rPr lang="en-US" altLang="zh-CN" b="1" i="1">
                                <a:solidFill>
                                  <a:schemeClr val="accent1"/>
                                </a:solidFill>
                                <a:latin typeface="Cambria Math" panose="02040503050406030204" pitchFamily="18" charset="0"/>
                                <a:ea typeface="DengXian" panose="02010600030101010101" pitchFamily="2" charset="-122"/>
                                <a:cs typeface="Arial" panose="020B0604020202020204" pitchFamily="34" charset="0"/>
                              </a:rPr>
                              <m:t>𝑨</m:t>
                            </m:r>
                          </m:e>
                          <m:sub>
                            <m:r>
                              <a:rPr lang="en-US" altLang="zh-CN" b="1" i="1">
                                <a:solidFill>
                                  <a:schemeClr val="accent1"/>
                                </a:solidFill>
                                <a:latin typeface="Cambria Math" panose="02040503050406030204" pitchFamily="18" charset="0"/>
                                <a:ea typeface="DengXian" panose="02010600030101010101" pitchFamily="2" charset="-122"/>
                                <a:cs typeface="Arial" panose="020B0604020202020204" pitchFamily="34" charset="0"/>
                              </a:rPr>
                              <m:t>𝒄𝒍𝒐𝒔𝒆𝒏𝒆𝒔𝒔</m:t>
                            </m:r>
                            <m:r>
                              <a:rPr lang="en-US" altLang="zh-CN" b="1" i="1">
                                <a:solidFill>
                                  <a:schemeClr val="accent1"/>
                                </a:solidFill>
                                <a:latin typeface="Cambria Math" panose="02040503050406030204" pitchFamily="18" charset="0"/>
                                <a:ea typeface="DengXian" panose="02010600030101010101" pitchFamily="2" charset="-122"/>
                                <a:cs typeface="Arial" panose="020B0604020202020204" pitchFamily="34" charset="0"/>
                              </a:rPr>
                              <m:t> </m:t>
                            </m:r>
                          </m:sub>
                        </m:sSub>
                      </m:sub>
                    </m:sSub>
                    <m:r>
                      <a:rPr lang="en-US" altLang="zh-CN" b="1" i="1">
                        <a:latin typeface="Cambria Math" panose="02040503050406030204" pitchFamily="18" charset="0"/>
                        <a:ea typeface="DengXian" panose="02010600030101010101" pitchFamily="2" charset="-122"/>
                        <a:cs typeface="Arial" panose="020B0604020202020204" pitchFamily="34" charset="0"/>
                      </a:rPr>
                      <m:t>∙</m:t>
                    </m:r>
                    <m:sSub>
                      <m:sSubPr>
                        <m:ctrlPr>
                          <a:rPr lang="zh-CN" altLang="zh-CN" b="1" i="1" smtClean="0">
                            <a:effectLst/>
                            <a:latin typeface="Cambria Math" panose="02040503050406030204" pitchFamily="18" charset="0"/>
                            <a:ea typeface="Cambria Math" panose="02040503050406030204" pitchFamily="18" charset="0"/>
                            <a:cs typeface="Arial" panose="020B0604020202020204" pitchFamily="34" charset="0"/>
                          </a:rPr>
                        </m:ctrlPr>
                      </m:sSubPr>
                      <m:e>
                        <m:r>
                          <a:rPr lang="en-US" altLang="zh-CN" b="1" i="1">
                            <a:latin typeface="Cambria Math" panose="02040503050406030204" pitchFamily="18" charset="0"/>
                            <a:ea typeface="DengXian" panose="02010600030101010101" pitchFamily="2" charset="-122"/>
                            <a:cs typeface="Arial" panose="020B0604020202020204" pitchFamily="34" charset="0"/>
                          </a:rPr>
                          <m:t>𝒙</m:t>
                        </m:r>
                      </m:e>
                      <m:sub>
                        <m:r>
                          <a:rPr lang="en-US" altLang="zh-CN" b="1" i="1">
                            <a:latin typeface="Cambria Math" panose="02040503050406030204" pitchFamily="18" charset="0"/>
                            <a:ea typeface="DengXian" panose="02010600030101010101" pitchFamily="2" charset="-122"/>
                            <a:cs typeface="Arial" panose="020B0604020202020204" pitchFamily="34" charset="0"/>
                          </a:rPr>
                          <m:t>𝑯𝑳</m:t>
                        </m:r>
                        <m:sSub>
                          <m:sSubPr>
                            <m:ctrlPr>
                              <a:rPr lang="zh-CN" altLang="zh-CN" b="1" i="1">
                                <a:effectLst/>
                                <a:latin typeface="Cambria Math" panose="02040503050406030204" pitchFamily="18" charset="0"/>
                                <a:ea typeface="Cambria Math" panose="02040503050406030204" pitchFamily="18" charset="0"/>
                                <a:cs typeface="Arial" panose="020B0604020202020204" pitchFamily="34" charset="0"/>
                              </a:rPr>
                            </m:ctrlPr>
                          </m:sSubPr>
                          <m:e>
                            <m:r>
                              <a:rPr lang="en-US" altLang="zh-CN" b="1" i="1">
                                <a:latin typeface="Cambria Math" panose="02040503050406030204" pitchFamily="18" charset="0"/>
                                <a:ea typeface="DengXian" panose="02010600030101010101" pitchFamily="2" charset="-122"/>
                                <a:cs typeface="Arial" panose="020B0604020202020204" pitchFamily="34" charset="0"/>
                              </a:rPr>
                              <m:t>𝑨</m:t>
                            </m:r>
                          </m:e>
                          <m:sub>
                            <m:r>
                              <a:rPr lang="en-US" altLang="zh-CN" b="1" i="1">
                                <a:latin typeface="Cambria Math" panose="02040503050406030204" pitchFamily="18" charset="0"/>
                                <a:ea typeface="DengXian" panose="02010600030101010101" pitchFamily="2" charset="-122"/>
                                <a:cs typeface="Arial" panose="020B0604020202020204" pitchFamily="34" charset="0"/>
                              </a:rPr>
                              <m:t>𝒄𝒍𝒐𝒔𝒆𝒏𝒆𝒔𝒔</m:t>
                            </m:r>
                          </m:sub>
                        </m:sSub>
                      </m:sub>
                    </m:sSub>
                    <m:r>
                      <a:rPr lang="en-US" altLang="zh-CN" b="1" i="1" smtClean="0">
                        <a:solidFill>
                          <a:schemeClr val="accent2">
                            <a:lumMod val="75000"/>
                          </a:schemeClr>
                        </a:solidFill>
                        <a:latin typeface="Cambria Math" panose="02040503050406030204" pitchFamily="18" charset="0"/>
                        <a:ea typeface="DengXian" panose="02010600030101010101" pitchFamily="2" charset="-122"/>
                        <a:cs typeface="Arial" panose="020B0604020202020204" pitchFamily="34" charset="0"/>
                      </a:rPr>
                      <m:t>+ </m:t>
                    </m:r>
                    <m:sSub>
                      <m:sSubPr>
                        <m:ctrlPr>
                          <a:rPr lang="zh-CN" altLang="zh-CN" b="1" i="1" smtClean="0">
                            <a:solidFill>
                              <a:schemeClr val="accent1"/>
                            </a:solidFill>
                            <a:effectLst/>
                            <a:latin typeface="Cambria Math" panose="02040503050406030204" pitchFamily="18" charset="0"/>
                            <a:ea typeface="Cambria Math" panose="02040503050406030204" pitchFamily="18" charset="0"/>
                            <a:cs typeface="Arial" panose="020B0604020202020204" pitchFamily="34" charset="0"/>
                          </a:rPr>
                        </m:ctrlPr>
                      </m:sSubPr>
                      <m:e>
                        <m:r>
                          <a:rPr lang="en-US" altLang="zh-CN" b="1" i="1">
                            <a:solidFill>
                              <a:schemeClr val="accent1"/>
                            </a:solidFill>
                            <a:latin typeface="Cambria Math" panose="02040503050406030204" pitchFamily="18" charset="0"/>
                            <a:ea typeface="DengXian" panose="02010600030101010101" pitchFamily="2" charset="-122"/>
                            <a:cs typeface="Arial" panose="020B0604020202020204" pitchFamily="34" charset="0"/>
                          </a:rPr>
                          <m:t>𝜷</m:t>
                        </m:r>
                      </m:e>
                      <m:sub>
                        <m:r>
                          <a:rPr lang="en-US" altLang="zh-CN" b="1" i="1">
                            <a:solidFill>
                              <a:schemeClr val="accent1"/>
                            </a:solidFill>
                            <a:latin typeface="Cambria Math" panose="02040503050406030204" pitchFamily="18" charset="0"/>
                            <a:ea typeface="DengXian" panose="02010600030101010101" pitchFamily="2" charset="-122"/>
                            <a:cs typeface="Arial" panose="020B0604020202020204" pitchFamily="34" charset="0"/>
                          </a:rPr>
                          <m:t>𝑯𝑳</m:t>
                        </m:r>
                        <m:sSub>
                          <m:sSubPr>
                            <m:ctrlPr>
                              <a:rPr lang="zh-CN" altLang="zh-CN" b="1" i="1">
                                <a:solidFill>
                                  <a:schemeClr val="accent1"/>
                                </a:solidFill>
                                <a:effectLst/>
                                <a:latin typeface="Cambria Math" panose="02040503050406030204" pitchFamily="18" charset="0"/>
                                <a:ea typeface="Cambria Math" panose="02040503050406030204" pitchFamily="18" charset="0"/>
                                <a:cs typeface="Arial" panose="020B0604020202020204" pitchFamily="34" charset="0"/>
                              </a:rPr>
                            </m:ctrlPr>
                          </m:sSubPr>
                          <m:e>
                            <m:r>
                              <a:rPr lang="en-US" altLang="zh-CN" b="1" i="1">
                                <a:solidFill>
                                  <a:schemeClr val="accent1"/>
                                </a:solidFill>
                                <a:latin typeface="Cambria Math" panose="02040503050406030204" pitchFamily="18" charset="0"/>
                                <a:ea typeface="DengXian" panose="02010600030101010101" pitchFamily="2" charset="-122"/>
                                <a:cs typeface="Arial" panose="020B0604020202020204" pitchFamily="34" charset="0"/>
                              </a:rPr>
                              <m:t>𝑨</m:t>
                            </m:r>
                          </m:e>
                          <m:sub>
                            <m:r>
                              <a:rPr lang="en-US" altLang="zh-CN" b="1" i="1">
                                <a:solidFill>
                                  <a:schemeClr val="accent1"/>
                                </a:solidFill>
                                <a:latin typeface="Cambria Math" panose="02040503050406030204" pitchFamily="18" charset="0"/>
                                <a:ea typeface="DengXian" panose="02010600030101010101" pitchFamily="2" charset="-122"/>
                                <a:cs typeface="Arial" panose="020B0604020202020204" pitchFamily="34" charset="0"/>
                              </a:rPr>
                              <m:t>𝒃𝒆𝒕𝒘𝒆𝒆𝒏𝒆𝒔𝒔</m:t>
                            </m:r>
                          </m:sub>
                        </m:sSub>
                      </m:sub>
                    </m:sSub>
                    <m:r>
                      <a:rPr lang="en-US" altLang="zh-CN" b="1" i="1">
                        <a:latin typeface="Cambria Math" panose="02040503050406030204" pitchFamily="18" charset="0"/>
                        <a:ea typeface="DengXian" panose="02010600030101010101" pitchFamily="2" charset="-122"/>
                        <a:cs typeface="Arial" panose="020B0604020202020204" pitchFamily="34" charset="0"/>
                      </a:rPr>
                      <m:t>∙</m:t>
                    </m:r>
                    <m:sSub>
                      <m:sSubPr>
                        <m:ctrlPr>
                          <a:rPr lang="zh-CN" altLang="zh-CN" b="1" i="1">
                            <a:effectLst/>
                            <a:latin typeface="Cambria Math" panose="02040503050406030204" pitchFamily="18" charset="0"/>
                            <a:ea typeface="Cambria Math" panose="02040503050406030204" pitchFamily="18" charset="0"/>
                            <a:cs typeface="Arial" panose="020B0604020202020204" pitchFamily="34" charset="0"/>
                          </a:rPr>
                        </m:ctrlPr>
                      </m:sSubPr>
                      <m:e>
                        <m:r>
                          <a:rPr lang="en-US" altLang="zh-CN" b="1" i="1">
                            <a:latin typeface="Cambria Math" panose="02040503050406030204" pitchFamily="18" charset="0"/>
                            <a:ea typeface="DengXian" panose="02010600030101010101" pitchFamily="2" charset="-122"/>
                            <a:cs typeface="Arial" panose="020B0604020202020204" pitchFamily="34" charset="0"/>
                          </a:rPr>
                          <m:t>𝒙</m:t>
                        </m:r>
                      </m:e>
                      <m:sub>
                        <m:r>
                          <a:rPr lang="en-US" altLang="zh-CN" b="1" i="1">
                            <a:latin typeface="Cambria Math" panose="02040503050406030204" pitchFamily="18" charset="0"/>
                            <a:ea typeface="DengXian" panose="02010600030101010101" pitchFamily="2" charset="-122"/>
                            <a:cs typeface="Arial" panose="020B0604020202020204" pitchFamily="34" charset="0"/>
                          </a:rPr>
                          <m:t>𝑯𝑳</m:t>
                        </m:r>
                        <m:sSub>
                          <m:sSubPr>
                            <m:ctrlPr>
                              <a:rPr lang="zh-CN" altLang="zh-CN" b="1" i="1">
                                <a:effectLst/>
                                <a:latin typeface="Cambria Math" panose="02040503050406030204" pitchFamily="18" charset="0"/>
                                <a:ea typeface="Cambria Math" panose="02040503050406030204" pitchFamily="18" charset="0"/>
                                <a:cs typeface="Arial" panose="020B0604020202020204" pitchFamily="34" charset="0"/>
                              </a:rPr>
                            </m:ctrlPr>
                          </m:sSubPr>
                          <m:e>
                            <m:r>
                              <a:rPr lang="en-US" altLang="zh-CN" b="1" i="1">
                                <a:latin typeface="Cambria Math" panose="02040503050406030204" pitchFamily="18" charset="0"/>
                                <a:ea typeface="DengXian" panose="02010600030101010101" pitchFamily="2" charset="-122"/>
                                <a:cs typeface="Arial" panose="020B0604020202020204" pitchFamily="34" charset="0"/>
                              </a:rPr>
                              <m:t>𝑨</m:t>
                            </m:r>
                          </m:e>
                          <m:sub>
                            <m:r>
                              <a:rPr lang="en-US" altLang="zh-CN" b="1" i="1">
                                <a:latin typeface="Cambria Math" panose="02040503050406030204" pitchFamily="18" charset="0"/>
                                <a:ea typeface="DengXian" panose="02010600030101010101" pitchFamily="2" charset="-122"/>
                                <a:cs typeface="Arial" panose="020B0604020202020204" pitchFamily="34" charset="0"/>
                              </a:rPr>
                              <m:t>𝒃𝒆𝒕𝒘𝒆𝒆𝒏𝒆𝒔𝒔</m:t>
                            </m:r>
                          </m:sub>
                        </m:sSub>
                      </m:sub>
                    </m:sSub>
                    <m:r>
                      <a:rPr lang="en-US" altLang="zh-CN" b="1" i="1">
                        <a:latin typeface="Cambria Math" panose="02040503050406030204" pitchFamily="18" charset="0"/>
                        <a:ea typeface="DengXian" panose="02010600030101010101" pitchFamily="2" charset="-122"/>
                        <a:cs typeface="Arial" panose="020B0604020202020204" pitchFamily="34" charset="0"/>
                      </a:rPr>
                      <m:t>+</m:t>
                    </m:r>
                    <m:sSub>
                      <m:sSubPr>
                        <m:ctrlPr>
                          <a:rPr lang="zh-CN" altLang="zh-CN" b="1" i="1" smtClean="0">
                            <a:solidFill>
                              <a:schemeClr val="accent2">
                                <a:lumMod val="75000"/>
                              </a:schemeClr>
                            </a:solidFill>
                            <a:effectLst/>
                            <a:latin typeface="Cambria Math" panose="02040503050406030204" pitchFamily="18" charset="0"/>
                            <a:ea typeface="Cambria Math" panose="02040503050406030204" pitchFamily="18" charset="0"/>
                            <a:cs typeface="Arial" panose="020B0604020202020204" pitchFamily="34" charset="0"/>
                          </a:rPr>
                        </m:ctrlPr>
                      </m:sSubPr>
                      <m:e>
                        <m:r>
                          <a:rPr lang="en-US" altLang="zh-CN" b="1" i="1">
                            <a:solidFill>
                              <a:schemeClr val="accent2">
                                <a:lumMod val="75000"/>
                              </a:schemeClr>
                            </a:solidFill>
                            <a:latin typeface="Cambria Math" panose="02040503050406030204" pitchFamily="18" charset="0"/>
                            <a:ea typeface="DengXian" panose="02010600030101010101" pitchFamily="2" charset="-122"/>
                            <a:cs typeface="Arial" panose="020B0604020202020204" pitchFamily="34" charset="0"/>
                          </a:rPr>
                          <m:t>𝜷</m:t>
                        </m:r>
                      </m:e>
                      <m:sub>
                        <m:r>
                          <a:rPr lang="en-US" altLang="zh-CN" b="1" i="1">
                            <a:solidFill>
                              <a:schemeClr val="accent2">
                                <a:lumMod val="75000"/>
                              </a:schemeClr>
                            </a:solidFill>
                            <a:latin typeface="Cambria Math" panose="02040503050406030204" pitchFamily="18" charset="0"/>
                            <a:ea typeface="DengXian" panose="02010600030101010101" pitchFamily="2" charset="-122"/>
                            <a:cs typeface="Arial" panose="020B0604020202020204" pitchFamily="34" charset="0"/>
                          </a:rPr>
                          <m:t>𝑯𝑳</m:t>
                        </m:r>
                        <m:sSub>
                          <m:sSubPr>
                            <m:ctrlPr>
                              <a:rPr lang="zh-CN" altLang="zh-CN" b="1" i="1">
                                <a:solidFill>
                                  <a:schemeClr val="accent2">
                                    <a:lumMod val="75000"/>
                                  </a:schemeClr>
                                </a:solidFill>
                                <a:effectLst/>
                                <a:latin typeface="Cambria Math" panose="02040503050406030204" pitchFamily="18" charset="0"/>
                                <a:ea typeface="Cambria Math" panose="02040503050406030204" pitchFamily="18" charset="0"/>
                                <a:cs typeface="Arial" panose="020B0604020202020204" pitchFamily="34" charset="0"/>
                              </a:rPr>
                            </m:ctrlPr>
                          </m:sSubPr>
                          <m:e>
                            <m:r>
                              <a:rPr lang="en-US" altLang="zh-CN" b="1" i="1">
                                <a:solidFill>
                                  <a:schemeClr val="accent2">
                                    <a:lumMod val="75000"/>
                                  </a:schemeClr>
                                </a:solidFill>
                                <a:latin typeface="Cambria Math" panose="02040503050406030204" pitchFamily="18" charset="0"/>
                                <a:ea typeface="DengXian" panose="02010600030101010101" pitchFamily="2" charset="-122"/>
                                <a:cs typeface="Arial" panose="020B0604020202020204" pitchFamily="34" charset="0"/>
                              </a:rPr>
                              <m:t>𝑨</m:t>
                            </m:r>
                          </m:e>
                          <m:sub>
                            <m:r>
                              <a:rPr lang="en-US" altLang="zh-CN" b="1" i="1">
                                <a:solidFill>
                                  <a:schemeClr val="accent2">
                                    <a:lumMod val="75000"/>
                                  </a:schemeClr>
                                </a:solidFill>
                                <a:latin typeface="Cambria Math" panose="02040503050406030204" pitchFamily="18" charset="0"/>
                                <a:ea typeface="DengXian" panose="02010600030101010101" pitchFamily="2" charset="-122"/>
                                <a:cs typeface="Arial" panose="020B0604020202020204" pitchFamily="34" charset="0"/>
                              </a:rPr>
                              <m:t>𝒆𝒊𝒈𝒆𝒏𝒗𝒆𝒄𝒕𝒐𝒓</m:t>
                            </m:r>
                            <m:r>
                              <a:rPr lang="en-US" altLang="zh-CN" b="1" i="1">
                                <a:solidFill>
                                  <a:schemeClr val="accent2">
                                    <a:lumMod val="75000"/>
                                  </a:schemeClr>
                                </a:solidFill>
                                <a:latin typeface="Cambria Math" panose="02040503050406030204" pitchFamily="18" charset="0"/>
                                <a:ea typeface="DengXian" panose="02010600030101010101" pitchFamily="2" charset="-122"/>
                                <a:cs typeface="Arial" panose="020B0604020202020204" pitchFamily="34" charset="0"/>
                              </a:rPr>
                              <m:t>  </m:t>
                            </m:r>
                          </m:sub>
                        </m:sSub>
                      </m:sub>
                    </m:sSub>
                    <m:r>
                      <a:rPr lang="en-US" altLang="zh-CN" b="1" i="1">
                        <a:latin typeface="Cambria Math" panose="02040503050406030204" pitchFamily="18" charset="0"/>
                        <a:ea typeface="DengXian" panose="02010600030101010101" pitchFamily="2" charset="-122"/>
                        <a:cs typeface="Arial" panose="020B0604020202020204" pitchFamily="34" charset="0"/>
                      </a:rPr>
                      <m:t>∙</m:t>
                    </m:r>
                    <m:sSub>
                      <m:sSubPr>
                        <m:ctrlPr>
                          <a:rPr lang="zh-CN" altLang="zh-CN" b="1" i="1">
                            <a:effectLst/>
                            <a:latin typeface="Cambria Math" panose="02040503050406030204" pitchFamily="18" charset="0"/>
                            <a:ea typeface="Cambria Math" panose="02040503050406030204" pitchFamily="18" charset="0"/>
                            <a:cs typeface="Arial" panose="020B0604020202020204" pitchFamily="34" charset="0"/>
                          </a:rPr>
                        </m:ctrlPr>
                      </m:sSubPr>
                      <m:e>
                        <m:r>
                          <a:rPr lang="en-US" altLang="zh-CN" b="1" i="1">
                            <a:latin typeface="Cambria Math" panose="02040503050406030204" pitchFamily="18" charset="0"/>
                            <a:ea typeface="DengXian" panose="02010600030101010101" pitchFamily="2" charset="-122"/>
                            <a:cs typeface="Arial" panose="020B0604020202020204" pitchFamily="34" charset="0"/>
                          </a:rPr>
                          <m:t>𝒙</m:t>
                        </m:r>
                      </m:e>
                      <m:sub>
                        <m:r>
                          <a:rPr lang="en-US" altLang="zh-CN" b="1" i="1">
                            <a:latin typeface="Cambria Math" panose="02040503050406030204" pitchFamily="18" charset="0"/>
                            <a:ea typeface="DengXian" panose="02010600030101010101" pitchFamily="2" charset="-122"/>
                            <a:cs typeface="Arial" panose="020B0604020202020204" pitchFamily="34" charset="0"/>
                          </a:rPr>
                          <m:t>𝑯𝑳</m:t>
                        </m:r>
                        <m:sSub>
                          <m:sSubPr>
                            <m:ctrlPr>
                              <a:rPr lang="zh-CN" altLang="zh-CN" b="1" i="1">
                                <a:effectLst/>
                                <a:latin typeface="Cambria Math" panose="02040503050406030204" pitchFamily="18" charset="0"/>
                                <a:ea typeface="Cambria Math" panose="02040503050406030204" pitchFamily="18" charset="0"/>
                                <a:cs typeface="Arial" panose="020B0604020202020204" pitchFamily="34" charset="0"/>
                              </a:rPr>
                            </m:ctrlPr>
                          </m:sSubPr>
                          <m:e>
                            <m:r>
                              <a:rPr lang="en-US" altLang="zh-CN" b="1" i="1">
                                <a:latin typeface="Cambria Math" panose="02040503050406030204" pitchFamily="18" charset="0"/>
                                <a:ea typeface="DengXian" panose="02010600030101010101" pitchFamily="2" charset="-122"/>
                                <a:cs typeface="Arial" panose="020B0604020202020204" pitchFamily="34" charset="0"/>
                              </a:rPr>
                              <m:t>𝑨</m:t>
                            </m:r>
                          </m:e>
                          <m:sub>
                            <m:r>
                              <a:rPr lang="en-US" altLang="zh-CN" b="1" i="1">
                                <a:latin typeface="Cambria Math" panose="02040503050406030204" pitchFamily="18" charset="0"/>
                                <a:ea typeface="DengXian" panose="02010600030101010101" pitchFamily="2" charset="-122"/>
                                <a:cs typeface="Arial" panose="020B0604020202020204" pitchFamily="34" charset="0"/>
                              </a:rPr>
                              <m:t>𝒆𝒊𝒈𝒆𝒏𝒗𝒆𝒄𝒕𝒐𝒓</m:t>
                            </m:r>
                            <m:r>
                              <a:rPr lang="en-US" altLang="zh-CN" b="1" i="1">
                                <a:latin typeface="Cambria Math" panose="02040503050406030204" pitchFamily="18" charset="0"/>
                                <a:ea typeface="DengXian" panose="02010600030101010101" pitchFamily="2" charset="-122"/>
                                <a:cs typeface="Arial" panose="020B0604020202020204" pitchFamily="34" charset="0"/>
                              </a:rPr>
                              <m:t>  </m:t>
                            </m:r>
                          </m:sub>
                        </m:sSub>
                      </m:sub>
                    </m:sSub>
                    <m:r>
                      <a:rPr lang="en-US" altLang="zh-CN" b="1" i="1">
                        <a:latin typeface="Cambria Math" panose="02040503050406030204" pitchFamily="18" charset="0"/>
                        <a:ea typeface="DengXian" panose="02010600030101010101" pitchFamily="2" charset="-122"/>
                        <a:cs typeface="Arial" panose="020B0604020202020204" pitchFamily="34" charset="0"/>
                      </a:rPr>
                      <m:t>+</m:t>
                    </m:r>
                    <m:sSub>
                      <m:sSubPr>
                        <m:ctrlPr>
                          <a:rPr lang="zh-CN" altLang="zh-CN" b="1" i="1" smtClean="0">
                            <a:solidFill>
                              <a:schemeClr val="accent1"/>
                            </a:solidFill>
                            <a:effectLst/>
                            <a:latin typeface="Cambria Math" panose="02040503050406030204" pitchFamily="18" charset="0"/>
                            <a:ea typeface="Cambria Math" panose="02040503050406030204" pitchFamily="18" charset="0"/>
                            <a:cs typeface="Arial" panose="020B0604020202020204" pitchFamily="34" charset="0"/>
                          </a:rPr>
                        </m:ctrlPr>
                      </m:sSubPr>
                      <m:e>
                        <m:r>
                          <a:rPr lang="en-US" altLang="zh-CN" b="1" i="1">
                            <a:solidFill>
                              <a:schemeClr val="accent1"/>
                            </a:solidFill>
                            <a:latin typeface="Cambria Math" panose="02040503050406030204" pitchFamily="18" charset="0"/>
                            <a:ea typeface="DengXian" panose="02010600030101010101" pitchFamily="2" charset="-122"/>
                            <a:cs typeface="Arial" panose="020B0604020202020204" pitchFamily="34" charset="0"/>
                          </a:rPr>
                          <m:t>𝜷</m:t>
                        </m:r>
                      </m:e>
                      <m:sub>
                        <m:r>
                          <a:rPr lang="en-US" altLang="zh-CN" b="1" i="1">
                            <a:solidFill>
                              <a:schemeClr val="accent1"/>
                            </a:solidFill>
                            <a:latin typeface="Cambria Math" panose="02040503050406030204" pitchFamily="18" charset="0"/>
                            <a:ea typeface="DengXian" panose="02010600030101010101" pitchFamily="2" charset="-122"/>
                            <a:cs typeface="Arial" panose="020B0604020202020204" pitchFamily="34" charset="0"/>
                          </a:rPr>
                          <m:t>𝑷𝑬</m:t>
                        </m:r>
                        <m:sSub>
                          <m:sSubPr>
                            <m:ctrlPr>
                              <a:rPr lang="zh-CN" altLang="zh-CN" b="1" i="1">
                                <a:solidFill>
                                  <a:schemeClr val="accent1"/>
                                </a:solidFill>
                                <a:effectLst/>
                                <a:latin typeface="Cambria Math" panose="02040503050406030204" pitchFamily="18" charset="0"/>
                                <a:ea typeface="Cambria Math" panose="02040503050406030204" pitchFamily="18" charset="0"/>
                                <a:cs typeface="Arial" panose="020B0604020202020204" pitchFamily="34" charset="0"/>
                              </a:rPr>
                            </m:ctrlPr>
                          </m:sSubPr>
                          <m:e>
                            <m:r>
                              <a:rPr lang="en-US" altLang="zh-CN" b="1" i="1">
                                <a:solidFill>
                                  <a:schemeClr val="accent1"/>
                                </a:solidFill>
                                <a:latin typeface="Cambria Math" panose="02040503050406030204" pitchFamily="18" charset="0"/>
                                <a:ea typeface="DengXian" panose="02010600030101010101" pitchFamily="2" charset="-122"/>
                                <a:cs typeface="Arial" panose="020B0604020202020204" pitchFamily="34" charset="0"/>
                              </a:rPr>
                              <m:t>𝑷</m:t>
                            </m:r>
                          </m:e>
                          <m:sub>
                            <m:r>
                              <a:rPr lang="en-US" altLang="zh-CN" b="1" i="1">
                                <a:solidFill>
                                  <a:schemeClr val="accent1"/>
                                </a:solidFill>
                                <a:latin typeface="Cambria Math" panose="02040503050406030204" pitchFamily="18" charset="0"/>
                                <a:ea typeface="DengXian" panose="02010600030101010101" pitchFamily="2" charset="-122"/>
                                <a:cs typeface="Arial" panose="020B0604020202020204" pitchFamily="34" charset="0"/>
                              </a:rPr>
                              <m:t>𝒅𝒆𝒈𝒓𝒆𝒆</m:t>
                            </m:r>
                          </m:sub>
                        </m:sSub>
                      </m:sub>
                    </m:sSub>
                    <m:r>
                      <a:rPr lang="en-US" altLang="zh-CN" b="1" i="1">
                        <a:latin typeface="Cambria Math" panose="02040503050406030204" pitchFamily="18" charset="0"/>
                        <a:ea typeface="DengXian" panose="02010600030101010101" pitchFamily="2" charset="-122"/>
                        <a:cs typeface="Arial" panose="020B0604020202020204" pitchFamily="34" charset="0"/>
                      </a:rPr>
                      <m:t>∙</m:t>
                    </m:r>
                    <m:sSub>
                      <m:sSubPr>
                        <m:ctrlPr>
                          <a:rPr lang="zh-CN" altLang="zh-CN" b="1" i="1">
                            <a:effectLst/>
                            <a:latin typeface="Cambria Math" panose="02040503050406030204" pitchFamily="18" charset="0"/>
                            <a:ea typeface="Cambria Math" panose="02040503050406030204" pitchFamily="18" charset="0"/>
                            <a:cs typeface="Arial" panose="020B0604020202020204" pitchFamily="34" charset="0"/>
                          </a:rPr>
                        </m:ctrlPr>
                      </m:sSubPr>
                      <m:e>
                        <m:r>
                          <a:rPr lang="en-US" altLang="zh-CN" b="1" i="1">
                            <a:latin typeface="Cambria Math" panose="02040503050406030204" pitchFamily="18" charset="0"/>
                            <a:ea typeface="DengXian" panose="02010600030101010101" pitchFamily="2" charset="-122"/>
                            <a:cs typeface="Arial" panose="020B0604020202020204" pitchFamily="34" charset="0"/>
                          </a:rPr>
                          <m:t>𝒙</m:t>
                        </m:r>
                      </m:e>
                      <m:sub>
                        <m:r>
                          <a:rPr lang="en-US" altLang="zh-CN" b="1" i="1">
                            <a:latin typeface="Cambria Math" panose="02040503050406030204" pitchFamily="18" charset="0"/>
                            <a:ea typeface="DengXian" panose="02010600030101010101" pitchFamily="2" charset="-122"/>
                            <a:cs typeface="Arial" panose="020B0604020202020204" pitchFamily="34" charset="0"/>
                          </a:rPr>
                          <m:t>𝑷𝑬</m:t>
                        </m:r>
                        <m:sSub>
                          <m:sSubPr>
                            <m:ctrlPr>
                              <a:rPr lang="zh-CN" altLang="zh-CN" b="1" i="1">
                                <a:effectLst/>
                                <a:latin typeface="Cambria Math" panose="02040503050406030204" pitchFamily="18" charset="0"/>
                                <a:ea typeface="Cambria Math" panose="02040503050406030204" pitchFamily="18" charset="0"/>
                                <a:cs typeface="Arial" panose="020B0604020202020204" pitchFamily="34" charset="0"/>
                              </a:rPr>
                            </m:ctrlPr>
                          </m:sSubPr>
                          <m:e>
                            <m:r>
                              <a:rPr lang="en-US" altLang="zh-CN" b="1" i="1">
                                <a:latin typeface="Cambria Math" panose="02040503050406030204" pitchFamily="18" charset="0"/>
                                <a:ea typeface="DengXian" panose="02010600030101010101" pitchFamily="2" charset="-122"/>
                                <a:cs typeface="Arial" panose="020B0604020202020204" pitchFamily="34" charset="0"/>
                              </a:rPr>
                              <m:t>𝑷</m:t>
                            </m:r>
                          </m:e>
                          <m:sub>
                            <m:r>
                              <a:rPr lang="en-US" altLang="zh-CN" b="1" i="1">
                                <a:latin typeface="Cambria Math" panose="02040503050406030204" pitchFamily="18" charset="0"/>
                                <a:ea typeface="DengXian" panose="02010600030101010101" pitchFamily="2" charset="-122"/>
                                <a:cs typeface="Arial" panose="020B0604020202020204" pitchFamily="34" charset="0"/>
                              </a:rPr>
                              <m:t>𝒅𝒆𝒈𝒓𝒆𝒆</m:t>
                            </m:r>
                          </m:sub>
                        </m:sSub>
                      </m:sub>
                    </m:sSub>
                    <m:r>
                      <a:rPr lang="en-US" altLang="zh-CN" b="1" i="1">
                        <a:latin typeface="Cambria Math" panose="02040503050406030204" pitchFamily="18" charset="0"/>
                        <a:ea typeface="DengXian" panose="02010600030101010101" pitchFamily="2" charset="-122"/>
                        <a:cs typeface="Arial" panose="020B0604020202020204" pitchFamily="34" charset="0"/>
                      </a:rPr>
                      <m:t>+</m:t>
                    </m:r>
                    <m:sSub>
                      <m:sSubPr>
                        <m:ctrlPr>
                          <a:rPr lang="zh-CN" altLang="zh-CN" b="1" i="1" smtClean="0">
                            <a:solidFill>
                              <a:schemeClr val="accent1"/>
                            </a:solidFill>
                            <a:effectLst/>
                            <a:latin typeface="Cambria Math" panose="02040503050406030204" pitchFamily="18" charset="0"/>
                            <a:ea typeface="Cambria Math" panose="02040503050406030204" pitchFamily="18" charset="0"/>
                            <a:cs typeface="Arial" panose="020B0604020202020204" pitchFamily="34" charset="0"/>
                          </a:rPr>
                        </m:ctrlPr>
                      </m:sSubPr>
                      <m:e>
                        <m:r>
                          <a:rPr lang="en-US" altLang="zh-CN" b="1" i="1">
                            <a:solidFill>
                              <a:schemeClr val="accent1"/>
                            </a:solidFill>
                            <a:latin typeface="Cambria Math" panose="02040503050406030204" pitchFamily="18" charset="0"/>
                            <a:ea typeface="DengXian" panose="02010600030101010101" pitchFamily="2" charset="-122"/>
                            <a:cs typeface="Arial" panose="020B0604020202020204" pitchFamily="34" charset="0"/>
                          </a:rPr>
                          <m:t>𝜷</m:t>
                        </m:r>
                      </m:e>
                      <m:sub>
                        <m:r>
                          <a:rPr lang="en-US" altLang="zh-CN" b="1" i="1">
                            <a:solidFill>
                              <a:schemeClr val="accent1"/>
                            </a:solidFill>
                            <a:latin typeface="Cambria Math" panose="02040503050406030204" pitchFamily="18" charset="0"/>
                            <a:ea typeface="DengXian" panose="02010600030101010101" pitchFamily="2" charset="-122"/>
                            <a:cs typeface="Arial" panose="020B0604020202020204" pitchFamily="34" charset="0"/>
                          </a:rPr>
                          <m:t>𝑷𝑬</m:t>
                        </m:r>
                        <m:sSub>
                          <m:sSubPr>
                            <m:ctrlPr>
                              <a:rPr lang="zh-CN" altLang="zh-CN" b="1" i="1">
                                <a:solidFill>
                                  <a:schemeClr val="accent1"/>
                                </a:solidFill>
                                <a:effectLst/>
                                <a:latin typeface="Cambria Math" panose="02040503050406030204" pitchFamily="18" charset="0"/>
                                <a:ea typeface="Cambria Math" panose="02040503050406030204" pitchFamily="18" charset="0"/>
                                <a:cs typeface="Arial" panose="020B0604020202020204" pitchFamily="34" charset="0"/>
                              </a:rPr>
                            </m:ctrlPr>
                          </m:sSubPr>
                          <m:e>
                            <m:r>
                              <a:rPr lang="en-US" altLang="zh-CN" b="1" i="1">
                                <a:solidFill>
                                  <a:schemeClr val="accent1"/>
                                </a:solidFill>
                                <a:latin typeface="Cambria Math" panose="02040503050406030204" pitchFamily="18" charset="0"/>
                                <a:ea typeface="DengXian" panose="02010600030101010101" pitchFamily="2" charset="-122"/>
                                <a:cs typeface="Arial" panose="020B0604020202020204" pitchFamily="34" charset="0"/>
                              </a:rPr>
                              <m:t>𝑷</m:t>
                            </m:r>
                          </m:e>
                          <m:sub>
                            <m:r>
                              <a:rPr lang="en-US" altLang="zh-CN" b="1" i="1">
                                <a:solidFill>
                                  <a:schemeClr val="accent1"/>
                                </a:solidFill>
                                <a:latin typeface="Cambria Math" panose="02040503050406030204" pitchFamily="18" charset="0"/>
                                <a:ea typeface="DengXian" panose="02010600030101010101" pitchFamily="2" charset="-122"/>
                                <a:cs typeface="Arial" panose="020B0604020202020204" pitchFamily="34" charset="0"/>
                              </a:rPr>
                              <m:t>𝒄𝒍𝒐𝒔𝒆𝒏𝒆𝒔𝒔</m:t>
                            </m:r>
                          </m:sub>
                        </m:sSub>
                      </m:sub>
                    </m:sSub>
                    <m:r>
                      <a:rPr lang="en-US" altLang="zh-CN" b="1" i="1">
                        <a:latin typeface="Cambria Math" panose="02040503050406030204" pitchFamily="18" charset="0"/>
                        <a:ea typeface="DengXian" panose="02010600030101010101" pitchFamily="2" charset="-122"/>
                        <a:cs typeface="Arial" panose="020B0604020202020204" pitchFamily="34" charset="0"/>
                      </a:rPr>
                      <m:t>∙</m:t>
                    </m:r>
                    <m:sSub>
                      <m:sSubPr>
                        <m:ctrlPr>
                          <a:rPr lang="zh-CN" altLang="zh-CN" b="1" i="1">
                            <a:effectLst/>
                            <a:latin typeface="Cambria Math" panose="02040503050406030204" pitchFamily="18" charset="0"/>
                            <a:ea typeface="Cambria Math" panose="02040503050406030204" pitchFamily="18" charset="0"/>
                            <a:cs typeface="Arial" panose="020B0604020202020204" pitchFamily="34" charset="0"/>
                          </a:rPr>
                        </m:ctrlPr>
                      </m:sSubPr>
                      <m:e>
                        <m:r>
                          <a:rPr lang="en-US" altLang="zh-CN" b="1" i="1">
                            <a:latin typeface="Cambria Math" panose="02040503050406030204" pitchFamily="18" charset="0"/>
                            <a:ea typeface="DengXian" panose="02010600030101010101" pitchFamily="2" charset="-122"/>
                            <a:cs typeface="Arial" panose="020B0604020202020204" pitchFamily="34" charset="0"/>
                          </a:rPr>
                          <m:t>𝒙</m:t>
                        </m:r>
                      </m:e>
                      <m:sub>
                        <m:r>
                          <a:rPr lang="en-US" altLang="zh-CN" b="1" i="1">
                            <a:latin typeface="Cambria Math" panose="02040503050406030204" pitchFamily="18" charset="0"/>
                            <a:ea typeface="DengXian" panose="02010600030101010101" pitchFamily="2" charset="-122"/>
                            <a:cs typeface="Arial" panose="020B0604020202020204" pitchFamily="34" charset="0"/>
                          </a:rPr>
                          <m:t>𝑷𝑬</m:t>
                        </m:r>
                        <m:sSub>
                          <m:sSubPr>
                            <m:ctrlPr>
                              <a:rPr lang="zh-CN" altLang="zh-CN" b="1" i="1">
                                <a:effectLst/>
                                <a:latin typeface="Cambria Math" panose="02040503050406030204" pitchFamily="18" charset="0"/>
                                <a:ea typeface="Cambria Math" panose="02040503050406030204" pitchFamily="18" charset="0"/>
                                <a:cs typeface="Arial" panose="020B0604020202020204" pitchFamily="34" charset="0"/>
                              </a:rPr>
                            </m:ctrlPr>
                          </m:sSubPr>
                          <m:e>
                            <m:r>
                              <a:rPr lang="en-US" altLang="zh-CN" b="1" i="1">
                                <a:latin typeface="Cambria Math" panose="02040503050406030204" pitchFamily="18" charset="0"/>
                                <a:ea typeface="DengXian" panose="02010600030101010101" pitchFamily="2" charset="-122"/>
                                <a:cs typeface="Arial" panose="020B0604020202020204" pitchFamily="34" charset="0"/>
                              </a:rPr>
                              <m:t>𝑷</m:t>
                            </m:r>
                          </m:e>
                          <m:sub>
                            <m:r>
                              <a:rPr lang="en-US" altLang="zh-CN" b="1" i="1">
                                <a:latin typeface="Cambria Math" panose="02040503050406030204" pitchFamily="18" charset="0"/>
                                <a:ea typeface="DengXian" panose="02010600030101010101" pitchFamily="2" charset="-122"/>
                                <a:cs typeface="Arial" panose="020B0604020202020204" pitchFamily="34" charset="0"/>
                              </a:rPr>
                              <m:t>𝒄𝒍𝒐𝒔𝒆𝒏𝒆𝒔𝒔</m:t>
                            </m:r>
                          </m:sub>
                        </m:sSub>
                      </m:sub>
                    </m:sSub>
                    <m:r>
                      <a:rPr lang="en-US" altLang="zh-CN" b="1" i="1">
                        <a:latin typeface="Cambria Math" panose="02040503050406030204" pitchFamily="18" charset="0"/>
                        <a:ea typeface="DengXian" panose="02010600030101010101" pitchFamily="2" charset="-122"/>
                        <a:cs typeface="Arial" panose="020B0604020202020204" pitchFamily="34" charset="0"/>
                      </a:rPr>
                      <m:t>+</m:t>
                    </m:r>
                    <m:sSub>
                      <m:sSubPr>
                        <m:ctrlPr>
                          <a:rPr lang="zh-CN" altLang="zh-CN" b="1" i="1" smtClean="0">
                            <a:solidFill>
                              <a:schemeClr val="accent1"/>
                            </a:solidFill>
                            <a:effectLst/>
                            <a:latin typeface="Cambria Math" panose="02040503050406030204" pitchFamily="18" charset="0"/>
                            <a:ea typeface="Cambria Math" panose="02040503050406030204" pitchFamily="18" charset="0"/>
                            <a:cs typeface="Arial" panose="020B0604020202020204" pitchFamily="34" charset="0"/>
                          </a:rPr>
                        </m:ctrlPr>
                      </m:sSubPr>
                      <m:e>
                        <m:r>
                          <a:rPr lang="en-US" altLang="zh-CN" b="1" i="1">
                            <a:solidFill>
                              <a:schemeClr val="accent1"/>
                            </a:solidFill>
                            <a:latin typeface="Cambria Math" panose="02040503050406030204" pitchFamily="18" charset="0"/>
                            <a:ea typeface="DengXian" panose="02010600030101010101" pitchFamily="2" charset="-122"/>
                            <a:cs typeface="Arial" panose="020B0604020202020204" pitchFamily="34" charset="0"/>
                          </a:rPr>
                          <m:t>𝜷</m:t>
                        </m:r>
                      </m:e>
                      <m:sub>
                        <m:r>
                          <a:rPr lang="en-US" altLang="zh-CN" b="1" i="1" smtClean="0">
                            <a:solidFill>
                              <a:schemeClr val="accent1"/>
                            </a:solidFill>
                            <a:latin typeface="Cambria Math" panose="02040503050406030204" pitchFamily="18" charset="0"/>
                            <a:ea typeface="DengXian" panose="02010600030101010101" pitchFamily="2" charset="-122"/>
                            <a:cs typeface="Arial" panose="020B0604020202020204" pitchFamily="34" charset="0"/>
                          </a:rPr>
                          <m:t>𝑷𝑬</m:t>
                        </m:r>
                        <m:sSub>
                          <m:sSubPr>
                            <m:ctrlPr>
                              <a:rPr lang="zh-CN" altLang="zh-CN" b="1" i="1">
                                <a:solidFill>
                                  <a:schemeClr val="accent1"/>
                                </a:solidFill>
                                <a:effectLst/>
                                <a:latin typeface="Cambria Math" panose="02040503050406030204" pitchFamily="18" charset="0"/>
                                <a:ea typeface="Cambria Math" panose="02040503050406030204" pitchFamily="18" charset="0"/>
                                <a:cs typeface="Arial" panose="020B0604020202020204" pitchFamily="34" charset="0"/>
                              </a:rPr>
                            </m:ctrlPr>
                          </m:sSubPr>
                          <m:e>
                            <m:r>
                              <a:rPr lang="en-US" altLang="zh-CN" b="1" i="1">
                                <a:solidFill>
                                  <a:schemeClr val="accent1"/>
                                </a:solidFill>
                                <a:latin typeface="Cambria Math" panose="02040503050406030204" pitchFamily="18" charset="0"/>
                                <a:ea typeface="DengXian" panose="02010600030101010101" pitchFamily="2" charset="-122"/>
                                <a:cs typeface="Arial" panose="020B0604020202020204" pitchFamily="34" charset="0"/>
                              </a:rPr>
                              <m:t>𝑷</m:t>
                            </m:r>
                          </m:e>
                          <m:sub>
                            <m:r>
                              <a:rPr lang="en-US" altLang="zh-CN" b="1" i="1">
                                <a:solidFill>
                                  <a:schemeClr val="accent1"/>
                                </a:solidFill>
                                <a:latin typeface="Cambria Math" panose="02040503050406030204" pitchFamily="18" charset="0"/>
                                <a:ea typeface="DengXian" panose="02010600030101010101" pitchFamily="2" charset="-122"/>
                                <a:cs typeface="Arial" panose="020B0604020202020204" pitchFamily="34" charset="0"/>
                              </a:rPr>
                              <m:t>𝒃𝒆𝒕𝒘𝒆𝒆𝒏𝒆𝒔𝒔</m:t>
                            </m:r>
                          </m:sub>
                        </m:sSub>
                      </m:sub>
                    </m:sSub>
                    <m:r>
                      <a:rPr lang="en-US" altLang="zh-CN" b="1" i="1">
                        <a:latin typeface="Cambria Math" panose="02040503050406030204" pitchFamily="18" charset="0"/>
                        <a:ea typeface="DengXian" panose="02010600030101010101" pitchFamily="2" charset="-122"/>
                        <a:cs typeface="Arial" panose="020B0604020202020204" pitchFamily="34" charset="0"/>
                      </a:rPr>
                      <m:t>∙</m:t>
                    </m:r>
                    <m:sSub>
                      <m:sSubPr>
                        <m:ctrlPr>
                          <a:rPr lang="zh-CN" altLang="zh-CN" b="1" i="1">
                            <a:effectLst/>
                            <a:latin typeface="Cambria Math" panose="02040503050406030204" pitchFamily="18" charset="0"/>
                            <a:ea typeface="Cambria Math" panose="02040503050406030204" pitchFamily="18" charset="0"/>
                            <a:cs typeface="Arial" panose="020B0604020202020204" pitchFamily="34" charset="0"/>
                          </a:rPr>
                        </m:ctrlPr>
                      </m:sSubPr>
                      <m:e>
                        <m:r>
                          <a:rPr lang="en-US" altLang="zh-CN" b="1" i="1">
                            <a:latin typeface="Cambria Math" panose="02040503050406030204" pitchFamily="18" charset="0"/>
                            <a:ea typeface="DengXian" panose="02010600030101010101" pitchFamily="2" charset="-122"/>
                            <a:cs typeface="Arial" panose="020B0604020202020204" pitchFamily="34" charset="0"/>
                          </a:rPr>
                          <m:t>𝒙</m:t>
                        </m:r>
                      </m:e>
                      <m:sub>
                        <m:r>
                          <a:rPr lang="en-US" altLang="zh-CN" b="1" i="1">
                            <a:latin typeface="Cambria Math" panose="02040503050406030204" pitchFamily="18" charset="0"/>
                            <a:ea typeface="DengXian" panose="02010600030101010101" pitchFamily="2" charset="-122"/>
                            <a:cs typeface="Arial" panose="020B0604020202020204" pitchFamily="34" charset="0"/>
                          </a:rPr>
                          <m:t>𝑷𝑬</m:t>
                        </m:r>
                        <m:sSub>
                          <m:sSubPr>
                            <m:ctrlPr>
                              <a:rPr lang="zh-CN" altLang="zh-CN" b="1" i="1">
                                <a:effectLst/>
                                <a:latin typeface="Cambria Math" panose="02040503050406030204" pitchFamily="18" charset="0"/>
                                <a:ea typeface="Cambria Math" panose="02040503050406030204" pitchFamily="18" charset="0"/>
                                <a:cs typeface="Arial" panose="020B0604020202020204" pitchFamily="34" charset="0"/>
                              </a:rPr>
                            </m:ctrlPr>
                          </m:sSubPr>
                          <m:e>
                            <m:r>
                              <a:rPr lang="en-US" altLang="zh-CN" b="1" i="1">
                                <a:latin typeface="Cambria Math" panose="02040503050406030204" pitchFamily="18" charset="0"/>
                                <a:ea typeface="DengXian" panose="02010600030101010101" pitchFamily="2" charset="-122"/>
                                <a:cs typeface="Arial" panose="020B0604020202020204" pitchFamily="34" charset="0"/>
                              </a:rPr>
                              <m:t>𝑷</m:t>
                            </m:r>
                          </m:e>
                          <m:sub>
                            <m:r>
                              <a:rPr lang="en-US" altLang="zh-CN" b="1" i="1">
                                <a:latin typeface="Cambria Math" panose="02040503050406030204" pitchFamily="18" charset="0"/>
                                <a:ea typeface="DengXian" panose="02010600030101010101" pitchFamily="2" charset="-122"/>
                                <a:cs typeface="Arial" panose="020B0604020202020204" pitchFamily="34" charset="0"/>
                              </a:rPr>
                              <m:t>𝒃𝒆𝒕𝒘𝒆𝒆𝒏𝒆𝒔𝒔</m:t>
                            </m:r>
                          </m:sub>
                        </m:sSub>
                      </m:sub>
                    </m:sSub>
                    <m:r>
                      <a:rPr lang="en-US" altLang="zh-CN" b="1" i="1">
                        <a:latin typeface="Cambria Math" panose="02040503050406030204" pitchFamily="18" charset="0"/>
                        <a:ea typeface="DengXian" panose="02010600030101010101" pitchFamily="2" charset="-122"/>
                        <a:cs typeface="Arial" panose="020B0604020202020204" pitchFamily="34" charset="0"/>
                      </a:rPr>
                      <m:t>+</m:t>
                    </m:r>
                    <m:sSub>
                      <m:sSubPr>
                        <m:ctrlPr>
                          <a:rPr lang="zh-CN" altLang="zh-CN" b="1" i="1" smtClean="0">
                            <a:solidFill>
                              <a:schemeClr val="accent1"/>
                            </a:solidFill>
                            <a:effectLst/>
                            <a:latin typeface="Cambria Math" panose="02040503050406030204" pitchFamily="18" charset="0"/>
                            <a:ea typeface="Cambria Math" panose="02040503050406030204" pitchFamily="18" charset="0"/>
                            <a:cs typeface="Arial" panose="020B0604020202020204" pitchFamily="34" charset="0"/>
                          </a:rPr>
                        </m:ctrlPr>
                      </m:sSubPr>
                      <m:e>
                        <m:r>
                          <a:rPr lang="en-US" altLang="zh-CN" b="1" i="1">
                            <a:solidFill>
                              <a:schemeClr val="accent1"/>
                            </a:solidFill>
                            <a:latin typeface="Cambria Math" panose="02040503050406030204" pitchFamily="18" charset="0"/>
                            <a:ea typeface="DengXian" panose="02010600030101010101" pitchFamily="2" charset="-122"/>
                            <a:cs typeface="Arial" panose="020B0604020202020204" pitchFamily="34" charset="0"/>
                          </a:rPr>
                          <m:t>𝜷</m:t>
                        </m:r>
                      </m:e>
                      <m:sub>
                        <m:r>
                          <a:rPr lang="en-US" altLang="zh-CN" b="1" i="1">
                            <a:solidFill>
                              <a:schemeClr val="accent1"/>
                            </a:solidFill>
                            <a:latin typeface="Cambria Math" panose="02040503050406030204" pitchFamily="18" charset="0"/>
                            <a:ea typeface="DengXian" panose="02010600030101010101" pitchFamily="2" charset="-122"/>
                            <a:cs typeface="Arial" panose="020B0604020202020204" pitchFamily="34" charset="0"/>
                          </a:rPr>
                          <m:t>𝑷𝑬</m:t>
                        </m:r>
                        <m:sSub>
                          <m:sSubPr>
                            <m:ctrlPr>
                              <a:rPr lang="zh-CN" altLang="zh-CN" b="1" i="1">
                                <a:solidFill>
                                  <a:schemeClr val="accent1"/>
                                </a:solidFill>
                                <a:effectLst/>
                                <a:latin typeface="Cambria Math" panose="02040503050406030204" pitchFamily="18" charset="0"/>
                                <a:ea typeface="Cambria Math" panose="02040503050406030204" pitchFamily="18" charset="0"/>
                                <a:cs typeface="Arial" panose="020B0604020202020204" pitchFamily="34" charset="0"/>
                              </a:rPr>
                            </m:ctrlPr>
                          </m:sSubPr>
                          <m:e>
                            <m:r>
                              <a:rPr lang="en-US" altLang="zh-CN" b="1" i="1">
                                <a:solidFill>
                                  <a:schemeClr val="accent1"/>
                                </a:solidFill>
                                <a:latin typeface="Cambria Math" panose="02040503050406030204" pitchFamily="18" charset="0"/>
                                <a:ea typeface="DengXian" panose="02010600030101010101" pitchFamily="2" charset="-122"/>
                                <a:cs typeface="Arial" panose="020B0604020202020204" pitchFamily="34" charset="0"/>
                              </a:rPr>
                              <m:t>𝑷</m:t>
                            </m:r>
                          </m:e>
                          <m:sub>
                            <m:r>
                              <a:rPr lang="en-US" altLang="zh-CN" b="1" i="1">
                                <a:solidFill>
                                  <a:schemeClr val="accent1"/>
                                </a:solidFill>
                                <a:latin typeface="Cambria Math" panose="02040503050406030204" pitchFamily="18" charset="0"/>
                                <a:ea typeface="DengXian" panose="02010600030101010101" pitchFamily="2" charset="-122"/>
                                <a:cs typeface="Arial" panose="020B0604020202020204" pitchFamily="34" charset="0"/>
                              </a:rPr>
                              <m:t>𝒆𝒊𝒈𝒆𝒏𝒗𝒆𝒕𝒐𝒓</m:t>
                            </m:r>
                            <m:r>
                              <a:rPr lang="en-US" altLang="zh-CN" b="1" i="1">
                                <a:solidFill>
                                  <a:schemeClr val="accent1"/>
                                </a:solidFill>
                                <a:latin typeface="Cambria Math" panose="02040503050406030204" pitchFamily="18" charset="0"/>
                                <a:ea typeface="DengXian" panose="02010600030101010101" pitchFamily="2" charset="-122"/>
                                <a:cs typeface="Arial" panose="020B0604020202020204" pitchFamily="34" charset="0"/>
                              </a:rPr>
                              <m:t> </m:t>
                            </m:r>
                          </m:sub>
                        </m:sSub>
                      </m:sub>
                    </m:sSub>
                    <m:r>
                      <a:rPr lang="en-US" altLang="zh-CN" b="1" i="1">
                        <a:latin typeface="Cambria Math" panose="02040503050406030204" pitchFamily="18" charset="0"/>
                        <a:ea typeface="DengXian" panose="02010600030101010101" pitchFamily="2" charset="-122"/>
                        <a:cs typeface="Arial" panose="020B0604020202020204" pitchFamily="34" charset="0"/>
                      </a:rPr>
                      <m:t>∙</m:t>
                    </m:r>
                    <m:sSub>
                      <m:sSubPr>
                        <m:ctrlPr>
                          <a:rPr lang="zh-CN" altLang="zh-CN" b="1" i="1">
                            <a:effectLst/>
                            <a:latin typeface="Cambria Math" panose="02040503050406030204" pitchFamily="18" charset="0"/>
                            <a:ea typeface="Cambria Math" panose="02040503050406030204" pitchFamily="18" charset="0"/>
                            <a:cs typeface="Arial" panose="020B0604020202020204" pitchFamily="34" charset="0"/>
                          </a:rPr>
                        </m:ctrlPr>
                      </m:sSubPr>
                      <m:e>
                        <m:r>
                          <a:rPr lang="en-US" altLang="zh-CN" b="1" i="1">
                            <a:latin typeface="Cambria Math" panose="02040503050406030204" pitchFamily="18" charset="0"/>
                            <a:ea typeface="DengXian" panose="02010600030101010101" pitchFamily="2" charset="-122"/>
                            <a:cs typeface="Arial" panose="020B0604020202020204" pitchFamily="34" charset="0"/>
                          </a:rPr>
                          <m:t>𝒙</m:t>
                        </m:r>
                      </m:e>
                      <m:sub>
                        <m:r>
                          <a:rPr lang="en-US" altLang="zh-CN" b="1" i="1">
                            <a:latin typeface="Cambria Math" panose="02040503050406030204" pitchFamily="18" charset="0"/>
                            <a:ea typeface="DengXian" panose="02010600030101010101" pitchFamily="2" charset="-122"/>
                            <a:cs typeface="Arial" panose="020B0604020202020204" pitchFamily="34" charset="0"/>
                          </a:rPr>
                          <m:t>𝑷𝑬</m:t>
                        </m:r>
                        <m:sSub>
                          <m:sSubPr>
                            <m:ctrlPr>
                              <a:rPr lang="zh-CN" altLang="zh-CN" b="1" i="1">
                                <a:effectLst/>
                                <a:latin typeface="Cambria Math" panose="02040503050406030204" pitchFamily="18" charset="0"/>
                                <a:ea typeface="Cambria Math" panose="02040503050406030204" pitchFamily="18" charset="0"/>
                                <a:cs typeface="Arial" panose="020B0604020202020204" pitchFamily="34" charset="0"/>
                              </a:rPr>
                            </m:ctrlPr>
                          </m:sSubPr>
                          <m:e>
                            <m:r>
                              <a:rPr lang="en-US" altLang="zh-CN" b="1" i="1">
                                <a:latin typeface="Cambria Math" panose="02040503050406030204" pitchFamily="18" charset="0"/>
                                <a:ea typeface="DengXian" panose="02010600030101010101" pitchFamily="2" charset="-122"/>
                                <a:cs typeface="Arial" panose="020B0604020202020204" pitchFamily="34" charset="0"/>
                              </a:rPr>
                              <m:t>𝑷</m:t>
                            </m:r>
                          </m:e>
                          <m:sub>
                            <m:r>
                              <a:rPr lang="en-US" altLang="zh-CN" b="1" i="1">
                                <a:latin typeface="Cambria Math" panose="02040503050406030204" pitchFamily="18" charset="0"/>
                                <a:ea typeface="DengXian" panose="02010600030101010101" pitchFamily="2" charset="-122"/>
                                <a:cs typeface="Arial" panose="020B0604020202020204" pitchFamily="34" charset="0"/>
                              </a:rPr>
                              <m:t>𝒆𝒊𝒈𝒆𝒏𝒗𝒆𝒕𝒐𝒓</m:t>
                            </m:r>
                            <m:r>
                              <a:rPr lang="en-US" altLang="zh-CN" b="1" i="1">
                                <a:latin typeface="Cambria Math" panose="02040503050406030204" pitchFamily="18" charset="0"/>
                                <a:ea typeface="DengXian" panose="02010600030101010101" pitchFamily="2" charset="-122"/>
                                <a:cs typeface="Arial" panose="020B0604020202020204" pitchFamily="34" charset="0"/>
                              </a:rPr>
                              <m:t> </m:t>
                            </m:r>
                          </m:sub>
                        </m:sSub>
                      </m:sub>
                    </m:sSub>
                  </m:oMath>
                </a14:m>
                <a:r>
                  <a:rPr lang="en-US" altLang="zh-CN" sz="2400" b="1" dirty="0">
                    <a:effectLst/>
                    <a:latin typeface="Arial" panose="020B0604020202020204" pitchFamily="34" charset="0"/>
                    <a:ea typeface="DengXian" panose="02010600030101010101" pitchFamily="2" charset="-122"/>
                    <a:cs typeface="Arial" panose="020B0604020202020204" pitchFamily="34" charset="0"/>
                  </a:rPr>
                  <a:t> </a:t>
                </a:r>
                <a:endParaRPr lang="zh-CN" altLang="en-US" dirty="0">
                  <a:latin typeface="Arial" panose="020B0604020202020204" pitchFamily="34" charset="0"/>
                  <a:cs typeface="Arial" panose="020B0604020202020204" pitchFamily="34" charset="0"/>
                </a:endParaRPr>
              </a:p>
            </p:txBody>
          </p:sp>
        </mc:Choice>
        <mc:Fallback xmlns="">
          <p:sp>
            <p:nvSpPr>
              <p:cNvPr id="4" name="矩形 10">
                <a:extLst>
                  <a:ext uri="{FF2B5EF4-FFF2-40B4-BE49-F238E27FC236}">
                    <a16:creationId xmlns:a16="http://schemas.microsoft.com/office/drawing/2014/main" id="{17D845C1-6DC2-86B2-57A9-16AFE66D33FE}"/>
                  </a:ext>
                </a:extLst>
              </p:cNvPr>
              <p:cNvSpPr>
                <a:spLocks noRot="1" noChangeAspect="1" noMove="1" noResize="1" noEditPoints="1" noAdjustHandles="1" noChangeArrowheads="1" noChangeShapeType="1" noTextEdit="1"/>
              </p:cNvSpPr>
              <p:nvPr/>
            </p:nvSpPr>
            <p:spPr>
              <a:xfrm>
                <a:off x="4906614" y="4599473"/>
                <a:ext cx="6258619" cy="1786258"/>
              </a:xfrm>
              <a:prstGeom prst="rect">
                <a:avLst/>
              </a:prstGeom>
              <a:blipFill>
                <a:blip r:embed="rId5"/>
                <a:stretch>
                  <a:fillRect b="-704"/>
                </a:stretch>
              </a:blipFill>
            </p:spPr>
            <p:txBody>
              <a:bodyPr/>
              <a:lstStyle/>
              <a:p>
                <a:r>
                  <a:rPr lang="en-CN">
                    <a:noFill/>
                  </a:rPr>
                  <a:t> </a:t>
                </a:r>
              </a:p>
            </p:txBody>
          </p:sp>
        </mc:Fallback>
      </mc:AlternateContent>
      <p:sp>
        <p:nvSpPr>
          <p:cNvPr id="2" name="标题 1">
            <a:extLst>
              <a:ext uri="{FF2B5EF4-FFF2-40B4-BE49-F238E27FC236}">
                <a16:creationId xmlns:a16="http://schemas.microsoft.com/office/drawing/2014/main" id="{08F03BA3-6121-F275-5168-D41794FDE8D1}"/>
              </a:ext>
            </a:extLst>
          </p:cNvPr>
          <p:cNvSpPr txBox="1">
            <a:spLocks/>
          </p:cNvSpPr>
          <p:nvPr/>
        </p:nvSpPr>
        <p:spPr>
          <a:xfrm>
            <a:off x="513394" y="472269"/>
            <a:ext cx="11678606" cy="537443"/>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800" dirty="0" err="1">
                <a:solidFill>
                  <a:schemeClr val="accent5"/>
                </a:solidFill>
                <a:latin typeface="Gill Sans MT" panose="020B0502020104020203" pitchFamily="34" charset="77"/>
                <a:ea typeface="微软雅黑" panose="020B0503020204020204" pitchFamily="34" charset="-122"/>
              </a:rPr>
              <a:t>DeepNetBim</a:t>
            </a:r>
            <a:r>
              <a:rPr lang="en-US" altLang="zh-CN" sz="2800" dirty="0">
                <a:solidFill>
                  <a:schemeClr val="accent5"/>
                </a:solidFill>
                <a:latin typeface="Gill Sans MT" panose="020B0502020104020203" pitchFamily="34" charset="77"/>
                <a:ea typeface="微软雅黑" panose="020B0503020204020204" pitchFamily="34" charset="-122"/>
              </a:rPr>
              <a:t>:  add network features into predicting HLA‑epitope interactions</a:t>
            </a:r>
            <a:endParaRPr lang="zh-CN" altLang="en-US" sz="2800" dirty="0">
              <a:solidFill>
                <a:schemeClr val="accent5"/>
              </a:solidFill>
              <a:latin typeface="Gill Sans MT" panose="020B0502020104020203" pitchFamily="34" charset="77"/>
              <a:ea typeface="微软雅黑" panose="020B0503020204020204" pitchFamily="34" charset="-122"/>
            </a:endParaRPr>
          </a:p>
        </p:txBody>
      </p:sp>
      <p:sp>
        <p:nvSpPr>
          <p:cNvPr id="9" name="TextBox 8">
            <a:extLst>
              <a:ext uri="{FF2B5EF4-FFF2-40B4-BE49-F238E27FC236}">
                <a16:creationId xmlns:a16="http://schemas.microsoft.com/office/drawing/2014/main" id="{2D2FBCA8-3956-8176-B451-2071BA6B9517}"/>
              </a:ext>
            </a:extLst>
          </p:cNvPr>
          <p:cNvSpPr txBox="1"/>
          <p:nvPr/>
        </p:nvSpPr>
        <p:spPr>
          <a:xfrm>
            <a:off x="8962335" y="907507"/>
            <a:ext cx="1255723" cy="369332"/>
          </a:xfrm>
          <a:prstGeom prst="rect">
            <a:avLst/>
          </a:prstGeom>
          <a:noFill/>
        </p:spPr>
        <p:txBody>
          <a:bodyPr wrap="square">
            <a:spAutoFit/>
          </a:bodyPr>
          <a:lstStyle/>
          <a:p>
            <a:r>
              <a:rPr lang="zh-CN" altLang="en-US" b="0" i="0" dirty="0">
                <a:solidFill>
                  <a:schemeClr val="accent3">
                    <a:lumMod val="50000"/>
                  </a:schemeClr>
                </a:solidFill>
                <a:effectLst/>
                <a:latin typeface="Arial" panose="020B0604020202020204" pitchFamily="34" charset="0"/>
              </a:rPr>
              <a:t>抗原表位</a:t>
            </a:r>
            <a:endParaRPr lang="en-CN" dirty="0">
              <a:solidFill>
                <a:schemeClr val="accent3">
                  <a:lumMod val="50000"/>
                </a:schemeClr>
              </a:solidFill>
            </a:endParaRPr>
          </a:p>
        </p:txBody>
      </p:sp>
    </p:spTree>
    <p:extLst>
      <p:ext uri="{BB962C8B-B14F-4D97-AF65-F5344CB8AC3E}">
        <p14:creationId xmlns:p14="http://schemas.microsoft.com/office/powerpoint/2010/main" val="9176460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5B4A92D5-B5AC-E3B1-4611-2659A0630B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594" y="1387659"/>
            <a:ext cx="3908874" cy="3168023"/>
          </a:xfrm>
          <a:prstGeom prst="rect">
            <a:avLst/>
          </a:prstGeom>
        </p:spPr>
      </p:pic>
      <p:pic>
        <p:nvPicPr>
          <p:cNvPr id="5" name="图片 13">
            <a:extLst>
              <a:ext uri="{FF2B5EF4-FFF2-40B4-BE49-F238E27FC236}">
                <a16:creationId xmlns:a16="http://schemas.microsoft.com/office/drawing/2014/main" id="{4843A667-5277-67B4-092A-282068848A32}"/>
              </a:ext>
            </a:extLst>
          </p:cNvPr>
          <p:cNvPicPr/>
          <p:nvPr/>
        </p:nvPicPr>
        <p:blipFill rotWithShape="1">
          <a:blip r:embed="rId4">
            <a:extLst>
              <a:ext uri="{28A0092B-C50C-407E-A947-70E740481C1C}">
                <a14:useLocalDpi xmlns:a14="http://schemas.microsoft.com/office/drawing/2010/main" val="0"/>
              </a:ext>
            </a:extLst>
          </a:blip>
          <a:srcRect r="11184" b="18210"/>
          <a:stretch/>
        </p:blipFill>
        <p:spPr bwMode="auto">
          <a:xfrm>
            <a:off x="7518546" y="1574814"/>
            <a:ext cx="4521628" cy="2594985"/>
          </a:xfrm>
          <a:prstGeom prst="rect">
            <a:avLst/>
          </a:prstGeom>
          <a:ln>
            <a:noFill/>
          </a:ln>
          <a:extLst>
            <a:ext uri="{53640926-AAD7-44D8-BBD7-CCE9431645EC}">
              <a14:shadowObscured xmlns:a14="http://schemas.microsoft.com/office/drawing/2010/main"/>
            </a:ext>
          </a:extLst>
        </p:spPr>
      </p:pic>
      <p:pic>
        <p:nvPicPr>
          <p:cNvPr id="6" name="图片 3">
            <a:extLst>
              <a:ext uri="{FF2B5EF4-FFF2-40B4-BE49-F238E27FC236}">
                <a16:creationId xmlns:a16="http://schemas.microsoft.com/office/drawing/2014/main" id="{35023181-1C74-1D6C-A384-03A23EC39570}"/>
              </a:ext>
            </a:extLst>
          </p:cNvPr>
          <p:cNvPicPr>
            <a:picLocks noChangeAspect="1"/>
          </p:cNvPicPr>
          <p:nvPr/>
        </p:nvPicPr>
        <p:blipFill rotWithShape="1">
          <a:blip r:embed="rId5">
            <a:extLst>
              <a:ext uri="{28A0092B-C50C-407E-A947-70E740481C1C}">
                <a14:useLocalDpi xmlns:a14="http://schemas.microsoft.com/office/drawing/2010/main" val="0"/>
              </a:ext>
            </a:extLst>
          </a:blip>
          <a:srcRect t="10736"/>
          <a:stretch/>
        </p:blipFill>
        <p:spPr>
          <a:xfrm>
            <a:off x="8036380" y="5013478"/>
            <a:ext cx="3197054" cy="1678569"/>
          </a:xfrm>
          <a:prstGeom prst="rect">
            <a:avLst/>
          </a:prstGeom>
        </p:spPr>
      </p:pic>
      <p:grpSp>
        <p:nvGrpSpPr>
          <p:cNvPr id="7" name="组合 9">
            <a:extLst>
              <a:ext uri="{FF2B5EF4-FFF2-40B4-BE49-F238E27FC236}">
                <a16:creationId xmlns:a16="http://schemas.microsoft.com/office/drawing/2014/main" id="{AE30DBD0-CFF1-C868-318F-CCC31C08203B}"/>
              </a:ext>
            </a:extLst>
          </p:cNvPr>
          <p:cNvGrpSpPr/>
          <p:nvPr/>
        </p:nvGrpSpPr>
        <p:grpSpPr>
          <a:xfrm>
            <a:off x="4778485" y="2021898"/>
            <a:ext cx="2279023" cy="1802608"/>
            <a:chOff x="527700" y="912699"/>
            <a:chExt cx="2291700" cy="1925162"/>
          </a:xfrm>
        </p:grpSpPr>
        <p:pic>
          <p:nvPicPr>
            <p:cNvPr id="9" name="图片 10">
              <a:extLst>
                <a:ext uri="{FF2B5EF4-FFF2-40B4-BE49-F238E27FC236}">
                  <a16:creationId xmlns:a16="http://schemas.microsoft.com/office/drawing/2014/main" id="{7AE6F527-6835-DFAF-0FAA-4C099C5E35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700" y="912699"/>
              <a:ext cx="2268793" cy="1925162"/>
            </a:xfrm>
            <a:prstGeom prst="rect">
              <a:avLst/>
            </a:prstGeom>
          </p:spPr>
        </p:pic>
        <p:sp>
          <p:nvSpPr>
            <p:cNvPr id="11" name="圆角矩形 11">
              <a:extLst>
                <a:ext uri="{FF2B5EF4-FFF2-40B4-BE49-F238E27FC236}">
                  <a16:creationId xmlns:a16="http://schemas.microsoft.com/office/drawing/2014/main" id="{DB37D548-8E61-02D9-4DE5-27B9B937B218}"/>
                </a:ext>
              </a:extLst>
            </p:cNvPr>
            <p:cNvSpPr/>
            <p:nvPr/>
          </p:nvSpPr>
          <p:spPr>
            <a:xfrm>
              <a:off x="2438400" y="1504950"/>
              <a:ext cx="381000" cy="152400"/>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2" name="圆角矩形 12">
              <a:extLst>
                <a:ext uri="{FF2B5EF4-FFF2-40B4-BE49-F238E27FC236}">
                  <a16:creationId xmlns:a16="http://schemas.microsoft.com/office/drawing/2014/main" id="{820F8F3F-63C2-CD38-1D71-1040009E8FB6}"/>
                </a:ext>
              </a:extLst>
            </p:cNvPr>
            <p:cNvSpPr/>
            <p:nvPr/>
          </p:nvSpPr>
          <p:spPr>
            <a:xfrm>
              <a:off x="2518362" y="2457450"/>
              <a:ext cx="278131" cy="228600"/>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grpSp>
      <p:sp>
        <p:nvSpPr>
          <p:cNvPr id="13" name="Right Arrow 12">
            <a:extLst>
              <a:ext uri="{FF2B5EF4-FFF2-40B4-BE49-F238E27FC236}">
                <a16:creationId xmlns:a16="http://schemas.microsoft.com/office/drawing/2014/main" id="{A10F16F3-224E-9CE5-7092-0CBC7ABEC57E}"/>
              </a:ext>
            </a:extLst>
          </p:cNvPr>
          <p:cNvSpPr/>
          <p:nvPr/>
        </p:nvSpPr>
        <p:spPr>
          <a:xfrm>
            <a:off x="4219169" y="2971670"/>
            <a:ext cx="280416" cy="273249"/>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15" name="Right Arrow 14">
            <a:extLst>
              <a:ext uri="{FF2B5EF4-FFF2-40B4-BE49-F238E27FC236}">
                <a16:creationId xmlns:a16="http://schemas.microsoft.com/office/drawing/2014/main" id="{08B53FDF-1205-3B47-B60C-7A699C74CD5D}"/>
              </a:ext>
            </a:extLst>
          </p:cNvPr>
          <p:cNvSpPr/>
          <p:nvPr/>
        </p:nvSpPr>
        <p:spPr>
          <a:xfrm>
            <a:off x="7025668" y="2944189"/>
            <a:ext cx="280416" cy="273249"/>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18" name="TextBox 17">
            <a:extLst>
              <a:ext uri="{FF2B5EF4-FFF2-40B4-BE49-F238E27FC236}">
                <a16:creationId xmlns:a16="http://schemas.microsoft.com/office/drawing/2014/main" id="{27DCCC27-507C-E681-F472-C0433BD640BF}"/>
              </a:ext>
            </a:extLst>
          </p:cNvPr>
          <p:cNvSpPr txBox="1"/>
          <p:nvPr/>
        </p:nvSpPr>
        <p:spPr>
          <a:xfrm>
            <a:off x="6096843" y="5881416"/>
            <a:ext cx="3078847" cy="338554"/>
          </a:xfrm>
          <a:prstGeom prst="rect">
            <a:avLst/>
          </a:prstGeom>
          <a:noFill/>
          <a:ln>
            <a:noFill/>
          </a:ln>
        </p:spPr>
        <p:txBody>
          <a:bodyPr wrap="square">
            <a:spAutoFit/>
          </a:bodyPr>
          <a:lstStyle/>
          <a:p>
            <a:endParaRPr lang="en-US" sz="1600" b="0" i="0" dirty="0">
              <a:solidFill>
                <a:srgbClr val="4D8055"/>
              </a:solidFill>
              <a:effectLst/>
              <a:latin typeface="system-ui"/>
            </a:endParaRPr>
          </a:p>
        </p:txBody>
      </p:sp>
      <p:grpSp>
        <p:nvGrpSpPr>
          <p:cNvPr id="23" name="Group 22">
            <a:extLst>
              <a:ext uri="{FF2B5EF4-FFF2-40B4-BE49-F238E27FC236}">
                <a16:creationId xmlns:a16="http://schemas.microsoft.com/office/drawing/2014/main" id="{BFC7F06A-A3B7-498A-E580-55B3E678516A}"/>
              </a:ext>
            </a:extLst>
          </p:cNvPr>
          <p:cNvGrpSpPr/>
          <p:nvPr/>
        </p:nvGrpSpPr>
        <p:grpSpPr>
          <a:xfrm>
            <a:off x="3889144" y="4619808"/>
            <a:ext cx="3249611" cy="1884971"/>
            <a:chOff x="4267601" y="4893459"/>
            <a:chExt cx="3249611" cy="1884971"/>
          </a:xfrm>
        </p:grpSpPr>
        <p:pic>
          <p:nvPicPr>
            <p:cNvPr id="20" name="Picture 2" descr="Figure 1">
              <a:extLst>
                <a:ext uri="{FF2B5EF4-FFF2-40B4-BE49-F238E27FC236}">
                  <a16:creationId xmlns:a16="http://schemas.microsoft.com/office/drawing/2014/main" id="{1D44C869-67B0-981A-54C1-4FE7363841E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5204" t="24659" r="20950" b="46594"/>
            <a:stretch/>
          </p:blipFill>
          <p:spPr bwMode="auto">
            <a:xfrm>
              <a:off x="4267601" y="4893459"/>
              <a:ext cx="3249611" cy="1884971"/>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0D6674A7-CEAF-F253-A410-E688E7E17011}"/>
                </a:ext>
              </a:extLst>
            </p:cNvPr>
            <p:cNvSpPr/>
            <p:nvPr/>
          </p:nvSpPr>
          <p:spPr>
            <a:xfrm>
              <a:off x="5338660" y="4953965"/>
              <a:ext cx="528780" cy="2684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grpSp>
      <p:sp>
        <p:nvSpPr>
          <p:cNvPr id="22" name="Rectangle 21">
            <a:extLst>
              <a:ext uri="{FF2B5EF4-FFF2-40B4-BE49-F238E27FC236}">
                <a16:creationId xmlns:a16="http://schemas.microsoft.com/office/drawing/2014/main" id="{63648BA1-E877-AAE7-A6C1-C622DC65DE7D}"/>
              </a:ext>
            </a:extLst>
          </p:cNvPr>
          <p:cNvSpPr/>
          <p:nvPr/>
        </p:nvSpPr>
        <p:spPr>
          <a:xfrm>
            <a:off x="4963483" y="6114145"/>
            <a:ext cx="528780" cy="2684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24" name="Right Arrow 23">
            <a:extLst>
              <a:ext uri="{FF2B5EF4-FFF2-40B4-BE49-F238E27FC236}">
                <a16:creationId xmlns:a16="http://schemas.microsoft.com/office/drawing/2014/main" id="{B08D6F50-3025-9FFE-632B-057D2F32D7BB}"/>
              </a:ext>
            </a:extLst>
          </p:cNvPr>
          <p:cNvSpPr/>
          <p:nvPr/>
        </p:nvSpPr>
        <p:spPr>
          <a:xfrm rot="10800000">
            <a:off x="7202455" y="5289044"/>
            <a:ext cx="280416" cy="273249"/>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26" name="TextBox 25">
            <a:extLst>
              <a:ext uri="{FF2B5EF4-FFF2-40B4-BE49-F238E27FC236}">
                <a16:creationId xmlns:a16="http://schemas.microsoft.com/office/drawing/2014/main" id="{101103C2-8280-00D4-2217-EB1F1953B143}"/>
              </a:ext>
            </a:extLst>
          </p:cNvPr>
          <p:cNvSpPr txBox="1"/>
          <p:nvPr/>
        </p:nvSpPr>
        <p:spPr>
          <a:xfrm>
            <a:off x="7676979" y="4555682"/>
            <a:ext cx="4363195" cy="369332"/>
          </a:xfrm>
          <a:prstGeom prst="rect">
            <a:avLst/>
          </a:prstGeom>
          <a:noFill/>
        </p:spPr>
        <p:txBody>
          <a:bodyPr wrap="square">
            <a:spAutoFit/>
          </a:bodyPr>
          <a:lstStyle/>
          <a:p>
            <a:r>
              <a:rPr kumimoji="1" lang="en-US" altLang="zh-CN" b="1" dirty="0"/>
              <a:t>A</a:t>
            </a:r>
            <a:r>
              <a:rPr kumimoji="1" lang="en-US" altLang="zh-CN" sz="1800" b="1" dirty="0"/>
              <a:t>ccounting for 32% of the total samples</a:t>
            </a:r>
            <a:endParaRPr lang="en-CN" b="1" dirty="0"/>
          </a:p>
        </p:txBody>
      </p:sp>
      <p:sp>
        <p:nvSpPr>
          <p:cNvPr id="30" name="Rectangle 29">
            <a:extLst>
              <a:ext uri="{FF2B5EF4-FFF2-40B4-BE49-F238E27FC236}">
                <a16:creationId xmlns:a16="http://schemas.microsoft.com/office/drawing/2014/main" id="{0686B699-BC27-36F9-DE94-5313132DF5B4}"/>
              </a:ext>
            </a:extLst>
          </p:cNvPr>
          <p:cNvSpPr/>
          <p:nvPr/>
        </p:nvSpPr>
        <p:spPr>
          <a:xfrm>
            <a:off x="167138" y="6132843"/>
            <a:ext cx="6839433" cy="646331"/>
          </a:xfrm>
          <a:prstGeom prst="rect">
            <a:avLst/>
          </a:prstGeom>
        </p:spPr>
        <p:txBody>
          <a:bodyPr wrap="square">
            <a:spAutoFit/>
          </a:bodyPr>
          <a:lstStyle/>
          <a:p>
            <a:r>
              <a:rPr lang="en-US" altLang="zh-CN" dirty="0">
                <a:latin typeface="Arial" panose="020B0604020202020204" pitchFamily="34" charset="0"/>
                <a:cs typeface="Arial" panose="020B0604020202020204" pitchFamily="34" charset="0"/>
              </a:rPr>
              <a:t>Yang</a:t>
            </a:r>
            <a:r>
              <a:rPr lang="en-US" altLang="zh-CN" i="1" dirty="0">
                <a:latin typeface="Arial" panose="020B0604020202020204" pitchFamily="34" charset="0"/>
                <a:cs typeface="Arial" panose="020B0604020202020204" pitchFamily="34" charset="0"/>
              </a:rPr>
              <a:t> et al. </a:t>
            </a:r>
            <a:r>
              <a:rPr lang="en-US" altLang="zh-CN" b="1" i="1" dirty="0">
                <a:solidFill>
                  <a:srgbClr val="C00000"/>
                </a:solidFill>
                <a:latin typeface="Arial" panose="020B0604020202020204" pitchFamily="34" charset="0"/>
                <a:cs typeface="Arial" panose="020B0604020202020204" pitchFamily="34" charset="0"/>
              </a:rPr>
              <a:t>BMC</a:t>
            </a:r>
            <a:r>
              <a:rPr lang="zh-CN" altLang="en-US" b="1" i="1" dirty="0">
                <a:solidFill>
                  <a:srgbClr val="C00000"/>
                </a:solidFill>
                <a:latin typeface="Arial" panose="020B0604020202020204" pitchFamily="34" charset="0"/>
                <a:cs typeface="Arial" panose="020B0604020202020204" pitchFamily="34" charset="0"/>
              </a:rPr>
              <a:t> </a:t>
            </a:r>
            <a:r>
              <a:rPr lang="en-US" altLang="zh-CN" b="1" i="1" dirty="0">
                <a:solidFill>
                  <a:srgbClr val="C00000"/>
                </a:solidFill>
                <a:latin typeface="Arial" panose="020B0604020202020204" pitchFamily="34" charset="0"/>
                <a:cs typeface="Arial" panose="020B0604020202020204" pitchFamily="34" charset="0"/>
              </a:rPr>
              <a:t>Bioinformatics</a:t>
            </a:r>
            <a:r>
              <a:rPr lang="zh-CN" altLang="en-US" dirty="0">
                <a:latin typeface="Arial" panose="020B0604020202020204" pitchFamily="34" charset="0"/>
                <a:cs typeface="Arial" panose="020B0604020202020204" pitchFamily="34" charset="0"/>
              </a:rPr>
              <a:t>，</a:t>
            </a:r>
            <a:r>
              <a:rPr lang="en-US" altLang="zh-CN" dirty="0">
                <a:latin typeface="Arial" panose="020B0604020202020204" pitchFamily="34" charset="0"/>
                <a:cs typeface="Arial" panose="020B0604020202020204" pitchFamily="34" charset="0"/>
              </a:rPr>
              <a:t>2021</a:t>
            </a:r>
          </a:p>
          <a:p>
            <a:r>
              <a:rPr lang="en-US" altLang="zh-CN" dirty="0">
                <a:highlight>
                  <a:srgbClr val="FFFF00"/>
                </a:highlight>
                <a:latin typeface="Arial" panose="020B0604020202020204" pitchFamily="34" charset="0"/>
                <a:cs typeface="Arial" panose="020B0604020202020204" pitchFamily="34" charset="0"/>
              </a:rPr>
              <a:t>Yi</a:t>
            </a:r>
            <a:r>
              <a:rPr lang="zh-CN" altLang="en-US" dirty="0">
                <a:highlight>
                  <a:srgbClr val="FFFF00"/>
                </a:highlight>
                <a:latin typeface="Arial" panose="020B0604020202020204" pitchFamily="34" charset="0"/>
                <a:cs typeface="Arial" panose="020B0604020202020204" pitchFamily="34" charset="0"/>
              </a:rPr>
              <a:t> </a:t>
            </a:r>
            <a:r>
              <a:rPr lang="en-US" altLang="zh-CN" i="1" dirty="0">
                <a:highlight>
                  <a:srgbClr val="FFFF00"/>
                </a:highlight>
                <a:latin typeface="Arial" panose="020B0604020202020204" pitchFamily="34" charset="0"/>
                <a:cs typeface="Arial" panose="020B0604020202020204" pitchFamily="34" charset="0"/>
              </a:rPr>
              <a:t>et al. </a:t>
            </a:r>
            <a:r>
              <a:rPr lang="en-US" altLang="zh-CN" dirty="0">
                <a:highlight>
                  <a:srgbClr val="FFFF00"/>
                </a:highlight>
                <a:latin typeface="Arial" panose="020B0604020202020204" pitchFamily="34" charset="0"/>
                <a:cs typeface="Arial" panose="020B0604020202020204" pitchFamily="34" charset="0"/>
              </a:rPr>
              <a:t>In preparation </a:t>
            </a:r>
          </a:p>
        </p:txBody>
      </p:sp>
      <p:sp>
        <p:nvSpPr>
          <p:cNvPr id="32" name="TextBox 31">
            <a:extLst>
              <a:ext uri="{FF2B5EF4-FFF2-40B4-BE49-F238E27FC236}">
                <a16:creationId xmlns:a16="http://schemas.microsoft.com/office/drawing/2014/main" id="{617B9A9C-8C90-D617-169E-DCABEBDC2BAD}"/>
              </a:ext>
            </a:extLst>
          </p:cNvPr>
          <p:cNvSpPr txBox="1"/>
          <p:nvPr/>
        </p:nvSpPr>
        <p:spPr>
          <a:xfrm>
            <a:off x="8319356" y="4205782"/>
            <a:ext cx="3078439" cy="400110"/>
          </a:xfrm>
          <a:prstGeom prst="rect">
            <a:avLst/>
          </a:prstGeom>
          <a:noFill/>
        </p:spPr>
        <p:txBody>
          <a:bodyPr wrap="square">
            <a:spAutoFit/>
          </a:bodyPr>
          <a:lstStyle/>
          <a:p>
            <a:r>
              <a:rPr kumimoji="1" lang="en-US" altLang="zh-CN" sz="2000" b="1" dirty="0">
                <a:solidFill>
                  <a:srgbClr val="0070C0"/>
                </a:solidFill>
                <a:latin typeface="Arial" panose="020B0604020202020204" pitchFamily="34" charset="0"/>
                <a:cs typeface="Arial" panose="020B0604020202020204" pitchFamily="34" charset="0"/>
              </a:rPr>
              <a:t>A02:01-TKTEISEMNR</a:t>
            </a:r>
            <a:r>
              <a:rPr kumimoji="1" lang="en-US" altLang="zh-CN" sz="2000" dirty="0">
                <a:latin typeface="Arial" panose="020B0604020202020204" pitchFamily="34" charset="0"/>
                <a:cs typeface="Arial" panose="020B0604020202020204" pitchFamily="34" charset="0"/>
              </a:rPr>
              <a:t> </a:t>
            </a:r>
            <a:endParaRPr lang="en-CN" sz="2000" dirty="0">
              <a:latin typeface="Arial" panose="020B0604020202020204" pitchFamily="34" charset="0"/>
              <a:cs typeface="Arial" panose="020B0604020202020204" pitchFamily="34" charset="0"/>
            </a:endParaRPr>
          </a:p>
        </p:txBody>
      </p:sp>
      <p:sp>
        <p:nvSpPr>
          <p:cNvPr id="3" name="标题 1">
            <a:extLst>
              <a:ext uri="{FF2B5EF4-FFF2-40B4-BE49-F238E27FC236}">
                <a16:creationId xmlns:a16="http://schemas.microsoft.com/office/drawing/2014/main" id="{32F94BC0-269C-C0BF-3C2A-64FF759BE7A5}"/>
              </a:ext>
            </a:extLst>
          </p:cNvPr>
          <p:cNvSpPr txBox="1">
            <a:spLocks/>
          </p:cNvSpPr>
          <p:nvPr/>
        </p:nvSpPr>
        <p:spPr>
          <a:xfrm>
            <a:off x="525079" y="469453"/>
            <a:ext cx="11678606" cy="537443"/>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800" dirty="0" err="1">
                <a:solidFill>
                  <a:schemeClr val="accent5"/>
                </a:solidFill>
                <a:latin typeface="Gill Sans MT" panose="020B0502020104020203" pitchFamily="34" charset="77"/>
                <a:ea typeface="微软雅黑" panose="020B0503020204020204" pitchFamily="34" charset="-122"/>
              </a:rPr>
              <a:t>DeepNetBim</a:t>
            </a:r>
            <a:r>
              <a:rPr lang="en-US" altLang="zh-CN" sz="2800" dirty="0">
                <a:solidFill>
                  <a:schemeClr val="accent5"/>
                </a:solidFill>
                <a:latin typeface="Gill Sans MT" panose="020B0502020104020203" pitchFamily="34" charset="77"/>
                <a:ea typeface="微软雅黑" panose="020B0503020204020204" pitchFamily="34" charset="-122"/>
              </a:rPr>
              <a:t>:  add network features into predicting HLA‑epitope interactions</a:t>
            </a:r>
            <a:endParaRPr lang="zh-CN" altLang="en-US" sz="2800" dirty="0">
              <a:solidFill>
                <a:schemeClr val="accent5"/>
              </a:solidFill>
              <a:latin typeface="Gill Sans MT" panose="020B0502020104020203" pitchFamily="34" charset="77"/>
              <a:ea typeface="微软雅黑" panose="020B0503020204020204" pitchFamily="34" charset="-122"/>
            </a:endParaRPr>
          </a:p>
        </p:txBody>
      </p:sp>
    </p:spTree>
    <p:extLst>
      <p:ext uri="{BB962C8B-B14F-4D97-AF65-F5344CB8AC3E}">
        <p14:creationId xmlns:p14="http://schemas.microsoft.com/office/powerpoint/2010/main" val="33666580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3" name="标题 1">
            <a:extLst>
              <a:ext uri="{FF2B5EF4-FFF2-40B4-BE49-F238E27FC236}">
                <a16:creationId xmlns:a16="http://schemas.microsoft.com/office/drawing/2014/main" id="{85AAE549-210D-C14C-842C-1BF94B1D7E7C}"/>
              </a:ext>
            </a:extLst>
          </p:cNvPr>
          <p:cNvSpPr txBox="1">
            <a:spLocks/>
          </p:cNvSpPr>
          <p:nvPr/>
        </p:nvSpPr>
        <p:spPr>
          <a:xfrm>
            <a:off x="372051" y="469477"/>
            <a:ext cx="8700512" cy="537443"/>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dirty="0">
                <a:solidFill>
                  <a:srgbClr val="C9151E"/>
                </a:solidFill>
                <a:latin typeface="Gill Sans MT" panose="020B0502020104020203" pitchFamily="34" charset="77"/>
                <a:ea typeface="微软雅黑" panose="020B0503020204020204" pitchFamily="34" charset="-122"/>
              </a:rPr>
              <a:t>Cancer drug repurposing with a greedy algorithm in a multilayer network</a:t>
            </a:r>
            <a:endParaRPr lang="zh-CN" altLang="en-US" sz="3200" dirty="0">
              <a:solidFill>
                <a:schemeClr val="bg2">
                  <a:lumMod val="50000"/>
                </a:schemeClr>
              </a:solidFill>
              <a:latin typeface="Gill Sans MT" panose="020B0502020104020203" pitchFamily="34" charset="77"/>
              <a:ea typeface="微软雅黑" panose="020B0503020204020204" pitchFamily="34" charset="-122"/>
            </a:endParaRPr>
          </a:p>
        </p:txBody>
      </p:sp>
      <p:sp>
        <p:nvSpPr>
          <p:cNvPr id="27" name="Rectangle 26">
            <a:extLst>
              <a:ext uri="{FF2B5EF4-FFF2-40B4-BE49-F238E27FC236}">
                <a16:creationId xmlns:a16="http://schemas.microsoft.com/office/drawing/2014/main" id="{3E6A22DD-4FE0-9548-9A1E-C41ECD3239D3}"/>
              </a:ext>
            </a:extLst>
          </p:cNvPr>
          <p:cNvSpPr/>
          <p:nvPr/>
        </p:nvSpPr>
        <p:spPr>
          <a:xfrm>
            <a:off x="372051" y="6309293"/>
            <a:ext cx="5254955" cy="369332"/>
          </a:xfrm>
          <a:prstGeom prst="rect">
            <a:avLst/>
          </a:prstGeom>
        </p:spPr>
        <p:txBody>
          <a:bodyPr wrap="square">
            <a:spAutoFit/>
          </a:bodyPr>
          <a:lstStyle/>
          <a:p>
            <a:r>
              <a:rPr lang="en-US" altLang="zh-CN" dirty="0">
                <a:latin typeface="Arial" panose="020B0604020202020204" pitchFamily="34" charset="0"/>
                <a:cs typeface="Arial" panose="020B0604020202020204" pitchFamily="34" charset="0"/>
              </a:rPr>
              <a:t>Cheng</a:t>
            </a:r>
            <a:r>
              <a:rPr lang="en-US" altLang="zh-CN" i="1" dirty="0">
                <a:latin typeface="Arial" panose="020B0604020202020204" pitchFamily="34" charset="0"/>
                <a:cs typeface="Arial" panose="020B0604020202020204" pitchFamily="34" charset="0"/>
              </a:rPr>
              <a:t> et al. </a:t>
            </a:r>
            <a:r>
              <a:rPr lang="en-US" altLang="zh-CN" b="1" i="1" dirty="0">
                <a:solidFill>
                  <a:srgbClr val="C00000"/>
                </a:solidFill>
                <a:latin typeface="Arial" panose="020B0604020202020204" pitchFamily="34" charset="0"/>
                <a:cs typeface="Arial" panose="020B0604020202020204" pitchFamily="34" charset="0"/>
              </a:rPr>
              <a:t>Cancer Biology&amp; Medicine</a:t>
            </a:r>
            <a:r>
              <a:rPr lang="zh-CN" altLang="en-US" dirty="0">
                <a:latin typeface="Arial" panose="020B0604020202020204" pitchFamily="34" charset="0"/>
                <a:cs typeface="Arial" panose="020B0604020202020204" pitchFamily="34" charset="0"/>
              </a:rPr>
              <a:t>，</a:t>
            </a:r>
            <a:r>
              <a:rPr lang="en-US" altLang="zh-CN" dirty="0">
                <a:latin typeface="Arial" panose="020B0604020202020204" pitchFamily="34" charset="0"/>
                <a:cs typeface="Arial" panose="020B0604020202020204" pitchFamily="34" charset="0"/>
              </a:rPr>
              <a:t>2021</a:t>
            </a:r>
          </a:p>
        </p:txBody>
      </p:sp>
      <p:pic>
        <p:nvPicPr>
          <p:cNvPr id="33" name="Picture 32">
            <a:extLst>
              <a:ext uri="{FF2B5EF4-FFF2-40B4-BE49-F238E27FC236}">
                <a16:creationId xmlns:a16="http://schemas.microsoft.com/office/drawing/2014/main" id="{45E12FEA-B828-6547-AC98-9781D5F193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28202" y="419934"/>
            <a:ext cx="1102029" cy="1458994"/>
          </a:xfrm>
          <a:prstGeom prst="rect">
            <a:avLst/>
          </a:prstGeom>
          <a:ln>
            <a:noFill/>
          </a:ln>
          <a:effectLst>
            <a:softEdge rad="112500"/>
          </a:effectLst>
        </p:spPr>
      </p:pic>
      <p:grpSp>
        <p:nvGrpSpPr>
          <p:cNvPr id="7" name="Group 6">
            <a:extLst>
              <a:ext uri="{FF2B5EF4-FFF2-40B4-BE49-F238E27FC236}">
                <a16:creationId xmlns:a16="http://schemas.microsoft.com/office/drawing/2014/main" id="{C001EA6A-60C0-C143-A949-B79E79ACABC5}"/>
              </a:ext>
            </a:extLst>
          </p:cNvPr>
          <p:cNvGrpSpPr/>
          <p:nvPr/>
        </p:nvGrpSpPr>
        <p:grpSpPr>
          <a:xfrm>
            <a:off x="270640" y="1912935"/>
            <a:ext cx="4124340" cy="3848417"/>
            <a:chOff x="178835" y="2677887"/>
            <a:chExt cx="4124340" cy="3848417"/>
          </a:xfrm>
        </p:grpSpPr>
        <p:pic>
          <p:nvPicPr>
            <p:cNvPr id="14" name="图片 5">
              <a:extLst>
                <a:ext uri="{FF2B5EF4-FFF2-40B4-BE49-F238E27FC236}">
                  <a16:creationId xmlns:a16="http://schemas.microsoft.com/office/drawing/2014/main" id="{7A99242F-2DAA-E94E-9A17-F1A62D783F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767" y="3036430"/>
              <a:ext cx="3977658" cy="3489874"/>
            </a:xfrm>
            <a:prstGeom prst="rect">
              <a:avLst/>
            </a:prstGeom>
            <a:solidFill>
              <a:schemeClr val="bg1"/>
            </a:solidFill>
          </p:spPr>
        </p:pic>
        <p:sp>
          <p:nvSpPr>
            <p:cNvPr id="5" name="Rectangle 4">
              <a:extLst>
                <a:ext uri="{FF2B5EF4-FFF2-40B4-BE49-F238E27FC236}">
                  <a16:creationId xmlns:a16="http://schemas.microsoft.com/office/drawing/2014/main" id="{16A4BAB7-DA0C-4A4D-B02A-50795E5307DD}"/>
                </a:ext>
              </a:extLst>
            </p:cNvPr>
            <p:cNvSpPr/>
            <p:nvPr/>
          </p:nvSpPr>
          <p:spPr>
            <a:xfrm>
              <a:off x="178835" y="2677887"/>
              <a:ext cx="4124340" cy="27404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grpSp>
      <p:grpSp>
        <p:nvGrpSpPr>
          <p:cNvPr id="9" name="Group 8">
            <a:extLst>
              <a:ext uri="{FF2B5EF4-FFF2-40B4-BE49-F238E27FC236}">
                <a16:creationId xmlns:a16="http://schemas.microsoft.com/office/drawing/2014/main" id="{43D4150A-F21C-994D-9B91-62423CED94D6}"/>
              </a:ext>
            </a:extLst>
          </p:cNvPr>
          <p:cNvGrpSpPr/>
          <p:nvPr/>
        </p:nvGrpSpPr>
        <p:grpSpPr>
          <a:xfrm>
            <a:off x="8193822" y="1912935"/>
            <a:ext cx="3998178" cy="3857206"/>
            <a:chOff x="8102017" y="2677887"/>
            <a:chExt cx="3998178" cy="3857206"/>
          </a:xfrm>
        </p:grpSpPr>
        <p:pic>
          <p:nvPicPr>
            <p:cNvPr id="23" name="Picture 22">
              <a:extLst>
                <a:ext uri="{FF2B5EF4-FFF2-40B4-BE49-F238E27FC236}">
                  <a16:creationId xmlns:a16="http://schemas.microsoft.com/office/drawing/2014/main" id="{37C708E6-06F9-6A41-ABAA-6D9FC32774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730" r="34695"/>
            <a:stretch/>
          </p:blipFill>
          <p:spPr>
            <a:xfrm>
              <a:off x="8102017" y="2985944"/>
              <a:ext cx="3998178" cy="3549149"/>
            </a:xfrm>
            <a:prstGeom prst="rect">
              <a:avLst/>
            </a:prstGeom>
          </p:spPr>
        </p:pic>
        <p:sp>
          <p:nvSpPr>
            <p:cNvPr id="20" name="Rectangle 19">
              <a:extLst>
                <a:ext uri="{FF2B5EF4-FFF2-40B4-BE49-F238E27FC236}">
                  <a16:creationId xmlns:a16="http://schemas.microsoft.com/office/drawing/2014/main" id="{803D0EF8-EE33-EC4E-A03E-AF9971B06FB3}"/>
                </a:ext>
              </a:extLst>
            </p:cNvPr>
            <p:cNvSpPr/>
            <p:nvPr/>
          </p:nvSpPr>
          <p:spPr>
            <a:xfrm>
              <a:off x="8172599" y="2677887"/>
              <a:ext cx="3927596" cy="2740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grpSp>
      <p:grpSp>
        <p:nvGrpSpPr>
          <p:cNvPr id="15" name="Group 14">
            <a:extLst>
              <a:ext uri="{FF2B5EF4-FFF2-40B4-BE49-F238E27FC236}">
                <a16:creationId xmlns:a16="http://schemas.microsoft.com/office/drawing/2014/main" id="{BEB14765-B9CB-A242-866A-A203F79AFCE4}"/>
              </a:ext>
            </a:extLst>
          </p:cNvPr>
          <p:cNvGrpSpPr/>
          <p:nvPr/>
        </p:nvGrpSpPr>
        <p:grpSpPr>
          <a:xfrm>
            <a:off x="4289230" y="1912936"/>
            <a:ext cx="3998177" cy="3733757"/>
            <a:chOff x="4197425" y="2677888"/>
            <a:chExt cx="3998177" cy="3733757"/>
          </a:xfrm>
        </p:grpSpPr>
        <p:grpSp>
          <p:nvGrpSpPr>
            <p:cNvPr id="8" name="Group 7">
              <a:extLst>
                <a:ext uri="{FF2B5EF4-FFF2-40B4-BE49-F238E27FC236}">
                  <a16:creationId xmlns:a16="http://schemas.microsoft.com/office/drawing/2014/main" id="{DF0016E8-F56A-9C4A-A090-228DB18AA1A4}"/>
                </a:ext>
              </a:extLst>
            </p:cNvPr>
            <p:cNvGrpSpPr/>
            <p:nvPr/>
          </p:nvGrpSpPr>
          <p:grpSpPr>
            <a:xfrm>
              <a:off x="4197425" y="2677888"/>
              <a:ext cx="3998177" cy="3733757"/>
              <a:chOff x="4197425" y="2677888"/>
              <a:chExt cx="3998177" cy="3733757"/>
            </a:xfrm>
          </p:grpSpPr>
          <p:pic>
            <p:nvPicPr>
              <p:cNvPr id="17" name="Picture 2">
                <a:extLst>
                  <a:ext uri="{FF2B5EF4-FFF2-40B4-BE49-F238E27FC236}">
                    <a16:creationId xmlns:a16="http://schemas.microsoft.com/office/drawing/2014/main" id="{9F388EE8-68C2-AF46-8566-9A5DD7BCFCC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34377"/>
              <a:stretch/>
            </p:blipFill>
            <p:spPr bwMode="auto">
              <a:xfrm>
                <a:off x="4337365" y="3045451"/>
                <a:ext cx="3835234" cy="3366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a:extLst>
                  <a:ext uri="{FF2B5EF4-FFF2-40B4-BE49-F238E27FC236}">
                    <a16:creationId xmlns:a16="http://schemas.microsoft.com/office/drawing/2014/main" id="{FB28F441-81E8-5943-8827-970E13187D13}"/>
                  </a:ext>
                </a:extLst>
              </p:cNvPr>
              <p:cNvSpPr/>
              <p:nvPr/>
            </p:nvSpPr>
            <p:spPr>
              <a:xfrm>
                <a:off x="4197425" y="2677888"/>
                <a:ext cx="3998177" cy="27404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grpSp>
        <p:sp>
          <p:nvSpPr>
            <p:cNvPr id="10" name="TextBox 9">
              <a:extLst>
                <a:ext uri="{FF2B5EF4-FFF2-40B4-BE49-F238E27FC236}">
                  <a16:creationId xmlns:a16="http://schemas.microsoft.com/office/drawing/2014/main" id="{1DFDDD68-1F1B-F14B-B6F9-29D18B8DD19C}"/>
                </a:ext>
              </a:extLst>
            </p:cNvPr>
            <p:cNvSpPr txBox="1"/>
            <p:nvPr/>
          </p:nvSpPr>
          <p:spPr>
            <a:xfrm>
              <a:off x="5550410" y="3045451"/>
              <a:ext cx="646103" cy="369332"/>
            </a:xfrm>
            <a:prstGeom prst="rect">
              <a:avLst/>
            </a:prstGeom>
            <a:noFill/>
          </p:spPr>
          <p:txBody>
            <a:bodyPr wrap="square" rtlCol="0">
              <a:spAutoFit/>
            </a:bodyPr>
            <a:lstStyle/>
            <a:p>
              <a:r>
                <a:rPr lang="zh-CN" altLang="en-US" sz="900" b="1" dirty="0"/>
                <a:t>硝苯地平</a:t>
              </a:r>
            </a:p>
            <a:p>
              <a:endParaRPr lang="en-CN" sz="900" dirty="0"/>
            </a:p>
          </p:txBody>
        </p:sp>
        <p:sp>
          <p:nvSpPr>
            <p:cNvPr id="26" name="TextBox 25">
              <a:extLst>
                <a:ext uri="{FF2B5EF4-FFF2-40B4-BE49-F238E27FC236}">
                  <a16:creationId xmlns:a16="http://schemas.microsoft.com/office/drawing/2014/main" id="{0798BE49-E000-5148-9679-2E7366D7D352}"/>
                </a:ext>
              </a:extLst>
            </p:cNvPr>
            <p:cNvSpPr txBox="1"/>
            <p:nvPr/>
          </p:nvSpPr>
          <p:spPr>
            <a:xfrm>
              <a:off x="7489966" y="3075113"/>
              <a:ext cx="646104" cy="230832"/>
            </a:xfrm>
            <a:prstGeom prst="rect">
              <a:avLst/>
            </a:prstGeom>
            <a:noFill/>
          </p:spPr>
          <p:txBody>
            <a:bodyPr wrap="square">
              <a:spAutoFit/>
            </a:bodyPr>
            <a:lstStyle/>
            <a:p>
              <a:r>
                <a:rPr lang="zh-CN" altLang="en-US" sz="900" b="1" i="0" dirty="0">
                  <a:solidFill>
                    <a:srgbClr val="333333"/>
                  </a:solidFill>
                  <a:effectLst/>
                  <a:latin typeface="arial" panose="020B0604020202020204" pitchFamily="34" charset="0"/>
                </a:rPr>
                <a:t>去甲替林</a:t>
              </a:r>
              <a:endParaRPr lang="en-CN" sz="900" b="1" dirty="0"/>
            </a:p>
          </p:txBody>
        </p:sp>
      </p:grpSp>
      <p:sp>
        <p:nvSpPr>
          <p:cNvPr id="11" name="TextBox 10">
            <a:extLst>
              <a:ext uri="{FF2B5EF4-FFF2-40B4-BE49-F238E27FC236}">
                <a16:creationId xmlns:a16="http://schemas.microsoft.com/office/drawing/2014/main" id="{96E83A05-D214-7EEA-0DC6-E90140F258F8}"/>
              </a:ext>
            </a:extLst>
          </p:cNvPr>
          <p:cNvSpPr txBox="1"/>
          <p:nvPr/>
        </p:nvSpPr>
        <p:spPr>
          <a:xfrm>
            <a:off x="7920110" y="6292476"/>
            <a:ext cx="4040515" cy="369332"/>
          </a:xfrm>
          <a:prstGeom prst="rect">
            <a:avLst/>
          </a:prstGeom>
          <a:noFill/>
        </p:spPr>
        <p:txBody>
          <a:bodyPr wrap="square" rtlCol="0">
            <a:spAutoFit/>
          </a:bodyPr>
          <a:lstStyle/>
          <a:p>
            <a:pPr algn="r"/>
            <a:r>
              <a:rPr lang="en-CN" dirty="0">
                <a:latin typeface="Arial" panose="020B0604020202020204" pitchFamily="34" charset="0"/>
                <a:ea typeface="Heiti TC Medium" pitchFamily="2" charset="-128"/>
                <a:cs typeface="Arial" panose="020B0604020202020204" pitchFamily="34" charset="0"/>
              </a:rPr>
              <a:t>Collabrated with Minjia Tan’s lab</a:t>
            </a:r>
          </a:p>
        </p:txBody>
      </p:sp>
    </p:spTree>
    <p:extLst>
      <p:ext uri="{BB962C8B-B14F-4D97-AF65-F5344CB8AC3E}">
        <p14:creationId xmlns:p14="http://schemas.microsoft.com/office/powerpoint/2010/main" val="7778937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3" name="标题 1">
            <a:extLst>
              <a:ext uri="{FF2B5EF4-FFF2-40B4-BE49-F238E27FC236}">
                <a16:creationId xmlns:a16="http://schemas.microsoft.com/office/drawing/2014/main" id="{85AAE549-210D-C14C-842C-1BF94B1D7E7C}"/>
              </a:ext>
            </a:extLst>
          </p:cNvPr>
          <p:cNvSpPr txBox="1">
            <a:spLocks/>
          </p:cNvSpPr>
          <p:nvPr/>
        </p:nvSpPr>
        <p:spPr>
          <a:xfrm>
            <a:off x="269993" y="365154"/>
            <a:ext cx="10053450" cy="537443"/>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endParaRPr lang="zh-CN" altLang="en-US" sz="3600"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27" name="Rectangle 26">
            <a:extLst>
              <a:ext uri="{FF2B5EF4-FFF2-40B4-BE49-F238E27FC236}">
                <a16:creationId xmlns:a16="http://schemas.microsoft.com/office/drawing/2014/main" id="{3E6A22DD-4FE0-9548-9A1E-C41ECD3239D3}"/>
              </a:ext>
            </a:extLst>
          </p:cNvPr>
          <p:cNvSpPr/>
          <p:nvPr/>
        </p:nvSpPr>
        <p:spPr>
          <a:xfrm>
            <a:off x="636130" y="6239225"/>
            <a:ext cx="5254955" cy="369332"/>
          </a:xfrm>
          <a:prstGeom prst="rect">
            <a:avLst/>
          </a:prstGeom>
        </p:spPr>
        <p:txBody>
          <a:bodyPr wrap="square">
            <a:spAutoFit/>
          </a:bodyPr>
          <a:lstStyle/>
          <a:p>
            <a:r>
              <a:rPr lang="en-US" altLang="zh-CN" dirty="0">
                <a:latin typeface="Arial" panose="020B0604020202020204" pitchFamily="34" charset="0"/>
                <a:cs typeface="Arial" panose="020B0604020202020204" pitchFamily="34" charset="0"/>
              </a:rPr>
              <a:t>Liu</a:t>
            </a:r>
            <a:r>
              <a:rPr lang="zh-CN" altLang="en-US" i="1" dirty="0">
                <a:latin typeface="Arial" panose="020B0604020202020204" pitchFamily="34" charset="0"/>
                <a:cs typeface="Arial" panose="020B0604020202020204" pitchFamily="34" charset="0"/>
              </a:rPr>
              <a:t> </a:t>
            </a:r>
            <a:r>
              <a:rPr lang="en-US" altLang="zh-CN" i="1" dirty="0">
                <a:latin typeface="Arial" panose="020B0604020202020204" pitchFamily="34" charset="0"/>
                <a:cs typeface="Arial" panose="020B0604020202020204" pitchFamily="34" charset="0"/>
              </a:rPr>
              <a:t>et al. </a:t>
            </a:r>
            <a:r>
              <a:rPr lang="en-US" altLang="zh-CN" b="1" i="1" dirty="0">
                <a:solidFill>
                  <a:srgbClr val="C00000"/>
                </a:solidFill>
                <a:latin typeface="Arial" panose="020B0604020202020204" pitchFamily="34" charset="0"/>
                <a:cs typeface="Arial" panose="020B0604020202020204" pitchFamily="34" charset="0"/>
              </a:rPr>
              <a:t>Molecular Cell</a:t>
            </a:r>
            <a:r>
              <a:rPr lang="zh-CN" altLang="en-US" dirty="0">
                <a:latin typeface="Arial" panose="020B0604020202020204" pitchFamily="34" charset="0"/>
                <a:cs typeface="Arial" panose="020B0604020202020204" pitchFamily="34" charset="0"/>
              </a:rPr>
              <a:t>，</a:t>
            </a:r>
            <a:r>
              <a:rPr lang="en-US" altLang="zh-CN" dirty="0">
                <a:latin typeface="Arial" panose="020B0604020202020204" pitchFamily="34" charset="0"/>
                <a:cs typeface="Arial" panose="020B0604020202020204" pitchFamily="34" charset="0"/>
              </a:rPr>
              <a:t>2021</a:t>
            </a:r>
          </a:p>
        </p:txBody>
      </p:sp>
      <p:pic>
        <p:nvPicPr>
          <p:cNvPr id="7" name="Picture 6">
            <a:extLst>
              <a:ext uri="{FF2B5EF4-FFF2-40B4-BE49-F238E27FC236}">
                <a16:creationId xmlns:a16="http://schemas.microsoft.com/office/drawing/2014/main" id="{47D21592-CED8-609C-B4D1-7C74013E4B37}"/>
              </a:ext>
            </a:extLst>
          </p:cNvPr>
          <p:cNvPicPr>
            <a:picLocks noChangeAspect="1"/>
          </p:cNvPicPr>
          <p:nvPr/>
        </p:nvPicPr>
        <p:blipFill rotWithShape="1">
          <a:blip r:embed="rId3">
            <a:extLst>
              <a:ext uri="{28A0092B-C50C-407E-A947-70E740481C1C}">
                <a14:useLocalDpi xmlns:a14="http://schemas.microsoft.com/office/drawing/2010/main" val="0"/>
              </a:ext>
            </a:extLst>
          </a:blip>
          <a:srcRect l="10342" r="8104" b="8845"/>
          <a:stretch/>
        </p:blipFill>
        <p:spPr>
          <a:xfrm>
            <a:off x="199278" y="1914981"/>
            <a:ext cx="5713432" cy="3950259"/>
          </a:xfrm>
          <a:prstGeom prst="rect">
            <a:avLst/>
          </a:prstGeom>
        </p:spPr>
      </p:pic>
      <p:pic>
        <p:nvPicPr>
          <p:cNvPr id="10" name="Picture 9">
            <a:extLst>
              <a:ext uri="{FF2B5EF4-FFF2-40B4-BE49-F238E27FC236}">
                <a16:creationId xmlns:a16="http://schemas.microsoft.com/office/drawing/2014/main" id="{4E357E08-40D2-F592-3AD0-A995FB15ABF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18" r="4270"/>
          <a:stretch/>
        </p:blipFill>
        <p:spPr>
          <a:xfrm>
            <a:off x="5681473" y="1831552"/>
            <a:ext cx="6229017" cy="3950259"/>
          </a:xfrm>
          <a:prstGeom prst="rect">
            <a:avLst/>
          </a:prstGeom>
        </p:spPr>
      </p:pic>
      <p:sp>
        <p:nvSpPr>
          <p:cNvPr id="2" name="TextBox 1">
            <a:extLst>
              <a:ext uri="{FF2B5EF4-FFF2-40B4-BE49-F238E27FC236}">
                <a16:creationId xmlns:a16="http://schemas.microsoft.com/office/drawing/2014/main" id="{5E11912B-F02A-D5EE-104E-960DDE7F40AD}"/>
              </a:ext>
            </a:extLst>
          </p:cNvPr>
          <p:cNvSpPr txBox="1"/>
          <p:nvPr/>
        </p:nvSpPr>
        <p:spPr>
          <a:xfrm>
            <a:off x="7369606" y="6239225"/>
            <a:ext cx="4040515" cy="369332"/>
          </a:xfrm>
          <a:prstGeom prst="rect">
            <a:avLst/>
          </a:prstGeom>
          <a:noFill/>
        </p:spPr>
        <p:txBody>
          <a:bodyPr wrap="square" rtlCol="0">
            <a:spAutoFit/>
          </a:bodyPr>
          <a:lstStyle/>
          <a:p>
            <a:pPr algn="r"/>
            <a:r>
              <a:rPr lang="en-CN" dirty="0">
                <a:latin typeface="Arial" panose="020B0604020202020204" pitchFamily="34" charset="0"/>
                <a:ea typeface="Heiti TC Medium" pitchFamily="2" charset="-128"/>
                <a:cs typeface="Arial" panose="020B0604020202020204" pitchFamily="34" charset="0"/>
              </a:rPr>
              <a:t>Collabrated with Minjia Tan’s lab</a:t>
            </a:r>
          </a:p>
        </p:txBody>
      </p:sp>
      <p:sp>
        <p:nvSpPr>
          <p:cNvPr id="5" name="TextBox 4">
            <a:extLst>
              <a:ext uri="{FF2B5EF4-FFF2-40B4-BE49-F238E27FC236}">
                <a16:creationId xmlns:a16="http://schemas.microsoft.com/office/drawing/2014/main" id="{C0571D38-2998-096D-B8F9-07A2573A17ED}"/>
              </a:ext>
            </a:extLst>
          </p:cNvPr>
          <p:cNvSpPr txBox="1"/>
          <p:nvPr/>
        </p:nvSpPr>
        <p:spPr>
          <a:xfrm>
            <a:off x="465762" y="389649"/>
            <a:ext cx="9283940" cy="1077218"/>
          </a:xfrm>
          <a:prstGeom prst="rect">
            <a:avLst/>
          </a:prstGeom>
          <a:noFill/>
        </p:spPr>
        <p:txBody>
          <a:bodyPr wrap="square">
            <a:spAutoFit/>
          </a:bodyPr>
          <a:lstStyle/>
          <a:p>
            <a:r>
              <a:rPr lang="en-US" sz="3200" dirty="0">
                <a:solidFill>
                  <a:srgbClr val="C00000"/>
                </a:solidFill>
                <a:latin typeface="Gill Sans MT" panose="020B0502020104020203" pitchFamily="34" charset="77"/>
              </a:rPr>
              <a:t>P</a:t>
            </a:r>
            <a:r>
              <a:rPr lang="en-US" sz="3200" i="0" dirty="0">
                <a:solidFill>
                  <a:srgbClr val="C00000"/>
                </a:solidFill>
                <a:effectLst/>
                <a:latin typeface="Gill Sans MT" panose="020B0502020104020203" pitchFamily="34" charset="77"/>
              </a:rPr>
              <a:t>roteomic and </a:t>
            </a:r>
            <a:r>
              <a:rPr lang="en-US" sz="3200" i="0" dirty="0" err="1">
                <a:solidFill>
                  <a:srgbClr val="C00000"/>
                </a:solidFill>
                <a:effectLst/>
                <a:latin typeface="Gill Sans MT" panose="020B0502020104020203" pitchFamily="34" charset="77"/>
              </a:rPr>
              <a:t>phosphoproteomic</a:t>
            </a:r>
            <a:r>
              <a:rPr lang="en-US" sz="3200" i="0" dirty="0">
                <a:solidFill>
                  <a:srgbClr val="C00000"/>
                </a:solidFill>
                <a:effectLst/>
                <a:latin typeface="Gill Sans MT" panose="020B0502020104020203" pitchFamily="34" charset="77"/>
              </a:rPr>
              <a:t> landscape of KRAS mutant cancers identifies combination therapies</a:t>
            </a:r>
            <a:endParaRPr lang="en-CN" sz="3200" dirty="0">
              <a:solidFill>
                <a:srgbClr val="C00000"/>
              </a:solidFill>
              <a:latin typeface="Gill Sans MT" panose="020B0502020104020203" pitchFamily="34" charset="77"/>
            </a:endParaRPr>
          </a:p>
        </p:txBody>
      </p:sp>
    </p:spTree>
    <p:extLst>
      <p:ext uri="{BB962C8B-B14F-4D97-AF65-F5344CB8AC3E}">
        <p14:creationId xmlns:p14="http://schemas.microsoft.com/office/powerpoint/2010/main" val="5759654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3E6A22DD-4FE0-9548-9A1E-C41ECD3239D3}"/>
              </a:ext>
            </a:extLst>
          </p:cNvPr>
          <p:cNvSpPr/>
          <p:nvPr/>
        </p:nvSpPr>
        <p:spPr>
          <a:xfrm>
            <a:off x="9345637" y="6308180"/>
            <a:ext cx="1955611" cy="369332"/>
          </a:xfrm>
          <a:prstGeom prst="rect">
            <a:avLst/>
          </a:prstGeom>
        </p:spPr>
        <p:txBody>
          <a:bodyPr wrap="square">
            <a:spAutoFit/>
          </a:bodyPr>
          <a:lstStyle/>
          <a:p>
            <a:r>
              <a:rPr lang="en-US" altLang="zh-CN" b="1" i="1" dirty="0">
                <a:solidFill>
                  <a:srgbClr val="C00000"/>
                </a:solidFill>
                <a:latin typeface="Arial" panose="020B0604020202020204" pitchFamily="34" charset="0"/>
                <a:cs typeface="Arial" panose="020B0604020202020204" pitchFamily="34" charset="0"/>
              </a:rPr>
              <a:t>Unpublished</a:t>
            </a:r>
            <a:endParaRPr lang="en-US" altLang="zh-CN"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8F0ECFB9-016A-5E4B-6E7E-C8354432C8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65047" y="326890"/>
            <a:ext cx="857250" cy="1099038"/>
          </a:xfrm>
          <a:prstGeom prst="rect">
            <a:avLst/>
          </a:prstGeom>
        </p:spPr>
      </p:pic>
      <p:pic>
        <p:nvPicPr>
          <p:cNvPr id="22" name="图片 12">
            <a:extLst>
              <a:ext uri="{FF2B5EF4-FFF2-40B4-BE49-F238E27FC236}">
                <a16:creationId xmlns:a16="http://schemas.microsoft.com/office/drawing/2014/main" id="{FA872B2C-EA8F-A909-D3D0-BC79FB6E1A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81" r="6961"/>
          <a:stretch/>
        </p:blipFill>
        <p:spPr bwMode="auto">
          <a:xfrm>
            <a:off x="500902" y="1473363"/>
            <a:ext cx="7996597" cy="5066918"/>
          </a:xfrm>
          <a:prstGeom prst="rect">
            <a:avLst/>
          </a:prstGeom>
          <a:noFill/>
          <a:ln>
            <a:noFill/>
          </a:ln>
          <a:extLst>
            <a:ext uri="{53640926-AAD7-44D8-BBD7-CCE9431645EC}">
              <a14:shadowObscured xmlns:a14="http://schemas.microsoft.com/office/drawing/2010/main"/>
            </a:ext>
          </a:extLst>
        </p:spPr>
      </p:pic>
      <p:sp>
        <p:nvSpPr>
          <p:cNvPr id="31" name="TextBox 30">
            <a:extLst>
              <a:ext uri="{FF2B5EF4-FFF2-40B4-BE49-F238E27FC236}">
                <a16:creationId xmlns:a16="http://schemas.microsoft.com/office/drawing/2014/main" id="{25F3E7EA-2808-AE8C-1B0B-61E9F039AB82}"/>
              </a:ext>
            </a:extLst>
          </p:cNvPr>
          <p:cNvSpPr txBox="1"/>
          <p:nvPr/>
        </p:nvSpPr>
        <p:spPr>
          <a:xfrm>
            <a:off x="8741447" y="2362010"/>
            <a:ext cx="3464676" cy="1691232"/>
          </a:xfrm>
          <a:prstGeom prst="rect">
            <a:avLst/>
          </a:prstGeom>
          <a:noFill/>
        </p:spPr>
        <p:txBody>
          <a:bodyPr wrap="square">
            <a:spAutoFit/>
          </a:bodyPr>
          <a:lstStyle/>
          <a:p>
            <a:pPr marL="342900" indent="-342900">
              <a:lnSpc>
                <a:spcPct val="120000"/>
              </a:lnSpc>
              <a:buFont typeface="Arial" panose="020B0604020202020204" pitchFamily="34" charset="0"/>
              <a:buChar char="•"/>
            </a:pPr>
            <a:r>
              <a:rPr lang="en-US" sz="2200" b="1" dirty="0"/>
              <a:t>Dense Neural Network </a:t>
            </a:r>
          </a:p>
          <a:p>
            <a:pPr marL="342900" indent="-342900">
              <a:lnSpc>
                <a:spcPct val="120000"/>
              </a:lnSpc>
              <a:buFont typeface="Arial" panose="020B0604020202020204" pitchFamily="34" charset="0"/>
              <a:buChar char="•"/>
            </a:pPr>
            <a:r>
              <a:rPr lang="en-CN" sz="2200" b="1" dirty="0">
                <a:solidFill>
                  <a:srgbClr val="00BEFF"/>
                </a:solidFill>
              </a:rPr>
              <a:t>Biological pathways</a:t>
            </a:r>
          </a:p>
          <a:p>
            <a:pPr marL="342900" indent="-342900">
              <a:lnSpc>
                <a:spcPct val="120000"/>
              </a:lnSpc>
              <a:buFont typeface="Arial" panose="020B0604020202020204" pitchFamily="34" charset="0"/>
              <a:buChar char="•"/>
            </a:pPr>
            <a:r>
              <a:rPr lang="en-CN" sz="2200" b="1" dirty="0"/>
              <a:t>Protein expression</a:t>
            </a:r>
          </a:p>
          <a:p>
            <a:pPr marL="342900" indent="-342900">
              <a:lnSpc>
                <a:spcPct val="120000"/>
              </a:lnSpc>
              <a:buFont typeface="Arial" panose="020B0604020202020204" pitchFamily="34" charset="0"/>
              <a:buChar char="•"/>
            </a:pPr>
            <a:r>
              <a:rPr lang="en-CN" sz="2200" b="1" dirty="0"/>
              <a:t>Phospho-profiles</a:t>
            </a:r>
          </a:p>
        </p:txBody>
      </p:sp>
      <p:sp>
        <p:nvSpPr>
          <p:cNvPr id="5" name="TextBox 4">
            <a:extLst>
              <a:ext uri="{FF2B5EF4-FFF2-40B4-BE49-F238E27FC236}">
                <a16:creationId xmlns:a16="http://schemas.microsoft.com/office/drawing/2014/main" id="{F3DFD8C8-B6F1-DF3F-7858-9E4FF7C592FF}"/>
              </a:ext>
            </a:extLst>
          </p:cNvPr>
          <p:cNvSpPr txBox="1"/>
          <p:nvPr/>
        </p:nvSpPr>
        <p:spPr>
          <a:xfrm>
            <a:off x="786653" y="422982"/>
            <a:ext cx="9567581" cy="954107"/>
          </a:xfrm>
          <a:prstGeom prst="rect">
            <a:avLst/>
          </a:prstGeom>
          <a:noFill/>
        </p:spPr>
        <p:txBody>
          <a:bodyPr wrap="square">
            <a:spAutoFit/>
          </a:bodyPr>
          <a:lstStyle/>
          <a:p>
            <a:r>
              <a:rPr lang="en-US" altLang="zh-CN" sz="2800" b="1" dirty="0" err="1">
                <a:solidFill>
                  <a:srgbClr val="C00000"/>
                </a:solidFill>
                <a:latin typeface="Gill Sans MT" panose="020B0502020104020203" pitchFamily="34" charset="77"/>
                <a:ea typeface="微软雅黑" panose="020B0503020204020204" pitchFamily="34" charset="-122"/>
                <a:cs typeface="Arial" panose="020B0604020202020204" pitchFamily="34" charset="0"/>
              </a:rPr>
              <a:t>CanSynergy</a:t>
            </a:r>
            <a:r>
              <a:rPr lang="en-US" altLang="zh-CN" sz="2800" dirty="0">
                <a:solidFill>
                  <a:srgbClr val="C00000"/>
                </a:solidFill>
                <a:latin typeface="Gill Sans MT" panose="020B0502020104020203" pitchFamily="34" charset="77"/>
                <a:ea typeface="微软雅黑" panose="020B0503020204020204" pitchFamily="34" charset="-122"/>
                <a:cs typeface="Arial" panose="020B0604020202020204" pitchFamily="34" charset="0"/>
              </a:rPr>
              <a:t>: Cancer Type-Specific Drug Synergy Prediction Using Cell Line Multi-Omics Data and Transfer Learning</a:t>
            </a:r>
            <a:endParaRPr lang="en-CN" sz="2800" dirty="0">
              <a:solidFill>
                <a:srgbClr val="C00000"/>
              </a:solidFill>
              <a:latin typeface="Gill Sans MT" panose="020B0502020104020203" pitchFamily="34" charset="77"/>
            </a:endParaRPr>
          </a:p>
        </p:txBody>
      </p:sp>
      <p:sp>
        <p:nvSpPr>
          <p:cNvPr id="7" name="TextBox 6">
            <a:extLst>
              <a:ext uri="{FF2B5EF4-FFF2-40B4-BE49-F238E27FC236}">
                <a16:creationId xmlns:a16="http://schemas.microsoft.com/office/drawing/2014/main" id="{E98ECC74-C1CA-DD27-4126-D748CDBF988E}"/>
              </a:ext>
            </a:extLst>
          </p:cNvPr>
          <p:cNvSpPr txBox="1"/>
          <p:nvPr/>
        </p:nvSpPr>
        <p:spPr>
          <a:xfrm>
            <a:off x="8078202" y="5715879"/>
            <a:ext cx="4040515" cy="369332"/>
          </a:xfrm>
          <a:prstGeom prst="rect">
            <a:avLst/>
          </a:prstGeom>
          <a:noFill/>
        </p:spPr>
        <p:txBody>
          <a:bodyPr wrap="square" rtlCol="0">
            <a:spAutoFit/>
          </a:bodyPr>
          <a:lstStyle/>
          <a:p>
            <a:pPr algn="r"/>
            <a:r>
              <a:rPr lang="en-CN" dirty="0">
                <a:latin typeface="Arial" panose="020B0604020202020204" pitchFamily="34" charset="0"/>
                <a:ea typeface="Heiti TC Medium" pitchFamily="2" charset="-128"/>
                <a:cs typeface="Arial" panose="020B0604020202020204" pitchFamily="34" charset="0"/>
              </a:rPr>
              <a:t>Collabrated with Minjia Tan’s lab</a:t>
            </a:r>
          </a:p>
        </p:txBody>
      </p:sp>
    </p:spTree>
    <p:extLst>
      <p:ext uri="{BB962C8B-B14F-4D97-AF65-F5344CB8AC3E}">
        <p14:creationId xmlns:p14="http://schemas.microsoft.com/office/powerpoint/2010/main" val="7969729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3E6A22DD-4FE0-9548-9A1E-C41ECD3239D3}"/>
              </a:ext>
            </a:extLst>
          </p:cNvPr>
          <p:cNvSpPr/>
          <p:nvPr/>
        </p:nvSpPr>
        <p:spPr>
          <a:xfrm>
            <a:off x="10469333" y="5714443"/>
            <a:ext cx="1955611" cy="369332"/>
          </a:xfrm>
          <a:prstGeom prst="rect">
            <a:avLst/>
          </a:prstGeom>
        </p:spPr>
        <p:txBody>
          <a:bodyPr wrap="square">
            <a:spAutoFit/>
          </a:bodyPr>
          <a:lstStyle/>
          <a:p>
            <a:r>
              <a:rPr lang="en-US" altLang="zh-CN" b="1" i="1" dirty="0">
                <a:solidFill>
                  <a:srgbClr val="C00000"/>
                </a:solidFill>
                <a:latin typeface="Arial" panose="020B0604020202020204" pitchFamily="34" charset="0"/>
                <a:cs typeface="Arial" panose="020B0604020202020204" pitchFamily="34" charset="0"/>
              </a:rPr>
              <a:t>Unpublished</a:t>
            </a:r>
            <a:endParaRPr lang="en-US" altLang="zh-CN"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F401E4AD-C2B5-DAB2-FAA4-C4EBBE7EE5C4}"/>
              </a:ext>
            </a:extLst>
          </p:cNvPr>
          <p:cNvSpPr txBox="1"/>
          <p:nvPr/>
        </p:nvSpPr>
        <p:spPr>
          <a:xfrm>
            <a:off x="916640" y="382098"/>
            <a:ext cx="10083281" cy="954107"/>
          </a:xfrm>
          <a:prstGeom prst="rect">
            <a:avLst/>
          </a:prstGeom>
          <a:noFill/>
        </p:spPr>
        <p:txBody>
          <a:bodyPr wrap="square">
            <a:spAutoFit/>
          </a:bodyPr>
          <a:lstStyle/>
          <a:p>
            <a:r>
              <a:rPr lang="en-US" altLang="zh-CN" sz="2800" b="1" dirty="0" err="1">
                <a:solidFill>
                  <a:srgbClr val="C00000"/>
                </a:solidFill>
                <a:latin typeface="Gill Sans MT" panose="020B0502020104020203" pitchFamily="34" charset="77"/>
                <a:ea typeface="微软雅黑" panose="020B0503020204020204" pitchFamily="34" charset="-122"/>
                <a:cs typeface="Arial" panose="020B0604020202020204" pitchFamily="34" charset="0"/>
              </a:rPr>
              <a:t>CanSynergy</a:t>
            </a:r>
            <a:r>
              <a:rPr lang="en-US" altLang="zh-CN" sz="2800" dirty="0">
                <a:solidFill>
                  <a:srgbClr val="C00000"/>
                </a:solidFill>
                <a:latin typeface="Gill Sans MT" panose="020B0502020104020203" pitchFamily="34" charset="77"/>
                <a:ea typeface="微软雅黑" panose="020B0503020204020204" pitchFamily="34" charset="-122"/>
                <a:cs typeface="Arial" panose="020B0604020202020204" pitchFamily="34" charset="0"/>
              </a:rPr>
              <a:t>: Cancer Type-Specific Drug Synergy Prediction Using Cell Line Multi-Omics Data and Transfer Learning</a:t>
            </a:r>
            <a:endParaRPr lang="en-CN" sz="2800" dirty="0">
              <a:solidFill>
                <a:srgbClr val="C00000"/>
              </a:solidFill>
              <a:latin typeface="Gill Sans MT" panose="020B0502020104020203" pitchFamily="34" charset="77"/>
            </a:endParaRPr>
          </a:p>
        </p:txBody>
      </p:sp>
      <p:pic>
        <p:nvPicPr>
          <p:cNvPr id="2" name="图片 6">
            <a:extLst>
              <a:ext uri="{FF2B5EF4-FFF2-40B4-BE49-F238E27FC236}">
                <a16:creationId xmlns:a16="http://schemas.microsoft.com/office/drawing/2014/main" id="{942C236A-D34D-CE46-AA5C-917016E07A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7245" b="5219"/>
          <a:stretch/>
        </p:blipFill>
        <p:spPr>
          <a:xfrm>
            <a:off x="1192079" y="1396165"/>
            <a:ext cx="4354436" cy="2589722"/>
          </a:xfrm>
          <a:prstGeom prst="rect">
            <a:avLst/>
          </a:prstGeom>
        </p:spPr>
      </p:pic>
      <p:pic>
        <p:nvPicPr>
          <p:cNvPr id="3" name="图片 8">
            <a:extLst>
              <a:ext uri="{FF2B5EF4-FFF2-40B4-BE49-F238E27FC236}">
                <a16:creationId xmlns:a16="http://schemas.microsoft.com/office/drawing/2014/main" id="{0418FA5C-1F46-D034-DF27-A859B825D2A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6476" b="5219"/>
          <a:stretch/>
        </p:blipFill>
        <p:spPr>
          <a:xfrm>
            <a:off x="5833434" y="1268282"/>
            <a:ext cx="4728727" cy="2717605"/>
          </a:xfrm>
          <a:prstGeom prst="rect">
            <a:avLst/>
          </a:prstGeom>
        </p:spPr>
      </p:pic>
      <p:pic>
        <p:nvPicPr>
          <p:cNvPr id="4" name="图片 10">
            <a:extLst>
              <a:ext uri="{FF2B5EF4-FFF2-40B4-BE49-F238E27FC236}">
                <a16:creationId xmlns:a16="http://schemas.microsoft.com/office/drawing/2014/main" id="{7A84EB28-230D-238F-3FA9-31AA56AE8F6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830" r="16359" b="4830"/>
          <a:stretch/>
        </p:blipFill>
        <p:spPr>
          <a:xfrm>
            <a:off x="1192079" y="4022743"/>
            <a:ext cx="4314563" cy="2500672"/>
          </a:xfrm>
          <a:prstGeom prst="rect">
            <a:avLst/>
          </a:prstGeom>
        </p:spPr>
      </p:pic>
      <p:pic>
        <p:nvPicPr>
          <p:cNvPr id="6" name="图片 12">
            <a:extLst>
              <a:ext uri="{FF2B5EF4-FFF2-40B4-BE49-F238E27FC236}">
                <a16:creationId xmlns:a16="http://schemas.microsoft.com/office/drawing/2014/main" id="{7DBD173A-0E67-4288-A24F-A35C3B5EE4F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17579" b="10322"/>
          <a:stretch/>
        </p:blipFill>
        <p:spPr>
          <a:xfrm>
            <a:off x="5793561" y="3981793"/>
            <a:ext cx="4656617" cy="2511053"/>
          </a:xfrm>
          <a:prstGeom prst="rect">
            <a:avLst/>
          </a:prstGeom>
        </p:spPr>
      </p:pic>
      <p:sp>
        <p:nvSpPr>
          <p:cNvPr id="8" name="文本框 13">
            <a:extLst>
              <a:ext uri="{FF2B5EF4-FFF2-40B4-BE49-F238E27FC236}">
                <a16:creationId xmlns:a16="http://schemas.microsoft.com/office/drawing/2014/main" id="{7CC35C29-8438-3420-8F2E-6C7BA9384A46}"/>
              </a:ext>
            </a:extLst>
          </p:cNvPr>
          <p:cNvSpPr txBox="1"/>
          <p:nvPr/>
        </p:nvSpPr>
        <p:spPr>
          <a:xfrm>
            <a:off x="353972" y="6458840"/>
            <a:ext cx="11838028" cy="338554"/>
          </a:xfrm>
          <a:prstGeom prst="rect">
            <a:avLst/>
          </a:prstGeom>
          <a:noFill/>
        </p:spPr>
        <p:txBody>
          <a:bodyPr wrap="square">
            <a:spAutoFit/>
          </a:bodyPr>
          <a:lstStyle/>
          <a:p>
            <a:pPr algn="ctr"/>
            <a:r>
              <a:rPr lang="en-US" altLang="zh-CN" sz="1600" kern="100" dirty="0">
                <a:latin typeface="Arial" panose="020B0604020202020204" pitchFamily="34" charset="0"/>
                <a:ea typeface="宋体" panose="02010600030101010101" pitchFamily="2" charset="-122"/>
                <a:cs typeface="Arial" panose="020B0604020202020204" pitchFamily="34" charset="0"/>
              </a:rPr>
              <a:t>P</a:t>
            </a:r>
            <a:r>
              <a:rPr lang="en-US" altLang="zh-CN" sz="1600" kern="100" dirty="0">
                <a:effectLst/>
                <a:latin typeface="Arial" panose="020B0604020202020204" pitchFamily="34" charset="0"/>
                <a:ea typeface="宋体" panose="02010600030101010101" pitchFamily="2" charset="-122"/>
                <a:cs typeface="Arial" panose="020B0604020202020204" pitchFamily="34" charset="0"/>
              </a:rPr>
              <a:t>erformance of CanSynergy and comparison on independent dataset</a:t>
            </a:r>
            <a:endParaRPr lang="zh-CN" altLang="en-US" sz="1600" baseline="30000" dirty="0">
              <a:latin typeface="Arial" panose="020B0604020202020204" pitchFamily="34" charset="0"/>
              <a:cs typeface="Arial" panose="020B0604020202020204" pitchFamily="34" charset="0"/>
            </a:endParaRPr>
          </a:p>
        </p:txBody>
      </p:sp>
      <p:pic>
        <p:nvPicPr>
          <p:cNvPr id="9" name="图片 2">
            <a:extLst>
              <a:ext uri="{FF2B5EF4-FFF2-40B4-BE49-F238E27FC236}">
                <a16:creationId xmlns:a16="http://schemas.microsoft.com/office/drawing/2014/main" id="{1E012819-3CDA-5474-9884-7B8BC839747F}"/>
              </a:ext>
            </a:extLst>
          </p:cNvPr>
          <p:cNvPicPr>
            <a:picLocks noChangeAspect="1"/>
          </p:cNvPicPr>
          <p:nvPr/>
        </p:nvPicPr>
        <p:blipFill rotWithShape="1">
          <a:blip r:embed="rId7">
            <a:extLst>
              <a:ext uri="{28A0092B-C50C-407E-A947-70E740481C1C}">
                <a14:useLocalDpi xmlns:a14="http://schemas.microsoft.com/office/drawing/2010/main" val="0"/>
              </a:ext>
            </a:extLst>
          </a:blip>
          <a:srcRect l="86415" t="33501" b="47279"/>
          <a:stretch/>
        </p:blipFill>
        <p:spPr>
          <a:xfrm>
            <a:off x="10640027" y="1191738"/>
            <a:ext cx="1520414" cy="1116968"/>
          </a:xfrm>
          <a:prstGeom prst="rect">
            <a:avLst/>
          </a:prstGeom>
        </p:spPr>
      </p:pic>
    </p:spTree>
    <p:extLst>
      <p:ext uri="{BB962C8B-B14F-4D97-AF65-F5344CB8AC3E}">
        <p14:creationId xmlns:p14="http://schemas.microsoft.com/office/powerpoint/2010/main" val="17169723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D71F0F-39D7-F546-8A6A-898D704FFC0E}"/>
              </a:ext>
            </a:extLst>
          </p:cNvPr>
          <p:cNvPicPr>
            <a:picLocks noChangeAspect="1"/>
          </p:cNvPicPr>
          <p:nvPr/>
        </p:nvPicPr>
        <p:blipFill rotWithShape="1">
          <a:blip r:embed="rId3"/>
          <a:srcRect l="20726" t="12723" r="62860" b="42922"/>
          <a:stretch/>
        </p:blipFill>
        <p:spPr>
          <a:xfrm>
            <a:off x="2598014" y="1348872"/>
            <a:ext cx="1621237" cy="3066907"/>
          </a:xfrm>
          <a:prstGeom prst="rect">
            <a:avLst/>
          </a:prstGeom>
        </p:spPr>
      </p:pic>
      <p:pic>
        <p:nvPicPr>
          <p:cNvPr id="4" name="Picture 3">
            <a:extLst>
              <a:ext uri="{FF2B5EF4-FFF2-40B4-BE49-F238E27FC236}">
                <a16:creationId xmlns:a16="http://schemas.microsoft.com/office/drawing/2014/main" id="{38576A5B-3B77-D741-92C0-9CD4E7D50D4D}"/>
              </a:ext>
            </a:extLst>
          </p:cNvPr>
          <p:cNvPicPr>
            <a:picLocks noChangeAspect="1"/>
          </p:cNvPicPr>
          <p:nvPr/>
        </p:nvPicPr>
        <p:blipFill>
          <a:blip r:embed="rId4"/>
          <a:stretch>
            <a:fillRect/>
          </a:stretch>
        </p:blipFill>
        <p:spPr>
          <a:xfrm>
            <a:off x="216103" y="2427134"/>
            <a:ext cx="1645224" cy="1163003"/>
          </a:xfrm>
          <a:prstGeom prst="rect">
            <a:avLst/>
          </a:prstGeom>
        </p:spPr>
      </p:pic>
      <p:sp>
        <p:nvSpPr>
          <p:cNvPr id="22" name="Right Arrow 21">
            <a:extLst>
              <a:ext uri="{FF2B5EF4-FFF2-40B4-BE49-F238E27FC236}">
                <a16:creationId xmlns:a16="http://schemas.microsoft.com/office/drawing/2014/main" id="{F41EB519-8D78-A243-9E8C-C08FDA9AFFA8}"/>
              </a:ext>
            </a:extLst>
          </p:cNvPr>
          <p:cNvSpPr/>
          <p:nvPr/>
        </p:nvSpPr>
        <p:spPr>
          <a:xfrm>
            <a:off x="2142263" y="2825756"/>
            <a:ext cx="280416" cy="273249"/>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23" name="Right Arrow 22">
            <a:extLst>
              <a:ext uri="{FF2B5EF4-FFF2-40B4-BE49-F238E27FC236}">
                <a16:creationId xmlns:a16="http://schemas.microsoft.com/office/drawing/2014/main" id="{278C5CEE-FE3A-A24B-9CEF-A2B12F1D2B9E}"/>
              </a:ext>
            </a:extLst>
          </p:cNvPr>
          <p:cNvSpPr/>
          <p:nvPr/>
        </p:nvSpPr>
        <p:spPr>
          <a:xfrm>
            <a:off x="4254378" y="2745700"/>
            <a:ext cx="280416" cy="273249"/>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pic>
        <p:nvPicPr>
          <p:cNvPr id="32" name="Picture 31">
            <a:extLst>
              <a:ext uri="{FF2B5EF4-FFF2-40B4-BE49-F238E27FC236}">
                <a16:creationId xmlns:a16="http://schemas.microsoft.com/office/drawing/2014/main" id="{F80B36FB-130A-7342-813F-DF06810777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72345" y="1548914"/>
            <a:ext cx="2933464" cy="2575386"/>
          </a:xfrm>
          <a:prstGeom prst="rect">
            <a:avLst/>
          </a:prstGeom>
        </p:spPr>
      </p:pic>
      <p:sp>
        <p:nvSpPr>
          <p:cNvPr id="9" name="Right Arrow 8">
            <a:extLst>
              <a:ext uri="{FF2B5EF4-FFF2-40B4-BE49-F238E27FC236}">
                <a16:creationId xmlns:a16="http://schemas.microsoft.com/office/drawing/2014/main" id="{6E2F4FD5-0330-5D53-CCAE-00FDB2015ED8}"/>
              </a:ext>
            </a:extLst>
          </p:cNvPr>
          <p:cNvSpPr/>
          <p:nvPr/>
        </p:nvSpPr>
        <p:spPr>
          <a:xfrm>
            <a:off x="7886194" y="2599934"/>
            <a:ext cx="280416" cy="273249"/>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pic>
        <p:nvPicPr>
          <p:cNvPr id="10" name="Main graphic">
            <a:extLst>
              <a:ext uri="{FF2B5EF4-FFF2-40B4-BE49-F238E27FC236}">
                <a16:creationId xmlns:a16="http://schemas.microsoft.com/office/drawing/2014/main" id="{62D7AA81-2034-FBAB-7D37-8F45A37DC0D9}"/>
              </a:ext>
            </a:extLst>
          </p:cNvPr>
          <p:cNvPicPr/>
          <p:nvPr/>
        </p:nvPicPr>
        <p:blipFill rotWithShape="1">
          <a:blip r:embed="rId6"/>
          <a:srcRect b="25482"/>
          <a:stretch/>
        </p:blipFill>
        <p:spPr>
          <a:xfrm>
            <a:off x="8597001" y="1348872"/>
            <a:ext cx="2994712" cy="2975471"/>
          </a:xfrm>
          <a:prstGeom prst="rect">
            <a:avLst/>
          </a:prstGeom>
          <a:ln>
            <a:noFill/>
          </a:ln>
          <a:effectLst/>
        </p:spPr>
      </p:pic>
      <p:sp>
        <p:nvSpPr>
          <p:cNvPr id="26" name="Rectangle 25">
            <a:extLst>
              <a:ext uri="{FF2B5EF4-FFF2-40B4-BE49-F238E27FC236}">
                <a16:creationId xmlns:a16="http://schemas.microsoft.com/office/drawing/2014/main" id="{DDA88C44-4586-9E4B-8E19-3198F653E3AE}"/>
              </a:ext>
            </a:extLst>
          </p:cNvPr>
          <p:cNvSpPr/>
          <p:nvPr/>
        </p:nvSpPr>
        <p:spPr>
          <a:xfrm flipV="1">
            <a:off x="103028" y="4408995"/>
            <a:ext cx="11985943" cy="45719"/>
          </a:xfrm>
          <a:prstGeom prst="rect">
            <a:avLst/>
          </a:prstGeom>
          <a:noFill/>
          <a:ln w="666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11" name="TextBox 10">
            <a:extLst>
              <a:ext uri="{FF2B5EF4-FFF2-40B4-BE49-F238E27FC236}">
                <a16:creationId xmlns:a16="http://schemas.microsoft.com/office/drawing/2014/main" id="{3BE2BAD5-34E7-80C1-B4CE-1D16C5959226}"/>
              </a:ext>
            </a:extLst>
          </p:cNvPr>
          <p:cNvSpPr txBox="1"/>
          <p:nvPr/>
        </p:nvSpPr>
        <p:spPr>
          <a:xfrm>
            <a:off x="1853899" y="4800380"/>
            <a:ext cx="3435773" cy="577850"/>
          </a:xfrm>
          <a:prstGeom prst="rect">
            <a:avLst/>
          </a:prstGeom>
          <a:noFill/>
        </p:spPr>
        <p:txBody>
          <a:bodyPr wrap="square" rtlCol="0">
            <a:spAutoFit/>
          </a:bodyPr>
          <a:lstStyle/>
          <a:p>
            <a:pPr>
              <a:lnSpc>
                <a:spcPct val="150000"/>
              </a:lnSpc>
            </a:pPr>
            <a:r>
              <a:rPr lang="en-US" altLang="zh-CN" sz="2400" dirty="0">
                <a:latin typeface="Arial" panose="020B0604020202020204" pitchFamily="34" charset="0"/>
                <a:ea typeface="Heiti TC Medium" pitchFamily="2" charset="-128"/>
                <a:cs typeface="Arial" panose="020B0604020202020204" pitchFamily="34" charset="0"/>
              </a:rPr>
              <a:t>Statistical Mining</a:t>
            </a:r>
          </a:p>
        </p:txBody>
      </p:sp>
      <p:sp>
        <p:nvSpPr>
          <p:cNvPr id="12" name="文本框 3">
            <a:extLst>
              <a:ext uri="{FF2B5EF4-FFF2-40B4-BE49-F238E27FC236}">
                <a16:creationId xmlns:a16="http://schemas.microsoft.com/office/drawing/2014/main" id="{1F46E7FB-D300-A5BA-8C0E-B0E2E186D9CB}"/>
              </a:ext>
            </a:extLst>
          </p:cNvPr>
          <p:cNvSpPr txBox="1"/>
          <p:nvPr/>
        </p:nvSpPr>
        <p:spPr>
          <a:xfrm>
            <a:off x="1095076" y="4964618"/>
            <a:ext cx="671922" cy="649188"/>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US" altLang="zh-CN" sz="2400" b="1" dirty="0">
                <a:latin typeface="Arial" panose="020B0604020202020204" pitchFamily="34" charset="0"/>
                <a:ea typeface="HEITI TC MEDIUM" pitchFamily="2" charset="-128"/>
                <a:cs typeface="Arial" panose="020B0604020202020204" pitchFamily="34" charset="0"/>
              </a:rPr>
              <a:t>1</a:t>
            </a:r>
            <a:endParaRPr lang="zh-CN" altLang="en-US" sz="2400" b="1" dirty="0">
              <a:latin typeface="Arial" panose="020B0604020202020204" pitchFamily="34" charset="0"/>
              <a:ea typeface="HEITI TC MEDIUM" pitchFamily="2" charset="-128"/>
              <a:cs typeface="Arial" panose="020B0604020202020204" pitchFamily="34" charset="0"/>
            </a:endParaRPr>
          </a:p>
        </p:txBody>
      </p:sp>
      <p:sp>
        <p:nvSpPr>
          <p:cNvPr id="13" name="文本框 4">
            <a:extLst>
              <a:ext uri="{FF2B5EF4-FFF2-40B4-BE49-F238E27FC236}">
                <a16:creationId xmlns:a16="http://schemas.microsoft.com/office/drawing/2014/main" id="{ADEE8D98-FC9D-3593-DD45-2F3FACB78AEB}"/>
              </a:ext>
            </a:extLst>
          </p:cNvPr>
          <p:cNvSpPr txBox="1"/>
          <p:nvPr/>
        </p:nvSpPr>
        <p:spPr>
          <a:xfrm>
            <a:off x="7999930" y="5051440"/>
            <a:ext cx="640956" cy="649188"/>
          </a:xfrm>
          <a:prstGeom prst="ellipse">
            <a:avLst/>
          </a:prstGeom>
          <a:solidFill>
            <a:srgbClr val="C00000"/>
          </a:solidFill>
          <a:ln>
            <a:noFill/>
          </a:ln>
          <a:effectLst>
            <a:outerShdw blurRad="50800" dist="38100" dir="2700000" algn="tl" rotWithShape="0">
              <a:prstClr val="black">
                <a:alpha val="40000"/>
              </a:prstClr>
            </a:outerShdw>
          </a:effectLst>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US" altLang="zh-CN" sz="2400" b="1" dirty="0">
                <a:latin typeface="Arial" panose="020B0604020202020204" pitchFamily="34" charset="0"/>
                <a:cs typeface="Arial" panose="020B0604020202020204" pitchFamily="34" charset="0"/>
              </a:rPr>
              <a:t>3</a:t>
            </a:r>
            <a:endParaRPr lang="zh-CN" altLang="en-US" sz="2400" b="1"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D90DAF11-9B1F-50F5-26E1-C7B3B5A715F8}"/>
              </a:ext>
            </a:extLst>
          </p:cNvPr>
          <p:cNvSpPr txBox="1"/>
          <p:nvPr/>
        </p:nvSpPr>
        <p:spPr>
          <a:xfrm>
            <a:off x="8714261" y="4999714"/>
            <a:ext cx="3933030" cy="577850"/>
          </a:xfrm>
          <a:prstGeom prst="rect">
            <a:avLst/>
          </a:prstGeom>
          <a:noFill/>
        </p:spPr>
        <p:txBody>
          <a:bodyPr wrap="square">
            <a:spAutoFit/>
          </a:bodyPr>
          <a:lstStyle/>
          <a:p>
            <a:pPr>
              <a:lnSpc>
                <a:spcPct val="150000"/>
              </a:lnSpc>
            </a:pPr>
            <a:r>
              <a:rPr lang="en-US" altLang="zh-CN" sz="2400" b="1" dirty="0">
                <a:solidFill>
                  <a:srgbClr val="00BEFF"/>
                </a:solidFill>
                <a:latin typeface="Arial" panose="020B0604020202020204" pitchFamily="34" charset="0"/>
                <a:ea typeface="Heiti TC Medium" pitchFamily="2" charset="-128"/>
                <a:cs typeface="Arial" panose="020B0604020202020204" pitchFamily="34" charset="0"/>
              </a:rPr>
              <a:t>Multimodal links</a:t>
            </a:r>
            <a:endParaRPr lang="en-CN" sz="2400" b="1" dirty="0">
              <a:solidFill>
                <a:srgbClr val="00BEFF"/>
              </a:solidFill>
              <a:latin typeface="Arial" panose="020B0604020202020204" pitchFamily="34" charset="0"/>
              <a:ea typeface="Heiti TC Medium" pitchFamily="2" charset="-128"/>
              <a:cs typeface="Arial" panose="020B0604020202020204" pitchFamily="34" charset="0"/>
            </a:endParaRPr>
          </a:p>
        </p:txBody>
      </p:sp>
      <p:sp>
        <p:nvSpPr>
          <p:cNvPr id="16" name="Right Arrow 15">
            <a:extLst>
              <a:ext uri="{FF2B5EF4-FFF2-40B4-BE49-F238E27FC236}">
                <a16:creationId xmlns:a16="http://schemas.microsoft.com/office/drawing/2014/main" id="{608481BE-6ECF-FDB0-27D4-A0C38AC2B9E5}"/>
              </a:ext>
            </a:extLst>
          </p:cNvPr>
          <p:cNvSpPr/>
          <p:nvPr/>
        </p:nvSpPr>
        <p:spPr>
          <a:xfrm rot="5400000">
            <a:off x="1265214" y="4449180"/>
            <a:ext cx="444822" cy="504862"/>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17" name="Right Arrow 16">
            <a:extLst>
              <a:ext uri="{FF2B5EF4-FFF2-40B4-BE49-F238E27FC236}">
                <a16:creationId xmlns:a16="http://schemas.microsoft.com/office/drawing/2014/main" id="{56FBA1B8-1D53-2F87-CFA9-6B89655236C0}"/>
              </a:ext>
            </a:extLst>
          </p:cNvPr>
          <p:cNvSpPr/>
          <p:nvPr/>
        </p:nvSpPr>
        <p:spPr>
          <a:xfrm rot="5400000">
            <a:off x="8053632" y="4500646"/>
            <a:ext cx="533553" cy="50486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5" name="TextBox 4">
            <a:extLst>
              <a:ext uri="{FF2B5EF4-FFF2-40B4-BE49-F238E27FC236}">
                <a16:creationId xmlns:a16="http://schemas.microsoft.com/office/drawing/2014/main" id="{8914CCB9-D445-D6FD-B318-178EAC39E55F}"/>
              </a:ext>
            </a:extLst>
          </p:cNvPr>
          <p:cNvSpPr txBox="1"/>
          <p:nvPr/>
        </p:nvSpPr>
        <p:spPr>
          <a:xfrm>
            <a:off x="294837" y="402042"/>
            <a:ext cx="9461582" cy="584775"/>
          </a:xfrm>
          <a:prstGeom prst="rect">
            <a:avLst/>
          </a:prstGeom>
          <a:noFill/>
        </p:spPr>
        <p:txBody>
          <a:bodyPr wrap="square" rtlCol="0">
            <a:spAutoFit/>
          </a:bodyPr>
          <a:lstStyle/>
          <a:p>
            <a:r>
              <a:rPr lang="en-US" sz="3200" b="1" dirty="0">
                <a:latin typeface="Gill Sans MT" panose="020B0502020104020203" pitchFamily="34" charset="77"/>
                <a:cs typeface="Arial Hebrew Scholar" pitchFamily="2" charset="-79"/>
              </a:rPr>
              <a:t>Challenges in proteomic data analysis </a:t>
            </a:r>
          </a:p>
        </p:txBody>
      </p:sp>
      <p:sp>
        <p:nvSpPr>
          <p:cNvPr id="2" name="TextBox 1">
            <a:extLst>
              <a:ext uri="{FF2B5EF4-FFF2-40B4-BE49-F238E27FC236}">
                <a16:creationId xmlns:a16="http://schemas.microsoft.com/office/drawing/2014/main" id="{8C579B56-351B-3C4F-0D64-93EA13055FEE}"/>
              </a:ext>
            </a:extLst>
          </p:cNvPr>
          <p:cNvSpPr txBox="1"/>
          <p:nvPr/>
        </p:nvSpPr>
        <p:spPr>
          <a:xfrm>
            <a:off x="5841468" y="5933306"/>
            <a:ext cx="4195886" cy="577850"/>
          </a:xfrm>
          <a:prstGeom prst="rect">
            <a:avLst/>
          </a:prstGeom>
          <a:noFill/>
        </p:spPr>
        <p:txBody>
          <a:bodyPr wrap="square" rtlCol="0">
            <a:spAutoFit/>
          </a:bodyPr>
          <a:lstStyle/>
          <a:p>
            <a:pPr>
              <a:lnSpc>
                <a:spcPct val="150000"/>
              </a:lnSpc>
            </a:pPr>
            <a:r>
              <a:rPr lang="en-US" altLang="zh-CN" sz="2400" dirty="0">
                <a:latin typeface="Arial" panose="020B0604020202020204" pitchFamily="34" charset="0"/>
                <a:ea typeface="Heiti TC Medium" pitchFamily="2" charset="-128"/>
                <a:cs typeface="Arial" panose="020B0604020202020204" pitchFamily="34" charset="0"/>
              </a:rPr>
              <a:t>Translational potential</a:t>
            </a:r>
          </a:p>
        </p:txBody>
      </p:sp>
      <p:sp>
        <p:nvSpPr>
          <p:cNvPr id="6" name="文本框 3">
            <a:extLst>
              <a:ext uri="{FF2B5EF4-FFF2-40B4-BE49-F238E27FC236}">
                <a16:creationId xmlns:a16="http://schemas.microsoft.com/office/drawing/2014/main" id="{B4C5200F-C9EF-BA05-8447-B98DA8F8228E}"/>
              </a:ext>
            </a:extLst>
          </p:cNvPr>
          <p:cNvSpPr txBox="1"/>
          <p:nvPr/>
        </p:nvSpPr>
        <p:spPr>
          <a:xfrm>
            <a:off x="5025628" y="5895826"/>
            <a:ext cx="671922" cy="649188"/>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US" altLang="zh-CN" sz="2400" b="1" dirty="0">
                <a:latin typeface="Arial" panose="020B0604020202020204" pitchFamily="34" charset="0"/>
                <a:ea typeface="HEITI TC MEDIUM" pitchFamily="2" charset="-128"/>
                <a:cs typeface="Arial" panose="020B0604020202020204" pitchFamily="34" charset="0"/>
              </a:rPr>
              <a:t>2</a:t>
            </a:r>
            <a:endParaRPr lang="zh-CN" altLang="en-US" sz="2400" b="1" dirty="0">
              <a:latin typeface="Arial" panose="020B0604020202020204" pitchFamily="34" charset="0"/>
              <a:ea typeface="HEITI TC MEDIUM" pitchFamily="2" charset="-128"/>
              <a:cs typeface="Arial" panose="020B0604020202020204" pitchFamily="34" charset="0"/>
            </a:endParaRPr>
          </a:p>
        </p:txBody>
      </p:sp>
      <p:sp>
        <p:nvSpPr>
          <p:cNvPr id="7" name="Right Arrow 6">
            <a:extLst>
              <a:ext uri="{FF2B5EF4-FFF2-40B4-BE49-F238E27FC236}">
                <a16:creationId xmlns:a16="http://schemas.microsoft.com/office/drawing/2014/main" id="{3C0AAB22-DA5F-5F07-82B5-6BD9324484E6}"/>
              </a:ext>
            </a:extLst>
          </p:cNvPr>
          <p:cNvSpPr/>
          <p:nvPr/>
        </p:nvSpPr>
        <p:spPr>
          <a:xfrm rot="5400000">
            <a:off x="4721183" y="4918722"/>
            <a:ext cx="1341437" cy="504862"/>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Tree>
    <p:extLst>
      <p:ext uri="{BB962C8B-B14F-4D97-AF65-F5344CB8AC3E}">
        <p14:creationId xmlns:p14="http://schemas.microsoft.com/office/powerpoint/2010/main" val="33836837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52DF14-19E6-B647-8A53-3596424A61A9}"/>
              </a:ext>
            </a:extLst>
          </p:cNvPr>
          <p:cNvSpPr txBox="1"/>
          <p:nvPr/>
        </p:nvSpPr>
        <p:spPr>
          <a:xfrm>
            <a:off x="206852" y="447198"/>
            <a:ext cx="7210121" cy="584775"/>
          </a:xfrm>
          <a:prstGeom prst="rect">
            <a:avLst/>
          </a:prstGeom>
          <a:noFill/>
        </p:spPr>
        <p:txBody>
          <a:bodyPr wrap="square" rtlCol="0">
            <a:spAutoFit/>
          </a:bodyPr>
          <a:lstStyle/>
          <a:p>
            <a:r>
              <a:rPr lang="en-US" sz="3200" b="1" dirty="0">
                <a:latin typeface="Arial Hebrew Scholar" pitchFamily="2" charset="-79"/>
                <a:ea typeface="HEITI TC MEDIUM" pitchFamily="2" charset="-128"/>
                <a:cs typeface="Arial Hebrew Scholar" pitchFamily="2" charset="-79"/>
              </a:rPr>
              <a:t>Cancer Proteomics Projects</a:t>
            </a:r>
          </a:p>
        </p:txBody>
      </p:sp>
      <p:pic>
        <p:nvPicPr>
          <p:cNvPr id="3" name="Picture 2">
            <a:extLst>
              <a:ext uri="{FF2B5EF4-FFF2-40B4-BE49-F238E27FC236}">
                <a16:creationId xmlns:a16="http://schemas.microsoft.com/office/drawing/2014/main" id="{8F966C6A-E460-2748-B5B6-4970BDF9355D}"/>
              </a:ext>
            </a:extLst>
          </p:cNvPr>
          <p:cNvPicPr>
            <a:picLocks noChangeAspect="1"/>
          </p:cNvPicPr>
          <p:nvPr/>
        </p:nvPicPr>
        <p:blipFill rotWithShape="1">
          <a:blip r:embed="rId2"/>
          <a:srcRect l="5351" r="49754"/>
          <a:stretch/>
        </p:blipFill>
        <p:spPr>
          <a:xfrm>
            <a:off x="12057" y="1179196"/>
            <a:ext cx="4328159" cy="902176"/>
          </a:xfrm>
          <a:prstGeom prst="rect">
            <a:avLst/>
          </a:prstGeom>
        </p:spPr>
      </p:pic>
      <p:pic>
        <p:nvPicPr>
          <p:cNvPr id="8" name="图片 1">
            <a:extLst>
              <a:ext uri="{FF2B5EF4-FFF2-40B4-BE49-F238E27FC236}">
                <a16:creationId xmlns:a16="http://schemas.microsoft.com/office/drawing/2014/main" id="{06AD9F7C-1FF5-9042-ACAF-F19734BD689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6852" y="2358016"/>
            <a:ext cx="3282345" cy="12798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图片 2">
            <a:extLst>
              <a:ext uri="{FF2B5EF4-FFF2-40B4-BE49-F238E27FC236}">
                <a16:creationId xmlns:a16="http://schemas.microsoft.com/office/drawing/2014/main" id="{A8036D30-1EFC-6742-86B7-D5C28051016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7153" y="3775713"/>
            <a:ext cx="2973740" cy="24630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F0C9F1CA-F537-E945-8CD1-B2D815ABF6C9}"/>
              </a:ext>
            </a:extLst>
          </p:cNvPr>
          <p:cNvPicPr>
            <a:picLocks noChangeAspect="1"/>
          </p:cNvPicPr>
          <p:nvPr/>
        </p:nvPicPr>
        <p:blipFill>
          <a:blip r:embed="rId5"/>
          <a:stretch>
            <a:fillRect/>
          </a:stretch>
        </p:blipFill>
        <p:spPr>
          <a:xfrm>
            <a:off x="3368043" y="4412739"/>
            <a:ext cx="2727957" cy="1826039"/>
          </a:xfrm>
          <a:prstGeom prst="rect">
            <a:avLst/>
          </a:prstGeom>
        </p:spPr>
      </p:pic>
      <p:sp>
        <p:nvSpPr>
          <p:cNvPr id="11" name="Rectangle 10">
            <a:extLst>
              <a:ext uri="{FF2B5EF4-FFF2-40B4-BE49-F238E27FC236}">
                <a16:creationId xmlns:a16="http://schemas.microsoft.com/office/drawing/2014/main" id="{5C7483A6-DFBF-5E4B-A18C-9EE5328219E3}"/>
              </a:ext>
            </a:extLst>
          </p:cNvPr>
          <p:cNvSpPr/>
          <p:nvPr/>
        </p:nvSpPr>
        <p:spPr>
          <a:xfrm>
            <a:off x="3793046" y="6291206"/>
            <a:ext cx="2302954" cy="338554"/>
          </a:xfrm>
          <a:prstGeom prst="rect">
            <a:avLst/>
          </a:prstGeom>
        </p:spPr>
        <p:txBody>
          <a:bodyPr wrap="square">
            <a:spAutoFit/>
          </a:bodyPr>
          <a:lstStyle/>
          <a:p>
            <a:r>
              <a:rPr lang="en-US" sz="1600" i="1" dirty="0">
                <a:latin typeface="Gill Sans MT" panose="020B0502020104020203" pitchFamily="34" charset="77"/>
              </a:rPr>
              <a:t>Cell</a:t>
            </a:r>
            <a:r>
              <a:rPr lang="en-US" sz="1600" dirty="0">
                <a:latin typeface="Gill Sans MT" panose="020B0502020104020203" pitchFamily="34" charset="77"/>
              </a:rPr>
              <a:t>, 2020</a:t>
            </a:r>
          </a:p>
        </p:txBody>
      </p:sp>
      <p:pic>
        <p:nvPicPr>
          <p:cNvPr id="12" name="Picture 11">
            <a:extLst>
              <a:ext uri="{FF2B5EF4-FFF2-40B4-BE49-F238E27FC236}">
                <a16:creationId xmlns:a16="http://schemas.microsoft.com/office/drawing/2014/main" id="{175B5F51-8722-3949-8F71-B5059C229E6A}"/>
              </a:ext>
            </a:extLst>
          </p:cNvPr>
          <p:cNvPicPr>
            <a:picLocks noChangeAspect="1"/>
          </p:cNvPicPr>
          <p:nvPr/>
        </p:nvPicPr>
        <p:blipFill rotWithShape="1">
          <a:blip r:embed="rId6"/>
          <a:srcRect b="7609"/>
          <a:stretch/>
        </p:blipFill>
        <p:spPr>
          <a:xfrm>
            <a:off x="3251300" y="2300445"/>
            <a:ext cx="2613052" cy="1674148"/>
          </a:xfrm>
          <a:prstGeom prst="rect">
            <a:avLst/>
          </a:prstGeom>
        </p:spPr>
      </p:pic>
      <p:sp>
        <p:nvSpPr>
          <p:cNvPr id="13" name="Rectangle 12">
            <a:extLst>
              <a:ext uri="{FF2B5EF4-FFF2-40B4-BE49-F238E27FC236}">
                <a16:creationId xmlns:a16="http://schemas.microsoft.com/office/drawing/2014/main" id="{2C4AC32A-15AB-9E4D-BDA8-80EA05F9D7E8}"/>
              </a:ext>
            </a:extLst>
          </p:cNvPr>
          <p:cNvSpPr/>
          <p:nvPr/>
        </p:nvSpPr>
        <p:spPr>
          <a:xfrm>
            <a:off x="3793046" y="4112463"/>
            <a:ext cx="2302954" cy="338554"/>
          </a:xfrm>
          <a:prstGeom prst="rect">
            <a:avLst/>
          </a:prstGeom>
        </p:spPr>
        <p:txBody>
          <a:bodyPr wrap="square">
            <a:spAutoFit/>
          </a:bodyPr>
          <a:lstStyle/>
          <a:p>
            <a:r>
              <a:rPr lang="en-US" sz="1600" i="1" dirty="0">
                <a:latin typeface="Gill Sans MT" panose="020B0502020104020203" pitchFamily="34" charset="77"/>
              </a:rPr>
              <a:t>Cell</a:t>
            </a:r>
            <a:r>
              <a:rPr lang="en-US" sz="1600" dirty="0">
                <a:latin typeface="Gill Sans MT" panose="020B0502020104020203" pitchFamily="34" charset="77"/>
              </a:rPr>
              <a:t>, 2019</a:t>
            </a:r>
          </a:p>
        </p:txBody>
      </p:sp>
      <p:sp>
        <p:nvSpPr>
          <p:cNvPr id="14" name="Rectangle 13">
            <a:extLst>
              <a:ext uri="{FF2B5EF4-FFF2-40B4-BE49-F238E27FC236}">
                <a16:creationId xmlns:a16="http://schemas.microsoft.com/office/drawing/2014/main" id="{4BB7EC40-3DE4-124C-BF4D-840514D442BD}"/>
              </a:ext>
            </a:extLst>
          </p:cNvPr>
          <p:cNvSpPr/>
          <p:nvPr/>
        </p:nvSpPr>
        <p:spPr>
          <a:xfrm>
            <a:off x="1065089" y="6291206"/>
            <a:ext cx="2302954" cy="338554"/>
          </a:xfrm>
          <a:prstGeom prst="rect">
            <a:avLst/>
          </a:prstGeom>
        </p:spPr>
        <p:txBody>
          <a:bodyPr wrap="square">
            <a:spAutoFit/>
          </a:bodyPr>
          <a:lstStyle/>
          <a:p>
            <a:r>
              <a:rPr lang="en-US" sz="1600" i="1" dirty="0">
                <a:latin typeface="Gill Sans MT" panose="020B0502020104020203" pitchFamily="34" charset="77"/>
              </a:rPr>
              <a:t>Nature</a:t>
            </a:r>
            <a:r>
              <a:rPr lang="en-US" sz="1600" dirty="0">
                <a:latin typeface="Gill Sans MT" panose="020B0502020104020203" pitchFamily="34" charset="77"/>
              </a:rPr>
              <a:t>, 2016</a:t>
            </a:r>
          </a:p>
        </p:txBody>
      </p:sp>
      <p:sp>
        <p:nvSpPr>
          <p:cNvPr id="6" name="Rectangle 5">
            <a:extLst>
              <a:ext uri="{FF2B5EF4-FFF2-40B4-BE49-F238E27FC236}">
                <a16:creationId xmlns:a16="http://schemas.microsoft.com/office/drawing/2014/main" id="{25602F30-250F-D047-B784-05747B8B0073}"/>
              </a:ext>
            </a:extLst>
          </p:cNvPr>
          <p:cNvSpPr/>
          <p:nvPr/>
        </p:nvSpPr>
        <p:spPr>
          <a:xfrm>
            <a:off x="5916108" y="2300445"/>
            <a:ext cx="116792" cy="43293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grpSp>
        <p:nvGrpSpPr>
          <p:cNvPr id="4" name="Group 3">
            <a:extLst>
              <a:ext uri="{FF2B5EF4-FFF2-40B4-BE49-F238E27FC236}">
                <a16:creationId xmlns:a16="http://schemas.microsoft.com/office/drawing/2014/main" id="{24EF2C3A-E3D3-4A45-AB4C-1301FEC4F6E6}"/>
              </a:ext>
            </a:extLst>
          </p:cNvPr>
          <p:cNvGrpSpPr/>
          <p:nvPr/>
        </p:nvGrpSpPr>
        <p:grpSpPr>
          <a:xfrm>
            <a:off x="6094275" y="1283538"/>
            <a:ext cx="6110355" cy="5340142"/>
            <a:chOff x="6094275" y="1283538"/>
            <a:chExt cx="6110355" cy="5340142"/>
          </a:xfrm>
        </p:grpSpPr>
        <p:grpSp>
          <p:nvGrpSpPr>
            <p:cNvPr id="25" name="Group 24">
              <a:extLst>
                <a:ext uri="{FF2B5EF4-FFF2-40B4-BE49-F238E27FC236}">
                  <a16:creationId xmlns:a16="http://schemas.microsoft.com/office/drawing/2014/main" id="{0F2D5DFD-7326-5848-BCF0-B966F076248E}"/>
                </a:ext>
              </a:extLst>
            </p:cNvPr>
            <p:cNvGrpSpPr/>
            <p:nvPr/>
          </p:nvGrpSpPr>
          <p:grpSpPr>
            <a:xfrm>
              <a:off x="6173611" y="1283538"/>
              <a:ext cx="4934968" cy="827336"/>
              <a:chOff x="6214074" y="1350709"/>
              <a:chExt cx="4934968" cy="827336"/>
            </a:xfrm>
          </p:grpSpPr>
          <p:pic>
            <p:nvPicPr>
              <p:cNvPr id="6146" name="Picture 2">
                <a:hlinkClick r:id="rId7"/>
                <a:extLst>
                  <a:ext uri="{FF2B5EF4-FFF2-40B4-BE49-F238E27FC236}">
                    <a16:creationId xmlns:a16="http://schemas.microsoft.com/office/drawing/2014/main" id="{DD4A0264-C9B1-F84C-AC3A-E78CE7B4D70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14074" y="1350709"/>
                <a:ext cx="622300" cy="77470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66426FF-24E1-0648-8FDC-C1EEB23257C7}"/>
                  </a:ext>
                </a:extLst>
              </p:cNvPr>
              <p:cNvSpPr txBox="1"/>
              <p:nvPr/>
            </p:nvSpPr>
            <p:spPr>
              <a:xfrm>
                <a:off x="6889970" y="1439381"/>
                <a:ext cx="4259072" cy="738664"/>
              </a:xfrm>
              <a:prstGeom prst="rect">
                <a:avLst/>
              </a:prstGeom>
              <a:noFill/>
            </p:spPr>
            <p:txBody>
              <a:bodyPr wrap="square">
                <a:spAutoFit/>
              </a:bodyPr>
              <a:lstStyle/>
              <a:p>
                <a:r>
                  <a:rPr lang="en-US" sz="2400" b="1" i="0" dirty="0">
                    <a:solidFill>
                      <a:schemeClr val="accent1">
                        <a:lumMod val="75000"/>
                      </a:schemeClr>
                    </a:solidFill>
                    <a:effectLst/>
                    <a:latin typeface="Arial" panose="020B0604020202020204" pitchFamily="34" charset="0"/>
                    <a:cs typeface="Arial" panose="020B0604020202020204" pitchFamily="34" charset="0"/>
                  </a:rPr>
                  <a:t>CHINESE</a:t>
                </a:r>
                <a:endParaRPr lang="en-US" sz="2400" b="1" i="0" dirty="0">
                  <a:solidFill>
                    <a:srgbClr val="666666"/>
                  </a:solidFill>
                  <a:effectLst/>
                  <a:latin typeface="Arial" panose="020B0604020202020204" pitchFamily="34" charset="0"/>
                  <a:cs typeface="Arial" panose="020B0604020202020204" pitchFamily="34" charset="0"/>
                </a:endParaRPr>
              </a:p>
              <a:p>
                <a:r>
                  <a:rPr lang="en-US" b="1" i="0" dirty="0">
                    <a:solidFill>
                      <a:srgbClr val="666666"/>
                    </a:solidFill>
                    <a:effectLst/>
                    <a:latin typeface="Arial" panose="020B0604020202020204" pitchFamily="34" charset="0"/>
                    <a:cs typeface="Arial" panose="020B0604020202020204" pitchFamily="34" charset="0"/>
                  </a:rPr>
                  <a:t>Human Proteome Project</a:t>
                </a:r>
                <a:endParaRPr lang="en-CN" b="1" dirty="0">
                  <a:latin typeface="Arial" panose="020B0604020202020204" pitchFamily="34" charset="0"/>
                  <a:cs typeface="Arial" panose="020B0604020202020204" pitchFamily="34" charset="0"/>
                </a:endParaRPr>
              </a:p>
            </p:txBody>
          </p:sp>
        </p:grpSp>
        <p:pic>
          <p:nvPicPr>
            <p:cNvPr id="18" name="Picture 17">
              <a:extLst>
                <a:ext uri="{FF2B5EF4-FFF2-40B4-BE49-F238E27FC236}">
                  <a16:creationId xmlns:a16="http://schemas.microsoft.com/office/drawing/2014/main" id="{884524E9-FB7F-0747-8E7F-60F2BC9AB024}"/>
                </a:ext>
              </a:extLst>
            </p:cNvPr>
            <p:cNvPicPr>
              <a:picLocks noChangeAspect="1"/>
            </p:cNvPicPr>
            <p:nvPr/>
          </p:nvPicPr>
          <p:blipFill>
            <a:blip r:embed="rId9"/>
            <a:stretch>
              <a:fillRect/>
            </a:stretch>
          </p:blipFill>
          <p:spPr>
            <a:xfrm>
              <a:off x="6105194" y="5021224"/>
              <a:ext cx="3375326" cy="1269982"/>
            </a:xfrm>
            <a:prstGeom prst="rect">
              <a:avLst/>
            </a:prstGeom>
          </p:spPr>
        </p:pic>
        <p:pic>
          <p:nvPicPr>
            <p:cNvPr id="20" name="Picture 19">
              <a:extLst>
                <a:ext uri="{FF2B5EF4-FFF2-40B4-BE49-F238E27FC236}">
                  <a16:creationId xmlns:a16="http://schemas.microsoft.com/office/drawing/2014/main" id="{6293820C-F9D2-234A-AEC3-BC2D06FFADF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23663"/>
            <a:stretch/>
          </p:blipFill>
          <p:spPr>
            <a:xfrm>
              <a:off x="6094275" y="2389555"/>
              <a:ext cx="2958207" cy="990676"/>
            </a:xfrm>
            <a:prstGeom prst="rect">
              <a:avLst/>
            </a:prstGeom>
          </p:spPr>
        </p:pic>
        <p:pic>
          <p:nvPicPr>
            <p:cNvPr id="22" name="Picture 21">
              <a:extLst>
                <a:ext uri="{FF2B5EF4-FFF2-40B4-BE49-F238E27FC236}">
                  <a16:creationId xmlns:a16="http://schemas.microsoft.com/office/drawing/2014/main" id="{50136ACE-B12C-C54A-B3DF-98ACC4666D0F}"/>
                </a:ext>
              </a:extLst>
            </p:cNvPr>
            <p:cNvPicPr>
              <a:picLocks noChangeAspect="1"/>
            </p:cNvPicPr>
            <p:nvPr/>
          </p:nvPicPr>
          <p:blipFill rotWithShape="1">
            <a:blip r:embed="rId11"/>
            <a:srcRect l="7278" t="70319"/>
            <a:stretch/>
          </p:blipFill>
          <p:spPr>
            <a:xfrm>
              <a:off x="6224252" y="3463711"/>
              <a:ext cx="2716077" cy="1211998"/>
            </a:xfrm>
            <a:prstGeom prst="rect">
              <a:avLst/>
            </a:prstGeom>
          </p:spPr>
        </p:pic>
        <p:pic>
          <p:nvPicPr>
            <p:cNvPr id="23" name="Picture 22">
              <a:extLst>
                <a:ext uri="{FF2B5EF4-FFF2-40B4-BE49-F238E27FC236}">
                  <a16:creationId xmlns:a16="http://schemas.microsoft.com/office/drawing/2014/main" id="{C2BEBFE1-08E7-544D-84CF-6C8BE597B267}"/>
                </a:ext>
              </a:extLst>
            </p:cNvPr>
            <p:cNvPicPr>
              <a:picLocks noChangeAspect="1"/>
            </p:cNvPicPr>
            <p:nvPr/>
          </p:nvPicPr>
          <p:blipFill>
            <a:blip r:embed="rId12"/>
            <a:stretch>
              <a:fillRect/>
            </a:stretch>
          </p:blipFill>
          <p:spPr>
            <a:xfrm>
              <a:off x="9213573" y="3334541"/>
              <a:ext cx="2487168" cy="1448702"/>
            </a:xfrm>
            <a:prstGeom prst="rect">
              <a:avLst/>
            </a:prstGeom>
            <a:effectLst/>
          </p:spPr>
        </p:pic>
        <p:pic>
          <p:nvPicPr>
            <p:cNvPr id="24" name="Picture 23">
              <a:extLst>
                <a:ext uri="{FF2B5EF4-FFF2-40B4-BE49-F238E27FC236}">
                  <a16:creationId xmlns:a16="http://schemas.microsoft.com/office/drawing/2014/main" id="{4695C42C-54D2-9444-8AE3-28FED42D4A2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480520" y="5325758"/>
              <a:ext cx="2320007" cy="1150315"/>
            </a:xfrm>
            <a:prstGeom prst="rect">
              <a:avLst/>
            </a:prstGeom>
          </p:spPr>
        </p:pic>
        <p:pic>
          <p:nvPicPr>
            <p:cNvPr id="27" name="Picture 26">
              <a:extLst>
                <a:ext uri="{FF2B5EF4-FFF2-40B4-BE49-F238E27FC236}">
                  <a16:creationId xmlns:a16="http://schemas.microsoft.com/office/drawing/2014/main" id="{23AF0CBA-EADE-FB40-A9B1-D4915FF7F066}"/>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b="22923"/>
            <a:stretch/>
          </p:blipFill>
          <p:spPr>
            <a:xfrm>
              <a:off x="8903551" y="2142715"/>
              <a:ext cx="3301079" cy="1168126"/>
            </a:xfrm>
            <a:prstGeom prst="rect">
              <a:avLst/>
            </a:prstGeom>
          </p:spPr>
        </p:pic>
        <p:sp>
          <p:nvSpPr>
            <p:cNvPr id="29" name="Rectangle 28">
              <a:extLst>
                <a:ext uri="{FF2B5EF4-FFF2-40B4-BE49-F238E27FC236}">
                  <a16:creationId xmlns:a16="http://schemas.microsoft.com/office/drawing/2014/main" id="{13CD9C70-5FE5-B54E-9BCD-44EAEB0DD119}"/>
                </a:ext>
              </a:extLst>
            </p:cNvPr>
            <p:cNvSpPr/>
            <p:nvPr/>
          </p:nvSpPr>
          <p:spPr>
            <a:xfrm>
              <a:off x="6429289" y="4748040"/>
              <a:ext cx="2883865" cy="338554"/>
            </a:xfrm>
            <a:prstGeom prst="rect">
              <a:avLst/>
            </a:prstGeom>
          </p:spPr>
          <p:txBody>
            <a:bodyPr wrap="square">
              <a:spAutoFit/>
            </a:bodyPr>
            <a:lstStyle/>
            <a:p>
              <a:r>
                <a:rPr lang="en-US" sz="1600" i="1" dirty="0">
                  <a:latin typeface="Gill Sans MT" panose="020B0502020104020203" pitchFamily="34" charset="77"/>
                </a:rPr>
                <a:t>Nature Communications </a:t>
              </a:r>
              <a:r>
                <a:rPr lang="en-US" sz="1600" dirty="0">
                  <a:latin typeface="Gill Sans MT" panose="020B0502020104020203" pitchFamily="34" charset="77"/>
                </a:rPr>
                <a:t>2019</a:t>
              </a:r>
            </a:p>
          </p:txBody>
        </p:sp>
        <p:sp>
          <p:nvSpPr>
            <p:cNvPr id="30" name="Rectangle 29">
              <a:extLst>
                <a:ext uri="{FF2B5EF4-FFF2-40B4-BE49-F238E27FC236}">
                  <a16:creationId xmlns:a16="http://schemas.microsoft.com/office/drawing/2014/main" id="{45676074-3EAE-3B4F-A7F2-A3728FBFCA80}"/>
                </a:ext>
              </a:extLst>
            </p:cNvPr>
            <p:cNvSpPr/>
            <p:nvPr/>
          </p:nvSpPr>
          <p:spPr>
            <a:xfrm>
              <a:off x="9308135" y="4787003"/>
              <a:ext cx="2883865" cy="338554"/>
            </a:xfrm>
            <a:prstGeom prst="rect">
              <a:avLst/>
            </a:prstGeom>
          </p:spPr>
          <p:txBody>
            <a:bodyPr wrap="square">
              <a:spAutoFit/>
            </a:bodyPr>
            <a:lstStyle/>
            <a:p>
              <a:pPr algn="ctr"/>
              <a:r>
                <a:rPr lang="en-US" sz="1600" i="1" dirty="0">
                  <a:latin typeface="Gill Sans MT" panose="020B0502020104020203" pitchFamily="34" charset="77"/>
                </a:rPr>
                <a:t>Nature </a:t>
              </a:r>
              <a:r>
                <a:rPr lang="en-US" sz="1600" dirty="0">
                  <a:latin typeface="Gill Sans MT" panose="020B0502020104020203" pitchFamily="34" charset="77"/>
                </a:rPr>
                <a:t>2019</a:t>
              </a:r>
            </a:p>
          </p:txBody>
        </p:sp>
        <p:sp>
          <p:nvSpPr>
            <p:cNvPr id="31" name="Rectangle 30">
              <a:extLst>
                <a:ext uri="{FF2B5EF4-FFF2-40B4-BE49-F238E27FC236}">
                  <a16:creationId xmlns:a16="http://schemas.microsoft.com/office/drawing/2014/main" id="{97FCDD51-9079-154E-AC1D-5FD568D6D635}"/>
                </a:ext>
              </a:extLst>
            </p:cNvPr>
            <p:cNvSpPr/>
            <p:nvPr/>
          </p:nvSpPr>
          <p:spPr>
            <a:xfrm>
              <a:off x="7249860" y="6285126"/>
              <a:ext cx="2302954" cy="338554"/>
            </a:xfrm>
            <a:prstGeom prst="rect">
              <a:avLst/>
            </a:prstGeom>
          </p:spPr>
          <p:txBody>
            <a:bodyPr wrap="square">
              <a:spAutoFit/>
            </a:bodyPr>
            <a:lstStyle/>
            <a:p>
              <a:r>
                <a:rPr lang="en-US" sz="1600" b="1" i="1" dirty="0">
                  <a:solidFill>
                    <a:srgbClr val="C00000"/>
                  </a:solidFill>
                  <a:latin typeface="Gill Sans MT" panose="020B0502020104020203" pitchFamily="34" charset="77"/>
                </a:rPr>
                <a:t>Cell</a:t>
              </a:r>
              <a:r>
                <a:rPr lang="en-US" sz="1600" b="1" dirty="0">
                  <a:solidFill>
                    <a:srgbClr val="C00000"/>
                  </a:solidFill>
                  <a:latin typeface="Gill Sans MT" panose="020B0502020104020203" pitchFamily="34" charset="77"/>
                </a:rPr>
                <a:t>, 2020</a:t>
              </a:r>
            </a:p>
          </p:txBody>
        </p:sp>
      </p:grpSp>
    </p:spTree>
    <p:extLst>
      <p:ext uri="{BB962C8B-B14F-4D97-AF65-F5344CB8AC3E}">
        <p14:creationId xmlns:p14="http://schemas.microsoft.com/office/powerpoint/2010/main" val="42482943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2" descr="https://upload.wikimedia.org/wikipedia/commons/thumb/4/45/P90Rsk.svg/800px-P90Rsk.svg.png">
            <a:extLst>
              <a:ext uri="{FF2B5EF4-FFF2-40B4-BE49-F238E27FC236}">
                <a16:creationId xmlns:a16="http://schemas.microsoft.com/office/drawing/2014/main" id="{2EE0848C-BA9B-9350-A809-79EC4BEC4D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0998" y="1572816"/>
            <a:ext cx="4153355" cy="4797129"/>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72">
            <a:extLst>
              <a:ext uri="{FF2B5EF4-FFF2-40B4-BE49-F238E27FC236}">
                <a16:creationId xmlns:a16="http://schemas.microsoft.com/office/drawing/2014/main" id="{0EDAE1A5-DC62-2A47-7935-EB7EE3854B88}"/>
              </a:ext>
            </a:extLst>
          </p:cNvPr>
          <p:cNvPicPr>
            <a:picLocks noChangeAspect="1"/>
          </p:cNvPicPr>
          <p:nvPr/>
        </p:nvPicPr>
        <p:blipFill>
          <a:blip r:embed="rId4"/>
          <a:stretch>
            <a:fillRect/>
          </a:stretch>
        </p:blipFill>
        <p:spPr>
          <a:xfrm>
            <a:off x="6201438" y="2420471"/>
            <a:ext cx="5302576" cy="3534895"/>
          </a:xfrm>
          <a:prstGeom prst="rect">
            <a:avLst/>
          </a:prstGeom>
          <a:effectLst>
            <a:outerShdw blurRad="63500" sx="102000" sy="102000" algn="ctr" rotWithShape="0">
              <a:schemeClr val="bg2">
                <a:lumMod val="90000"/>
                <a:alpha val="40000"/>
              </a:schemeClr>
            </a:outerShdw>
          </a:effectLst>
        </p:spPr>
      </p:pic>
      <p:sp>
        <p:nvSpPr>
          <p:cNvPr id="12" name="TextBox 11">
            <a:extLst>
              <a:ext uri="{FF2B5EF4-FFF2-40B4-BE49-F238E27FC236}">
                <a16:creationId xmlns:a16="http://schemas.microsoft.com/office/drawing/2014/main" id="{A4EC6613-AD51-5AFF-E991-A8918DCBD494}"/>
              </a:ext>
            </a:extLst>
          </p:cNvPr>
          <p:cNvSpPr txBox="1"/>
          <p:nvPr/>
        </p:nvSpPr>
        <p:spPr>
          <a:xfrm>
            <a:off x="160020" y="505463"/>
            <a:ext cx="11750040" cy="523220"/>
          </a:xfrm>
          <a:prstGeom prst="rect">
            <a:avLst/>
          </a:prstGeom>
          <a:noFill/>
        </p:spPr>
        <p:txBody>
          <a:bodyPr wrap="square" rtlCol="0">
            <a:spAutoFit/>
          </a:bodyPr>
          <a:lstStyle/>
          <a:p>
            <a:r>
              <a:rPr lang="en-CN" sz="2800" dirty="0">
                <a:solidFill>
                  <a:srgbClr val="C00000"/>
                </a:solidFill>
                <a:latin typeface="Gill Sans MT" panose="020B0502020104020203" pitchFamily="34" charset="77"/>
              </a:rPr>
              <a:t>Qestion 1</a:t>
            </a:r>
            <a:r>
              <a:rPr lang="en-CN" sz="2800" dirty="0">
                <a:latin typeface="Gill Sans MT" panose="020B0502020104020203" pitchFamily="34" charset="77"/>
              </a:rPr>
              <a:t>: how PTM signals regulate the expression of downstream proteins ?</a:t>
            </a:r>
          </a:p>
        </p:txBody>
      </p:sp>
    </p:spTree>
    <p:extLst>
      <p:ext uri="{BB962C8B-B14F-4D97-AF65-F5344CB8AC3E}">
        <p14:creationId xmlns:p14="http://schemas.microsoft.com/office/powerpoint/2010/main" val="20362825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891E7A15-14AF-8F61-8C1F-B08929484A56}"/>
              </a:ext>
            </a:extLst>
          </p:cNvPr>
          <p:cNvPicPr>
            <a:picLocks noChangeAspect="1"/>
          </p:cNvPicPr>
          <p:nvPr/>
        </p:nvPicPr>
        <p:blipFill>
          <a:blip r:embed="rId3"/>
          <a:stretch>
            <a:fillRect/>
          </a:stretch>
        </p:blipFill>
        <p:spPr>
          <a:xfrm>
            <a:off x="6372666" y="1247472"/>
            <a:ext cx="4447836" cy="4956161"/>
          </a:xfrm>
          <a:prstGeom prst="rect">
            <a:avLst/>
          </a:prstGeom>
        </p:spPr>
      </p:pic>
      <p:pic>
        <p:nvPicPr>
          <p:cNvPr id="2050" name="Picture 2" descr="我校在蛋白激酶化学生物学研究中取得重要进展">
            <a:extLst>
              <a:ext uri="{FF2B5EF4-FFF2-40B4-BE49-F238E27FC236}">
                <a16:creationId xmlns:a16="http://schemas.microsoft.com/office/drawing/2014/main" id="{18CCDDB6-41C8-A58F-9FBF-9D572F32DF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2378" y="1927368"/>
            <a:ext cx="5023622" cy="427626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258D4ED-5CC5-690C-06FF-D06E151BB52E}"/>
              </a:ext>
            </a:extLst>
          </p:cNvPr>
          <p:cNvSpPr txBox="1"/>
          <p:nvPr/>
        </p:nvSpPr>
        <p:spPr>
          <a:xfrm>
            <a:off x="715151" y="519864"/>
            <a:ext cx="10761698" cy="954107"/>
          </a:xfrm>
          <a:prstGeom prst="rect">
            <a:avLst/>
          </a:prstGeom>
          <a:noFill/>
        </p:spPr>
        <p:txBody>
          <a:bodyPr wrap="square">
            <a:spAutoFit/>
          </a:bodyPr>
          <a:lstStyle/>
          <a:p>
            <a:r>
              <a:rPr lang="en-US" sz="2800" b="1" dirty="0" err="1">
                <a:effectLst/>
                <a:latin typeface="Gill Sans MT" panose="020B0502020104020203" pitchFamily="34" charset="77"/>
              </a:rPr>
              <a:t>PTMint</a:t>
            </a:r>
            <a:r>
              <a:rPr lang="en-US" sz="2800" b="1" dirty="0">
                <a:latin typeface="Gill Sans MT" panose="020B0502020104020203" pitchFamily="34" charset="77"/>
              </a:rPr>
              <a:t>: </a:t>
            </a:r>
            <a:r>
              <a:rPr lang="en-US" sz="2800" dirty="0">
                <a:effectLst/>
                <a:latin typeface="Gill Sans MT" panose="020B0502020104020203" pitchFamily="34" charset="77"/>
              </a:rPr>
              <a:t>database of experimentally verified PTM</a:t>
            </a:r>
            <a:r>
              <a:rPr lang="zh-CN" altLang="en-US" sz="2800" dirty="0">
                <a:effectLst/>
                <a:latin typeface="Gill Sans MT" panose="020B0502020104020203" pitchFamily="34" charset="77"/>
              </a:rPr>
              <a:t>  </a:t>
            </a:r>
            <a:r>
              <a:rPr lang="en-US" sz="2800" dirty="0">
                <a:effectLst/>
                <a:latin typeface="Gill Sans MT" panose="020B0502020104020203" pitchFamily="34" charset="77"/>
              </a:rPr>
              <a:t>regulation on protein–protein interaction</a:t>
            </a:r>
          </a:p>
        </p:txBody>
      </p:sp>
      <p:sp>
        <p:nvSpPr>
          <p:cNvPr id="7" name="Rectangle 6">
            <a:extLst>
              <a:ext uri="{FF2B5EF4-FFF2-40B4-BE49-F238E27FC236}">
                <a16:creationId xmlns:a16="http://schemas.microsoft.com/office/drawing/2014/main" id="{15C4A82F-0D10-E10A-007F-6C299C893C76}"/>
              </a:ext>
            </a:extLst>
          </p:cNvPr>
          <p:cNvSpPr/>
          <p:nvPr/>
        </p:nvSpPr>
        <p:spPr>
          <a:xfrm>
            <a:off x="516555" y="6347074"/>
            <a:ext cx="5254955" cy="369332"/>
          </a:xfrm>
          <a:prstGeom prst="rect">
            <a:avLst/>
          </a:prstGeom>
        </p:spPr>
        <p:txBody>
          <a:bodyPr wrap="square">
            <a:spAutoFit/>
          </a:bodyPr>
          <a:lstStyle/>
          <a:p>
            <a:r>
              <a:rPr lang="en-US" altLang="zh-CN" dirty="0">
                <a:latin typeface="Arial" panose="020B0604020202020204" pitchFamily="34" charset="0"/>
                <a:cs typeface="Arial" panose="020B0604020202020204" pitchFamily="34" charset="0"/>
              </a:rPr>
              <a:t>Hong</a:t>
            </a:r>
            <a:r>
              <a:rPr lang="zh-CN" altLang="en-US" i="1" dirty="0">
                <a:latin typeface="Arial" panose="020B0604020202020204" pitchFamily="34" charset="0"/>
                <a:cs typeface="Arial" panose="020B0604020202020204" pitchFamily="34" charset="0"/>
              </a:rPr>
              <a:t> </a:t>
            </a:r>
            <a:r>
              <a:rPr lang="en-US" altLang="zh-CN" i="1" dirty="0">
                <a:latin typeface="Arial" panose="020B0604020202020204" pitchFamily="34" charset="0"/>
                <a:cs typeface="Arial" panose="020B0604020202020204" pitchFamily="34" charset="0"/>
              </a:rPr>
              <a:t>et al. </a:t>
            </a:r>
            <a:r>
              <a:rPr lang="en-US" altLang="zh-CN" b="1" i="1" dirty="0">
                <a:solidFill>
                  <a:srgbClr val="C00000"/>
                </a:solidFill>
                <a:latin typeface="Arial" panose="020B0604020202020204" pitchFamily="34" charset="0"/>
                <a:cs typeface="Arial" panose="020B0604020202020204" pitchFamily="34" charset="0"/>
              </a:rPr>
              <a:t>Bioinformatics</a:t>
            </a:r>
            <a:r>
              <a:rPr lang="zh-CN" altLang="en-US" dirty="0">
                <a:latin typeface="Arial" panose="020B0604020202020204" pitchFamily="34" charset="0"/>
                <a:cs typeface="Arial" panose="020B0604020202020204" pitchFamily="34" charset="0"/>
              </a:rPr>
              <a:t>，</a:t>
            </a:r>
            <a:r>
              <a:rPr lang="en-US" altLang="zh-CN" dirty="0">
                <a:latin typeface="Arial" panose="020B0604020202020204" pitchFamily="34" charset="0"/>
                <a:cs typeface="Arial" panose="020B0604020202020204" pitchFamily="34" charset="0"/>
              </a:rPr>
              <a:t>2023</a:t>
            </a:r>
          </a:p>
        </p:txBody>
      </p:sp>
      <p:sp>
        <p:nvSpPr>
          <p:cNvPr id="8" name="TextBox 7">
            <a:extLst>
              <a:ext uri="{FF2B5EF4-FFF2-40B4-BE49-F238E27FC236}">
                <a16:creationId xmlns:a16="http://schemas.microsoft.com/office/drawing/2014/main" id="{18DC25A5-C34B-258C-E414-78150D803D81}"/>
              </a:ext>
            </a:extLst>
          </p:cNvPr>
          <p:cNvSpPr txBox="1"/>
          <p:nvPr/>
        </p:nvSpPr>
        <p:spPr>
          <a:xfrm>
            <a:off x="7436334" y="6335405"/>
            <a:ext cx="4040515" cy="369332"/>
          </a:xfrm>
          <a:prstGeom prst="rect">
            <a:avLst/>
          </a:prstGeom>
          <a:noFill/>
        </p:spPr>
        <p:txBody>
          <a:bodyPr wrap="square" rtlCol="0">
            <a:spAutoFit/>
          </a:bodyPr>
          <a:lstStyle/>
          <a:p>
            <a:pPr algn="r"/>
            <a:r>
              <a:rPr lang="en-CN" dirty="0">
                <a:latin typeface="Arial" panose="020B0604020202020204" pitchFamily="34" charset="0"/>
                <a:ea typeface="Heiti TC Medium" pitchFamily="2" charset="-128"/>
                <a:cs typeface="Arial" panose="020B0604020202020204" pitchFamily="34" charset="0"/>
              </a:rPr>
              <a:t>Collabrated with Haifeng Chen</a:t>
            </a:r>
          </a:p>
        </p:txBody>
      </p:sp>
    </p:spTree>
    <p:extLst>
      <p:ext uri="{BB962C8B-B14F-4D97-AF65-F5344CB8AC3E}">
        <p14:creationId xmlns:p14="http://schemas.microsoft.com/office/powerpoint/2010/main" val="29472464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图片 90">
            <a:extLst>
              <a:ext uri="{FF2B5EF4-FFF2-40B4-BE49-F238E27FC236}">
                <a16:creationId xmlns:a16="http://schemas.microsoft.com/office/drawing/2014/main" id="{23CB008F-6A58-FEB0-5AA7-71D599DD147D}"/>
              </a:ext>
            </a:extLst>
          </p:cNvPr>
          <p:cNvPicPr>
            <a:picLocks noChangeAspect="1"/>
          </p:cNvPicPr>
          <p:nvPr/>
        </p:nvPicPr>
        <p:blipFill>
          <a:blip r:embed="rId3">
            <a:duotone>
              <a:srgbClr val="1F4D78">
                <a:shade val="45000"/>
                <a:satMod val="135000"/>
              </a:srgbClr>
              <a:prstClr val="white"/>
            </a:duotone>
          </a:blip>
          <a:stretch>
            <a:fillRect/>
          </a:stretch>
        </p:blipFill>
        <p:spPr>
          <a:xfrm>
            <a:off x="2812312" y="1829923"/>
            <a:ext cx="1591175" cy="1197785"/>
          </a:xfrm>
          <a:prstGeom prst="rect">
            <a:avLst/>
          </a:prstGeom>
        </p:spPr>
      </p:pic>
      <p:pic>
        <p:nvPicPr>
          <p:cNvPr id="44" name="图片 92">
            <a:extLst>
              <a:ext uri="{FF2B5EF4-FFF2-40B4-BE49-F238E27FC236}">
                <a16:creationId xmlns:a16="http://schemas.microsoft.com/office/drawing/2014/main" id="{95C4DE97-BFCD-40F8-7251-B4D43E1E5C20}"/>
              </a:ext>
            </a:extLst>
          </p:cNvPr>
          <p:cNvPicPr>
            <a:picLocks noChangeAspect="1"/>
          </p:cNvPicPr>
          <p:nvPr/>
        </p:nvPicPr>
        <p:blipFill>
          <a:blip r:embed="rId4">
            <a:duotone>
              <a:srgbClr val="1F4D78">
                <a:shade val="45000"/>
                <a:satMod val="135000"/>
              </a:srgbClr>
              <a:prstClr val="white"/>
            </a:duotone>
          </a:blip>
          <a:stretch>
            <a:fillRect/>
          </a:stretch>
        </p:blipFill>
        <p:spPr>
          <a:xfrm>
            <a:off x="5791250" y="1688774"/>
            <a:ext cx="2793576" cy="1128655"/>
          </a:xfrm>
          <a:prstGeom prst="rect">
            <a:avLst/>
          </a:prstGeom>
        </p:spPr>
      </p:pic>
      <p:sp>
        <p:nvSpPr>
          <p:cNvPr id="45" name="箭头: 右 93">
            <a:extLst>
              <a:ext uri="{FF2B5EF4-FFF2-40B4-BE49-F238E27FC236}">
                <a16:creationId xmlns:a16="http://schemas.microsoft.com/office/drawing/2014/main" id="{7727A495-6CA1-E23B-EF45-041B2B0E88E3}"/>
              </a:ext>
            </a:extLst>
          </p:cNvPr>
          <p:cNvSpPr/>
          <p:nvPr/>
        </p:nvSpPr>
        <p:spPr>
          <a:xfrm>
            <a:off x="4539379" y="2210646"/>
            <a:ext cx="1161552" cy="494931"/>
          </a:xfrm>
          <a:prstGeom prst="rightArrow">
            <a:avLst>
              <a:gd name="adj1" fmla="val 65396"/>
              <a:gd name="adj2" fmla="val 40451"/>
            </a:avLst>
          </a:prstGeom>
          <a:solidFill>
            <a:srgbClr val="00409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700" b="1" i="0" u="none" strike="noStrike" kern="0" cap="none" spc="0" normalizeH="0" baseline="0" noProof="0" dirty="0">
                <a:ln>
                  <a:noFill/>
                </a:ln>
                <a:solidFill>
                  <a:srgbClr val="FFFFFF"/>
                </a:solidFill>
                <a:effectLst/>
                <a:uLnTx/>
                <a:uFillTx/>
                <a:latin typeface="Arial"/>
                <a:ea typeface="微软雅黑"/>
                <a:cs typeface="+mn-cs"/>
              </a:rPr>
              <a:t>regulate</a:t>
            </a:r>
            <a:endParaRPr kumimoji="0" lang="zh-CN" altLang="en-US" sz="1700" b="1" i="0" u="none" strike="noStrike" kern="0" cap="none" spc="0" normalizeH="0" baseline="0" noProof="0" dirty="0">
              <a:ln>
                <a:noFill/>
              </a:ln>
              <a:solidFill>
                <a:srgbClr val="FFFFFF"/>
              </a:solidFill>
              <a:effectLst/>
              <a:uLnTx/>
              <a:uFillTx/>
              <a:latin typeface="Arial"/>
              <a:ea typeface="微软雅黑"/>
              <a:cs typeface="+mn-cs"/>
            </a:endParaRPr>
          </a:p>
        </p:txBody>
      </p:sp>
      <p:grpSp>
        <p:nvGrpSpPr>
          <p:cNvPr id="48" name="组合 96">
            <a:extLst>
              <a:ext uri="{FF2B5EF4-FFF2-40B4-BE49-F238E27FC236}">
                <a16:creationId xmlns:a16="http://schemas.microsoft.com/office/drawing/2014/main" id="{9375A009-BB7F-4C44-E25B-59EA2CAE0A7E}"/>
              </a:ext>
            </a:extLst>
          </p:cNvPr>
          <p:cNvGrpSpPr/>
          <p:nvPr/>
        </p:nvGrpSpPr>
        <p:grpSpPr>
          <a:xfrm>
            <a:off x="795434" y="2412629"/>
            <a:ext cx="2012038" cy="482236"/>
            <a:chOff x="1089397" y="1860868"/>
            <a:chExt cx="2012038" cy="482236"/>
          </a:xfrm>
        </p:grpSpPr>
        <p:cxnSp>
          <p:nvCxnSpPr>
            <p:cNvPr id="49" name="直接连接符 97">
              <a:extLst>
                <a:ext uri="{FF2B5EF4-FFF2-40B4-BE49-F238E27FC236}">
                  <a16:creationId xmlns:a16="http://schemas.microsoft.com/office/drawing/2014/main" id="{010069F8-50B8-2569-9C33-9CDA249C8239}"/>
                </a:ext>
              </a:extLst>
            </p:cNvPr>
            <p:cNvCxnSpPr>
              <a:cxnSpLocks/>
            </p:cNvCxnSpPr>
            <p:nvPr/>
          </p:nvCxnSpPr>
          <p:spPr>
            <a:xfrm flipH="1">
              <a:off x="2813131" y="1912692"/>
              <a:ext cx="243534" cy="430412"/>
            </a:xfrm>
            <a:prstGeom prst="line">
              <a:avLst/>
            </a:prstGeom>
            <a:noFill/>
            <a:ln w="19050" cap="flat" cmpd="sng" algn="ctr">
              <a:solidFill>
                <a:srgbClr val="000000"/>
              </a:solidFill>
              <a:prstDash val="solid"/>
              <a:miter lim="800000"/>
            </a:ln>
            <a:effectLst/>
          </p:spPr>
        </p:cxnSp>
        <p:cxnSp>
          <p:nvCxnSpPr>
            <p:cNvPr id="50" name="直接连接符 98">
              <a:extLst>
                <a:ext uri="{FF2B5EF4-FFF2-40B4-BE49-F238E27FC236}">
                  <a16:creationId xmlns:a16="http://schemas.microsoft.com/office/drawing/2014/main" id="{959DFC95-1593-43B9-F303-33E53D49BA05}"/>
                </a:ext>
              </a:extLst>
            </p:cNvPr>
            <p:cNvCxnSpPr>
              <a:cxnSpLocks/>
            </p:cNvCxnSpPr>
            <p:nvPr/>
          </p:nvCxnSpPr>
          <p:spPr>
            <a:xfrm flipH="1" flipV="1">
              <a:off x="1269584" y="2335361"/>
              <a:ext cx="1546722" cy="0"/>
            </a:xfrm>
            <a:prstGeom prst="line">
              <a:avLst/>
            </a:prstGeom>
            <a:noFill/>
            <a:ln w="19050" cap="flat" cmpd="sng" algn="ctr">
              <a:solidFill>
                <a:srgbClr val="000000"/>
              </a:solidFill>
              <a:prstDash val="solid"/>
              <a:miter lim="800000"/>
            </a:ln>
            <a:effectLst/>
          </p:spPr>
        </p:cxnSp>
        <p:sp>
          <p:nvSpPr>
            <p:cNvPr id="51" name="椭圆 99">
              <a:extLst>
                <a:ext uri="{FF2B5EF4-FFF2-40B4-BE49-F238E27FC236}">
                  <a16:creationId xmlns:a16="http://schemas.microsoft.com/office/drawing/2014/main" id="{4FE0EEC6-6D64-D696-0BF2-15F241701BA0}"/>
                </a:ext>
              </a:extLst>
            </p:cNvPr>
            <p:cNvSpPr/>
            <p:nvPr/>
          </p:nvSpPr>
          <p:spPr>
            <a:xfrm>
              <a:off x="3029435" y="1860868"/>
              <a:ext cx="72000" cy="72000"/>
            </a:xfrm>
            <a:prstGeom prst="ellipse">
              <a:avLst/>
            </a:prstGeom>
            <a:solidFill>
              <a:srgbClr val="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52" name="文本框 100">
              <a:extLst>
                <a:ext uri="{FF2B5EF4-FFF2-40B4-BE49-F238E27FC236}">
                  <a16:creationId xmlns:a16="http://schemas.microsoft.com/office/drawing/2014/main" id="{4C4D44B8-D2FB-D2A7-3F16-64316D88A3B7}"/>
                </a:ext>
              </a:extLst>
            </p:cNvPr>
            <p:cNvSpPr txBox="1"/>
            <p:nvPr/>
          </p:nvSpPr>
          <p:spPr>
            <a:xfrm>
              <a:off x="1089397" y="1946462"/>
              <a:ext cx="1792397"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err="1">
                  <a:ln>
                    <a:noFill/>
                  </a:ln>
                  <a:solidFill>
                    <a:srgbClr val="000000"/>
                  </a:solidFill>
                  <a:effectLst/>
                  <a:uLnTx/>
                  <a:uFillTx/>
                  <a:latin typeface="微软雅黑"/>
                  <a:ea typeface="微软雅黑"/>
                </a:rPr>
                <a:t>Phsphosites</a:t>
              </a:r>
              <a:endParaRPr kumimoji="0" lang="zh-CN" altLang="en-US" sz="1800" b="1" i="0" u="none" strike="noStrike" kern="0" cap="none" spc="0" normalizeH="0" baseline="0" noProof="0" dirty="0">
                <a:ln>
                  <a:noFill/>
                </a:ln>
                <a:solidFill>
                  <a:srgbClr val="000000"/>
                </a:solidFill>
                <a:effectLst/>
                <a:uLnTx/>
                <a:uFillTx/>
                <a:latin typeface="微软雅黑"/>
                <a:ea typeface="微软雅黑"/>
              </a:endParaRPr>
            </a:p>
          </p:txBody>
        </p:sp>
      </p:grpSp>
      <p:cxnSp>
        <p:nvCxnSpPr>
          <p:cNvPr id="53" name="直接连接符 101">
            <a:extLst>
              <a:ext uri="{FF2B5EF4-FFF2-40B4-BE49-F238E27FC236}">
                <a16:creationId xmlns:a16="http://schemas.microsoft.com/office/drawing/2014/main" id="{45A3253E-9677-6BC3-FBED-66970EE14902}"/>
              </a:ext>
            </a:extLst>
          </p:cNvPr>
          <p:cNvCxnSpPr>
            <a:cxnSpLocks/>
            <a:endCxn id="55" idx="5"/>
          </p:cNvCxnSpPr>
          <p:nvPr/>
        </p:nvCxnSpPr>
        <p:spPr>
          <a:xfrm flipH="1" flipV="1">
            <a:off x="8549494" y="2591137"/>
            <a:ext cx="165084" cy="282554"/>
          </a:xfrm>
          <a:prstGeom prst="line">
            <a:avLst/>
          </a:prstGeom>
          <a:noFill/>
          <a:ln w="19050" cap="flat" cmpd="sng" algn="ctr">
            <a:solidFill>
              <a:srgbClr val="000000"/>
            </a:solidFill>
            <a:prstDash val="solid"/>
            <a:miter lim="800000"/>
          </a:ln>
          <a:effectLst/>
        </p:spPr>
      </p:cxnSp>
      <p:cxnSp>
        <p:nvCxnSpPr>
          <p:cNvPr id="54" name="直接连接符 102">
            <a:extLst>
              <a:ext uri="{FF2B5EF4-FFF2-40B4-BE49-F238E27FC236}">
                <a16:creationId xmlns:a16="http://schemas.microsoft.com/office/drawing/2014/main" id="{B800D464-6E73-38F5-D882-B0290006B029}"/>
              </a:ext>
            </a:extLst>
          </p:cNvPr>
          <p:cNvCxnSpPr>
            <a:cxnSpLocks/>
          </p:cNvCxnSpPr>
          <p:nvPr/>
        </p:nvCxnSpPr>
        <p:spPr>
          <a:xfrm flipH="1" flipV="1">
            <a:off x="8705847" y="2868520"/>
            <a:ext cx="1252588" cy="5153"/>
          </a:xfrm>
          <a:prstGeom prst="line">
            <a:avLst/>
          </a:prstGeom>
          <a:noFill/>
          <a:ln w="19050" cap="flat" cmpd="sng" algn="ctr">
            <a:solidFill>
              <a:srgbClr val="000000"/>
            </a:solidFill>
            <a:prstDash val="solid"/>
            <a:miter lim="800000"/>
          </a:ln>
          <a:effectLst/>
        </p:spPr>
      </p:cxnSp>
      <p:sp>
        <p:nvSpPr>
          <p:cNvPr id="55" name="椭圆 103">
            <a:extLst>
              <a:ext uri="{FF2B5EF4-FFF2-40B4-BE49-F238E27FC236}">
                <a16:creationId xmlns:a16="http://schemas.microsoft.com/office/drawing/2014/main" id="{6423E35C-AB82-AD4C-3C06-DAF12FA43FF6}"/>
              </a:ext>
            </a:extLst>
          </p:cNvPr>
          <p:cNvSpPr/>
          <p:nvPr/>
        </p:nvSpPr>
        <p:spPr>
          <a:xfrm>
            <a:off x="8488038" y="2529681"/>
            <a:ext cx="72000" cy="72000"/>
          </a:xfrm>
          <a:prstGeom prst="ellipse">
            <a:avLst/>
          </a:prstGeom>
          <a:solidFill>
            <a:srgbClr val="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56" name="文本框 104">
            <a:extLst>
              <a:ext uri="{FF2B5EF4-FFF2-40B4-BE49-F238E27FC236}">
                <a16:creationId xmlns:a16="http://schemas.microsoft.com/office/drawing/2014/main" id="{398557A8-1A60-B22D-27FE-8DE684209716}"/>
              </a:ext>
            </a:extLst>
          </p:cNvPr>
          <p:cNvSpPr txBox="1"/>
          <p:nvPr/>
        </p:nvSpPr>
        <p:spPr>
          <a:xfrm>
            <a:off x="8455022" y="2509494"/>
            <a:ext cx="2793576" cy="369332"/>
          </a:xfrm>
          <a:prstGeom prst="rect">
            <a:avLst/>
          </a:prstGeom>
          <a:noFill/>
        </p:spPr>
        <p:txBody>
          <a:bodyPr wrap="square">
            <a:spAutoFit/>
          </a:bodyPr>
          <a:lstStyle/>
          <a:p>
            <a:pPr algn="ctr">
              <a:defRPr/>
            </a:pPr>
            <a:r>
              <a:rPr lang="en-US" altLang="zh-CN" b="1" kern="0" dirty="0">
                <a:solidFill>
                  <a:srgbClr val="000000"/>
                </a:solidFill>
                <a:latin typeface="微软雅黑"/>
                <a:ea typeface="微软雅黑"/>
              </a:rPr>
              <a:t>Proteins in pathway</a:t>
            </a:r>
            <a:endParaRPr lang="zh-CN" altLang="en-US" b="1" kern="0" dirty="0">
              <a:solidFill>
                <a:srgbClr val="000000"/>
              </a:solidFill>
              <a:latin typeface="微软雅黑"/>
              <a:ea typeface="微软雅黑"/>
            </a:endParaRPr>
          </a:p>
        </p:txBody>
      </p:sp>
      <p:sp>
        <p:nvSpPr>
          <p:cNvPr id="57" name="文本框 105">
            <a:extLst>
              <a:ext uri="{FF2B5EF4-FFF2-40B4-BE49-F238E27FC236}">
                <a16:creationId xmlns:a16="http://schemas.microsoft.com/office/drawing/2014/main" id="{87B2DFD1-F416-0B1E-E12E-470B922645D4}"/>
              </a:ext>
            </a:extLst>
          </p:cNvPr>
          <p:cNvSpPr txBox="1"/>
          <p:nvPr/>
        </p:nvSpPr>
        <p:spPr>
          <a:xfrm>
            <a:off x="2578003" y="2946854"/>
            <a:ext cx="1937901" cy="418128"/>
          </a:xfrm>
          <a:prstGeom prst="rect">
            <a:avLst/>
          </a:prstGeom>
          <a:noFill/>
        </p:spPr>
        <p:txBody>
          <a:bodyPr wrap="square">
            <a:spAutoFit/>
          </a:bodyPr>
          <a:lstStyle/>
          <a:p>
            <a:pPr algn="ctr">
              <a:lnSpc>
                <a:spcPct val="150000"/>
              </a:lnSpc>
            </a:pPr>
            <a:r>
              <a:rPr lang="en-US" altLang="zh-CN" sz="1600" b="1" dirty="0">
                <a:solidFill>
                  <a:schemeClr val="accent5">
                    <a:lumMod val="50000"/>
                  </a:schemeClr>
                </a:solidFill>
                <a:latin typeface="微软雅黑" panose="020B0503020204020204" pitchFamily="34" charset="-122"/>
                <a:ea typeface="微软雅黑"/>
                <a:cs typeface="Times New Roman" panose="02020603050405020304" pitchFamily="18" charset="0"/>
              </a:rPr>
              <a:t>Phospho-protein</a:t>
            </a:r>
          </a:p>
        </p:txBody>
      </p:sp>
      <p:sp>
        <p:nvSpPr>
          <p:cNvPr id="58" name="文本框 106">
            <a:extLst>
              <a:ext uri="{FF2B5EF4-FFF2-40B4-BE49-F238E27FC236}">
                <a16:creationId xmlns:a16="http://schemas.microsoft.com/office/drawing/2014/main" id="{EF65AD30-9E06-81A5-4065-B417EA7476E0}"/>
              </a:ext>
            </a:extLst>
          </p:cNvPr>
          <p:cNvSpPr txBox="1"/>
          <p:nvPr/>
        </p:nvSpPr>
        <p:spPr>
          <a:xfrm>
            <a:off x="6268171" y="2969576"/>
            <a:ext cx="2424872" cy="418128"/>
          </a:xfrm>
          <a:prstGeom prst="rect">
            <a:avLst/>
          </a:prstGeom>
          <a:noFill/>
        </p:spPr>
        <p:txBody>
          <a:bodyPr wrap="square">
            <a:spAutoFit/>
          </a:bodyPr>
          <a:lstStyle/>
          <a:p>
            <a:pPr algn="ctr">
              <a:lnSpc>
                <a:spcPct val="150000"/>
              </a:lnSpc>
            </a:pPr>
            <a:r>
              <a:rPr lang="en-US" altLang="zh-CN" sz="1600" b="1" dirty="0">
                <a:solidFill>
                  <a:schemeClr val="accent5">
                    <a:lumMod val="50000"/>
                  </a:schemeClr>
                </a:solidFill>
                <a:latin typeface="微软雅黑" panose="020B0503020204020204" pitchFamily="34" charset="-122"/>
                <a:ea typeface="微软雅黑"/>
                <a:cs typeface="Times New Roman" panose="02020603050405020304" pitchFamily="18" charset="0"/>
              </a:rPr>
              <a:t>Downstream pathway</a:t>
            </a:r>
          </a:p>
        </p:txBody>
      </p:sp>
      <p:cxnSp>
        <p:nvCxnSpPr>
          <p:cNvPr id="64" name="直接连接符 117">
            <a:extLst>
              <a:ext uri="{FF2B5EF4-FFF2-40B4-BE49-F238E27FC236}">
                <a16:creationId xmlns:a16="http://schemas.microsoft.com/office/drawing/2014/main" id="{F76A0D4F-6D51-69E2-F7B8-2DF18CD2DAE8}"/>
              </a:ext>
            </a:extLst>
          </p:cNvPr>
          <p:cNvCxnSpPr>
            <a:cxnSpLocks/>
          </p:cNvCxnSpPr>
          <p:nvPr/>
        </p:nvCxnSpPr>
        <p:spPr>
          <a:xfrm>
            <a:off x="178299" y="3672368"/>
            <a:ext cx="10378289" cy="0"/>
          </a:xfrm>
          <a:prstGeom prst="line">
            <a:avLst/>
          </a:prstGeom>
          <a:noFill/>
          <a:ln w="12700" cap="flat" cmpd="sng" algn="ctr">
            <a:solidFill>
              <a:srgbClr val="FFFFFF">
                <a:lumMod val="50000"/>
              </a:srgbClr>
            </a:solidFill>
            <a:prstDash val="lgDash"/>
            <a:miter lim="800000"/>
          </a:ln>
          <a:effectLst/>
        </p:spPr>
      </p:cxnSp>
      <p:pic>
        <p:nvPicPr>
          <p:cNvPr id="1026" name="Picture 2">
            <a:extLst>
              <a:ext uri="{FF2B5EF4-FFF2-40B4-BE49-F238E27FC236}">
                <a16:creationId xmlns:a16="http://schemas.microsoft.com/office/drawing/2014/main" id="{2CC3CB5E-BB29-1C47-AC5B-5B81C11D0C6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86991" y="284151"/>
            <a:ext cx="1357902" cy="180718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73" name="Group 72">
            <a:extLst>
              <a:ext uri="{FF2B5EF4-FFF2-40B4-BE49-F238E27FC236}">
                <a16:creationId xmlns:a16="http://schemas.microsoft.com/office/drawing/2014/main" id="{8C349EB0-A9AE-5CBA-358C-8FF9B36635D7}"/>
              </a:ext>
            </a:extLst>
          </p:cNvPr>
          <p:cNvGrpSpPr/>
          <p:nvPr/>
        </p:nvGrpSpPr>
        <p:grpSpPr>
          <a:xfrm>
            <a:off x="123823" y="3770108"/>
            <a:ext cx="11275473" cy="2549410"/>
            <a:chOff x="123823" y="3770108"/>
            <a:chExt cx="11275473" cy="2549410"/>
          </a:xfrm>
        </p:grpSpPr>
        <p:pic>
          <p:nvPicPr>
            <p:cNvPr id="46" name="图片 94">
              <a:extLst>
                <a:ext uri="{FF2B5EF4-FFF2-40B4-BE49-F238E27FC236}">
                  <a16:creationId xmlns:a16="http://schemas.microsoft.com/office/drawing/2014/main" id="{5D70D714-7466-F335-A942-0E76666A7622}"/>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306559" y="4398195"/>
              <a:ext cx="2399511" cy="994742"/>
            </a:xfrm>
            <a:prstGeom prst="rect">
              <a:avLst/>
            </a:prstGeom>
          </p:spPr>
        </p:pic>
        <p:pic>
          <p:nvPicPr>
            <p:cNvPr id="47" name="图片 95">
              <a:extLst>
                <a:ext uri="{FF2B5EF4-FFF2-40B4-BE49-F238E27FC236}">
                  <a16:creationId xmlns:a16="http://schemas.microsoft.com/office/drawing/2014/main" id="{B48CC272-0009-D728-6A0C-78D50AFF60D8}"/>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576351" y="4401568"/>
              <a:ext cx="2933708" cy="992149"/>
            </a:xfrm>
            <a:prstGeom prst="rect">
              <a:avLst/>
            </a:prstGeom>
          </p:spPr>
        </p:pic>
        <p:sp>
          <p:nvSpPr>
            <p:cNvPr id="59" name="文本框 111">
              <a:extLst>
                <a:ext uri="{FF2B5EF4-FFF2-40B4-BE49-F238E27FC236}">
                  <a16:creationId xmlns:a16="http://schemas.microsoft.com/office/drawing/2014/main" id="{DF8EFFC4-18ED-0F78-C917-C80D23A6863E}"/>
                </a:ext>
              </a:extLst>
            </p:cNvPr>
            <p:cNvSpPr txBox="1"/>
            <p:nvPr/>
          </p:nvSpPr>
          <p:spPr>
            <a:xfrm>
              <a:off x="3316387" y="5528862"/>
              <a:ext cx="2568537" cy="584775"/>
            </a:xfrm>
            <a:prstGeom prst="rect">
              <a:avLst/>
            </a:prstGeom>
            <a:noFill/>
          </p:spPr>
          <p:txBody>
            <a:bodyPr wrap="square">
              <a:spAutoFit/>
            </a:bodyPr>
            <a:lstStyle/>
            <a:p>
              <a:pPr algn="ctr"/>
              <a:r>
                <a:rPr lang="en-US" sz="1600" b="1" dirty="0">
                  <a:effectLst/>
                  <a:latin typeface="Arial" panose="020B0604020202020204" pitchFamily="34" charset="0"/>
                  <a:ea typeface="SimSun" panose="02010600030101010101" pitchFamily="2" charset="-122"/>
                  <a:cs typeface="Arial" panose="020B0604020202020204" pitchFamily="34" charset="0"/>
                </a:rPr>
                <a:t>phosphorylation matrix </a:t>
              </a:r>
            </a:p>
            <a:p>
              <a:pPr algn="ctr"/>
              <a:r>
                <a:rPr lang="en-US" sz="1600" b="1" dirty="0">
                  <a:effectLst/>
                  <a:latin typeface="Arial" panose="020B0604020202020204" pitchFamily="34" charset="0"/>
                  <a:ea typeface="SimSun" panose="02010600030101010101" pitchFamily="2" charset="-122"/>
                  <a:cs typeface="Arial" panose="020B0604020202020204" pitchFamily="34" charset="0"/>
                </a:rPr>
                <a:t>of protein </a:t>
              </a:r>
              <a:endParaRPr lang="en-US" altLang="zh-CN" sz="1200" b="1" dirty="0">
                <a:solidFill>
                  <a:srgbClr val="000000"/>
                </a:solidFill>
                <a:latin typeface="Arial" panose="020B0604020202020204" pitchFamily="34" charset="0"/>
                <a:ea typeface="微软雅黑"/>
                <a:cs typeface="Arial" panose="020B0604020202020204" pitchFamily="34" charset="0"/>
              </a:endParaRPr>
            </a:p>
          </p:txBody>
        </p:sp>
        <p:sp>
          <p:nvSpPr>
            <p:cNvPr id="60" name="文本框 112">
              <a:extLst>
                <a:ext uri="{FF2B5EF4-FFF2-40B4-BE49-F238E27FC236}">
                  <a16:creationId xmlns:a16="http://schemas.microsoft.com/office/drawing/2014/main" id="{351F56A8-3D86-583E-00B4-068CB47C57F3}"/>
                </a:ext>
              </a:extLst>
            </p:cNvPr>
            <p:cNvSpPr txBox="1"/>
            <p:nvPr/>
          </p:nvSpPr>
          <p:spPr>
            <a:xfrm>
              <a:off x="7943314" y="5514650"/>
              <a:ext cx="2546560" cy="584775"/>
            </a:xfrm>
            <a:prstGeom prst="rect">
              <a:avLst/>
            </a:prstGeom>
            <a:noFill/>
          </p:spPr>
          <p:txBody>
            <a:bodyPr wrap="square">
              <a:spAutoFit/>
            </a:bodyPr>
            <a:lstStyle/>
            <a:p>
              <a:pPr algn="ctr"/>
              <a:r>
                <a:rPr lang="en-US" altLang="zh-CN" sz="1600" b="1" dirty="0">
                  <a:solidFill>
                    <a:srgbClr val="000000"/>
                  </a:solidFill>
                  <a:latin typeface="Arial" panose="020B0604020202020204" pitchFamily="34" charset="0"/>
                  <a:ea typeface="微软雅黑"/>
                  <a:cs typeface="Arial" panose="020B0604020202020204" pitchFamily="34" charset="0"/>
                </a:rPr>
                <a:t>Downstream pathway protein matrix </a:t>
              </a:r>
            </a:p>
          </p:txBody>
        </p:sp>
        <p:sp>
          <p:nvSpPr>
            <p:cNvPr id="61" name="箭头: 左右 113">
              <a:extLst>
                <a:ext uri="{FF2B5EF4-FFF2-40B4-BE49-F238E27FC236}">
                  <a16:creationId xmlns:a16="http://schemas.microsoft.com/office/drawing/2014/main" id="{88C75034-E742-4F55-8AE2-C55B98932B33}"/>
                </a:ext>
              </a:extLst>
            </p:cNvPr>
            <p:cNvSpPr/>
            <p:nvPr/>
          </p:nvSpPr>
          <p:spPr>
            <a:xfrm>
              <a:off x="5903842" y="4729130"/>
              <a:ext cx="1474736" cy="313948"/>
            </a:xfrm>
            <a:prstGeom prst="leftRightArrow">
              <a:avLst>
                <a:gd name="adj1" fmla="val 63114"/>
                <a:gd name="adj2" fmla="val 50000"/>
              </a:avLst>
            </a:prstGeom>
            <a:solidFill>
              <a:srgbClr val="004098"/>
            </a:solidFill>
            <a:ln w="12700" cap="flat" cmpd="sng" algn="ctr">
              <a:noFill/>
              <a:prstDash val="solid"/>
              <a:miter lim="800000"/>
            </a:ln>
            <a:effectLst/>
          </p:spPr>
          <p:txBody>
            <a:bodyPr rtlCol="0" anchor="ctr"/>
            <a:lstStyle/>
            <a:p>
              <a:pPr algn="ctr">
                <a:defRPr/>
              </a:pPr>
              <a:endParaRPr lang="zh-CN" altLang="en-US" b="1" kern="0" dirty="0">
                <a:solidFill>
                  <a:srgbClr val="FFFFFF"/>
                </a:solidFill>
                <a:latin typeface="微软雅黑"/>
                <a:ea typeface="微软雅黑"/>
              </a:endParaRPr>
            </a:p>
          </p:txBody>
        </p:sp>
        <mc:AlternateContent xmlns:mc="http://schemas.openxmlformats.org/markup-compatibility/2006" xmlns:a14="http://schemas.microsoft.com/office/drawing/2010/main">
          <mc:Choice Requires="a14">
            <p:sp>
              <p:nvSpPr>
                <p:cNvPr id="62" name="文本框 114">
                  <a:extLst>
                    <a:ext uri="{FF2B5EF4-FFF2-40B4-BE49-F238E27FC236}">
                      <a16:creationId xmlns:a16="http://schemas.microsoft.com/office/drawing/2014/main" id="{52A3F4EE-C850-45ED-D777-750ADC82F1C2}"/>
                    </a:ext>
                  </a:extLst>
                </p:cNvPr>
                <p:cNvSpPr txBox="1"/>
                <p:nvPr/>
              </p:nvSpPr>
              <p:spPr>
                <a:xfrm>
                  <a:off x="123823" y="4543164"/>
                  <a:ext cx="3412205" cy="1031629"/>
                </a:xfrm>
                <a:prstGeom prst="rect">
                  <a:avLst/>
                </a:prstGeom>
                <a:noFill/>
              </p:spPr>
              <p:txBody>
                <a:bodyPr wrap="square">
                  <a:spAutoFit/>
                </a:bodyPr>
                <a:lstStyle/>
                <a:p>
                  <a:pPr>
                    <a:lnSpc>
                      <a:spcPct val="140000"/>
                    </a:lnSpc>
                  </a:pPr>
                  <a14:m>
                    <m:oMathPara xmlns:m="http://schemas.openxmlformats.org/officeDocument/2006/math">
                      <m:oMathParaPr>
                        <m:jc m:val="left"/>
                      </m:oMathParaPr>
                      <m:oMath xmlns:m="http://schemas.openxmlformats.org/officeDocument/2006/math">
                        <m:r>
                          <a:rPr lang="en-US" altLang="zh-CN" sz="1500" b="1" i="1" dirty="0">
                            <a:solidFill>
                              <a:srgbClr val="000000"/>
                            </a:solidFill>
                            <a:latin typeface="Cambria Math" panose="02040503050406030204" pitchFamily="18" charset="0"/>
                            <a:ea typeface="微软雅黑" panose="020B0503020204020204" pitchFamily="34" charset="-122"/>
                            <a:cs typeface="Times New Roman" panose="02020603050405020304" pitchFamily="18" charset="0"/>
                          </a:rPr>
                          <m:t>𝒌</m:t>
                        </m:r>
                        <m:r>
                          <a:rPr lang="en-US" altLang="zh-CN" sz="1500" b="1" i="1" dirty="0">
                            <a:solidFill>
                              <a:srgbClr val="000000"/>
                            </a:solidFill>
                            <a:latin typeface="Cambria Math" panose="02040503050406030204" pitchFamily="18" charset="0"/>
                            <a:ea typeface="微软雅黑" panose="020B0503020204020204" pitchFamily="34" charset="-122"/>
                            <a:cs typeface="Times New Roman" panose="02020603050405020304" pitchFamily="18" charset="0"/>
                          </a:rPr>
                          <m:t>,</m:t>
                        </m:r>
                        <m:r>
                          <a:rPr lang="en-US" altLang="zh-CN" sz="1500" b="0" i="1" dirty="0">
                            <a:solidFill>
                              <a:srgbClr val="000000"/>
                            </a:solidFill>
                            <a:latin typeface="Cambria Math" panose="02040503050406030204" pitchFamily="18" charset="0"/>
                            <a:ea typeface="微软雅黑" panose="020B0503020204020204" pitchFamily="34" charset="-122"/>
                            <a:cs typeface="Times New Roman" panose="02020603050405020304" pitchFamily="18" charset="0"/>
                          </a:rPr>
                          <m:t>𝑛𝑢𝑚𝑏𝑒𝑟</m:t>
                        </m:r>
                        <m:r>
                          <a:rPr lang="en-US" altLang="zh-CN" sz="1500" b="0" i="1" dirty="0">
                            <a:solidFill>
                              <a:srgbClr val="000000"/>
                            </a:solidFill>
                            <a:latin typeface="Cambria Math" panose="02040503050406030204" pitchFamily="18" charset="0"/>
                            <a:ea typeface="微软雅黑" panose="020B0503020204020204" pitchFamily="34" charset="-122"/>
                            <a:cs typeface="Times New Roman" panose="02020603050405020304" pitchFamily="18" charset="0"/>
                          </a:rPr>
                          <m:t> </m:t>
                        </m:r>
                        <m:r>
                          <a:rPr lang="en-US" altLang="zh-CN" sz="1500" b="0" i="1" dirty="0">
                            <a:solidFill>
                              <a:srgbClr val="000000"/>
                            </a:solidFill>
                            <a:latin typeface="Cambria Math" panose="02040503050406030204" pitchFamily="18" charset="0"/>
                            <a:ea typeface="微软雅黑" panose="020B0503020204020204" pitchFamily="34" charset="-122"/>
                            <a:cs typeface="Times New Roman" panose="02020603050405020304" pitchFamily="18" charset="0"/>
                          </a:rPr>
                          <m:t>𝑜𝑓</m:t>
                        </m:r>
                        <m:r>
                          <a:rPr lang="en-US" altLang="zh-CN" sz="1500" b="0" i="1" dirty="0" smtClean="0">
                            <a:solidFill>
                              <a:srgbClr val="000000"/>
                            </a:solidFill>
                            <a:latin typeface="Cambria Math" panose="02040503050406030204" pitchFamily="18" charset="0"/>
                            <a:ea typeface="微软雅黑" panose="020B0503020204020204" pitchFamily="34" charset="-122"/>
                            <a:cs typeface="Times New Roman" panose="02020603050405020304" pitchFamily="18" charset="0"/>
                          </a:rPr>
                          <m:t> </m:t>
                        </m:r>
                        <m:r>
                          <a:rPr lang="en-US" altLang="zh-CN" sz="1500" b="0" i="1" dirty="0" smtClean="0">
                            <a:solidFill>
                              <a:srgbClr val="000000"/>
                            </a:solidFill>
                            <a:latin typeface="Cambria Math" panose="02040503050406030204" pitchFamily="18" charset="0"/>
                            <a:ea typeface="微软雅黑" panose="020B0503020204020204" pitchFamily="34" charset="-122"/>
                            <a:cs typeface="Times New Roman" panose="02020603050405020304" pitchFamily="18" charset="0"/>
                          </a:rPr>
                          <m:t>𝑠𝑎𝑚𝑝𝑙𝑒𝑠</m:t>
                        </m:r>
                      </m:oMath>
                    </m:oMathPara>
                  </a14:m>
                  <a:endParaRPr lang="en-US" altLang="zh-CN" sz="1500" i="1" dirty="0">
                    <a:solidFill>
                      <a:srgbClr val="000000"/>
                    </a:solidFill>
                    <a:latin typeface="Cambria Math" panose="02040503050406030204" pitchFamily="18" charset="0"/>
                    <a:ea typeface="微软雅黑" panose="020B0503020204020204" pitchFamily="34" charset="-122"/>
                    <a:cs typeface="Times New Roman" panose="02020603050405020304" pitchFamily="18" charset="0"/>
                  </a:endParaRPr>
                </a:p>
                <a:p>
                  <a:pPr>
                    <a:lnSpc>
                      <a:spcPct val="140000"/>
                    </a:lnSpc>
                  </a:pPr>
                  <a14:m>
                    <m:oMath xmlns:m="http://schemas.openxmlformats.org/officeDocument/2006/math">
                      <m:r>
                        <a:rPr lang="en-US" altLang="zh-CN" sz="1500" b="1" i="1" dirty="0">
                          <a:solidFill>
                            <a:srgbClr val="000000"/>
                          </a:solidFill>
                          <a:latin typeface="Cambria Math" panose="02040503050406030204" pitchFamily="18" charset="0"/>
                          <a:ea typeface="微软雅黑" panose="020B0503020204020204" pitchFamily="34" charset="-122"/>
                          <a:cs typeface="Times New Roman" panose="02020603050405020304" pitchFamily="18" charset="0"/>
                        </a:rPr>
                        <m:t>𝒏</m:t>
                      </m:r>
                      <m:r>
                        <a:rPr lang="en-US" altLang="zh-CN" sz="1500" b="1" i="1" dirty="0">
                          <a:solidFill>
                            <a:srgbClr val="000000"/>
                          </a:solidFill>
                          <a:latin typeface="Cambria Math" panose="02040503050406030204" pitchFamily="18" charset="0"/>
                          <a:ea typeface="微软雅黑" panose="020B0503020204020204" pitchFamily="34" charset="-122"/>
                          <a:cs typeface="Times New Roman" panose="02020603050405020304" pitchFamily="18" charset="0"/>
                        </a:rPr>
                        <m:t>,</m:t>
                      </m:r>
                    </m:oMath>
                  </a14:m>
                  <a:r>
                    <a:rPr lang="en-US" altLang="zh-CN" sz="1500" b="1" i="1" dirty="0">
                      <a:solidFill>
                        <a:srgbClr val="000000"/>
                      </a:solidFill>
                      <a:latin typeface="Cambria Math" panose="02040503050406030204" pitchFamily="18" charset="0"/>
                      <a:ea typeface="微软雅黑" panose="020B0503020204020204" pitchFamily="34" charset="-122"/>
                      <a:cs typeface="Times New Roman" panose="02020603050405020304" pitchFamily="18" charset="0"/>
                    </a:rPr>
                    <a:t> </a:t>
                  </a:r>
                  <a:r>
                    <a:rPr lang="en-US" altLang="zh-CN" sz="1500" i="1" dirty="0">
                      <a:solidFill>
                        <a:srgbClr val="000000"/>
                      </a:solidFill>
                      <a:latin typeface="Cambria Math" panose="02040503050406030204" pitchFamily="18" charset="0"/>
                      <a:ea typeface="微软雅黑" panose="020B0503020204020204" pitchFamily="34" charset="-122"/>
                      <a:cs typeface="Times New Roman" panose="02020603050405020304" pitchFamily="18" charset="0"/>
                    </a:rPr>
                    <a:t>number of phosphorylation sites</a:t>
                  </a:r>
                </a:p>
                <a:p>
                  <a:pPr>
                    <a:lnSpc>
                      <a:spcPct val="140000"/>
                    </a:lnSpc>
                  </a:pPr>
                  <a14:m>
                    <m:oMath xmlns:m="http://schemas.openxmlformats.org/officeDocument/2006/math">
                      <m:r>
                        <a:rPr lang="en-US" altLang="zh-CN" sz="1500" i="1" dirty="0">
                          <a:solidFill>
                            <a:srgbClr val="000000"/>
                          </a:solidFill>
                          <a:latin typeface="Cambria Math" panose="02040503050406030204" pitchFamily="18" charset="0"/>
                          <a:ea typeface="微软雅黑" panose="020B0503020204020204" pitchFamily="34" charset="-122"/>
                          <a:cs typeface="Times New Roman" panose="02020603050405020304" pitchFamily="18" charset="0"/>
                        </a:rPr>
                        <m:t>𝒎</m:t>
                      </m:r>
                      <m:r>
                        <a:rPr lang="en-US" altLang="zh-CN" sz="1500" i="1" dirty="0">
                          <a:solidFill>
                            <a:srgbClr val="000000"/>
                          </a:solidFill>
                          <a:latin typeface="Cambria Math" panose="02040503050406030204" pitchFamily="18" charset="0"/>
                          <a:ea typeface="微软雅黑" panose="020B0503020204020204" pitchFamily="34" charset="-122"/>
                          <a:cs typeface="Times New Roman" panose="02020603050405020304" pitchFamily="18" charset="0"/>
                        </a:rPr>
                        <m:t>, </m:t>
                      </m:r>
                    </m:oMath>
                  </a14:m>
                  <a:r>
                    <a:rPr lang="en-US" altLang="zh-CN" sz="1500" i="1" dirty="0">
                      <a:solidFill>
                        <a:srgbClr val="000000"/>
                      </a:solidFill>
                      <a:latin typeface="Cambria Math" panose="02040503050406030204" pitchFamily="18" charset="0"/>
                      <a:ea typeface="微软雅黑" panose="020B0503020204020204" pitchFamily="34" charset="-122"/>
                      <a:cs typeface="Times New Roman" panose="02020603050405020304" pitchFamily="18" charset="0"/>
                    </a:rPr>
                    <a:t>number of proteins  in pathway</a:t>
                  </a:r>
                </a:p>
              </p:txBody>
            </p:sp>
          </mc:Choice>
          <mc:Fallback xmlns="">
            <p:sp>
              <p:nvSpPr>
                <p:cNvPr id="62" name="文本框 114">
                  <a:extLst>
                    <a:ext uri="{FF2B5EF4-FFF2-40B4-BE49-F238E27FC236}">
                      <a16:creationId xmlns:a16="http://schemas.microsoft.com/office/drawing/2014/main" id="{52A3F4EE-C850-45ED-D777-750ADC82F1C2}"/>
                    </a:ext>
                  </a:extLst>
                </p:cNvPr>
                <p:cNvSpPr txBox="1">
                  <a:spLocks noRot="1" noChangeAspect="1" noMove="1" noResize="1" noEditPoints="1" noAdjustHandles="1" noChangeArrowheads="1" noChangeShapeType="1" noTextEdit="1"/>
                </p:cNvSpPr>
                <p:nvPr/>
              </p:nvSpPr>
              <p:spPr>
                <a:xfrm>
                  <a:off x="123823" y="4543164"/>
                  <a:ext cx="3412205" cy="1031629"/>
                </a:xfrm>
                <a:prstGeom prst="rect">
                  <a:avLst/>
                </a:prstGeom>
                <a:blipFill>
                  <a:blip r:embed="rId8"/>
                  <a:stretch>
                    <a:fillRect b="-4819"/>
                  </a:stretch>
                </a:blipFill>
              </p:spPr>
              <p:txBody>
                <a:bodyPr/>
                <a:lstStyle/>
                <a:p>
                  <a:r>
                    <a:rPr lang="en-CN">
                      <a:noFill/>
                    </a:rPr>
                    <a:t> </a:t>
                  </a:r>
                </a:p>
              </p:txBody>
            </p:sp>
          </mc:Fallback>
        </mc:AlternateContent>
        <p:sp>
          <p:nvSpPr>
            <p:cNvPr id="66" name="文本框 119">
              <a:extLst>
                <a:ext uri="{FF2B5EF4-FFF2-40B4-BE49-F238E27FC236}">
                  <a16:creationId xmlns:a16="http://schemas.microsoft.com/office/drawing/2014/main" id="{6227F401-02A5-8866-D13C-978DCEA2127F}"/>
                </a:ext>
              </a:extLst>
            </p:cNvPr>
            <p:cNvSpPr txBox="1"/>
            <p:nvPr/>
          </p:nvSpPr>
          <p:spPr>
            <a:xfrm>
              <a:off x="5791250" y="5160233"/>
              <a:ext cx="1729562" cy="369332"/>
            </a:xfrm>
            <a:prstGeom prst="rect">
              <a:avLst/>
            </a:prstGeom>
            <a:noFill/>
          </p:spPr>
          <p:txBody>
            <a:bodyPr wrap="square">
              <a:spAutoFit/>
            </a:bodyPr>
            <a:lstStyle/>
            <a:p>
              <a:pPr algn="ctr">
                <a:defRPr/>
              </a:pPr>
              <a:r>
                <a:rPr lang="en-US" altLang="zh-CN" kern="0" dirty="0">
                  <a:solidFill>
                    <a:srgbClr val="004098"/>
                  </a:solidFill>
                  <a:latin typeface="Arial" panose="020B0604020202020204" pitchFamily="34" charset="0"/>
                  <a:ea typeface="微软雅黑"/>
                  <a:cs typeface="Arial" panose="020B0604020202020204" pitchFamily="34" charset="0"/>
                </a:rPr>
                <a:t>correlation?</a:t>
              </a:r>
              <a:endParaRPr lang="zh-CN" altLang="en-US" kern="0" dirty="0">
                <a:solidFill>
                  <a:srgbClr val="004098"/>
                </a:solidFill>
                <a:latin typeface="Arial" panose="020B0604020202020204" pitchFamily="34" charset="0"/>
                <a:ea typeface="微软雅黑"/>
                <a:cs typeface="Arial" panose="020B0604020202020204" pitchFamily="34" charset="0"/>
              </a:endParaRPr>
            </a:p>
          </p:txBody>
        </p:sp>
        <p:cxnSp>
          <p:nvCxnSpPr>
            <p:cNvPr id="68" name="直接连接符 128">
              <a:extLst>
                <a:ext uri="{FF2B5EF4-FFF2-40B4-BE49-F238E27FC236}">
                  <a16:creationId xmlns:a16="http://schemas.microsoft.com/office/drawing/2014/main" id="{D8D4A5B4-F9B2-4E25-2BFC-C743B9907169}"/>
                </a:ext>
              </a:extLst>
            </p:cNvPr>
            <p:cNvCxnSpPr>
              <a:cxnSpLocks/>
            </p:cNvCxnSpPr>
            <p:nvPr/>
          </p:nvCxnSpPr>
          <p:spPr>
            <a:xfrm>
              <a:off x="1021007" y="6319518"/>
              <a:ext cx="10378289" cy="0"/>
            </a:xfrm>
            <a:prstGeom prst="line">
              <a:avLst/>
            </a:prstGeom>
            <a:noFill/>
            <a:ln w="12700" cap="flat" cmpd="sng" algn="ctr">
              <a:solidFill>
                <a:srgbClr val="FFFFFF">
                  <a:lumMod val="50000"/>
                </a:srgbClr>
              </a:solidFill>
              <a:prstDash val="lgDash"/>
              <a:miter lim="800000"/>
            </a:ln>
            <a:effectLst/>
          </p:spPr>
        </p:cxnSp>
        <p:sp>
          <p:nvSpPr>
            <p:cNvPr id="69" name="矩形: 圆角 130">
              <a:extLst>
                <a:ext uri="{FF2B5EF4-FFF2-40B4-BE49-F238E27FC236}">
                  <a16:creationId xmlns:a16="http://schemas.microsoft.com/office/drawing/2014/main" id="{C6A2496D-BD25-5061-5555-CC47C0291756}"/>
                </a:ext>
              </a:extLst>
            </p:cNvPr>
            <p:cNvSpPr/>
            <p:nvPr/>
          </p:nvSpPr>
          <p:spPr>
            <a:xfrm>
              <a:off x="3144203" y="4232498"/>
              <a:ext cx="7699284" cy="1913771"/>
            </a:xfrm>
            <a:prstGeom prst="roundRect">
              <a:avLst/>
            </a:prstGeom>
            <a:noFill/>
            <a:ln w="28575" cap="flat" cmpd="sng" algn="ctr">
              <a:solidFill>
                <a:srgbClr val="00828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70" name="TextBox 69">
              <a:extLst>
                <a:ext uri="{FF2B5EF4-FFF2-40B4-BE49-F238E27FC236}">
                  <a16:creationId xmlns:a16="http://schemas.microsoft.com/office/drawing/2014/main" id="{07D41A3B-BB5C-BEB1-CDD7-7F59DDBF6133}"/>
                </a:ext>
              </a:extLst>
            </p:cNvPr>
            <p:cNvSpPr txBox="1"/>
            <p:nvPr/>
          </p:nvSpPr>
          <p:spPr>
            <a:xfrm>
              <a:off x="3088397" y="3770108"/>
              <a:ext cx="4537876" cy="400110"/>
            </a:xfrm>
            <a:prstGeom prst="rect">
              <a:avLst/>
            </a:prstGeom>
            <a:noFill/>
          </p:spPr>
          <p:txBody>
            <a:bodyPr wrap="square" rtlCol="0">
              <a:spAutoFit/>
            </a:bodyPr>
            <a:lstStyle/>
            <a:p>
              <a:r>
                <a:rPr lang="en-CN" sz="2000" dirty="0">
                  <a:solidFill>
                    <a:srgbClr val="00B0F0"/>
                  </a:solidFill>
                  <a:latin typeface="Arial" panose="020B0604020202020204" pitchFamily="34" charset="0"/>
                  <a:cs typeface="Arial" panose="020B0604020202020204" pitchFamily="34" charset="0"/>
                </a:rPr>
                <a:t>Many-to-many statistical problem</a:t>
              </a:r>
            </a:p>
          </p:txBody>
        </p:sp>
      </p:grpSp>
      <p:sp>
        <p:nvSpPr>
          <p:cNvPr id="72" name="TextBox 71">
            <a:extLst>
              <a:ext uri="{FF2B5EF4-FFF2-40B4-BE49-F238E27FC236}">
                <a16:creationId xmlns:a16="http://schemas.microsoft.com/office/drawing/2014/main" id="{6969C13C-DCC4-FCAB-93A3-6CEC529C0F0C}"/>
              </a:ext>
            </a:extLst>
          </p:cNvPr>
          <p:cNvSpPr txBox="1"/>
          <p:nvPr/>
        </p:nvSpPr>
        <p:spPr>
          <a:xfrm>
            <a:off x="443754" y="357142"/>
            <a:ext cx="9931224" cy="1077218"/>
          </a:xfrm>
          <a:prstGeom prst="rect">
            <a:avLst/>
          </a:prstGeom>
          <a:noFill/>
        </p:spPr>
        <p:txBody>
          <a:bodyPr wrap="square">
            <a:spAutoFit/>
          </a:bodyPr>
          <a:lstStyle/>
          <a:p>
            <a:r>
              <a:rPr lang="en-US" sz="3200" dirty="0">
                <a:solidFill>
                  <a:srgbClr val="C00000"/>
                </a:solidFill>
                <a:latin typeface="Gill Sans MT" panose="020B0502020104020203" pitchFamily="34" charset="77"/>
                <a:ea typeface="Arial Unicode MS" panose="020B0604020202020204" pitchFamily="34" charset="-128"/>
              </a:rPr>
              <a:t>M</a:t>
            </a:r>
            <a:r>
              <a:rPr lang="en-US" sz="3200" dirty="0">
                <a:solidFill>
                  <a:srgbClr val="C00000"/>
                </a:solidFill>
                <a:effectLst/>
                <a:latin typeface="Gill Sans MT" panose="020B0502020104020203" pitchFamily="34" charset="77"/>
                <a:ea typeface="Arial Unicode MS" panose="020B0604020202020204" pitchFamily="34" charset="-128"/>
              </a:rPr>
              <a:t>ultidimensional statistical model for inferring phosphorylation regulation</a:t>
            </a:r>
            <a:r>
              <a:rPr lang="en-CN" sz="3200" dirty="0">
                <a:solidFill>
                  <a:srgbClr val="C00000"/>
                </a:solidFill>
                <a:effectLst/>
                <a:latin typeface="Gill Sans MT" panose="020B0502020104020203" pitchFamily="34" charset="77"/>
              </a:rPr>
              <a:t> </a:t>
            </a:r>
            <a:endParaRPr lang="en-CN" sz="3200" dirty="0">
              <a:solidFill>
                <a:srgbClr val="C00000"/>
              </a:solidFill>
              <a:latin typeface="Gill Sans MT" panose="020B0502020104020203" pitchFamily="34" charset="77"/>
            </a:endParaRPr>
          </a:p>
        </p:txBody>
      </p:sp>
    </p:spTree>
    <p:extLst>
      <p:ext uri="{BB962C8B-B14F-4D97-AF65-F5344CB8AC3E}">
        <p14:creationId xmlns:p14="http://schemas.microsoft.com/office/powerpoint/2010/main" val="2201253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文本框 4">
                <a:extLst>
                  <a:ext uri="{FF2B5EF4-FFF2-40B4-BE49-F238E27FC236}">
                    <a16:creationId xmlns:a16="http://schemas.microsoft.com/office/drawing/2014/main" id="{8D24DFC1-8C5E-5E75-A7E5-FA749C5DE563}"/>
                  </a:ext>
                </a:extLst>
              </p:cNvPr>
              <p:cNvSpPr txBox="1"/>
              <p:nvPr/>
            </p:nvSpPr>
            <p:spPr>
              <a:xfrm>
                <a:off x="941051" y="2322554"/>
                <a:ext cx="4141519" cy="910699"/>
              </a:xfrm>
              <a:prstGeom prst="rect">
                <a:avLst/>
              </a:prstGeom>
              <a:noFill/>
            </p:spPr>
            <p:txBody>
              <a:bodyPr wrap="square">
                <a:spAutoFit/>
              </a:bodyPr>
              <a:lstStyle/>
              <a:p>
                <a:pPr/>
                <a14:m>
                  <m:oMathPara xmlns:m="http://schemas.openxmlformats.org/officeDocument/2006/math">
                    <m:oMathParaPr>
                      <m:jc m:val="center"/>
                    </m:oMathParaPr>
                    <m:oMath xmlns:m="http://schemas.openxmlformats.org/officeDocument/2006/math">
                      <m:r>
                        <a:rPr lang="zh-CN" altLang="en-US" b="1" i="1" smtClean="0">
                          <a:solidFill>
                            <a:srgbClr val="004098"/>
                          </a:solidFill>
                          <a:latin typeface="Cambria Math" panose="02040503050406030204" pitchFamily="18" charset="0"/>
                        </a:rPr>
                        <m:t>𝒅</m:t>
                      </m:r>
                      <m:r>
                        <a:rPr lang="zh-CN" altLang="en-US" b="1" i="1">
                          <a:solidFill>
                            <a:srgbClr val="004098"/>
                          </a:solidFill>
                          <a:latin typeface="Cambria Math" panose="02040503050406030204" pitchFamily="18" charset="0"/>
                        </a:rPr>
                        <m:t>𝑪𝒐𝒓</m:t>
                      </m:r>
                      <m:d>
                        <m:dPr>
                          <m:sepChr m:val=","/>
                          <m:ctrlPr>
                            <a:rPr lang="zh-CN" altLang="en-US" b="1" i="1">
                              <a:solidFill>
                                <a:srgbClr val="004098"/>
                              </a:solidFill>
                              <a:latin typeface="Cambria Math" panose="02040503050406030204" pitchFamily="18" charset="0"/>
                            </a:rPr>
                          </m:ctrlPr>
                        </m:dPr>
                        <m:e>
                          <m:sSub>
                            <m:sSubPr>
                              <m:ctrlPr>
                                <a:rPr lang="zh-CN" altLang="en-US" b="1" i="1">
                                  <a:solidFill>
                                    <a:srgbClr val="004098"/>
                                  </a:solidFill>
                                  <a:latin typeface="Cambria Math" panose="02040503050406030204" pitchFamily="18" charset="0"/>
                                </a:rPr>
                              </m:ctrlPr>
                            </m:sSubPr>
                            <m:e>
                              <m:r>
                                <a:rPr lang="zh-CN" altLang="en-US" b="1" i="1">
                                  <a:solidFill>
                                    <a:srgbClr val="004098"/>
                                  </a:solidFill>
                                  <a:latin typeface="Cambria Math" panose="02040503050406030204" pitchFamily="18" charset="0"/>
                                </a:rPr>
                                <m:t>𝑿</m:t>
                              </m:r>
                            </m:e>
                            <m:sub>
                              <m:r>
                                <a:rPr lang="zh-CN" altLang="en-US" b="1" i="1">
                                  <a:solidFill>
                                    <a:srgbClr val="004098"/>
                                  </a:solidFill>
                                  <a:latin typeface="Cambria Math" panose="02040503050406030204" pitchFamily="18" charset="0"/>
                                </a:rPr>
                                <m:t>𝒊</m:t>
                              </m:r>
                            </m:sub>
                          </m:sSub>
                        </m:e>
                        <m:e>
                          <m:sSub>
                            <m:sSubPr>
                              <m:ctrlPr>
                                <a:rPr lang="zh-CN" altLang="en-US" b="1" i="1">
                                  <a:solidFill>
                                    <a:srgbClr val="004098"/>
                                  </a:solidFill>
                                  <a:latin typeface="Cambria Math" panose="02040503050406030204" pitchFamily="18" charset="0"/>
                                </a:rPr>
                              </m:ctrlPr>
                            </m:sSubPr>
                            <m:e>
                              <m:r>
                                <a:rPr lang="zh-CN" altLang="en-US" b="1" i="0">
                                  <a:solidFill>
                                    <a:srgbClr val="004098"/>
                                  </a:solidFill>
                                  <a:latin typeface="Cambria Math" panose="02040503050406030204" pitchFamily="18" charset="0"/>
                                </a:rPr>
                                <m:t> </m:t>
                              </m:r>
                              <m:r>
                                <a:rPr lang="zh-CN" altLang="en-US" b="1" i="1">
                                  <a:solidFill>
                                    <a:srgbClr val="004098"/>
                                  </a:solidFill>
                                  <a:latin typeface="Cambria Math" panose="02040503050406030204" pitchFamily="18" charset="0"/>
                                </a:rPr>
                                <m:t>𝒀</m:t>
                              </m:r>
                            </m:e>
                            <m:sub>
                              <m:r>
                                <a:rPr lang="zh-CN" altLang="en-US" b="1" i="1">
                                  <a:solidFill>
                                    <a:srgbClr val="004098"/>
                                  </a:solidFill>
                                  <a:latin typeface="Cambria Math" panose="02040503050406030204" pitchFamily="18" charset="0"/>
                                </a:rPr>
                                <m:t>𝒊</m:t>
                              </m:r>
                            </m:sub>
                          </m:sSub>
                        </m:e>
                      </m:d>
                      <m:r>
                        <a:rPr lang="zh-CN" altLang="en-US" i="0">
                          <a:latin typeface="Cambria Math" panose="02040503050406030204" pitchFamily="18" charset="0"/>
                        </a:rPr>
                        <m:t>=</m:t>
                      </m:r>
                      <m:rad>
                        <m:radPr>
                          <m:degHide m:val="on"/>
                          <m:ctrlPr>
                            <a:rPr lang="zh-CN" altLang="en-US" i="1">
                              <a:solidFill>
                                <a:srgbClr val="836967"/>
                              </a:solidFill>
                              <a:latin typeface="Cambria Math" panose="02040503050406030204" pitchFamily="18" charset="0"/>
                            </a:rPr>
                          </m:ctrlPr>
                        </m:radPr>
                        <m:deg/>
                        <m:e>
                          <m:f>
                            <m:fPr>
                              <m:ctrlPr>
                                <a:rPr lang="zh-CN" altLang="en-US" i="1">
                                  <a:solidFill>
                                    <a:srgbClr val="836967"/>
                                  </a:solidFill>
                                  <a:latin typeface="Cambria Math" panose="02040503050406030204" pitchFamily="18" charset="0"/>
                                </a:rPr>
                              </m:ctrlPr>
                            </m:fPr>
                            <m:num>
                              <m:r>
                                <a:rPr lang="zh-CN" altLang="en-US" i="1">
                                  <a:latin typeface="Cambria Math" panose="02040503050406030204" pitchFamily="18" charset="0"/>
                                </a:rPr>
                                <m:t>𝑑𝐶𝑜𝑣</m:t>
                              </m:r>
                              <m:d>
                                <m:dPr>
                                  <m:sepChr m:val=","/>
                                  <m:ctrlPr>
                                    <a:rPr lang="zh-CN" altLang="en-US" i="1">
                                      <a:latin typeface="Cambria Math" panose="02040503050406030204" pitchFamily="18" charset="0"/>
                                    </a:rPr>
                                  </m:ctrlPr>
                                </m:dPr>
                                <m:e>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𝑋</m:t>
                                      </m:r>
                                    </m:e>
                                    <m:sub>
                                      <m:r>
                                        <a:rPr lang="zh-CN" altLang="en-US" i="1">
                                          <a:latin typeface="Cambria Math" panose="02040503050406030204" pitchFamily="18" charset="0"/>
                                        </a:rPr>
                                        <m:t>𝑖</m:t>
                                      </m:r>
                                    </m:sub>
                                  </m:sSub>
                                </m:e>
                                <m:e>
                                  <m:sSub>
                                    <m:sSubPr>
                                      <m:ctrlPr>
                                        <a:rPr lang="zh-CN" altLang="en-US" i="1">
                                          <a:solidFill>
                                            <a:srgbClr val="836967"/>
                                          </a:solidFill>
                                          <a:latin typeface="Cambria Math" panose="02040503050406030204" pitchFamily="18" charset="0"/>
                                        </a:rPr>
                                      </m:ctrlPr>
                                    </m:sSubPr>
                                    <m:e>
                                      <m:r>
                                        <a:rPr lang="zh-CN" altLang="en-US" i="0">
                                          <a:latin typeface="Cambria Math" panose="02040503050406030204" pitchFamily="18" charset="0"/>
                                        </a:rPr>
                                        <m:t> </m:t>
                                      </m:r>
                                      <m:r>
                                        <a:rPr lang="zh-CN" altLang="en-US" i="1">
                                          <a:latin typeface="Cambria Math" panose="02040503050406030204" pitchFamily="18" charset="0"/>
                                        </a:rPr>
                                        <m:t>𝑌</m:t>
                                      </m:r>
                                    </m:e>
                                    <m:sub>
                                      <m:r>
                                        <a:rPr lang="zh-CN" altLang="en-US" i="1">
                                          <a:latin typeface="Cambria Math" panose="02040503050406030204" pitchFamily="18" charset="0"/>
                                        </a:rPr>
                                        <m:t>𝑖</m:t>
                                      </m:r>
                                    </m:sub>
                                  </m:sSub>
                                </m:e>
                              </m:d>
                            </m:num>
                            <m:den>
                              <m:r>
                                <a:rPr lang="zh-CN" altLang="en-US" i="1">
                                  <a:latin typeface="Cambria Math" panose="02040503050406030204" pitchFamily="18" charset="0"/>
                                </a:rPr>
                                <m:t>𝑑𝑆𝑑</m:t>
                              </m:r>
                              <m:d>
                                <m:dPr>
                                  <m:ctrlPr>
                                    <a:rPr lang="zh-CN" altLang="en-US" i="1">
                                      <a:latin typeface="Cambria Math" panose="02040503050406030204" pitchFamily="18" charset="0"/>
                                    </a:rPr>
                                  </m:ctrlPr>
                                </m:dPr>
                                <m:e>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𝑋</m:t>
                                      </m:r>
                                    </m:e>
                                    <m:sub>
                                      <m:r>
                                        <a:rPr lang="zh-CN" altLang="en-US" i="1">
                                          <a:latin typeface="Cambria Math" panose="02040503050406030204" pitchFamily="18" charset="0"/>
                                        </a:rPr>
                                        <m:t>𝑖</m:t>
                                      </m:r>
                                    </m:sub>
                                  </m:sSub>
                                </m:e>
                              </m:d>
                              <m:r>
                                <a:rPr lang="en-US" altLang="zh-CN" b="0" i="1" smtClean="0">
                                  <a:latin typeface="Cambria Math" panose="02040503050406030204" pitchFamily="18" charset="0"/>
                                </a:rPr>
                                <m:t> </m:t>
                              </m:r>
                              <m:r>
                                <a:rPr lang="zh-CN" altLang="en-US" i="1">
                                  <a:latin typeface="Cambria Math" panose="02040503050406030204" pitchFamily="18" charset="0"/>
                                </a:rPr>
                                <m:t>𝑑𝑆𝑑</m:t>
                              </m:r>
                              <m:d>
                                <m:dPr>
                                  <m:ctrlPr>
                                    <a:rPr lang="zh-CN" altLang="en-US" i="1">
                                      <a:latin typeface="Cambria Math" panose="02040503050406030204" pitchFamily="18" charset="0"/>
                                    </a:rPr>
                                  </m:ctrlPr>
                                </m:dPr>
                                <m:e>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𝑌</m:t>
                                      </m:r>
                                    </m:e>
                                    <m:sub>
                                      <m:r>
                                        <a:rPr lang="zh-CN" altLang="en-US" i="1">
                                          <a:latin typeface="Cambria Math" panose="02040503050406030204" pitchFamily="18" charset="0"/>
                                        </a:rPr>
                                        <m:t>𝑖</m:t>
                                      </m:r>
                                    </m:sub>
                                  </m:sSub>
                                </m:e>
                              </m:d>
                            </m:den>
                          </m:f>
                        </m:e>
                      </m:rad>
                      <m:r>
                        <a:rPr lang="en-US" altLang="zh-CN" b="0" i="1" smtClean="0">
                          <a:latin typeface="Cambria Math" panose="02040503050406030204" pitchFamily="18" charset="0"/>
                        </a:rPr>
                        <m:t>≥0</m:t>
                      </m:r>
                    </m:oMath>
                  </m:oMathPara>
                </a14:m>
                <a:endParaRPr lang="zh-CN" altLang="en-US" dirty="0"/>
              </a:p>
            </p:txBody>
          </p:sp>
        </mc:Choice>
        <mc:Fallback xmlns="">
          <p:sp>
            <p:nvSpPr>
              <p:cNvPr id="2" name="文本框 4">
                <a:extLst>
                  <a:ext uri="{FF2B5EF4-FFF2-40B4-BE49-F238E27FC236}">
                    <a16:creationId xmlns:a16="http://schemas.microsoft.com/office/drawing/2014/main" id="{8D24DFC1-8C5E-5E75-A7E5-FA749C5DE563}"/>
                  </a:ext>
                </a:extLst>
              </p:cNvPr>
              <p:cNvSpPr txBox="1">
                <a:spLocks noRot="1" noChangeAspect="1" noMove="1" noResize="1" noEditPoints="1" noAdjustHandles="1" noChangeArrowheads="1" noChangeShapeType="1" noTextEdit="1"/>
              </p:cNvSpPr>
              <p:nvPr/>
            </p:nvSpPr>
            <p:spPr>
              <a:xfrm>
                <a:off x="941051" y="2322554"/>
                <a:ext cx="4141519" cy="910699"/>
              </a:xfrm>
              <a:prstGeom prst="rect">
                <a:avLst/>
              </a:prstGeom>
              <a:blipFill>
                <a:blip r:embed="rId3"/>
                <a:stretch>
                  <a:fillRect/>
                </a:stretch>
              </a:blipFill>
            </p:spPr>
            <p:txBody>
              <a:bodyPr/>
              <a:lstStyle/>
              <a:p>
                <a:r>
                  <a:rPr lang="en-CN">
                    <a:noFill/>
                  </a:rPr>
                  <a:t> </a:t>
                </a:r>
              </a:p>
            </p:txBody>
          </p:sp>
        </mc:Fallback>
      </mc:AlternateContent>
      <p:pic>
        <p:nvPicPr>
          <p:cNvPr id="12" name="图片 18">
            <a:extLst>
              <a:ext uri="{FF2B5EF4-FFF2-40B4-BE49-F238E27FC236}">
                <a16:creationId xmlns:a16="http://schemas.microsoft.com/office/drawing/2014/main" id="{4E6A835B-F230-5D22-166C-C7BFC4A350E6}"/>
              </a:ext>
            </a:extLst>
          </p:cNvPr>
          <p:cNvPicPr>
            <a:picLocks noChangeAspect="1"/>
          </p:cNvPicPr>
          <p:nvPr/>
        </p:nvPicPr>
        <p:blipFill rotWithShape="1">
          <a:blip r:embed="rId4">
            <a:duotone>
              <a:srgbClr val="1F4D78">
                <a:shade val="45000"/>
                <a:satMod val="135000"/>
              </a:srgbClr>
              <a:prstClr val="white"/>
            </a:duotone>
          </a:blip>
          <a:srcRect t="2393" b="2195"/>
          <a:stretch/>
        </p:blipFill>
        <p:spPr>
          <a:xfrm>
            <a:off x="1379082" y="3378359"/>
            <a:ext cx="4191818" cy="2722614"/>
          </a:xfrm>
          <a:prstGeom prst="rect">
            <a:avLst/>
          </a:prstGeom>
          <a:effectLst>
            <a:outerShdw blurRad="63500" sx="102000" sy="102000" algn="ctr" rotWithShape="0">
              <a:srgbClr val="DBDBDB">
                <a:lumMod val="75000"/>
                <a:alpha val="40000"/>
              </a:srgbClr>
            </a:outerShdw>
          </a:effectLst>
        </p:spPr>
      </p:pic>
      <p:pic>
        <p:nvPicPr>
          <p:cNvPr id="13" name="Picture 12">
            <a:extLst>
              <a:ext uri="{FF2B5EF4-FFF2-40B4-BE49-F238E27FC236}">
                <a16:creationId xmlns:a16="http://schemas.microsoft.com/office/drawing/2014/main" id="{2D23B804-EF8F-6A1A-7DBB-4D9EAF4EDF3C}"/>
              </a:ext>
            </a:extLst>
          </p:cNvPr>
          <p:cNvPicPr>
            <a:picLocks noChangeAspect="1"/>
          </p:cNvPicPr>
          <p:nvPr/>
        </p:nvPicPr>
        <p:blipFill>
          <a:blip r:embed="rId5"/>
          <a:stretch>
            <a:fillRect/>
          </a:stretch>
        </p:blipFill>
        <p:spPr>
          <a:xfrm>
            <a:off x="6621101" y="2777903"/>
            <a:ext cx="5346700" cy="3251200"/>
          </a:xfrm>
          <a:prstGeom prst="rect">
            <a:avLst/>
          </a:prstGeom>
        </p:spPr>
      </p:pic>
      <p:sp>
        <p:nvSpPr>
          <p:cNvPr id="4" name="TextBox 3">
            <a:extLst>
              <a:ext uri="{FF2B5EF4-FFF2-40B4-BE49-F238E27FC236}">
                <a16:creationId xmlns:a16="http://schemas.microsoft.com/office/drawing/2014/main" id="{435FAAAB-B9FA-81FB-3B15-D5D359C18106}"/>
              </a:ext>
            </a:extLst>
          </p:cNvPr>
          <p:cNvSpPr txBox="1"/>
          <p:nvPr/>
        </p:nvSpPr>
        <p:spPr>
          <a:xfrm>
            <a:off x="941051" y="1656670"/>
            <a:ext cx="6098240" cy="461665"/>
          </a:xfrm>
          <a:prstGeom prst="rect">
            <a:avLst/>
          </a:prstGeom>
          <a:noFill/>
        </p:spPr>
        <p:txBody>
          <a:bodyPr wrap="square">
            <a:spAutoFit/>
          </a:bodyPr>
          <a:lstStyle/>
          <a:p>
            <a:pPr algn="just">
              <a:spcBef>
                <a:spcPts val="200"/>
              </a:spcBef>
            </a:pPr>
            <a:r>
              <a:rPr lang="en-US" sz="2400" i="1" kern="1400" spc="-50" dirty="0">
                <a:solidFill>
                  <a:schemeClr val="accent3">
                    <a:lumMod val="50000"/>
                  </a:schemeClr>
                </a:solidFill>
                <a:effectLst/>
                <a:latin typeface="Arial" panose="020B0604020202020204" pitchFamily="34" charset="0"/>
                <a:ea typeface="SimSun" panose="02010600030101010101" pitchFamily="2" charset="-122"/>
                <a:cs typeface="Times New Roman" panose="02020603050405020304" pitchFamily="18" charset="0"/>
              </a:rPr>
              <a:t>Distance correlation </a:t>
            </a:r>
            <a:r>
              <a:rPr lang="en-US" sz="2400" i="1" kern="1400" spc="-50" dirty="0">
                <a:solidFill>
                  <a:schemeClr val="accent3">
                    <a:lumMod val="50000"/>
                  </a:schemeClr>
                </a:solidFill>
                <a:latin typeface="Arial" panose="020B0604020202020204" pitchFamily="34" charset="0"/>
                <a:ea typeface="SimSun" panose="02010600030101010101" pitchFamily="2" charset="-122"/>
                <a:cs typeface="Times New Roman" panose="02020603050405020304" pitchFamily="18" charset="0"/>
              </a:rPr>
              <a:t>m</a:t>
            </a:r>
            <a:r>
              <a:rPr lang="en-US" sz="2400" i="1" kern="1400" spc="-50" dirty="0">
                <a:solidFill>
                  <a:schemeClr val="accent3">
                    <a:lumMod val="50000"/>
                  </a:schemeClr>
                </a:solidFill>
                <a:effectLst/>
                <a:latin typeface="Arial" panose="020B0604020202020204" pitchFamily="34" charset="0"/>
                <a:ea typeface="SimSun" panose="02010600030101010101" pitchFamily="2" charset="-122"/>
                <a:cs typeface="Times New Roman" panose="02020603050405020304" pitchFamily="18" charset="0"/>
              </a:rPr>
              <a:t>odel</a:t>
            </a:r>
            <a:endParaRPr lang="en-CN" sz="2400" i="1" kern="1400" spc="-50" dirty="0">
              <a:solidFill>
                <a:schemeClr val="accent3">
                  <a:lumMod val="50000"/>
                </a:schemeClr>
              </a:solidFill>
              <a:effectLst/>
              <a:latin typeface="Arial" panose="020B0604020202020204" pitchFamily="34" charset="0"/>
              <a:ea typeface="SimSun" panose="02010600030101010101" pitchFamily="2" charset="-122"/>
              <a:cs typeface="Times New Roman" panose="02020603050405020304" pitchFamily="18" charset="0"/>
            </a:endParaRPr>
          </a:p>
        </p:txBody>
      </p:sp>
      <p:sp>
        <p:nvSpPr>
          <p:cNvPr id="6" name="TextBox 5">
            <a:extLst>
              <a:ext uri="{FF2B5EF4-FFF2-40B4-BE49-F238E27FC236}">
                <a16:creationId xmlns:a16="http://schemas.microsoft.com/office/drawing/2014/main" id="{B8FAAE78-BAE4-77A5-D8B2-7A586D8338B4}"/>
              </a:ext>
            </a:extLst>
          </p:cNvPr>
          <p:cNvSpPr txBox="1"/>
          <p:nvPr/>
        </p:nvSpPr>
        <p:spPr>
          <a:xfrm>
            <a:off x="6783796" y="1656670"/>
            <a:ext cx="3255040" cy="461665"/>
          </a:xfrm>
          <a:prstGeom prst="rect">
            <a:avLst/>
          </a:prstGeom>
          <a:noFill/>
        </p:spPr>
        <p:txBody>
          <a:bodyPr wrap="square">
            <a:spAutoFit/>
          </a:bodyPr>
          <a:lstStyle/>
          <a:p>
            <a:r>
              <a:rPr lang="en-US" sz="2400" i="1" kern="1400" spc="-50" dirty="0">
                <a:solidFill>
                  <a:schemeClr val="accent3">
                    <a:lumMod val="50000"/>
                  </a:schemeClr>
                </a:solidFill>
                <a:latin typeface="Arial" panose="020B0604020202020204" pitchFamily="34" charset="0"/>
                <a:ea typeface="SimSun" panose="02010600030101010101" pitchFamily="2" charset="-122"/>
                <a:cs typeface="Times New Roman" panose="02020603050405020304" pitchFamily="18" charset="0"/>
              </a:rPr>
              <a:t>Distance covariance</a:t>
            </a:r>
            <a:r>
              <a:rPr lang="en-CN" sz="2400" i="1" kern="1400" spc="-50" dirty="0">
                <a:solidFill>
                  <a:schemeClr val="accent3">
                    <a:lumMod val="50000"/>
                  </a:schemeClr>
                </a:solidFill>
                <a:latin typeface="Arial" panose="020B0604020202020204" pitchFamily="34" charset="0"/>
                <a:ea typeface="SimSun" panose="02010600030101010101" pitchFamily="2" charset="-122"/>
                <a:cs typeface="Times New Roman" panose="02020603050405020304" pitchFamily="18" charset="0"/>
              </a:rPr>
              <a:t> </a:t>
            </a:r>
          </a:p>
        </p:txBody>
      </p:sp>
      <p:sp>
        <p:nvSpPr>
          <p:cNvPr id="8" name="TextBox 7">
            <a:extLst>
              <a:ext uri="{FF2B5EF4-FFF2-40B4-BE49-F238E27FC236}">
                <a16:creationId xmlns:a16="http://schemas.microsoft.com/office/drawing/2014/main" id="{19EB7BBA-0603-E4DA-1C5A-5BBD697C7189}"/>
              </a:ext>
            </a:extLst>
          </p:cNvPr>
          <p:cNvSpPr txBox="1"/>
          <p:nvPr/>
        </p:nvSpPr>
        <p:spPr>
          <a:xfrm>
            <a:off x="634253" y="452421"/>
            <a:ext cx="11230462" cy="523220"/>
          </a:xfrm>
          <a:prstGeom prst="rect">
            <a:avLst/>
          </a:prstGeom>
          <a:noFill/>
        </p:spPr>
        <p:txBody>
          <a:bodyPr wrap="square">
            <a:spAutoFit/>
          </a:bodyPr>
          <a:lstStyle/>
          <a:p>
            <a:r>
              <a:rPr lang="en-US" sz="2800" dirty="0">
                <a:solidFill>
                  <a:srgbClr val="C00000"/>
                </a:solidFill>
                <a:latin typeface="Gill Sans MT" panose="020B0502020104020203" pitchFamily="34" charset="77"/>
                <a:ea typeface="Arial Unicode MS" panose="020B0604020202020204" pitchFamily="34" charset="-128"/>
              </a:rPr>
              <a:t>M</a:t>
            </a:r>
            <a:r>
              <a:rPr lang="en-US" sz="2800" dirty="0">
                <a:solidFill>
                  <a:srgbClr val="C00000"/>
                </a:solidFill>
                <a:effectLst/>
                <a:latin typeface="Gill Sans MT" panose="020B0502020104020203" pitchFamily="34" charset="77"/>
                <a:ea typeface="Arial Unicode MS" panose="020B0604020202020204" pitchFamily="34" charset="-128"/>
              </a:rPr>
              <a:t>ultidimensional statistical model for inferring phosphorylation regulation</a:t>
            </a:r>
            <a:r>
              <a:rPr lang="en-CN" sz="2800" dirty="0">
                <a:solidFill>
                  <a:srgbClr val="C00000"/>
                </a:solidFill>
                <a:effectLst/>
                <a:latin typeface="Gill Sans MT" panose="020B0502020104020203" pitchFamily="34" charset="77"/>
              </a:rPr>
              <a:t> </a:t>
            </a:r>
            <a:endParaRPr lang="en-CN" sz="2800" dirty="0">
              <a:solidFill>
                <a:srgbClr val="C00000"/>
              </a:solidFill>
              <a:latin typeface="Gill Sans MT" panose="020B0502020104020203" pitchFamily="34" charset="77"/>
            </a:endParaRPr>
          </a:p>
        </p:txBody>
      </p:sp>
      <p:sp>
        <p:nvSpPr>
          <p:cNvPr id="15" name="TextBox 14">
            <a:extLst>
              <a:ext uri="{FF2B5EF4-FFF2-40B4-BE49-F238E27FC236}">
                <a16:creationId xmlns:a16="http://schemas.microsoft.com/office/drawing/2014/main" id="{AC504074-469D-5DF8-0D20-AC861D06C462}"/>
              </a:ext>
            </a:extLst>
          </p:cNvPr>
          <p:cNvSpPr txBox="1"/>
          <p:nvPr/>
        </p:nvSpPr>
        <p:spPr>
          <a:xfrm>
            <a:off x="558234" y="6246079"/>
            <a:ext cx="7853082" cy="438133"/>
          </a:xfrm>
          <a:prstGeom prst="rect">
            <a:avLst/>
          </a:prstGeom>
          <a:noFill/>
        </p:spPr>
        <p:txBody>
          <a:bodyPr wrap="square">
            <a:spAutoFit/>
          </a:bodyPr>
          <a:lstStyle/>
          <a:p>
            <a:pPr marL="285750" indent="-285750">
              <a:lnSpc>
                <a:spcPct val="140000"/>
              </a:lnSpc>
              <a:spcBef>
                <a:spcPts val="300"/>
              </a:spcBef>
              <a:spcAft>
                <a:spcPts val="300"/>
              </a:spcAft>
              <a:buFont typeface="Arial" panose="020B0604020202020204" pitchFamily="34" charset="0"/>
              <a:buChar char="•"/>
            </a:pPr>
            <a:r>
              <a:rPr lang="en-US" altLang="zh-CN"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Matrix correlation, measuring linear or nonlinear correlation</a:t>
            </a:r>
          </a:p>
        </p:txBody>
      </p:sp>
      <p:cxnSp>
        <p:nvCxnSpPr>
          <p:cNvPr id="17" name="Straight Connector 16">
            <a:extLst>
              <a:ext uri="{FF2B5EF4-FFF2-40B4-BE49-F238E27FC236}">
                <a16:creationId xmlns:a16="http://schemas.microsoft.com/office/drawing/2014/main" id="{920830CD-E2EB-F728-5D34-195CD3549729}"/>
              </a:ext>
            </a:extLst>
          </p:cNvPr>
          <p:cNvCxnSpPr/>
          <p:nvPr/>
        </p:nvCxnSpPr>
        <p:spPr>
          <a:xfrm>
            <a:off x="558234" y="1249961"/>
            <a:ext cx="10999513" cy="0"/>
          </a:xfrm>
          <a:prstGeom prst="line">
            <a:avLst/>
          </a:prstGeom>
          <a:ln w="1905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963900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10">
            <a:extLst>
              <a:ext uri="{FF2B5EF4-FFF2-40B4-BE49-F238E27FC236}">
                <a16:creationId xmlns:a16="http://schemas.microsoft.com/office/drawing/2014/main" id="{1786BDAE-28DD-3DFD-E811-7E31CA32F02D}"/>
              </a:ext>
            </a:extLst>
          </p:cNvPr>
          <p:cNvSpPr txBox="1"/>
          <p:nvPr/>
        </p:nvSpPr>
        <p:spPr>
          <a:xfrm>
            <a:off x="3111729" y="1860830"/>
            <a:ext cx="3351548" cy="1554272"/>
          </a:xfrm>
          <a:prstGeom prst="rect">
            <a:avLst/>
          </a:prstGeom>
          <a:noFill/>
        </p:spPr>
        <p:txBody>
          <a:bodyPr wrap="square">
            <a:spAutoFit/>
          </a:bodyPr>
          <a:lstStyle/>
          <a:p>
            <a:pPr marL="342900" indent="-342900" algn="just">
              <a:spcAft>
                <a:spcPts val="600"/>
              </a:spcAft>
              <a:buFont typeface="Arial" panose="020B0604020202020204" pitchFamily="34" charset="0"/>
              <a:buChar char="•"/>
            </a:pPr>
            <a:r>
              <a:rPr lang="en-US" altLang="zh-CN" sz="2000" dirty="0">
                <a:solidFill>
                  <a:srgbClr val="004098"/>
                </a:solidFill>
                <a:latin typeface="Arial" panose="020B0604020202020204" pitchFamily="34" charset="0"/>
                <a:cs typeface="Arial" panose="020B0604020202020204" pitchFamily="34" charset="0"/>
              </a:rPr>
              <a:t>Sample size: 79</a:t>
            </a:r>
          </a:p>
          <a:p>
            <a:pPr marL="342900" indent="-342900" algn="just">
              <a:spcAft>
                <a:spcPts val="600"/>
              </a:spcAft>
              <a:buFont typeface="Arial" panose="020B0604020202020204" pitchFamily="34" charset="0"/>
              <a:buChar char="•"/>
            </a:pPr>
            <a:r>
              <a:rPr lang="en-US" altLang="zh-CN" sz="2000" dirty="0">
                <a:solidFill>
                  <a:srgbClr val="004098"/>
                </a:solidFill>
                <a:latin typeface="Arial" panose="020B0604020202020204" pitchFamily="34" charset="0"/>
                <a:cs typeface="Arial" panose="020B0604020202020204" pitchFamily="34" charset="0"/>
              </a:rPr>
              <a:t>Label-free</a:t>
            </a:r>
          </a:p>
          <a:p>
            <a:pPr marL="342900" indent="-342900" algn="just">
              <a:spcAft>
                <a:spcPts val="600"/>
              </a:spcAft>
              <a:buFont typeface="Arial" panose="020B0604020202020204" pitchFamily="34" charset="0"/>
              <a:buChar char="•"/>
            </a:pPr>
            <a:r>
              <a:rPr lang="en-US" altLang="zh-CN" sz="2000" dirty="0">
                <a:solidFill>
                  <a:srgbClr val="004098"/>
                </a:solidFill>
                <a:latin typeface="Arial" panose="020B0604020202020204" pitchFamily="34" charset="0"/>
                <a:cs typeface="Arial" panose="020B0604020202020204" pitchFamily="34" charset="0"/>
              </a:rPr>
              <a:t>5,566 phosphoproteins</a:t>
            </a:r>
          </a:p>
          <a:p>
            <a:pPr marL="342900" indent="-342900" algn="just">
              <a:spcAft>
                <a:spcPts val="600"/>
              </a:spcAft>
              <a:buFont typeface="Arial" panose="020B0604020202020204" pitchFamily="34" charset="0"/>
              <a:buChar char="•"/>
            </a:pPr>
            <a:r>
              <a:rPr lang="en-US" altLang="zh-CN" sz="2000" dirty="0">
                <a:solidFill>
                  <a:srgbClr val="004098"/>
                </a:solidFill>
                <a:latin typeface="Arial" panose="020B0604020202020204" pitchFamily="34" charset="0"/>
                <a:cs typeface="Arial" panose="020B0604020202020204" pitchFamily="34" charset="0"/>
              </a:rPr>
              <a:t>11,056 proteins.</a:t>
            </a:r>
          </a:p>
        </p:txBody>
      </p:sp>
      <p:sp>
        <p:nvSpPr>
          <p:cNvPr id="10" name="TextBox 9">
            <a:extLst>
              <a:ext uri="{FF2B5EF4-FFF2-40B4-BE49-F238E27FC236}">
                <a16:creationId xmlns:a16="http://schemas.microsoft.com/office/drawing/2014/main" id="{A3F523B7-15F3-A9D5-7A9B-A30F887ED476}"/>
              </a:ext>
            </a:extLst>
          </p:cNvPr>
          <p:cNvSpPr txBox="1"/>
          <p:nvPr/>
        </p:nvSpPr>
        <p:spPr>
          <a:xfrm>
            <a:off x="406708" y="376191"/>
            <a:ext cx="5406987" cy="523220"/>
          </a:xfrm>
          <a:prstGeom prst="rect">
            <a:avLst/>
          </a:prstGeom>
          <a:noFill/>
        </p:spPr>
        <p:txBody>
          <a:bodyPr wrap="square" rtlCol="0">
            <a:spAutoFit/>
          </a:bodyPr>
          <a:lstStyle/>
          <a:p>
            <a:r>
              <a:rPr lang="en-CN" sz="2800" b="1" u="sng" dirty="0">
                <a:solidFill>
                  <a:srgbClr val="0070C0"/>
                </a:solidFill>
                <a:latin typeface="Heiti TC Medium" pitchFamily="2" charset="-128"/>
                <a:ea typeface="Heiti TC Medium" pitchFamily="2" charset="-128"/>
              </a:rPr>
              <a:t>Cancer proteomics data</a:t>
            </a:r>
          </a:p>
        </p:txBody>
      </p:sp>
      <p:pic>
        <p:nvPicPr>
          <p:cNvPr id="3074" name="Picture 2" descr="Research Identifies Genetic Alterations in Lung Cancers That Help ...">
            <a:extLst>
              <a:ext uri="{FF2B5EF4-FFF2-40B4-BE49-F238E27FC236}">
                <a16:creationId xmlns:a16="http://schemas.microsoft.com/office/drawing/2014/main" id="{653BF85B-2C21-AF4A-12E7-00C199D4522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0890" y="1890337"/>
            <a:ext cx="2180838" cy="16356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Rounded Rectangle 10">
            <a:extLst>
              <a:ext uri="{FF2B5EF4-FFF2-40B4-BE49-F238E27FC236}">
                <a16:creationId xmlns:a16="http://schemas.microsoft.com/office/drawing/2014/main" id="{B0789BA9-4734-12E3-6431-00E5A56F05AC}"/>
              </a:ext>
            </a:extLst>
          </p:cNvPr>
          <p:cNvSpPr/>
          <p:nvPr/>
        </p:nvSpPr>
        <p:spPr>
          <a:xfrm>
            <a:off x="6591233" y="1882560"/>
            <a:ext cx="1663665" cy="1413989"/>
          </a:xfrm>
          <a:prstGeom prst="roundRect">
            <a:avLst>
              <a:gd name="adj" fmla="val 10000"/>
            </a:avLst>
          </a:prstGeom>
          <a:blipFill>
            <a:blip r:embed="rId3">
              <a:extLst>
                <a:ext uri="{28A0092B-C50C-407E-A947-70E740481C1C}">
                  <a14:useLocalDpi xmlns:a14="http://schemas.microsoft.com/office/drawing/2010/main" val="0"/>
                </a:ext>
              </a:extLst>
            </a:blip>
            <a:srcRect/>
            <a:stretch>
              <a:fillRect t="-24000" b="-24000"/>
            </a:stretch>
          </a:blipFill>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rgbClr r="0" g="0" b="0"/>
          </a:fillRef>
          <a:effectRef idx="2">
            <a:schemeClr val="accent5">
              <a:tint val="50000"/>
              <a:hueOff val="-2462990"/>
              <a:satOff val="-4332"/>
              <a:lumOff val="-557"/>
              <a:alphaOff val="0"/>
            </a:schemeClr>
          </a:effectRef>
          <a:fontRef idx="minor">
            <a:schemeClr val="lt1">
              <a:hueOff val="0"/>
              <a:satOff val="0"/>
              <a:lumOff val="0"/>
              <a:alphaOff val="0"/>
            </a:schemeClr>
          </a:fontRef>
        </p:style>
      </p:sp>
      <p:sp>
        <p:nvSpPr>
          <p:cNvPr id="12" name="TextBox 11">
            <a:extLst>
              <a:ext uri="{FF2B5EF4-FFF2-40B4-BE49-F238E27FC236}">
                <a16:creationId xmlns:a16="http://schemas.microsoft.com/office/drawing/2014/main" id="{ECDC4D95-DEAB-6D90-D8AE-6C044116DDCD}"/>
              </a:ext>
            </a:extLst>
          </p:cNvPr>
          <p:cNvSpPr txBox="1"/>
          <p:nvPr/>
        </p:nvSpPr>
        <p:spPr>
          <a:xfrm>
            <a:off x="830890" y="1299702"/>
            <a:ext cx="2928246" cy="461665"/>
          </a:xfrm>
          <a:prstGeom prst="rect">
            <a:avLst/>
          </a:prstGeom>
          <a:noFill/>
        </p:spPr>
        <p:txBody>
          <a:bodyPr wrap="square" rtlCol="0">
            <a:spAutoFit/>
          </a:bodyPr>
          <a:lstStyle/>
          <a:p>
            <a:r>
              <a:rPr lang="en-CN" sz="2400" b="1" dirty="0">
                <a:solidFill>
                  <a:schemeClr val="accent3">
                    <a:lumMod val="50000"/>
                  </a:schemeClr>
                </a:solidFill>
                <a:latin typeface="Arial" panose="020B0604020202020204" pitchFamily="34" charset="0"/>
                <a:cs typeface="Arial" panose="020B0604020202020204" pitchFamily="34" charset="0"/>
              </a:rPr>
              <a:t>CNHPP</a:t>
            </a:r>
            <a:r>
              <a:rPr lang="en-CN" sz="2400" dirty="0">
                <a:solidFill>
                  <a:schemeClr val="accent3">
                    <a:lumMod val="50000"/>
                  </a:schemeClr>
                </a:solidFill>
                <a:latin typeface="Arial" panose="020B0604020202020204" pitchFamily="34" charset="0"/>
                <a:cs typeface="Arial" panose="020B0604020202020204" pitchFamily="34" charset="0"/>
              </a:rPr>
              <a:t>-LUAD</a:t>
            </a:r>
          </a:p>
        </p:txBody>
      </p:sp>
      <p:sp>
        <p:nvSpPr>
          <p:cNvPr id="13" name="TextBox 12">
            <a:extLst>
              <a:ext uri="{FF2B5EF4-FFF2-40B4-BE49-F238E27FC236}">
                <a16:creationId xmlns:a16="http://schemas.microsoft.com/office/drawing/2014/main" id="{BD90A427-7417-BD59-2AE1-842298A37467}"/>
              </a:ext>
            </a:extLst>
          </p:cNvPr>
          <p:cNvSpPr txBox="1"/>
          <p:nvPr/>
        </p:nvSpPr>
        <p:spPr>
          <a:xfrm>
            <a:off x="6503989" y="1249068"/>
            <a:ext cx="2928246" cy="461665"/>
          </a:xfrm>
          <a:prstGeom prst="rect">
            <a:avLst/>
          </a:prstGeom>
          <a:noFill/>
        </p:spPr>
        <p:txBody>
          <a:bodyPr wrap="square" rtlCol="0">
            <a:spAutoFit/>
          </a:bodyPr>
          <a:lstStyle/>
          <a:p>
            <a:r>
              <a:rPr lang="en-CN" sz="2400" b="1" dirty="0">
                <a:solidFill>
                  <a:schemeClr val="accent3">
                    <a:lumMod val="50000"/>
                  </a:schemeClr>
                </a:solidFill>
                <a:latin typeface="Arial" panose="020B0604020202020204" pitchFamily="34" charset="0"/>
                <a:cs typeface="Arial" panose="020B0604020202020204" pitchFamily="34" charset="0"/>
              </a:rPr>
              <a:t>CPTAC</a:t>
            </a:r>
            <a:r>
              <a:rPr lang="en-CN" sz="2400" dirty="0">
                <a:solidFill>
                  <a:schemeClr val="accent3">
                    <a:lumMod val="50000"/>
                  </a:schemeClr>
                </a:solidFill>
                <a:latin typeface="Arial" panose="020B0604020202020204" pitchFamily="34" charset="0"/>
                <a:cs typeface="Arial" panose="020B0604020202020204" pitchFamily="34" charset="0"/>
              </a:rPr>
              <a:t>-BRCA </a:t>
            </a:r>
          </a:p>
        </p:txBody>
      </p:sp>
      <p:sp>
        <p:nvSpPr>
          <p:cNvPr id="14" name="文本框 10">
            <a:extLst>
              <a:ext uri="{FF2B5EF4-FFF2-40B4-BE49-F238E27FC236}">
                <a16:creationId xmlns:a16="http://schemas.microsoft.com/office/drawing/2014/main" id="{E574E3C6-B1D7-FB9A-F517-C6D64768B70C}"/>
              </a:ext>
            </a:extLst>
          </p:cNvPr>
          <p:cNvSpPr txBox="1"/>
          <p:nvPr/>
        </p:nvSpPr>
        <p:spPr>
          <a:xfrm>
            <a:off x="8382854" y="1764009"/>
            <a:ext cx="3351548" cy="1651093"/>
          </a:xfrm>
          <a:prstGeom prst="rect">
            <a:avLst/>
          </a:prstGeom>
          <a:noFill/>
        </p:spPr>
        <p:txBody>
          <a:bodyPr wrap="square">
            <a:spAutoFit/>
          </a:bodyPr>
          <a:lstStyle/>
          <a:p>
            <a:pPr marL="342900" indent="-342900" algn="just">
              <a:lnSpc>
                <a:spcPct val="130000"/>
              </a:lnSpc>
              <a:buFont typeface="Arial" panose="020B0604020202020204" pitchFamily="34" charset="0"/>
              <a:buChar char="•"/>
            </a:pPr>
            <a:r>
              <a:rPr lang="en-US" altLang="zh-CN" sz="2000" dirty="0">
                <a:solidFill>
                  <a:srgbClr val="004098"/>
                </a:solidFill>
                <a:latin typeface="Arial" panose="020B0604020202020204" pitchFamily="34" charset="0"/>
                <a:cs typeface="Arial" panose="020B0604020202020204" pitchFamily="34" charset="0"/>
              </a:rPr>
              <a:t>Sample size: 77</a:t>
            </a:r>
          </a:p>
          <a:p>
            <a:pPr marL="342900" indent="-342900" algn="just">
              <a:lnSpc>
                <a:spcPct val="130000"/>
              </a:lnSpc>
              <a:buFont typeface="Arial" panose="020B0604020202020204" pitchFamily="34" charset="0"/>
              <a:buChar char="•"/>
            </a:pPr>
            <a:r>
              <a:rPr lang="en-US" altLang="zh-CN" sz="2000" dirty="0" err="1">
                <a:solidFill>
                  <a:srgbClr val="004098"/>
                </a:solidFill>
                <a:latin typeface="Arial" panose="020B0604020202020204" pitchFamily="34" charset="0"/>
                <a:cs typeface="Arial" panose="020B0604020202020204" pitchFamily="34" charset="0"/>
              </a:rPr>
              <a:t>iTRAQ</a:t>
            </a:r>
            <a:endParaRPr lang="en-US" altLang="zh-CN" sz="2000" dirty="0">
              <a:solidFill>
                <a:srgbClr val="004098"/>
              </a:solidFill>
              <a:latin typeface="Arial" panose="020B0604020202020204" pitchFamily="34" charset="0"/>
              <a:cs typeface="Arial" panose="020B0604020202020204" pitchFamily="34" charset="0"/>
            </a:endParaRPr>
          </a:p>
          <a:p>
            <a:pPr marL="342900" indent="-342900" algn="just">
              <a:lnSpc>
                <a:spcPct val="130000"/>
              </a:lnSpc>
              <a:buFont typeface="Arial" panose="020B0604020202020204" pitchFamily="34" charset="0"/>
              <a:buChar char="•"/>
            </a:pPr>
            <a:r>
              <a:rPr lang="en-US" altLang="zh-CN" sz="2000" dirty="0">
                <a:solidFill>
                  <a:srgbClr val="004098"/>
                </a:solidFill>
                <a:latin typeface="Arial" panose="020B0604020202020204" pitchFamily="34" charset="0"/>
                <a:cs typeface="Arial" panose="020B0604020202020204" pitchFamily="34" charset="0"/>
              </a:rPr>
              <a:t>7,983 phosphoproteins</a:t>
            </a:r>
          </a:p>
          <a:p>
            <a:pPr marL="342900" indent="-342900" algn="just">
              <a:lnSpc>
                <a:spcPct val="130000"/>
              </a:lnSpc>
              <a:buFont typeface="Arial" panose="020B0604020202020204" pitchFamily="34" charset="0"/>
              <a:buChar char="•"/>
            </a:pPr>
            <a:r>
              <a:rPr lang="en-US" altLang="zh-CN" sz="2000" dirty="0">
                <a:solidFill>
                  <a:srgbClr val="004098"/>
                </a:solidFill>
                <a:latin typeface="Arial" panose="020B0604020202020204" pitchFamily="34" charset="0"/>
                <a:cs typeface="Arial" panose="020B0604020202020204" pitchFamily="34" charset="0"/>
              </a:rPr>
              <a:t>10,773 proteins. </a:t>
            </a:r>
          </a:p>
        </p:txBody>
      </p:sp>
      <p:sp>
        <p:nvSpPr>
          <p:cNvPr id="16" name="TextBox 15">
            <a:extLst>
              <a:ext uri="{FF2B5EF4-FFF2-40B4-BE49-F238E27FC236}">
                <a16:creationId xmlns:a16="http://schemas.microsoft.com/office/drawing/2014/main" id="{CDDDC53D-AD58-D9A7-7D6A-7A308E4E955D}"/>
              </a:ext>
            </a:extLst>
          </p:cNvPr>
          <p:cNvSpPr txBox="1"/>
          <p:nvPr/>
        </p:nvSpPr>
        <p:spPr>
          <a:xfrm>
            <a:off x="6481976" y="3349825"/>
            <a:ext cx="1663665" cy="414985"/>
          </a:xfrm>
          <a:prstGeom prst="rect">
            <a:avLst/>
          </a:prstGeom>
          <a:noFill/>
        </p:spPr>
        <p:txBody>
          <a:bodyPr wrap="square">
            <a:spAutoFit/>
          </a:bodyPr>
          <a:lstStyle/>
          <a:p>
            <a:pPr algn="just">
              <a:lnSpc>
                <a:spcPct val="130000"/>
              </a:lnSpc>
            </a:pPr>
            <a:r>
              <a:rPr lang="en-US" altLang="zh-CN" sz="1800" i="1" dirty="0">
                <a:latin typeface="Arial" panose="020B0604020202020204" pitchFamily="34" charset="0"/>
                <a:cs typeface="Arial" panose="020B0604020202020204" pitchFamily="34" charset="0"/>
              </a:rPr>
              <a:t>Cell, 2016</a:t>
            </a:r>
            <a:endParaRPr lang="zh-CN" altLang="en-US" sz="1800" i="1"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7AF19D13-7529-7658-32E5-136C67B80895}"/>
              </a:ext>
            </a:extLst>
          </p:cNvPr>
          <p:cNvSpPr txBox="1"/>
          <p:nvPr/>
        </p:nvSpPr>
        <p:spPr>
          <a:xfrm>
            <a:off x="1630367" y="3441275"/>
            <a:ext cx="1663665" cy="414985"/>
          </a:xfrm>
          <a:prstGeom prst="rect">
            <a:avLst/>
          </a:prstGeom>
          <a:noFill/>
        </p:spPr>
        <p:txBody>
          <a:bodyPr wrap="square">
            <a:spAutoFit/>
          </a:bodyPr>
          <a:lstStyle/>
          <a:p>
            <a:pPr algn="just">
              <a:lnSpc>
                <a:spcPct val="130000"/>
              </a:lnSpc>
            </a:pPr>
            <a:r>
              <a:rPr lang="en-US" altLang="zh-CN" sz="1800" i="1" dirty="0">
                <a:latin typeface="Arial" panose="020B0604020202020204" pitchFamily="34" charset="0"/>
                <a:cs typeface="Arial" panose="020B0604020202020204" pitchFamily="34" charset="0"/>
              </a:rPr>
              <a:t>Cell, 2020</a:t>
            </a:r>
            <a:endParaRPr lang="zh-CN" altLang="en-US" sz="1800" i="1" dirty="0">
              <a:latin typeface="Arial" panose="020B0604020202020204" pitchFamily="34" charset="0"/>
              <a:cs typeface="Arial" panose="020B0604020202020204" pitchFamily="34" charset="0"/>
            </a:endParaRPr>
          </a:p>
        </p:txBody>
      </p:sp>
      <p:pic>
        <p:nvPicPr>
          <p:cNvPr id="3080" name="Picture 8" descr="Pathway Signatures">
            <a:extLst>
              <a:ext uri="{FF2B5EF4-FFF2-40B4-BE49-F238E27FC236}">
                <a16:creationId xmlns:a16="http://schemas.microsoft.com/office/drawing/2014/main" id="{D1176498-F147-CF00-EFC1-7B23EFA3DD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492" y="4365046"/>
            <a:ext cx="3549560" cy="2251811"/>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KEGG PATHWAY Database">
            <a:extLst>
              <a:ext uri="{FF2B5EF4-FFF2-40B4-BE49-F238E27FC236}">
                <a16:creationId xmlns:a16="http://schemas.microsoft.com/office/drawing/2014/main" id="{13353A7D-A616-D486-9231-2F90B300FA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7987" y="4382148"/>
            <a:ext cx="1625600" cy="1168400"/>
          </a:xfrm>
          <a:prstGeom prst="rect">
            <a:avLst/>
          </a:prstGeom>
          <a:noFill/>
          <a:extLst>
            <a:ext uri="{909E8E84-426E-40DD-AFC4-6F175D3DCCD1}">
              <a14:hiddenFill xmlns:a14="http://schemas.microsoft.com/office/drawing/2010/main">
                <a:solidFill>
                  <a:srgbClr val="FFFFFF"/>
                </a:solidFill>
              </a14:hiddenFill>
            </a:ext>
          </a:extLst>
        </p:spPr>
      </p:pic>
      <p:sp>
        <p:nvSpPr>
          <p:cNvPr id="18" name="文本框 10">
            <a:extLst>
              <a:ext uri="{FF2B5EF4-FFF2-40B4-BE49-F238E27FC236}">
                <a16:creationId xmlns:a16="http://schemas.microsoft.com/office/drawing/2014/main" id="{64B18EA6-33C0-E6ED-69C4-680391E54FE5}"/>
              </a:ext>
            </a:extLst>
          </p:cNvPr>
          <p:cNvSpPr txBox="1"/>
          <p:nvPr/>
        </p:nvSpPr>
        <p:spPr>
          <a:xfrm>
            <a:off x="3392506" y="5640205"/>
            <a:ext cx="2133787" cy="450764"/>
          </a:xfrm>
          <a:prstGeom prst="rect">
            <a:avLst/>
          </a:prstGeom>
          <a:noFill/>
        </p:spPr>
        <p:txBody>
          <a:bodyPr wrap="square">
            <a:spAutoFit/>
          </a:bodyPr>
          <a:lstStyle/>
          <a:p>
            <a:pPr algn="just">
              <a:lnSpc>
                <a:spcPct val="130000"/>
              </a:lnSpc>
            </a:pPr>
            <a:r>
              <a:rPr lang="en-US" altLang="zh-CN" sz="2000" dirty="0">
                <a:solidFill>
                  <a:srgbClr val="004098"/>
                </a:solidFill>
                <a:latin typeface="Arial" panose="020B0604020202020204" pitchFamily="34" charset="0"/>
                <a:cs typeface="Arial" panose="020B0604020202020204" pitchFamily="34" charset="0"/>
              </a:rPr>
              <a:t>186 Pathways</a:t>
            </a:r>
          </a:p>
        </p:txBody>
      </p:sp>
    </p:spTree>
    <p:extLst>
      <p:ext uri="{BB962C8B-B14F-4D97-AF65-F5344CB8AC3E}">
        <p14:creationId xmlns:p14="http://schemas.microsoft.com/office/powerpoint/2010/main" val="9782461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3F523B7-15F3-A9D5-7A9B-A30F887ED476}"/>
              </a:ext>
            </a:extLst>
          </p:cNvPr>
          <p:cNvSpPr txBox="1"/>
          <p:nvPr/>
        </p:nvSpPr>
        <p:spPr>
          <a:xfrm>
            <a:off x="269993" y="593951"/>
            <a:ext cx="4267315" cy="523220"/>
          </a:xfrm>
          <a:prstGeom prst="rect">
            <a:avLst/>
          </a:prstGeom>
          <a:noFill/>
        </p:spPr>
        <p:txBody>
          <a:bodyPr wrap="square" rtlCol="0">
            <a:spAutoFit/>
          </a:bodyPr>
          <a:lstStyle/>
          <a:p>
            <a:r>
              <a:rPr lang="en-CN" sz="2800" b="1" u="sng" dirty="0">
                <a:solidFill>
                  <a:srgbClr val="0070C0"/>
                </a:solidFill>
                <a:latin typeface="Heiti TC Medium" pitchFamily="2" charset="-128"/>
                <a:ea typeface="Heiti TC Medium" pitchFamily="2" charset="-128"/>
              </a:rPr>
              <a:t>Simulation datasets</a:t>
            </a:r>
            <a:endParaRPr lang="en-CN" sz="2800" b="1" u="sng" dirty="0">
              <a:solidFill>
                <a:srgbClr val="0070C0"/>
              </a:solidFill>
              <a:latin typeface="HEITI TC MEDIUM" pitchFamily="2" charset="-128"/>
              <a:ea typeface="HEITI TC MEDIUM" pitchFamily="2" charset="-128"/>
            </a:endParaRPr>
          </a:p>
        </p:txBody>
      </p:sp>
      <p:pic>
        <p:nvPicPr>
          <p:cNvPr id="12" name="图片 3">
            <a:extLst>
              <a:ext uri="{FF2B5EF4-FFF2-40B4-BE49-F238E27FC236}">
                <a16:creationId xmlns:a16="http://schemas.microsoft.com/office/drawing/2014/main" id="{B9CF9732-2EBF-35AD-03BE-07DA6644F34F}"/>
              </a:ext>
            </a:extLst>
          </p:cNvPr>
          <p:cNvPicPr>
            <a:picLocks noChangeAspect="1"/>
          </p:cNvPicPr>
          <p:nvPr/>
        </p:nvPicPr>
        <p:blipFill>
          <a:blip r:embed="rId3"/>
          <a:stretch>
            <a:fillRect/>
          </a:stretch>
        </p:blipFill>
        <p:spPr>
          <a:xfrm>
            <a:off x="4385030" y="526170"/>
            <a:ext cx="7332185" cy="5484449"/>
          </a:xfrm>
          <a:prstGeom prst="rect">
            <a:avLst/>
          </a:prstGeom>
          <a:effectLst>
            <a:outerShdw blurRad="63500" sx="102000" sy="102000" algn="ctr" rotWithShape="0">
              <a:schemeClr val="bg2">
                <a:lumMod val="90000"/>
                <a:alpha val="40000"/>
              </a:schemeClr>
            </a:outerShdw>
          </a:effectLst>
        </p:spPr>
      </p:pic>
      <p:sp>
        <p:nvSpPr>
          <p:cNvPr id="17" name="文本框 26">
            <a:extLst>
              <a:ext uri="{FF2B5EF4-FFF2-40B4-BE49-F238E27FC236}">
                <a16:creationId xmlns:a16="http://schemas.microsoft.com/office/drawing/2014/main" id="{7555AB3D-293D-446E-668C-6682983120B3}"/>
              </a:ext>
            </a:extLst>
          </p:cNvPr>
          <p:cNvSpPr txBox="1"/>
          <p:nvPr/>
        </p:nvSpPr>
        <p:spPr>
          <a:xfrm>
            <a:off x="474785" y="5825953"/>
            <a:ext cx="3584555" cy="369332"/>
          </a:xfrm>
          <a:prstGeom prst="rect">
            <a:avLst/>
          </a:prstGeom>
          <a:noFill/>
        </p:spPr>
        <p:txBody>
          <a:bodyPr wrap="square">
            <a:spAutoFit/>
          </a:bodyPr>
          <a:lstStyle/>
          <a:p>
            <a:r>
              <a:rPr lang="en-US" altLang="zh-CN" b="1" dirty="0">
                <a:solidFill>
                  <a:srgbClr val="000000"/>
                </a:solidFill>
                <a:latin typeface="Arial"/>
                <a:ea typeface="微软雅黑"/>
              </a:rPr>
              <a:t>Replicates</a:t>
            </a:r>
            <a:r>
              <a:rPr lang="zh-CN" altLang="en-US" b="1" dirty="0">
                <a:solidFill>
                  <a:srgbClr val="000000"/>
                </a:solidFill>
                <a:latin typeface="Arial"/>
                <a:ea typeface="微软雅黑"/>
              </a:rPr>
              <a:t>：</a:t>
            </a:r>
            <a:r>
              <a:rPr lang="en-US" altLang="zh-CN" dirty="0">
                <a:solidFill>
                  <a:srgbClr val="000000"/>
                </a:solidFill>
                <a:latin typeface="Arial"/>
                <a:ea typeface="微软雅黑"/>
              </a:rPr>
              <a:t>500</a:t>
            </a:r>
            <a:endParaRPr lang="zh-CN" altLang="en-US" dirty="0">
              <a:solidFill>
                <a:srgbClr val="000000"/>
              </a:solidFill>
              <a:latin typeface="Arial"/>
              <a:ea typeface="微软雅黑"/>
            </a:endParaRPr>
          </a:p>
        </p:txBody>
      </p:sp>
      <p:sp>
        <p:nvSpPr>
          <p:cNvPr id="20" name="TextBox 19">
            <a:extLst>
              <a:ext uri="{FF2B5EF4-FFF2-40B4-BE49-F238E27FC236}">
                <a16:creationId xmlns:a16="http://schemas.microsoft.com/office/drawing/2014/main" id="{6D92AF12-6A66-764D-A250-FA4C70FCD466}"/>
              </a:ext>
            </a:extLst>
          </p:cNvPr>
          <p:cNvSpPr txBox="1"/>
          <p:nvPr/>
        </p:nvSpPr>
        <p:spPr>
          <a:xfrm>
            <a:off x="474785" y="1463944"/>
            <a:ext cx="4062523" cy="1862048"/>
          </a:xfrm>
          <a:prstGeom prst="rect">
            <a:avLst/>
          </a:prstGeom>
          <a:noFill/>
        </p:spPr>
        <p:txBody>
          <a:bodyPr wrap="square">
            <a:spAutoFit/>
          </a:bodyPr>
          <a:lstStyle/>
          <a:p>
            <a:pPr>
              <a:spcAft>
                <a:spcPts val="600"/>
              </a:spcAft>
            </a:pPr>
            <a:r>
              <a:rPr lang="en-US" sz="2000" b="1" dirty="0">
                <a:solidFill>
                  <a:schemeClr val="accent3">
                    <a:lumMod val="50000"/>
                  </a:schemeClr>
                </a:solidFill>
                <a:effectLst/>
                <a:latin typeface="Arial" panose="020B0604020202020204" pitchFamily="34" charset="0"/>
                <a:ea typeface="SimSun" panose="02010600030101010101" pitchFamily="2" charset="-122"/>
                <a:cs typeface="Times New Roman" panose="02020603050405020304" pitchFamily="18" charset="0"/>
              </a:rPr>
              <a:t>Five correlation models:</a:t>
            </a:r>
          </a:p>
          <a:p>
            <a:pPr marL="800100" lvl="1" indent="-342900">
              <a:buFont typeface="Arial" panose="020B0604020202020204" pitchFamily="34" charset="0"/>
              <a:buChar char="•"/>
            </a:pPr>
            <a:r>
              <a:rPr lang="en-US" i="1" dirty="0">
                <a:effectLst/>
                <a:latin typeface="Arial" panose="020B0604020202020204" pitchFamily="34" charset="0"/>
                <a:ea typeface="SimSun" panose="02010600030101010101" pitchFamily="2" charset="-122"/>
                <a:cs typeface="Times New Roman" panose="02020603050405020304" pitchFamily="18" charset="0"/>
              </a:rPr>
              <a:t>Linear</a:t>
            </a:r>
          </a:p>
          <a:p>
            <a:pPr marL="800100" lvl="1" indent="-342900">
              <a:buFont typeface="Arial" panose="020B0604020202020204" pitchFamily="34" charset="0"/>
              <a:buChar char="•"/>
            </a:pPr>
            <a:r>
              <a:rPr lang="en-US" i="1" dirty="0">
                <a:effectLst/>
                <a:latin typeface="Arial" panose="020B0604020202020204" pitchFamily="34" charset="0"/>
                <a:ea typeface="SimSun" panose="02010600030101010101" pitchFamily="2" charset="-122"/>
                <a:cs typeface="Times New Roman" panose="02020603050405020304" pitchFamily="18" charset="0"/>
              </a:rPr>
              <a:t>polynomial, exponential</a:t>
            </a:r>
          </a:p>
          <a:p>
            <a:pPr marL="800100" lvl="1" indent="-342900">
              <a:buFont typeface="Arial" panose="020B0604020202020204" pitchFamily="34" charset="0"/>
              <a:buChar char="•"/>
            </a:pPr>
            <a:r>
              <a:rPr lang="en-US" i="1" dirty="0">
                <a:effectLst/>
                <a:latin typeface="Arial" panose="020B0604020202020204" pitchFamily="34" charset="0"/>
                <a:ea typeface="SimSun" panose="02010600030101010101" pitchFamily="2" charset="-122"/>
                <a:cs typeface="Times New Roman" panose="02020603050405020304" pitchFamily="18" charset="0"/>
              </a:rPr>
              <a:t>logarithmic</a:t>
            </a:r>
          </a:p>
          <a:p>
            <a:pPr marL="800100" lvl="1" indent="-342900">
              <a:buFont typeface="Arial" panose="020B0604020202020204" pitchFamily="34" charset="0"/>
              <a:buChar char="•"/>
            </a:pPr>
            <a:r>
              <a:rPr lang="en-US" i="1" dirty="0">
                <a:effectLst/>
                <a:latin typeface="Arial" panose="020B0604020202020204" pitchFamily="34" charset="0"/>
                <a:ea typeface="SimSun" panose="02010600030101010101" pitchFamily="2" charset="-122"/>
                <a:cs typeface="Times New Roman" panose="02020603050405020304" pitchFamily="18" charset="0"/>
              </a:rPr>
              <a:t>Trigonometric</a:t>
            </a:r>
          </a:p>
          <a:p>
            <a:pPr marL="800100" lvl="1" indent="-342900">
              <a:buFont typeface="Arial" panose="020B0604020202020204" pitchFamily="34" charset="0"/>
              <a:buChar char="•"/>
            </a:pPr>
            <a:r>
              <a:rPr lang="en-US" i="1" dirty="0">
                <a:effectLst/>
                <a:latin typeface="Arial" panose="020B0604020202020204" pitchFamily="34" charset="0"/>
                <a:ea typeface="SimSun" panose="02010600030101010101" pitchFamily="2" charset="-122"/>
                <a:cs typeface="Times New Roman" panose="02020603050405020304" pitchFamily="18" charset="0"/>
              </a:rPr>
              <a:t>no-correlation control </a:t>
            </a:r>
            <a:endParaRPr lang="en-CN" sz="2000" i="1" dirty="0"/>
          </a:p>
        </p:txBody>
      </p:sp>
      <p:sp>
        <p:nvSpPr>
          <p:cNvPr id="22" name="TextBox 21">
            <a:extLst>
              <a:ext uri="{FF2B5EF4-FFF2-40B4-BE49-F238E27FC236}">
                <a16:creationId xmlns:a16="http://schemas.microsoft.com/office/drawing/2014/main" id="{681DFDCA-20FA-2562-006E-1A9E08701DE9}"/>
              </a:ext>
            </a:extLst>
          </p:cNvPr>
          <p:cNvSpPr txBox="1"/>
          <p:nvPr/>
        </p:nvSpPr>
        <p:spPr>
          <a:xfrm>
            <a:off x="372388" y="3644948"/>
            <a:ext cx="4062523" cy="1862048"/>
          </a:xfrm>
          <a:prstGeom prst="rect">
            <a:avLst/>
          </a:prstGeom>
          <a:noFill/>
        </p:spPr>
        <p:txBody>
          <a:bodyPr wrap="square">
            <a:spAutoFit/>
          </a:bodyPr>
          <a:lstStyle/>
          <a:p>
            <a:pPr>
              <a:spcAft>
                <a:spcPts val="600"/>
              </a:spcAft>
            </a:pPr>
            <a:r>
              <a:rPr lang="en-US" sz="2000" b="1" dirty="0">
                <a:solidFill>
                  <a:schemeClr val="accent3">
                    <a:lumMod val="50000"/>
                  </a:schemeClr>
                </a:solidFill>
                <a:latin typeface="Arial" panose="020B0604020202020204" pitchFamily="34" charset="0"/>
                <a:cs typeface="Arial" panose="020B0604020202020204" pitchFamily="34" charset="0"/>
              </a:rPr>
              <a:t>Independent variables:</a:t>
            </a:r>
          </a:p>
          <a:p>
            <a:pPr marL="800100" lvl="1" indent="-342900">
              <a:buFont typeface="Arial" panose="020B0604020202020204" pitchFamily="34" charset="0"/>
              <a:buChar char="•"/>
            </a:pPr>
            <a:r>
              <a:rPr lang="en-US" i="1" dirty="0">
                <a:latin typeface="Arial" panose="020B0604020202020204" pitchFamily="34" charset="0"/>
                <a:cs typeface="Arial" panose="020B0604020202020204" pitchFamily="34" charset="0"/>
              </a:rPr>
              <a:t>sample size</a:t>
            </a:r>
          </a:p>
          <a:p>
            <a:pPr marL="800100" lvl="1" indent="-342900">
              <a:buFont typeface="Arial" panose="020B0604020202020204" pitchFamily="34" charset="0"/>
              <a:buChar char="•"/>
            </a:pPr>
            <a:r>
              <a:rPr lang="en-US" i="1" dirty="0">
                <a:latin typeface="Arial" panose="020B0604020202020204" pitchFamily="34" charset="0"/>
                <a:cs typeface="Arial" panose="020B0604020202020204" pitchFamily="34" charset="0"/>
              </a:rPr>
              <a:t>signal-to-noise ratio (SNR)</a:t>
            </a:r>
          </a:p>
          <a:p>
            <a:pPr marL="800100" lvl="1" indent="-342900">
              <a:buFont typeface="Arial" panose="020B0604020202020204" pitchFamily="34" charset="0"/>
              <a:buChar char="•"/>
            </a:pPr>
            <a:r>
              <a:rPr lang="en-US" i="1" dirty="0">
                <a:latin typeface="Arial" panose="020B0604020202020204" pitchFamily="34" charset="0"/>
                <a:cs typeface="Arial" panose="020B0604020202020204" pitchFamily="34" charset="0"/>
              </a:rPr>
              <a:t>missing rate</a:t>
            </a:r>
          </a:p>
          <a:p>
            <a:pPr marL="800100" lvl="1" indent="-342900">
              <a:buFont typeface="Arial" panose="020B0604020202020204" pitchFamily="34" charset="0"/>
              <a:buChar char="•"/>
            </a:pPr>
            <a:r>
              <a:rPr lang="en-US" i="1" dirty="0">
                <a:latin typeface="Arial" panose="020B0604020202020204" pitchFamily="34" charset="0"/>
                <a:cs typeface="Arial" panose="020B0604020202020204" pitchFamily="34" charset="0"/>
              </a:rPr>
              <a:t>number of phospho-sites/downstream proteins </a:t>
            </a:r>
            <a:endParaRPr lang="en-CN"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49475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3E6A22DD-4FE0-9548-9A1E-C41ECD3239D3}"/>
              </a:ext>
            </a:extLst>
          </p:cNvPr>
          <p:cNvSpPr/>
          <p:nvPr/>
        </p:nvSpPr>
        <p:spPr>
          <a:xfrm>
            <a:off x="9345637" y="6400404"/>
            <a:ext cx="1955611" cy="369332"/>
          </a:xfrm>
          <a:prstGeom prst="rect">
            <a:avLst/>
          </a:prstGeom>
        </p:spPr>
        <p:txBody>
          <a:bodyPr wrap="square">
            <a:spAutoFit/>
          </a:bodyPr>
          <a:lstStyle/>
          <a:p>
            <a:r>
              <a:rPr lang="en-US" altLang="zh-CN" b="1" i="1" dirty="0">
                <a:solidFill>
                  <a:srgbClr val="C00000"/>
                </a:solidFill>
                <a:latin typeface="Arial" panose="020B0604020202020204" pitchFamily="34" charset="0"/>
                <a:cs typeface="Arial" panose="020B0604020202020204" pitchFamily="34" charset="0"/>
              </a:rPr>
              <a:t>Unpublished</a:t>
            </a:r>
            <a:endParaRPr lang="en-US" altLang="zh-CN" dirty="0">
              <a:latin typeface="Arial" panose="020B0604020202020204" pitchFamily="34" charset="0"/>
              <a:cs typeface="Arial" panose="020B0604020202020204" pitchFamily="34" charset="0"/>
            </a:endParaRPr>
          </a:p>
        </p:txBody>
      </p:sp>
      <p:pic>
        <p:nvPicPr>
          <p:cNvPr id="2" name="图片 7">
            <a:extLst>
              <a:ext uri="{FF2B5EF4-FFF2-40B4-BE49-F238E27FC236}">
                <a16:creationId xmlns:a16="http://schemas.microsoft.com/office/drawing/2014/main" id="{FD1CBF1F-8288-1851-DD0B-0690BA36840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83010" y="1645333"/>
            <a:ext cx="7213824" cy="4702000"/>
          </a:xfrm>
          <a:prstGeom prst="rect">
            <a:avLst/>
          </a:prstGeom>
          <a:effectLst>
            <a:outerShdw blurRad="63500" sx="102000" sy="102000" algn="ctr" rotWithShape="0">
              <a:schemeClr val="bg2">
                <a:lumMod val="90000"/>
                <a:alpha val="40000"/>
              </a:schemeClr>
            </a:outerShdw>
          </a:effectLst>
        </p:spPr>
      </p:pic>
      <p:sp>
        <p:nvSpPr>
          <p:cNvPr id="8" name="矩形: 圆角 6">
            <a:extLst>
              <a:ext uri="{FF2B5EF4-FFF2-40B4-BE49-F238E27FC236}">
                <a16:creationId xmlns:a16="http://schemas.microsoft.com/office/drawing/2014/main" id="{D1D5FC37-A81D-7DF9-BC51-9BEAF430836A}"/>
              </a:ext>
            </a:extLst>
          </p:cNvPr>
          <p:cNvSpPr/>
          <p:nvPr/>
        </p:nvSpPr>
        <p:spPr>
          <a:xfrm>
            <a:off x="338498" y="4063289"/>
            <a:ext cx="4106014" cy="2284044"/>
          </a:xfrm>
          <a:prstGeom prst="roundRect">
            <a:avLst>
              <a:gd name="adj" fmla="val 12043"/>
            </a:avLst>
          </a:prstGeom>
          <a:solidFill>
            <a:srgbClr val="004098">
              <a:alpha val="14902"/>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9" name="文本框 4">
            <a:extLst>
              <a:ext uri="{FF2B5EF4-FFF2-40B4-BE49-F238E27FC236}">
                <a16:creationId xmlns:a16="http://schemas.microsoft.com/office/drawing/2014/main" id="{B4C8FA54-A2F0-4766-1183-9A3D86367382}"/>
              </a:ext>
            </a:extLst>
          </p:cNvPr>
          <p:cNvSpPr txBox="1"/>
          <p:nvPr/>
        </p:nvSpPr>
        <p:spPr>
          <a:xfrm>
            <a:off x="377799" y="4200591"/>
            <a:ext cx="3258427" cy="2146742"/>
          </a:xfrm>
          <a:prstGeom prst="rect">
            <a:avLst/>
          </a:prstGeom>
          <a:noFill/>
        </p:spPr>
        <p:txBody>
          <a:bodyPr wrap="square">
            <a:spAutoFit/>
          </a:bodyPr>
          <a:lstStyle>
            <a:defPPr>
              <a:defRPr lang="zh-CN"/>
            </a:defPPr>
            <a:lvl1pPr marL="285750" marR="0" lvl="0" indent="-285750" algn="just" fontAlgn="auto">
              <a:lnSpc>
                <a:spcPct val="130000"/>
              </a:lnSpc>
              <a:spcBef>
                <a:spcPts val="600"/>
              </a:spcBef>
              <a:spcAft>
                <a:spcPts val="600"/>
              </a:spcAft>
              <a:buClrTx/>
              <a:buSzPct val="85000"/>
              <a:buFont typeface="Wingdings" panose="05000000000000000000" pitchFamily="2" charset="2"/>
              <a:buChar char="l"/>
              <a:tabLst/>
              <a:defRPr kumimoji="0" b="0" i="0" u="none" strike="noStrike" kern="0" cap="none" spc="0" normalizeH="0" baseline="0">
                <a:ln>
                  <a:noFill/>
                </a:ln>
                <a:solidFill>
                  <a:srgbClr val="000000"/>
                </a:solidFill>
                <a:effectLst/>
                <a:uLnTx/>
                <a:uFillTx/>
                <a:latin typeface="微软雅黑"/>
                <a:ea typeface="微软雅黑"/>
              </a:defRPr>
            </a:lvl1pPr>
          </a:lstStyle>
          <a:p>
            <a:pPr marL="285750" marR="0" lvl="0" indent="-285750" algn="just" defTabSz="914400" eaLnBrk="1" fontAlgn="auto" latinLnBrk="0" hangingPunct="1">
              <a:lnSpc>
                <a:spcPct val="100000"/>
              </a:lnSpc>
              <a:spcBef>
                <a:spcPts val="500"/>
              </a:spcBef>
              <a:spcAft>
                <a:spcPts val="400"/>
              </a:spcAft>
              <a:buClrTx/>
              <a:buSzPct val="85000"/>
              <a:buFont typeface="Wingdings" panose="05000000000000000000" pitchFamily="2" charset="2"/>
              <a:buChar char="l"/>
              <a:tabLst/>
              <a:defRPr/>
            </a:pPr>
            <a:r>
              <a:rPr kumimoji="0" lang="en-US" altLang="zh-CN" sz="1600" b="0" i="0" u="none" strike="noStrike" kern="0" cap="none" spc="0" normalizeH="0" baseline="0" noProof="0" dirty="0">
                <a:ln>
                  <a:noFill/>
                </a:ln>
                <a:solidFill>
                  <a:srgbClr val="000000"/>
                </a:solidFill>
                <a:effectLst/>
                <a:uLnTx/>
                <a:uFillTx/>
                <a:latin typeface="微软雅黑"/>
                <a:ea typeface="微软雅黑"/>
              </a:rPr>
              <a:t>Linear</a:t>
            </a:r>
          </a:p>
          <a:p>
            <a:pPr marL="285750" marR="0" lvl="0" indent="-285750" algn="just" defTabSz="914400" eaLnBrk="1" fontAlgn="auto" latinLnBrk="0" hangingPunct="1">
              <a:lnSpc>
                <a:spcPct val="100000"/>
              </a:lnSpc>
              <a:spcBef>
                <a:spcPts val="500"/>
              </a:spcBef>
              <a:spcAft>
                <a:spcPts val="400"/>
              </a:spcAft>
              <a:buClrTx/>
              <a:buSzPct val="85000"/>
              <a:buFont typeface="Wingdings" panose="05000000000000000000" pitchFamily="2" charset="2"/>
              <a:buChar char="l"/>
              <a:tabLst/>
              <a:defRPr/>
            </a:pPr>
            <a:r>
              <a:rPr kumimoji="0" lang="en-US" altLang="zh-CN" sz="1600" b="0" i="0" u="none" strike="noStrike" kern="0" cap="none" spc="0" normalizeH="0" baseline="0" noProof="0" dirty="0">
                <a:ln>
                  <a:noFill/>
                </a:ln>
                <a:solidFill>
                  <a:srgbClr val="000000"/>
                </a:solidFill>
                <a:effectLst/>
                <a:uLnTx/>
                <a:uFillTx/>
                <a:latin typeface="微软雅黑"/>
                <a:ea typeface="微软雅黑"/>
              </a:rPr>
              <a:t>Polynomial</a:t>
            </a:r>
          </a:p>
          <a:p>
            <a:pPr marL="285750" marR="0" lvl="0" indent="-285750" algn="just" defTabSz="914400" eaLnBrk="1" fontAlgn="auto" latinLnBrk="0" hangingPunct="1">
              <a:lnSpc>
                <a:spcPct val="100000"/>
              </a:lnSpc>
              <a:spcBef>
                <a:spcPts val="500"/>
              </a:spcBef>
              <a:spcAft>
                <a:spcPts val="400"/>
              </a:spcAft>
              <a:buClrTx/>
              <a:buSzPct val="85000"/>
              <a:buFont typeface="Wingdings" panose="05000000000000000000" pitchFamily="2" charset="2"/>
              <a:buChar char="l"/>
              <a:tabLst/>
              <a:defRPr/>
            </a:pPr>
            <a:r>
              <a:rPr kumimoji="0" lang="en-US" altLang="zh-CN" sz="1600" b="0" i="0" u="none" strike="noStrike" kern="0" cap="none" spc="0" normalizeH="0" baseline="0" noProof="0" dirty="0">
                <a:ln>
                  <a:noFill/>
                </a:ln>
                <a:solidFill>
                  <a:srgbClr val="000000"/>
                </a:solidFill>
                <a:effectLst/>
                <a:uLnTx/>
                <a:uFillTx/>
                <a:latin typeface="微软雅黑"/>
                <a:ea typeface="微软雅黑"/>
              </a:rPr>
              <a:t>Exponential</a:t>
            </a:r>
          </a:p>
          <a:p>
            <a:pPr marL="285750" marR="0" lvl="0" indent="-285750" algn="just" defTabSz="914400" eaLnBrk="1" fontAlgn="auto" latinLnBrk="0" hangingPunct="1">
              <a:lnSpc>
                <a:spcPct val="100000"/>
              </a:lnSpc>
              <a:spcBef>
                <a:spcPts val="500"/>
              </a:spcBef>
              <a:spcAft>
                <a:spcPts val="400"/>
              </a:spcAft>
              <a:buClrTx/>
              <a:buSzPct val="85000"/>
              <a:buFont typeface="Wingdings" panose="05000000000000000000" pitchFamily="2" charset="2"/>
              <a:buChar char="l"/>
              <a:tabLst/>
              <a:defRPr/>
            </a:pPr>
            <a:r>
              <a:rPr kumimoji="0" lang="en-US" altLang="zh-CN" sz="1600" b="0" i="0" u="none" strike="noStrike" kern="0" cap="none" spc="0" normalizeH="0" baseline="0" noProof="0" dirty="0">
                <a:ln>
                  <a:noFill/>
                </a:ln>
                <a:solidFill>
                  <a:srgbClr val="000000"/>
                </a:solidFill>
                <a:effectLst/>
                <a:uLnTx/>
                <a:uFillTx/>
                <a:latin typeface="微软雅黑"/>
                <a:ea typeface="微软雅黑"/>
              </a:rPr>
              <a:t>Logarithmic</a:t>
            </a:r>
          </a:p>
          <a:p>
            <a:pPr marL="285750" marR="0" lvl="0" indent="-285750" algn="just" defTabSz="914400" eaLnBrk="1" fontAlgn="auto" latinLnBrk="0" hangingPunct="1">
              <a:lnSpc>
                <a:spcPct val="100000"/>
              </a:lnSpc>
              <a:spcBef>
                <a:spcPts val="500"/>
              </a:spcBef>
              <a:spcAft>
                <a:spcPts val="400"/>
              </a:spcAft>
              <a:buClrTx/>
              <a:buSzPct val="85000"/>
              <a:buFont typeface="Wingdings" panose="05000000000000000000" pitchFamily="2" charset="2"/>
              <a:buChar char="l"/>
              <a:tabLst/>
              <a:defRPr/>
            </a:pPr>
            <a:r>
              <a:rPr kumimoji="0" lang="en-US" altLang="zh-CN" sz="1600" b="0" i="0" u="none" strike="noStrike" kern="0" cap="none" spc="0" normalizeH="0" baseline="0" noProof="0" dirty="0">
                <a:ln>
                  <a:noFill/>
                </a:ln>
                <a:solidFill>
                  <a:srgbClr val="000000"/>
                </a:solidFill>
                <a:effectLst/>
                <a:uLnTx/>
                <a:uFillTx/>
                <a:latin typeface="微软雅黑"/>
                <a:ea typeface="微软雅黑"/>
              </a:rPr>
              <a:t>Trigonometric</a:t>
            </a:r>
          </a:p>
          <a:p>
            <a:pPr marL="285750" marR="0" lvl="0" indent="-285750" algn="just" defTabSz="914400" eaLnBrk="1" fontAlgn="auto" latinLnBrk="0" hangingPunct="1">
              <a:lnSpc>
                <a:spcPct val="100000"/>
              </a:lnSpc>
              <a:spcBef>
                <a:spcPts val="500"/>
              </a:spcBef>
              <a:spcAft>
                <a:spcPts val="400"/>
              </a:spcAft>
              <a:buClrTx/>
              <a:buSzPct val="85000"/>
              <a:buFont typeface="Wingdings" panose="05000000000000000000" pitchFamily="2" charset="2"/>
              <a:buChar char="l"/>
              <a:tabLst/>
              <a:defRPr/>
            </a:pPr>
            <a:r>
              <a:rPr kumimoji="0" lang="en-US" altLang="zh-CN" sz="1600" b="0" i="0" u="none" strike="noStrike" kern="0" cap="none" spc="0" normalizeH="0" baseline="0" noProof="0" dirty="0">
                <a:ln>
                  <a:noFill/>
                </a:ln>
                <a:solidFill>
                  <a:srgbClr val="000000"/>
                </a:solidFill>
                <a:effectLst/>
                <a:uLnTx/>
                <a:uFillTx/>
                <a:latin typeface="微软雅黑"/>
                <a:ea typeface="微软雅黑"/>
              </a:rPr>
              <a:t>control</a:t>
            </a:r>
          </a:p>
        </p:txBody>
      </p:sp>
      <p:cxnSp>
        <p:nvCxnSpPr>
          <p:cNvPr id="10" name="直接连接符 17">
            <a:extLst>
              <a:ext uri="{FF2B5EF4-FFF2-40B4-BE49-F238E27FC236}">
                <a16:creationId xmlns:a16="http://schemas.microsoft.com/office/drawing/2014/main" id="{C05BF2A7-2966-A9CD-16F1-C075907CA1FE}"/>
              </a:ext>
            </a:extLst>
          </p:cNvPr>
          <p:cNvCxnSpPr>
            <a:cxnSpLocks/>
          </p:cNvCxnSpPr>
          <p:nvPr/>
        </p:nvCxnSpPr>
        <p:spPr>
          <a:xfrm>
            <a:off x="2521454" y="4246686"/>
            <a:ext cx="0" cy="887506"/>
          </a:xfrm>
          <a:prstGeom prst="line">
            <a:avLst/>
          </a:prstGeom>
          <a:noFill/>
          <a:ln w="28575" cap="flat" cmpd="sng" algn="ctr">
            <a:solidFill>
              <a:srgbClr val="004098"/>
            </a:solidFill>
            <a:prstDash val="solid"/>
            <a:miter lim="800000"/>
          </a:ln>
          <a:effectLst/>
        </p:spPr>
      </p:cxnSp>
      <p:cxnSp>
        <p:nvCxnSpPr>
          <p:cNvPr id="13" name="直接连接符 18">
            <a:extLst>
              <a:ext uri="{FF2B5EF4-FFF2-40B4-BE49-F238E27FC236}">
                <a16:creationId xmlns:a16="http://schemas.microsoft.com/office/drawing/2014/main" id="{3DC85F9C-C84A-74A8-256B-BEB00195A5CF}"/>
              </a:ext>
            </a:extLst>
          </p:cNvPr>
          <p:cNvCxnSpPr>
            <a:cxnSpLocks/>
          </p:cNvCxnSpPr>
          <p:nvPr/>
        </p:nvCxnSpPr>
        <p:spPr>
          <a:xfrm>
            <a:off x="2521454" y="5271052"/>
            <a:ext cx="0" cy="554080"/>
          </a:xfrm>
          <a:prstGeom prst="line">
            <a:avLst/>
          </a:prstGeom>
          <a:noFill/>
          <a:ln w="28575" cap="flat" cmpd="sng" algn="ctr">
            <a:solidFill>
              <a:srgbClr val="0070C0"/>
            </a:solidFill>
            <a:prstDash val="solid"/>
            <a:miter lim="800000"/>
          </a:ln>
          <a:effectLst/>
        </p:spPr>
      </p:cxnSp>
      <p:sp>
        <p:nvSpPr>
          <p:cNvPr id="14" name="文本框 21">
            <a:extLst>
              <a:ext uri="{FF2B5EF4-FFF2-40B4-BE49-F238E27FC236}">
                <a16:creationId xmlns:a16="http://schemas.microsoft.com/office/drawing/2014/main" id="{F21604F4-95B6-05A0-4B21-2F8C80CA91AA}"/>
              </a:ext>
            </a:extLst>
          </p:cNvPr>
          <p:cNvSpPr txBox="1"/>
          <p:nvPr/>
        </p:nvSpPr>
        <p:spPr>
          <a:xfrm>
            <a:off x="2619779" y="4294278"/>
            <a:ext cx="1436206" cy="369332"/>
          </a:xfrm>
          <a:prstGeom prst="rect">
            <a:avLst/>
          </a:prstGeom>
          <a:noFill/>
        </p:spPr>
        <p:txBody>
          <a:bodyPr wrap="square">
            <a:spAutoFit/>
          </a:bodyPr>
          <a:lstStyle/>
          <a:p>
            <a:r>
              <a:rPr lang="en-US" altLang="zh-CN" dirty="0">
                <a:solidFill>
                  <a:srgbClr val="004098"/>
                </a:solidFill>
                <a:latin typeface="Arial"/>
                <a:ea typeface="微软雅黑"/>
              </a:rPr>
              <a:t>monotonic</a:t>
            </a:r>
            <a:endParaRPr lang="zh-CN" altLang="en-US" dirty="0">
              <a:solidFill>
                <a:srgbClr val="004098"/>
              </a:solidFill>
              <a:latin typeface="Arial"/>
              <a:ea typeface="微软雅黑"/>
            </a:endParaRPr>
          </a:p>
        </p:txBody>
      </p:sp>
      <p:sp>
        <p:nvSpPr>
          <p:cNvPr id="15" name="文本框 22">
            <a:extLst>
              <a:ext uri="{FF2B5EF4-FFF2-40B4-BE49-F238E27FC236}">
                <a16:creationId xmlns:a16="http://schemas.microsoft.com/office/drawing/2014/main" id="{669C90EA-909D-B35D-2887-EC69ED875275}"/>
              </a:ext>
            </a:extLst>
          </p:cNvPr>
          <p:cNvSpPr txBox="1"/>
          <p:nvPr/>
        </p:nvSpPr>
        <p:spPr>
          <a:xfrm>
            <a:off x="2669571" y="5265119"/>
            <a:ext cx="1610119" cy="338554"/>
          </a:xfrm>
          <a:prstGeom prst="rect">
            <a:avLst/>
          </a:prstGeom>
          <a:noFill/>
        </p:spPr>
        <p:txBody>
          <a:bodyPr wrap="square">
            <a:spAutoFit/>
          </a:bodyPr>
          <a:lstStyle/>
          <a:p>
            <a:r>
              <a:rPr lang="en-US" altLang="zh-CN" sz="1600" dirty="0">
                <a:solidFill>
                  <a:srgbClr val="0070C0"/>
                </a:solidFill>
                <a:latin typeface="Arial"/>
                <a:ea typeface="微软雅黑"/>
              </a:rPr>
              <a:t>non-monotonic</a:t>
            </a:r>
            <a:endParaRPr lang="zh-CN" altLang="en-US" sz="1600" dirty="0">
              <a:solidFill>
                <a:srgbClr val="0070C0"/>
              </a:solidFill>
              <a:latin typeface="Arial"/>
              <a:ea typeface="微软雅黑"/>
            </a:endParaRPr>
          </a:p>
        </p:txBody>
      </p:sp>
      <p:pic>
        <p:nvPicPr>
          <p:cNvPr id="16" name="图片 24">
            <a:extLst>
              <a:ext uri="{FF2B5EF4-FFF2-40B4-BE49-F238E27FC236}">
                <a16:creationId xmlns:a16="http://schemas.microsoft.com/office/drawing/2014/main" id="{E908C1B0-16BD-1F92-9A0C-1292693820B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2685"/>
          <a:stretch/>
        </p:blipFill>
        <p:spPr bwMode="auto">
          <a:xfrm>
            <a:off x="485889" y="1431620"/>
            <a:ext cx="3268976" cy="2444560"/>
          </a:xfrm>
          <a:prstGeom prst="rect">
            <a:avLst/>
          </a:prstGeom>
          <a:effectLst>
            <a:outerShdw blurRad="63500" sx="102000" sy="102000" algn="ctr" rotWithShape="0">
              <a:srgbClr val="DBDBDB">
                <a:lumMod val="90000"/>
                <a:alpha val="40000"/>
              </a:srgbClr>
            </a:outerShdw>
          </a:effectLst>
        </p:spPr>
      </p:pic>
      <p:pic>
        <p:nvPicPr>
          <p:cNvPr id="18" name="图片 31">
            <a:extLst>
              <a:ext uri="{FF2B5EF4-FFF2-40B4-BE49-F238E27FC236}">
                <a16:creationId xmlns:a16="http://schemas.microsoft.com/office/drawing/2014/main" id="{A7CA9288-F5AB-C4D1-CC9C-3A8FDB08FA13}"/>
              </a:ext>
            </a:extLst>
          </p:cNvPr>
          <p:cNvPicPr>
            <a:picLocks noChangeAspect="1"/>
          </p:cNvPicPr>
          <p:nvPr/>
        </p:nvPicPr>
        <p:blipFill>
          <a:blip r:embed="rId5"/>
          <a:stretch>
            <a:fillRect/>
          </a:stretch>
        </p:blipFill>
        <p:spPr>
          <a:xfrm>
            <a:off x="708763" y="1601567"/>
            <a:ext cx="119379" cy="145908"/>
          </a:xfrm>
          <a:prstGeom prst="rect">
            <a:avLst/>
          </a:prstGeom>
        </p:spPr>
      </p:pic>
      <p:cxnSp>
        <p:nvCxnSpPr>
          <p:cNvPr id="19" name="直接连接符 7">
            <a:extLst>
              <a:ext uri="{FF2B5EF4-FFF2-40B4-BE49-F238E27FC236}">
                <a16:creationId xmlns:a16="http://schemas.microsoft.com/office/drawing/2014/main" id="{47F5F091-8D91-E884-DA92-60E3214F3535}"/>
              </a:ext>
            </a:extLst>
          </p:cNvPr>
          <p:cNvCxnSpPr>
            <a:cxnSpLocks/>
          </p:cNvCxnSpPr>
          <p:nvPr/>
        </p:nvCxnSpPr>
        <p:spPr>
          <a:xfrm>
            <a:off x="2521454" y="6013100"/>
            <a:ext cx="0" cy="226848"/>
          </a:xfrm>
          <a:prstGeom prst="line">
            <a:avLst/>
          </a:prstGeom>
          <a:noFill/>
          <a:ln w="28575" cap="flat" cmpd="sng" algn="ctr">
            <a:solidFill>
              <a:srgbClr val="002060"/>
            </a:solidFill>
            <a:prstDash val="solid"/>
            <a:miter lim="800000"/>
          </a:ln>
          <a:effectLst/>
        </p:spPr>
      </p:cxnSp>
      <p:sp>
        <p:nvSpPr>
          <p:cNvPr id="20" name="文本框 9">
            <a:extLst>
              <a:ext uri="{FF2B5EF4-FFF2-40B4-BE49-F238E27FC236}">
                <a16:creationId xmlns:a16="http://schemas.microsoft.com/office/drawing/2014/main" id="{03968CBD-0219-D03A-EC63-62E3257A4F96}"/>
              </a:ext>
            </a:extLst>
          </p:cNvPr>
          <p:cNvSpPr txBox="1"/>
          <p:nvPr/>
        </p:nvSpPr>
        <p:spPr>
          <a:xfrm>
            <a:off x="2609894" y="5903787"/>
            <a:ext cx="2056289" cy="369332"/>
          </a:xfrm>
          <a:prstGeom prst="rect">
            <a:avLst/>
          </a:prstGeom>
          <a:noFill/>
        </p:spPr>
        <p:txBody>
          <a:bodyPr wrap="square">
            <a:spAutoFit/>
          </a:bodyPr>
          <a:lstStyle/>
          <a:p>
            <a:r>
              <a:rPr lang="en-US" altLang="zh-CN" dirty="0">
                <a:solidFill>
                  <a:srgbClr val="002060"/>
                </a:solidFill>
                <a:latin typeface="Arial"/>
                <a:ea typeface="微软雅黑"/>
              </a:rPr>
              <a:t>No correlation</a:t>
            </a:r>
            <a:endParaRPr lang="zh-CN" altLang="en-US" dirty="0">
              <a:solidFill>
                <a:srgbClr val="002060"/>
              </a:solidFill>
              <a:latin typeface="Arial"/>
              <a:ea typeface="微软雅黑"/>
            </a:endParaRPr>
          </a:p>
        </p:txBody>
      </p:sp>
      <p:sp>
        <p:nvSpPr>
          <p:cNvPr id="21" name="TextBox 20">
            <a:extLst>
              <a:ext uri="{FF2B5EF4-FFF2-40B4-BE49-F238E27FC236}">
                <a16:creationId xmlns:a16="http://schemas.microsoft.com/office/drawing/2014/main" id="{BBF9AD48-B653-F2B9-4E0C-A44E16D248F9}"/>
              </a:ext>
            </a:extLst>
          </p:cNvPr>
          <p:cNvSpPr txBox="1"/>
          <p:nvPr/>
        </p:nvSpPr>
        <p:spPr>
          <a:xfrm>
            <a:off x="377799" y="194706"/>
            <a:ext cx="10923449" cy="1200329"/>
          </a:xfrm>
          <a:prstGeom prst="rect">
            <a:avLst/>
          </a:prstGeom>
          <a:noFill/>
        </p:spPr>
        <p:txBody>
          <a:bodyPr wrap="square" rtlCol="0">
            <a:spAutoFit/>
          </a:bodyPr>
          <a:lstStyle/>
          <a:p>
            <a:pPr marL="342900" indent="-342900">
              <a:buFont typeface="Arial" panose="020B0604020202020204" pitchFamily="34" charset="0"/>
              <a:buChar char="•"/>
            </a:pPr>
            <a:r>
              <a:rPr lang="en-CN" sz="2400" dirty="0">
                <a:latin typeface="Arial" panose="020B0604020202020204" pitchFamily="34" charset="0"/>
                <a:cs typeface="Arial" panose="020B0604020202020204" pitchFamily="34" charset="0"/>
              </a:rPr>
              <a:t>All three correlation methods control false positive well</a:t>
            </a:r>
          </a:p>
          <a:p>
            <a:pPr marL="342900" indent="-342900">
              <a:buFont typeface="Arial" panose="020B0604020202020204" pitchFamily="34" charset="0"/>
              <a:buChar char="•"/>
            </a:pPr>
            <a:r>
              <a:rPr lang="en-CN" sz="2400" dirty="0">
                <a:latin typeface="Arial" panose="020B0604020202020204" pitchFamily="34" charset="0"/>
                <a:cs typeface="Arial" panose="020B0604020202020204" pitchFamily="34" charset="0"/>
              </a:rPr>
              <a:t>DCM has higher statistical power, especially for </a:t>
            </a:r>
            <a:r>
              <a:rPr lang="en-US" sz="2400" dirty="0">
                <a:latin typeface="Arial" panose="020B0604020202020204" pitchFamily="34" charset="0"/>
                <a:cs typeface="Arial" panose="020B0604020202020204" pitchFamily="34" charset="0"/>
              </a:rPr>
              <a:t>non-monotonic correlation, high missing rate</a:t>
            </a:r>
            <a:endParaRPr lang="en-CN" sz="2400"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29262513-23DC-D7E7-D9BC-654FF021341B}"/>
              </a:ext>
            </a:extLst>
          </p:cNvPr>
          <p:cNvSpPr txBox="1"/>
          <p:nvPr/>
        </p:nvSpPr>
        <p:spPr>
          <a:xfrm>
            <a:off x="485887" y="6400404"/>
            <a:ext cx="6943613" cy="369332"/>
          </a:xfrm>
          <a:prstGeom prst="rect">
            <a:avLst/>
          </a:prstGeom>
          <a:noFill/>
        </p:spPr>
        <p:txBody>
          <a:bodyPr wrap="square" rtlCol="0">
            <a:spAutoFit/>
          </a:bodyPr>
          <a:lstStyle/>
          <a:p>
            <a:r>
              <a:rPr lang="en-US" dirty="0"/>
              <a:t>Even m</a:t>
            </a:r>
            <a:r>
              <a:rPr lang="en-CN" dirty="0"/>
              <a:t>onotonic correlation, pearson/spearman have 75% power only </a:t>
            </a:r>
          </a:p>
        </p:txBody>
      </p:sp>
    </p:spTree>
    <p:extLst>
      <p:ext uri="{BB962C8B-B14F-4D97-AF65-F5344CB8AC3E}">
        <p14:creationId xmlns:p14="http://schemas.microsoft.com/office/powerpoint/2010/main" val="6828452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3E6A22DD-4FE0-9548-9A1E-C41ECD3239D3}"/>
              </a:ext>
            </a:extLst>
          </p:cNvPr>
          <p:cNvSpPr/>
          <p:nvPr/>
        </p:nvSpPr>
        <p:spPr>
          <a:xfrm>
            <a:off x="9345637" y="6308180"/>
            <a:ext cx="1955611" cy="369332"/>
          </a:xfrm>
          <a:prstGeom prst="rect">
            <a:avLst/>
          </a:prstGeom>
        </p:spPr>
        <p:txBody>
          <a:bodyPr wrap="square">
            <a:spAutoFit/>
          </a:bodyPr>
          <a:lstStyle/>
          <a:p>
            <a:r>
              <a:rPr lang="en-US" altLang="zh-CN" b="1" i="1" dirty="0">
                <a:solidFill>
                  <a:srgbClr val="C00000"/>
                </a:solidFill>
                <a:latin typeface="Arial" panose="020B0604020202020204" pitchFamily="34" charset="0"/>
                <a:cs typeface="Arial" panose="020B0604020202020204" pitchFamily="34" charset="0"/>
              </a:rPr>
              <a:t>Unpublished</a:t>
            </a:r>
            <a:endParaRPr lang="en-US" altLang="zh-CN" dirty="0">
              <a:latin typeface="Arial" panose="020B0604020202020204" pitchFamily="34" charset="0"/>
              <a:cs typeface="Arial" panose="020B0604020202020204" pitchFamily="34" charset="0"/>
            </a:endParaRPr>
          </a:p>
        </p:txBody>
      </p:sp>
      <p:sp>
        <p:nvSpPr>
          <p:cNvPr id="4" name="文本框 5">
            <a:extLst>
              <a:ext uri="{FF2B5EF4-FFF2-40B4-BE49-F238E27FC236}">
                <a16:creationId xmlns:a16="http://schemas.microsoft.com/office/drawing/2014/main" id="{36D13733-5DAF-710F-9CA3-7EB16FD84AF6}"/>
              </a:ext>
            </a:extLst>
          </p:cNvPr>
          <p:cNvSpPr txBox="1"/>
          <p:nvPr/>
        </p:nvSpPr>
        <p:spPr>
          <a:xfrm>
            <a:off x="834108" y="6252024"/>
            <a:ext cx="6218496" cy="307777"/>
          </a:xfrm>
          <a:prstGeom prst="rect">
            <a:avLst/>
          </a:prstGeom>
          <a:noFill/>
        </p:spPr>
        <p:txBody>
          <a:bodyPr wrap="square">
            <a:spAutoFit/>
          </a:bodyPr>
          <a:lstStyle/>
          <a:p>
            <a:pPr algn="ctr"/>
            <a:r>
              <a:rPr lang="en-US" altLang="zh-CN" sz="1400" b="1" kern="100" dirty="0">
                <a:solidFill>
                  <a:schemeClr val="bg2">
                    <a:lumMod val="50000"/>
                  </a:schemeClr>
                </a:solidFill>
                <a:effectLst/>
                <a:latin typeface="+mj-ea"/>
                <a:ea typeface="+mj-ea"/>
                <a:cs typeface="Times New Roman" panose="02020603050405020304" pitchFamily="18" charset="0"/>
              </a:rPr>
              <a:t>Phospho-regulated network in LUAD</a:t>
            </a:r>
            <a:r>
              <a:rPr lang="zh-CN" altLang="en-US" sz="1400" b="1" kern="100" dirty="0">
                <a:solidFill>
                  <a:schemeClr val="bg2">
                    <a:lumMod val="50000"/>
                  </a:schemeClr>
                </a:solidFill>
                <a:effectLst/>
                <a:latin typeface="+mj-ea"/>
                <a:ea typeface="+mj-ea"/>
                <a:cs typeface="Times New Roman" panose="02020603050405020304" pitchFamily="18" charset="0"/>
              </a:rPr>
              <a:t>（</a:t>
            </a:r>
            <a:r>
              <a:rPr lang="en-US" altLang="zh-CN" sz="1400" b="1" kern="100" dirty="0">
                <a:solidFill>
                  <a:schemeClr val="bg2">
                    <a:lumMod val="50000"/>
                  </a:schemeClr>
                </a:solidFill>
                <a:effectLst/>
                <a:latin typeface="+mj-ea"/>
                <a:ea typeface="+mj-ea"/>
                <a:cs typeface="Times New Roman" panose="02020603050405020304" pitchFamily="18" charset="0"/>
              </a:rPr>
              <a:t>185 </a:t>
            </a:r>
            <a:r>
              <a:rPr lang="en-US" altLang="zh-CN" sz="1400" b="1" kern="100" dirty="0">
                <a:solidFill>
                  <a:schemeClr val="bg2">
                    <a:lumMod val="50000"/>
                  </a:schemeClr>
                </a:solidFill>
                <a:latin typeface="+mj-ea"/>
                <a:ea typeface="+mj-ea"/>
                <a:cs typeface="Times New Roman" panose="02020603050405020304" pitchFamily="18" charset="0"/>
              </a:rPr>
              <a:t>links</a:t>
            </a:r>
            <a:r>
              <a:rPr lang="zh-CN" altLang="en-US" sz="1400" b="1" kern="100" dirty="0">
                <a:solidFill>
                  <a:schemeClr val="bg2">
                    <a:lumMod val="50000"/>
                  </a:schemeClr>
                </a:solidFill>
                <a:latin typeface="+mj-ea"/>
                <a:ea typeface="+mj-ea"/>
                <a:cs typeface="Times New Roman" panose="02020603050405020304" pitchFamily="18" charset="0"/>
              </a:rPr>
              <a:t>， </a:t>
            </a:r>
            <a:r>
              <a:rPr lang="en-US" altLang="zh-CN" sz="1400" b="1" kern="100" dirty="0">
                <a:solidFill>
                  <a:schemeClr val="bg2">
                    <a:lumMod val="50000"/>
                  </a:schemeClr>
                </a:solidFill>
                <a:latin typeface="+mj-ea"/>
                <a:ea typeface="+mj-ea"/>
                <a:cs typeface="Times New Roman" panose="02020603050405020304" pitchFamily="18" charset="0"/>
              </a:rPr>
              <a:t>23</a:t>
            </a:r>
            <a:r>
              <a:rPr lang="zh-CN" altLang="en-US" sz="1400" b="1" kern="100" dirty="0">
                <a:solidFill>
                  <a:schemeClr val="bg2">
                    <a:lumMod val="50000"/>
                  </a:schemeClr>
                </a:solidFill>
                <a:latin typeface="+mj-ea"/>
                <a:ea typeface="+mj-ea"/>
                <a:cs typeface="Times New Roman" panose="02020603050405020304" pitchFamily="18" charset="0"/>
              </a:rPr>
              <a:t> </a:t>
            </a:r>
            <a:r>
              <a:rPr lang="en-US" altLang="zh-CN" sz="1400" b="1" kern="100" dirty="0">
                <a:solidFill>
                  <a:schemeClr val="bg2">
                    <a:lumMod val="50000"/>
                  </a:schemeClr>
                </a:solidFill>
                <a:latin typeface="+mj-ea"/>
                <a:ea typeface="+mj-ea"/>
                <a:cs typeface="Times New Roman" panose="02020603050405020304" pitchFamily="18" charset="0"/>
              </a:rPr>
              <a:t>phosphoproteins</a:t>
            </a:r>
            <a:r>
              <a:rPr lang="zh-CN" altLang="en-US" sz="1400" b="1" kern="100" dirty="0">
                <a:solidFill>
                  <a:schemeClr val="bg2">
                    <a:lumMod val="50000"/>
                  </a:schemeClr>
                </a:solidFill>
                <a:effectLst/>
                <a:latin typeface="+mj-ea"/>
                <a:ea typeface="+mj-ea"/>
                <a:cs typeface="Times New Roman" panose="02020603050405020304" pitchFamily="18" charset="0"/>
              </a:rPr>
              <a:t>）</a:t>
            </a:r>
            <a:endParaRPr lang="zh-CN" altLang="zh-CN" sz="1400" b="1" kern="100" baseline="30000" dirty="0">
              <a:solidFill>
                <a:schemeClr val="bg2">
                  <a:lumMod val="50000"/>
                </a:schemeClr>
              </a:solidFill>
              <a:effectLst/>
              <a:latin typeface="+mj-ea"/>
              <a:ea typeface="+mj-ea"/>
              <a:cs typeface="Times New Roman" panose="02020603050405020304" pitchFamily="18" charset="0"/>
            </a:endParaRPr>
          </a:p>
        </p:txBody>
      </p:sp>
      <p:pic>
        <p:nvPicPr>
          <p:cNvPr id="5" name="图片 18">
            <a:extLst>
              <a:ext uri="{FF2B5EF4-FFF2-40B4-BE49-F238E27FC236}">
                <a16:creationId xmlns:a16="http://schemas.microsoft.com/office/drawing/2014/main" id="{03B8A40F-0183-D7AB-8B0B-6B1556612E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895" y="1268272"/>
            <a:ext cx="6520087" cy="4888014"/>
          </a:xfrm>
          <a:prstGeom prst="rect">
            <a:avLst/>
          </a:prstGeom>
          <a:effectLst>
            <a:outerShdw blurRad="63500" sx="102000" sy="102000" algn="ctr" rotWithShape="0">
              <a:schemeClr val="bg2">
                <a:lumMod val="90000"/>
                <a:alpha val="40000"/>
              </a:schemeClr>
            </a:outerShdw>
          </a:effectLst>
        </p:spPr>
      </p:pic>
      <p:sp>
        <p:nvSpPr>
          <p:cNvPr id="7" name="文本框 9">
            <a:extLst>
              <a:ext uri="{FF2B5EF4-FFF2-40B4-BE49-F238E27FC236}">
                <a16:creationId xmlns:a16="http://schemas.microsoft.com/office/drawing/2014/main" id="{EAEF7136-15A4-5074-5406-5E22C46CA82E}"/>
              </a:ext>
            </a:extLst>
          </p:cNvPr>
          <p:cNvSpPr txBox="1"/>
          <p:nvPr/>
        </p:nvSpPr>
        <p:spPr>
          <a:xfrm>
            <a:off x="7281229" y="1192554"/>
            <a:ext cx="4567618" cy="2062103"/>
          </a:xfrm>
          <a:prstGeom prst="rect">
            <a:avLst/>
          </a:prstGeom>
          <a:noFill/>
        </p:spPr>
        <p:txBody>
          <a:bodyPr wrap="square">
            <a:spAutoFit/>
          </a:bodyPr>
          <a:lstStyle/>
          <a:p>
            <a:r>
              <a:rPr kumimoji="0" lang="en-US" altLang="zh-CN" sz="1800" b="1" i="0" u="none" strike="noStrike" kern="1200" cap="none" spc="0" normalizeH="0" baseline="0" noProof="0" dirty="0">
                <a:ln>
                  <a:noFill/>
                </a:ln>
                <a:solidFill>
                  <a:srgbClr val="004098"/>
                </a:solidFill>
                <a:effectLst/>
                <a:uLnTx/>
                <a:uFillTx/>
                <a:latin typeface="Arial"/>
                <a:ea typeface="微软雅黑"/>
                <a:cs typeface="+mn-cs"/>
              </a:rPr>
              <a:t>ACIN1</a:t>
            </a:r>
            <a:r>
              <a:rPr kumimoji="0" lang="zh-CN" altLang="en-US" sz="1800" b="1" i="0" u="none" strike="noStrike" kern="1200" cap="none" spc="0" normalizeH="0" baseline="0" noProof="0" dirty="0">
                <a:ln>
                  <a:noFill/>
                </a:ln>
                <a:solidFill>
                  <a:srgbClr val="004098"/>
                </a:solidFill>
                <a:effectLst/>
                <a:uLnTx/>
                <a:uFillTx/>
                <a:latin typeface="Arial"/>
                <a:ea typeface="微软雅黑"/>
                <a:cs typeface="+mn-cs"/>
              </a:rPr>
              <a:t>、</a:t>
            </a:r>
            <a:r>
              <a:rPr kumimoji="0" lang="en-US" altLang="zh-CN" sz="1800" b="1" i="0" u="none" strike="noStrike" kern="1200" cap="none" spc="0" normalizeH="0" baseline="0" noProof="0" dirty="0">
                <a:ln>
                  <a:noFill/>
                </a:ln>
                <a:solidFill>
                  <a:srgbClr val="004098"/>
                </a:solidFill>
                <a:effectLst/>
                <a:uLnTx/>
                <a:uFillTx/>
                <a:latin typeface="Arial"/>
                <a:ea typeface="微软雅黑"/>
                <a:cs typeface="+mn-cs"/>
              </a:rPr>
              <a:t>BCLAF1</a:t>
            </a:r>
            <a:r>
              <a:rPr kumimoji="0" lang="zh-CN" altLang="en-US" sz="1800" b="1" i="0" u="none" strike="noStrike" kern="1200" cap="none" spc="0" normalizeH="0" baseline="0" noProof="0" dirty="0">
                <a:ln>
                  <a:noFill/>
                </a:ln>
                <a:solidFill>
                  <a:srgbClr val="004098"/>
                </a:solidFill>
                <a:effectLst/>
                <a:uLnTx/>
                <a:uFillTx/>
                <a:latin typeface="Arial"/>
                <a:ea typeface="微软雅黑"/>
                <a:cs typeface="+mn-cs"/>
              </a:rPr>
              <a:t> </a:t>
            </a:r>
            <a:r>
              <a:rPr kumimoji="0" lang="en-US" altLang="zh-CN" sz="1800" b="1" i="0" u="none" strike="noStrike" kern="1200" cap="none" spc="0" normalizeH="0" baseline="0" noProof="0" dirty="0">
                <a:ln>
                  <a:noFill/>
                </a:ln>
                <a:solidFill>
                  <a:srgbClr val="004098"/>
                </a:solidFill>
                <a:effectLst/>
                <a:uLnTx/>
                <a:uFillTx/>
                <a:latin typeface="Arial"/>
                <a:ea typeface="微软雅黑"/>
                <a:cs typeface="+mn-cs"/>
              </a:rPr>
              <a:t>—</a:t>
            </a:r>
          </a:p>
          <a:p>
            <a:r>
              <a:rPr kumimoji="0" lang="en-US" altLang="zh-CN" sz="1800" b="1" i="0" u="none" strike="noStrike" kern="1200" cap="none" spc="0" normalizeH="0" baseline="0" noProof="0" dirty="0">
                <a:ln>
                  <a:noFill/>
                </a:ln>
                <a:solidFill>
                  <a:srgbClr val="004098"/>
                </a:solidFill>
                <a:effectLst/>
                <a:uLnTx/>
                <a:uFillTx/>
                <a:latin typeface="Arial"/>
                <a:ea typeface="微软雅黑"/>
                <a:cs typeface="+mn-cs"/>
              </a:rPr>
              <a:t> </a:t>
            </a:r>
            <a:r>
              <a:rPr lang="en-US" altLang="zh-CN" sz="2000" dirty="0">
                <a:latin typeface="Arial"/>
                <a:ea typeface="微软雅黑"/>
              </a:rPr>
              <a:t>known</a:t>
            </a:r>
            <a:r>
              <a:rPr kumimoji="0" lang="en-US" altLang="zh-CN" sz="2000" i="0" u="none" strike="noStrike" kern="1200" cap="none" spc="0" normalizeH="0" baseline="0" noProof="0" dirty="0">
                <a:ln>
                  <a:noFill/>
                </a:ln>
                <a:solidFill>
                  <a:srgbClr val="004098"/>
                </a:solidFill>
                <a:effectLst/>
                <a:uLnTx/>
                <a:uFillTx/>
                <a:latin typeface="Arial"/>
                <a:ea typeface="微软雅黑"/>
                <a:cs typeface="+mn-cs"/>
              </a:rPr>
              <a:t> </a:t>
            </a:r>
            <a:r>
              <a:rPr kumimoji="0" lang="en-US" altLang="zh-CN" sz="2000" i="0" u="none" strike="noStrike" kern="1200" cap="none" spc="0" normalizeH="0" baseline="0" noProof="0" dirty="0">
                <a:ln>
                  <a:noFill/>
                </a:ln>
                <a:effectLst/>
                <a:uLnTx/>
                <a:uFillTx/>
                <a:latin typeface="Arial"/>
                <a:ea typeface="微软雅黑"/>
                <a:cs typeface="+mn-cs"/>
              </a:rPr>
              <a:t>cancer prognostic markers </a:t>
            </a:r>
          </a:p>
          <a:p>
            <a:endParaRPr lang="en-US" altLang="zh-CN" b="1" dirty="0">
              <a:solidFill>
                <a:srgbClr val="004098"/>
              </a:solidFill>
              <a:latin typeface="Arial"/>
              <a:ea typeface="微软雅黑"/>
            </a:endParaRPr>
          </a:p>
          <a:p>
            <a:r>
              <a:rPr kumimoji="0" lang="en-US" altLang="zh-CN" b="1" i="0" u="none" strike="noStrike" kern="1200" cap="none" spc="0" normalizeH="0" baseline="0" noProof="0" dirty="0">
                <a:ln>
                  <a:noFill/>
                </a:ln>
                <a:solidFill>
                  <a:srgbClr val="004098"/>
                </a:solidFill>
                <a:effectLst/>
                <a:uLnTx/>
                <a:uFillTx/>
                <a:latin typeface="Arial"/>
                <a:ea typeface="微软雅黑"/>
                <a:cs typeface="+mn-cs"/>
              </a:rPr>
              <a:t>TP53I11 </a:t>
            </a:r>
            <a:r>
              <a:rPr lang="en-US" altLang="zh-CN" b="1" dirty="0">
                <a:solidFill>
                  <a:srgbClr val="004098"/>
                </a:solidFill>
                <a:latin typeface="Arial"/>
                <a:ea typeface="微软雅黑"/>
              </a:rPr>
              <a:t>—</a:t>
            </a:r>
            <a:r>
              <a:rPr kumimoji="0" lang="en-US" altLang="zh-CN" i="0" u="none" strike="noStrike" kern="1200" cap="none" spc="0" normalizeH="0" baseline="0" noProof="0" dirty="0">
                <a:ln>
                  <a:noFill/>
                </a:ln>
                <a:effectLst/>
                <a:uLnTx/>
                <a:uFillTx/>
                <a:latin typeface="Arial"/>
                <a:ea typeface="微软雅黑"/>
                <a:cs typeface="+mn-cs"/>
              </a:rPr>
              <a:t>suppress cell migration in and inhibit metastasis in LUAD</a:t>
            </a:r>
          </a:p>
          <a:p>
            <a:endParaRPr lang="en-US" altLang="zh-CN" sz="1800" b="1" dirty="0">
              <a:solidFill>
                <a:srgbClr val="004098"/>
              </a:solidFill>
              <a:latin typeface="Arial"/>
              <a:ea typeface="微软雅黑"/>
            </a:endParaRPr>
          </a:p>
          <a:p>
            <a:r>
              <a:rPr lang="en-US" altLang="zh-CN" sz="1800" dirty="0">
                <a:latin typeface="Arial"/>
                <a:ea typeface="微软雅黑"/>
              </a:rPr>
              <a:t>8 phosphoproteins are related with </a:t>
            </a:r>
            <a:r>
              <a:rPr lang="en-US" altLang="zh-CN" dirty="0">
                <a:latin typeface="Arial"/>
                <a:ea typeface="微软雅黑"/>
              </a:rPr>
              <a:t>survival</a:t>
            </a:r>
            <a:endParaRPr lang="zh-CN" altLang="en-US" sz="1800" dirty="0">
              <a:latin typeface="Arial"/>
              <a:ea typeface="微软雅黑"/>
            </a:endParaRPr>
          </a:p>
        </p:txBody>
      </p:sp>
      <p:pic>
        <p:nvPicPr>
          <p:cNvPr id="8" name="图片 73">
            <a:extLst>
              <a:ext uri="{FF2B5EF4-FFF2-40B4-BE49-F238E27FC236}">
                <a16:creationId xmlns:a16="http://schemas.microsoft.com/office/drawing/2014/main" id="{14BD3BC0-478D-8870-E673-B7E2B87B850F}"/>
              </a:ext>
            </a:extLst>
          </p:cNvPr>
          <p:cNvPicPr>
            <a:picLocks noChangeAspect="1"/>
          </p:cNvPicPr>
          <p:nvPr/>
        </p:nvPicPr>
        <p:blipFill rotWithShape="1">
          <a:blip r:embed="rId4"/>
          <a:srcRect t="3159"/>
          <a:stretch/>
        </p:blipFill>
        <p:spPr>
          <a:xfrm>
            <a:off x="7281229" y="3554373"/>
            <a:ext cx="4686106" cy="2522164"/>
          </a:xfrm>
          <a:prstGeom prst="rect">
            <a:avLst/>
          </a:prstGeom>
          <a:effectLst>
            <a:outerShdw blurRad="63500" sx="102000" sy="102000" algn="ctr" rotWithShape="0">
              <a:schemeClr val="bg2">
                <a:lumMod val="90000"/>
                <a:alpha val="40000"/>
              </a:schemeClr>
            </a:outerShdw>
          </a:effectLst>
        </p:spPr>
      </p:pic>
      <p:sp>
        <p:nvSpPr>
          <p:cNvPr id="9" name="TextBox 8">
            <a:extLst>
              <a:ext uri="{FF2B5EF4-FFF2-40B4-BE49-F238E27FC236}">
                <a16:creationId xmlns:a16="http://schemas.microsoft.com/office/drawing/2014/main" id="{FF93B294-71AC-733B-E1B7-937A47718BB4}"/>
              </a:ext>
            </a:extLst>
          </p:cNvPr>
          <p:cNvSpPr txBox="1"/>
          <p:nvPr/>
        </p:nvSpPr>
        <p:spPr>
          <a:xfrm>
            <a:off x="438806" y="452087"/>
            <a:ext cx="4906917" cy="523220"/>
          </a:xfrm>
          <a:prstGeom prst="rect">
            <a:avLst/>
          </a:prstGeom>
          <a:noFill/>
        </p:spPr>
        <p:txBody>
          <a:bodyPr wrap="square" rtlCol="0">
            <a:spAutoFit/>
          </a:bodyPr>
          <a:lstStyle/>
          <a:p>
            <a:r>
              <a:rPr lang="en-CN" sz="2800" b="1" u="sng" dirty="0">
                <a:solidFill>
                  <a:srgbClr val="0070C0"/>
                </a:solidFill>
                <a:latin typeface="Heiti TC Medium" pitchFamily="2" charset="-128"/>
                <a:ea typeface="Heiti TC Medium" pitchFamily="2" charset="-128"/>
              </a:rPr>
              <a:t>Application in LUAD data</a:t>
            </a:r>
            <a:endParaRPr lang="en-CN" sz="2800" b="1" u="sng" dirty="0">
              <a:solidFill>
                <a:srgbClr val="0070C0"/>
              </a:solidFill>
              <a:latin typeface="HEITI TC MEDIUM" pitchFamily="2" charset="-128"/>
              <a:ea typeface="HEITI TC MEDIUM" pitchFamily="2" charset="-128"/>
            </a:endParaRPr>
          </a:p>
        </p:txBody>
      </p:sp>
    </p:spTree>
    <p:extLst>
      <p:ext uri="{BB962C8B-B14F-4D97-AF65-F5344CB8AC3E}">
        <p14:creationId xmlns:p14="http://schemas.microsoft.com/office/powerpoint/2010/main" val="24654637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3C67024-5811-547D-37EA-D47ADD60BC8B}"/>
              </a:ext>
            </a:extLst>
          </p:cNvPr>
          <p:cNvSpPr txBox="1"/>
          <p:nvPr/>
        </p:nvSpPr>
        <p:spPr>
          <a:xfrm>
            <a:off x="607618" y="494990"/>
            <a:ext cx="4267315" cy="523220"/>
          </a:xfrm>
          <a:prstGeom prst="rect">
            <a:avLst/>
          </a:prstGeom>
          <a:noFill/>
        </p:spPr>
        <p:txBody>
          <a:bodyPr wrap="square" rtlCol="0">
            <a:spAutoFit/>
          </a:bodyPr>
          <a:lstStyle/>
          <a:p>
            <a:r>
              <a:rPr lang="en-CN" sz="2800" b="1" u="sng" dirty="0">
                <a:solidFill>
                  <a:srgbClr val="0070C0"/>
                </a:solidFill>
                <a:latin typeface="Heiti TC Medium" pitchFamily="2" charset="-128"/>
                <a:ea typeface="Heiti TC Medium" pitchFamily="2" charset="-128"/>
              </a:rPr>
              <a:t>BRCA data </a:t>
            </a:r>
            <a:endParaRPr lang="en-CN" sz="2800" b="1" u="sng" dirty="0">
              <a:solidFill>
                <a:srgbClr val="0070C0"/>
              </a:solidFill>
              <a:latin typeface="HEITI TC MEDIUM" pitchFamily="2" charset="-128"/>
              <a:ea typeface="HEITI TC MEDIUM" pitchFamily="2" charset="-128"/>
            </a:endParaRPr>
          </a:p>
        </p:txBody>
      </p:sp>
      <p:pic>
        <p:nvPicPr>
          <p:cNvPr id="5" name="图片 25">
            <a:extLst>
              <a:ext uri="{FF2B5EF4-FFF2-40B4-BE49-F238E27FC236}">
                <a16:creationId xmlns:a16="http://schemas.microsoft.com/office/drawing/2014/main" id="{D30F149E-322B-F6F6-58B0-CE1EE74FCD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360" y="1457610"/>
            <a:ext cx="4344616" cy="4923078"/>
          </a:xfrm>
          <a:prstGeom prst="rect">
            <a:avLst/>
          </a:prstGeom>
          <a:effectLst>
            <a:outerShdw blurRad="63500" sx="102000" sy="102000" algn="ctr" rotWithShape="0">
              <a:schemeClr val="bg2">
                <a:lumMod val="90000"/>
                <a:alpha val="40000"/>
              </a:schemeClr>
            </a:outerShdw>
          </a:effectLst>
        </p:spPr>
      </p:pic>
      <p:grpSp>
        <p:nvGrpSpPr>
          <p:cNvPr id="11" name="Group 10">
            <a:extLst>
              <a:ext uri="{FF2B5EF4-FFF2-40B4-BE49-F238E27FC236}">
                <a16:creationId xmlns:a16="http://schemas.microsoft.com/office/drawing/2014/main" id="{457A878E-F617-8424-F85D-F7A0E980E1AE}"/>
              </a:ext>
            </a:extLst>
          </p:cNvPr>
          <p:cNvGrpSpPr/>
          <p:nvPr/>
        </p:nvGrpSpPr>
        <p:grpSpPr>
          <a:xfrm>
            <a:off x="5570806" y="1457610"/>
            <a:ext cx="6372665" cy="4923078"/>
            <a:chOff x="5970621" y="1806001"/>
            <a:chExt cx="5929642" cy="4445766"/>
          </a:xfrm>
        </p:grpSpPr>
        <p:grpSp>
          <p:nvGrpSpPr>
            <p:cNvPr id="6" name="组合 12">
              <a:extLst>
                <a:ext uri="{FF2B5EF4-FFF2-40B4-BE49-F238E27FC236}">
                  <a16:creationId xmlns:a16="http://schemas.microsoft.com/office/drawing/2014/main" id="{ECD1C863-958A-F827-0DF1-A8F65FECCB4B}"/>
                </a:ext>
              </a:extLst>
            </p:cNvPr>
            <p:cNvGrpSpPr/>
            <p:nvPr/>
          </p:nvGrpSpPr>
          <p:grpSpPr>
            <a:xfrm>
              <a:off x="5970621" y="1806001"/>
              <a:ext cx="5929642" cy="4445766"/>
              <a:chOff x="2026024" y="3527611"/>
              <a:chExt cx="4347882" cy="2980765"/>
            </a:xfrm>
          </p:grpSpPr>
          <p:pic>
            <p:nvPicPr>
              <p:cNvPr id="7" name="图片 11">
                <a:extLst>
                  <a:ext uri="{FF2B5EF4-FFF2-40B4-BE49-F238E27FC236}">
                    <a16:creationId xmlns:a16="http://schemas.microsoft.com/office/drawing/2014/main" id="{AE2CBDD0-A365-E71E-129B-6B1639299C04}"/>
                  </a:ext>
                </a:extLst>
              </p:cNvPr>
              <p:cNvPicPr>
                <a:picLocks noChangeAspect="1"/>
              </p:cNvPicPr>
              <p:nvPr/>
            </p:nvPicPr>
            <p:blipFill>
              <a:blip r:embed="rId4"/>
              <a:stretch>
                <a:fillRect/>
              </a:stretch>
            </p:blipFill>
            <p:spPr>
              <a:xfrm>
                <a:off x="2026024" y="3527611"/>
                <a:ext cx="4347882" cy="2980765"/>
              </a:xfrm>
              <a:prstGeom prst="rect">
                <a:avLst/>
              </a:prstGeom>
              <a:effectLst>
                <a:outerShdw blurRad="63500" sx="102000" sy="102000" algn="ctr" rotWithShape="0">
                  <a:schemeClr val="bg2">
                    <a:lumMod val="90000"/>
                    <a:alpha val="40000"/>
                  </a:schemeClr>
                </a:outerShdw>
              </a:effectLst>
            </p:spPr>
          </p:pic>
          <p:pic>
            <p:nvPicPr>
              <p:cNvPr id="8" name="图片 5">
                <a:extLst>
                  <a:ext uri="{FF2B5EF4-FFF2-40B4-BE49-F238E27FC236}">
                    <a16:creationId xmlns:a16="http://schemas.microsoft.com/office/drawing/2014/main" id="{8A90352F-6A3A-C863-10FC-612A5F3AD4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82898" y="3686741"/>
                <a:ext cx="4101980" cy="2734653"/>
              </a:xfrm>
              <a:prstGeom prst="rect">
                <a:avLst/>
              </a:prstGeom>
            </p:spPr>
          </p:pic>
        </p:grpSp>
        <p:sp>
          <p:nvSpPr>
            <p:cNvPr id="9" name="椭圆 17">
              <a:extLst>
                <a:ext uri="{FF2B5EF4-FFF2-40B4-BE49-F238E27FC236}">
                  <a16:creationId xmlns:a16="http://schemas.microsoft.com/office/drawing/2014/main" id="{77DB5FB0-9528-8A95-0778-BE4DFB4293CF}"/>
                </a:ext>
              </a:extLst>
            </p:cNvPr>
            <p:cNvSpPr/>
            <p:nvPr/>
          </p:nvSpPr>
          <p:spPr>
            <a:xfrm>
              <a:off x="8115625" y="3429000"/>
              <a:ext cx="484272" cy="168374"/>
            </a:xfrm>
            <a:prstGeom prst="ellipse">
              <a:avLst/>
            </a:prstGeom>
            <a:solidFill>
              <a:srgbClr val="FF000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TextBox 12">
            <a:extLst>
              <a:ext uri="{FF2B5EF4-FFF2-40B4-BE49-F238E27FC236}">
                <a16:creationId xmlns:a16="http://schemas.microsoft.com/office/drawing/2014/main" id="{CDC92862-B403-6AD1-F979-15D352534A2C}"/>
              </a:ext>
            </a:extLst>
          </p:cNvPr>
          <p:cNvSpPr txBox="1"/>
          <p:nvPr/>
        </p:nvSpPr>
        <p:spPr>
          <a:xfrm>
            <a:off x="5440319" y="298287"/>
            <a:ext cx="6372664" cy="1015663"/>
          </a:xfrm>
          <a:prstGeom prst="rect">
            <a:avLst/>
          </a:prstGeom>
          <a:noFill/>
        </p:spPr>
        <p:txBody>
          <a:bodyPr wrap="square">
            <a:spAutoFit/>
          </a:bodyPr>
          <a:lstStyle/>
          <a:p>
            <a:r>
              <a:rPr lang="en-US" sz="2000" dirty="0">
                <a:effectLst/>
                <a:latin typeface="Arial" panose="020B0604020202020204" pitchFamily="34" charset="0"/>
                <a:ea typeface="SimSun" panose="02010600030101010101" pitchFamily="2" charset="-122"/>
                <a:cs typeface="Times New Roman" panose="02020603050405020304" pitchFamily="18" charset="0"/>
              </a:rPr>
              <a:t>1,471 regulatory relationships showed a high correlation with the coefficients &gt; 0.7, which involved 199 phosphoproteins and 114 pathways. </a:t>
            </a:r>
            <a:endParaRPr lang="en-CN" sz="2000" dirty="0"/>
          </a:p>
        </p:txBody>
      </p:sp>
    </p:spTree>
    <p:extLst>
      <p:ext uri="{BB962C8B-B14F-4D97-AF65-F5344CB8AC3E}">
        <p14:creationId xmlns:p14="http://schemas.microsoft.com/office/powerpoint/2010/main" val="8008741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C8A7B623-B310-F93A-7A39-26658162464B}"/>
              </a:ext>
            </a:extLst>
          </p:cNvPr>
          <p:cNvSpPr/>
          <p:nvPr/>
        </p:nvSpPr>
        <p:spPr>
          <a:xfrm>
            <a:off x="1802817" y="1841218"/>
            <a:ext cx="557726" cy="403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5" name="文本框 4">
            <a:extLst>
              <a:ext uri="{FF2B5EF4-FFF2-40B4-BE49-F238E27FC236}">
                <a16:creationId xmlns:a16="http://schemas.microsoft.com/office/drawing/2014/main" id="{D2E1A4B3-7F0D-8662-EC55-202DAF3354FA}"/>
              </a:ext>
            </a:extLst>
          </p:cNvPr>
          <p:cNvSpPr txBox="1"/>
          <p:nvPr/>
        </p:nvSpPr>
        <p:spPr>
          <a:xfrm>
            <a:off x="1403077" y="5559578"/>
            <a:ext cx="8865291" cy="1169551"/>
          </a:xfrm>
          <a:prstGeom prst="rect">
            <a:avLst/>
          </a:prstGeom>
          <a:noFill/>
        </p:spPr>
        <p:txBody>
          <a:bodyPr wrap="square" rtlCol="0">
            <a:spAutoFit/>
          </a:bodyPr>
          <a:lstStyle/>
          <a:p>
            <a:pPr>
              <a:spcAft>
                <a:spcPts val="600"/>
              </a:spcAft>
            </a:pPr>
            <a:r>
              <a:rPr lang="en-US" altLang="zh-CN" sz="2000" dirty="0">
                <a:latin typeface="Arial" panose="020B0604020202020204" pitchFamily="34" charset="0"/>
                <a:cs typeface="Arial" panose="020B0604020202020204" pitchFamily="34" charset="0"/>
              </a:rPr>
              <a:t>Filtering: missing ratio &lt; 90%</a:t>
            </a:r>
          </a:p>
          <a:p>
            <a:pPr>
              <a:spcAft>
                <a:spcPts val="600"/>
              </a:spcAft>
            </a:pPr>
            <a:r>
              <a:rPr lang="en-US" altLang="zh-CN" sz="2000" dirty="0">
                <a:latin typeface="Arial" panose="020B0604020202020204" pitchFamily="34" charset="0"/>
                <a:cs typeface="Arial" panose="020B0604020202020204" pitchFamily="34" charset="0"/>
              </a:rPr>
              <a:t>Proteins</a:t>
            </a:r>
            <a:r>
              <a:rPr lang="zh-CN" altLang="en-US" sz="2000" dirty="0">
                <a:latin typeface="Arial" panose="020B0604020202020204" pitchFamily="34" charset="0"/>
                <a:cs typeface="Arial" panose="020B0604020202020204" pitchFamily="34" charset="0"/>
              </a:rPr>
              <a:t>：</a:t>
            </a:r>
            <a:r>
              <a:rPr lang="en-US" altLang="zh-CN" sz="2000" dirty="0">
                <a:latin typeface="Arial" panose="020B0604020202020204" pitchFamily="34" charset="0"/>
                <a:ea typeface="宋体" panose="02010600030101010101" pitchFamily="2" charset="-122"/>
                <a:cs typeface="Arial" panose="020B0604020202020204" pitchFamily="34" charset="0"/>
              </a:rPr>
              <a:t> 9999</a:t>
            </a:r>
            <a:endParaRPr lang="en-US" altLang="zh-CN" sz="2000" dirty="0">
              <a:latin typeface="Arial" panose="020B0604020202020204" pitchFamily="34" charset="0"/>
              <a:cs typeface="Arial" panose="020B0604020202020204" pitchFamily="34" charset="0"/>
            </a:endParaRPr>
          </a:p>
          <a:p>
            <a:pPr>
              <a:spcAft>
                <a:spcPts val="600"/>
              </a:spcAft>
            </a:pPr>
            <a:r>
              <a:rPr lang="en-US" altLang="zh-CN" sz="2000" dirty="0">
                <a:latin typeface="Arial" panose="020B0604020202020204" pitchFamily="34" charset="0"/>
                <a:cs typeface="Arial" panose="020B0604020202020204" pitchFamily="34" charset="0"/>
              </a:rPr>
              <a:t>Phospho-sites</a:t>
            </a:r>
            <a:r>
              <a:rPr lang="zh-CN" altLang="en-US" sz="2000" dirty="0">
                <a:latin typeface="Arial" panose="020B0604020202020204" pitchFamily="34" charset="0"/>
                <a:cs typeface="Arial" panose="020B0604020202020204" pitchFamily="34" charset="0"/>
              </a:rPr>
              <a:t>：</a:t>
            </a:r>
            <a:r>
              <a:rPr lang="en-US" altLang="zh-CN" sz="2000" dirty="0">
                <a:latin typeface="Arial" panose="020B0604020202020204" pitchFamily="34" charset="0"/>
                <a:ea typeface="宋体" panose="02010600030101010101" pitchFamily="2" charset="-122"/>
                <a:cs typeface="Arial" panose="020B0604020202020204" pitchFamily="34" charset="0"/>
              </a:rPr>
              <a:t> 8308</a:t>
            </a:r>
            <a:endParaRPr lang="en-US" altLang="zh-CN" sz="2000" dirty="0">
              <a:latin typeface="Arial" panose="020B0604020202020204" pitchFamily="34" charset="0"/>
              <a:cs typeface="Arial" panose="020B0604020202020204" pitchFamily="34" charset="0"/>
            </a:endParaRPr>
          </a:p>
        </p:txBody>
      </p:sp>
      <p:pic>
        <p:nvPicPr>
          <p:cNvPr id="8" name="图片 8">
            <a:extLst>
              <a:ext uri="{FF2B5EF4-FFF2-40B4-BE49-F238E27FC236}">
                <a16:creationId xmlns:a16="http://schemas.microsoft.com/office/drawing/2014/main" id="{AE12CC42-1E1E-004A-A7A8-961B756B6068}"/>
              </a:ext>
            </a:extLst>
          </p:cNvPr>
          <p:cNvPicPr>
            <a:picLocks noChangeAspect="1"/>
          </p:cNvPicPr>
          <p:nvPr/>
        </p:nvPicPr>
        <p:blipFill>
          <a:blip r:embed="rId3"/>
          <a:stretch>
            <a:fillRect/>
          </a:stretch>
        </p:blipFill>
        <p:spPr>
          <a:xfrm>
            <a:off x="1398606" y="1256442"/>
            <a:ext cx="10034566" cy="4062472"/>
          </a:xfrm>
          <a:prstGeom prst="rect">
            <a:avLst/>
          </a:prstGeom>
          <a:ln>
            <a:noFill/>
          </a:ln>
          <a:effectLst>
            <a:softEdge rad="112500"/>
          </a:effectLst>
        </p:spPr>
      </p:pic>
      <p:sp>
        <p:nvSpPr>
          <p:cNvPr id="12" name="TextBox 11">
            <a:extLst>
              <a:ext uri="{FF2B5EF4-FFF2-40B4-BE49-F238E27FC236}">
                <a16:creationId xmlns:a16="http://schemas.microsoft.com/office/drawing/2014/main" id="{065EBC76-508D-2466-1997-8E2935D7F054}"/>
              </a:ext>
            </a:extLst>
          </p:cNvPr>
          <p:cNvSpPr txBox="1"/>
          <p:nvPr/>
        </p:nvSpPr>
        <p:spPr>
          <a:xfrm>
            <a:off x="464820" y="379279"/>
            <a:ext cx="11727180" cy="584775"/>
          </a:xfrm>
          <a:prstGeom prst="rect">
            <a:avLst/>
          </a:prstGeom>
          <a:noFill/>
        </p:spPr>
        <p:txBody>
          <a:bodyPr wrap="square" rtlCol="0">
            <a:spAutoFit/>
          </a:bodyPr>
          <a:lstStyle/>
          <a:p>
            <a:r>
              <a:rPr lang="en-CN" sz="3200" dirty="0">
                <a:solidFill>
                  <a:srgbClr val="C00000"/>
                </a:solidFill>
                <a:latin typeface="Gill Sans MT" panose="020B0502020104020203" pitchFamily="34" charset="77"/>
              </a:rPr>
              <a:t>Qestion 2:  </a:t>
            </a:r>
            <a:r>
              <a:rPr lang="en-CN" sz="3200" dirty="0">
                <a:latin typeface="Gill Sans MT" panose="020B0502020104020203" pitchFamily="34" charset="77"/>
              </a:rPr>
              <a:t>which is casual factor?  </a:t>
            </a:r>
            <a:r>
              <a:rPr lang="en-CN" sz="2800" dirty="0">
                <a:latin typeface="Gill Sans MT" panose="020B0502020104020203" pitchFamily="34" charset="77"/>
              </a:rPr>
              <a:t>SNPs, PTM, or protein expression</a:t>
            </a:r>
          </a:p>
        </p:txBody>
      </p:sp>
    </p:spTree>
    <p:extLst>
      <p:ext uri="{BB962C8B-B14F-4D97-AF65-F5344CB8AC3E}">
        <p14:creationId xmlns:p14="http://schemas.microsoft.com/office/powerpoint/2010/main" val="40595625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63612A0E-91D7-814A-9AC2-80726D91B3C9}"/>
              </a:ext>
            </a:extLst>
          </p:cNvPr>
          <p:cNvSpPr txBox="1">
            <a:spLocks noChangeArrowheads="1"/>
          </p:cNvSpPr>
          <p:nvPr/>
        </p:nvSpPr>
        <p:spPr bwMode="auto">
          <a:xfrm>
            <a:off x="528510" y="180705"/>
            <a:ext cx="6717506"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marL="9525">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eaLnBrk="1" hangingPunct="1"/>
            <a:r>
              <a:rPr lang="en-US" altLang="zh-CN" sz="2800" b="1" dirty="0">
                <a:solidFill>
                  <a:srgbClr val="0070C0"/>
                </a:solidFill>
                <a:latin typeface="Gill Sans MT" panose="020B0502020104020203" pitchFamily="34" charset="0"/>
                <a:cs typeface="Arial" panose="020B0604020202020204" pitchFamily="34" charset="0"/>
              </a:rPr>
              <a:t>CNHPP| </a:t>
            </a:r>
            <a:r>
              <a:rPr lang="en-US" altLang="zh-CN" sz="2800" b="1" dirty="0">
                <a:solidFill>
                  <a:srgbClr val="C00000"/>
                </a:solidFill>
                <a:latin typeface="Gill Sans MT" panose="020B0502020104020203" pitchFamily="34" charset="0"/>
                <a:cs typeface="Arial" panose="020B0604020202020204" pitchFamily="34" charset="0"/>
              </a:rPr>
              <a:t>LUAD</a:t>
            </a:r>
            <a:endParaRPr lang="en-US" altLang="zh-CN" sz="2800" dirty="0">
              <a:solidFill>
                <a:srgbClr val="C00000"/>
              </a:solidFill>
              <a:latin typeface="Gill Sans MT" panose="020B0502020104020203" pitchFamily="34" charset="0"/>
              <a:cs typeface="Arial" panose="020B0604020202020204" pitchFamily="34" charset="0"/>
            </a:endParaRPr>
          </a:p>
        </p:txBody>
      </p:sp>
      <p:sp>
        <p:nvSpPr>
          <p:cNvPr id="7" name="Rectangle 6">
            <a:extLst>
              <a:ext uri="{FF2B5EF4-FFF2-40B4-BE49-F238E27FC236}">
                <a16:creationId xmlns:a16="http://schemas.microsoft.com/office/drawing/2014/main" id="{DF46424C-ECA6-7FF8-45C1-F189E67AA99B}"/>
              </a:ext>
            </a:extLst>
          </p:cNvPr>
          <p:cNvSpPr/>
          <p:nvPr/>
        </p:nvSpPr>
        <p:spPr>
          <a:xfrm>
            <a:off x="1728177" y="6423021"/>
            <a:ext cx="2443298" cy="338554"/>
          </a:xfrm>
          <a:prstGeom prst="rect">
            <a:avLst/>
          </a:prstGeom>
        </p:spPr>
        <p:txBody>
          <a:bodyPr wrap="none">
            <a:spAutoFit/>
          </a:bodyPr>
          <a:lstStyle/>
          <a:p>
            <a:r>
              <a:rPr lang="en-US" sz="1600" b="1" i="1" dirty="0">
                <a:latin typeface="Arial" panose="020B0604020202020204" pitchFamily="34" charset="0"/>
                <a:cs typeface="Arial" panose="020B0604020202020204" pitchFamily="34" charset="0"/>
              </a:rPr>
              <a:t>Cell</a:t>
            </a:r>
            <a:r>
              <a:rPr lang="en-US" sz="1600" dirty="0">
                <a:latin typeface="Arial" panose="020B0604020202020204" pitchFamily="34" charset="0"/>
                <a:cs typeface="Arial" panose="020B0604020202020204" pitchFamily="34" charset="0"/>
              </a:rPr>
              <a:t> 2020, 182, 245–261</a:t>
            </a:r>
          </a:p>
        </p:txBody>
      </p:sp>
      <p:pic>
        <p:nvPicPr>
          <p:cNvPr id="11" name="Picture 10">
            <a:extLst>
              <a:ext uri="{FF2B5EF4-FFF2-40B4-BE49-F238E27FC236}">
                <a16:creationId xmlns:a16="http://schemas.microsoft.com/office/drawing/2014/main" id="{E45B17C1-8323-410B-A4A6-7132812A44AB}"/>
              </a:ext>
            </a:extLst>
          </p:cNvPr>
          <p:cNvPicPr>
            <a:picLocks noChangeAspect="1"/>
          </p:cNvPicPr>
          <p:nvPr/>
        </p:nvPicPr>
        <p:blipFill>
          <a:blip r:embed="rId3"/>
          <a:stretch>
            <a:fillRect/>
          </a:stretch>
        </p:blipFill>
        <p:spPr>
          <a:xfrm>
            <a:off x="924768" y="960120"/>
            <a:ext cx="4447332" cy="5456429"/>
          </a:xfrm>
          <a:prstGeom prst="rect">
            <a:avLst/>
          </a:prstGeom>
        </p:spPr>
      </p:pic>
      <p:pic>
        <p:nvPicPr>
          <p:cNvPr id="2" name="Picture 1">
            <a:extLst>
              <a:ext uri="{FF2B5EF4-FFF2-40B4-BE49-F238E27FC236}">
                <a16:creationId xmlns:a16="http://schemas.microsoft.com/office/drawing/2014/main" id="{13F02F9E-4DB9-A805-B643-26A5CA0F6A71}"/>
              </a:ext>
            </a:extLst>
          </p:cNvPr>
          <p:cNvPicPr>
            <a:picLocks noChangeAspect="1"/>
          </p:cNvPicPr>
          <p:nvPr/>
        </p:nvPicPr>
        <p:blipFill>
          <a:blip r:embed="rId4"/>
          <a:stretch>
            <a:fillRect/>
          </a:stretch>
        </p:blipFill>
        <p:spPr>
          <a:xfrm>
            <a:off x="5604258" y="960120"/>
            <a:ext cx="5154065" cy="1858737"/>
          </a:xfrm>
          <a:prstGeom prst="rect">
            <a:avLst/>
          </a:prstGeom>
        </p:spPr>
      </p:pic>
      <p:pic>
        <p:nvPicPr>
          <p:cNvPr id="5" name="Main graphic">
            <a:extLst>
              <a:ext uri="{FF2B5EF4-FFF2-40B4-BE49-F238E27FC236}">
                <a16:creationId xmlns:a16="http://schemas.microsoft.com/office/drawing/2014/main" id="{CA5235BC-8125-4FA3-D262-CB8E4FAD6752}"/>
              </a:ext>
            </a:extLst>
          </p:cNvPr>
          <p:cNvPicPr/>
          <p:nvPr/>
        </p:nvPicPr>
        <p:blipFill>
          <a:blip r:embed="rId5"/>
          <a:stretch/>
        </p:blipFill>
        <p:spPr>
          <a:xfrm>
            <a:off x="5825562" y="2948634"/>
            <a:ext cx="4932761" cy="3575084"/>
          </a:xfrm>
          <a:prstGeom prst="rect">
            <a:avLst/>
          </a:prstGeom>
          <a:ln>
            <a:noFill/>
          </a:ln>
        </p:spPr>
      </p:pic>
    </p:spTree>
    <p:extLst>
      <p:ext uri="{BB962C8B-B14F-4D97-AF65-F5344CB8AC3E}">
        <p14:creationId xmlns:p14="http://schemas.microsoft.com/office/powerpoint/2010/main" val="11493304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7F2D26-65E1-242E-67A3-3B16CD97C482}"/>
              </a:ext>
            </a:extLst>
          </p:cNvPr>
          <p:cNvSpPr txBox="1"/>
          <p:nvPr/>
        </p:nvSpPr>
        <p:spPr>
          <a:xfrm>
            <a:off x="1012875" y="576776"/>
            <a:ext cx="5458264" cy="584775"/>
          </a:xfrm>
          <a:prstGeom prst="rect">
            <a:avLst/>
          </a:prstGeom>
          <a:noFill/>
        </p:spPr>
        <p:txBody>
          <a:bodyPr wrap="square" rtlCol="0">
            <a:spAutoFit/>
          </a:bodyPr>
          <a:lstStyle/>
          <a:p>
            <a:r>
              <a:rPr lang="en-CN" sz="3200" dirty="0">
                <a:latin typeface="Gill Sans MT" panose="020B0502020104020203" pitchFamily="34" charset="77"/>
              </a:rPr>
              <a:t>Causal Inference (因果推断)</a:t>
            </a:r>
          </a:p>
        </p:txBody>
      </p:sp>
      <p:pic>
        <p:nvPicPr>
          <p:cNvPr id="4098" name="Picture 2">
            <a:extLst>
              <a:ext uri="{FF2B5EF4-FFF2-40B4-BE49-F238E27FC236}">
                <a16:creationId xmlns:a16="http://schemas.microsoft.com/office/drawing/2014/main" id="{800D08B0-1CFD-14A7-744E-A47CAAA501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8775" y="1448547"/>
            <a:ext cx="9152549" cy="247231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4083B16F-6375-C232-B76D-5B1D7B6971D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7603"/>
          <a:stretch/>
        </p:blipFill>
        <p:spPr bwMode="auto">
          <a:xfrm>
            <a:off x="7360178" y="3892282"/>
            <a:ext cx="3095041" cy="255019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41373179-14C3-B4F1-EE9B-71A5E349A89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88204" y="3986113"/>
            <a:ext cx="3292419" cy="212668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E26C58D-0ADD-2190-925D-311894B5BB19}"/>
              </a:ext>
            </a:extLst>
          </p:cNvPr>
          <p:cNvSpPr txBox="1"/>
          <p:nvPr/>
        </p:nvSpPr>
        <p:spPr>
          <a:xfrm>
            <a:off x="1888203" y="6107516"/>
            <a:ext cx="3292419" cy="369332"/>
          </a:xfrm>
          <a:prstGeom prst="rect">
            <a:avLst/>
          </a:prstGeom>
          <a:solidFill>
            <a:schemeClr val="accent2">
              <a:lumMod val="50000"/>
            </a:schemeClr>
          </a:solidFill>
        </p:spPr>
        <p:txBody>
          <a:bodyPr wrap="square">
            <a:spAutoFit/>
          </a:bodyPr>
          <a:lstStyle/>
          <a:p>
            <a:pPr algn="ctr"/>
            <a:r>
              <a:rPr lang="en-US" b="1" i="0" strike="noStrike" dirty="0">
                <a:solidFill>
                  <a:schemeClr val="bg1">
                    <a:lumMod val="85000"/>
                  </a:schemeClr>
                </a:solidFill>
                <a:effectLst/>
                <a:latin typeface="Arial" panose="020B0604020202020204" pitchFamily="34" charset="0"/>
                <a:hlinkClick r:id="rId5" tooltip="View page">
                  <a:extLst>
                    <a:ext uri="{A12FA001-AC4F-418D-AE19-62706E023703}">
                      <ahyp:hlinkClr xmlns:ahyp="http://schemas.microsoft.com/office/drawing/2018/hyperlinkcolor" val="tx"/>
                    </a:ext>
                  </a:extLst>
                </a:hlinkClick>
              </a:rPr>
              <a:t>Judea Pearl</a:t>
            </a:r>
            <a:endParaRPr lang="en-CN" dirty="0">
              <a:solidFill>
                <a:schemeClr val="bg1">
                  <a:lumMod val="85000"/>
                </a:schemeClr>
              </a:solidFill>
            </a:endParaRPr>
          </a:p>
        </p:txBody>
      </p:sp>
      <p:sp>
        <p:nvSpPr>
          <p:cNvPr id="6" name="TextBox 5">
            <a:extLst>
              <a:ext uri="{FF2B5EF4-FFF2-40B4-BE49-F238E27FC236}">
                <a16:creationId xmlns:a16="http://schemas.microsoft.com/office/drawing/2014/main" id="{3F27C205-B38C-1C65-25AD-BF5AEE823DAD}"/>
              </a:ext>
            </a:extLst>
          </p:cNvPr>
          <p:cNvSpPr txBox="1"/>
          <p:nvPr/>
        </p:nvSpPr>
        <p:spPr>
          <a:xfrm>
            <a:off x="1888203" y="6476848"/>
            <a:ext cx="4026822" cy="338554"/>
          </a:xfrm>
          <a:prstGeom prst="rect">
            <a:avLst/>
          </a:prstGeom>
          <a:noFill/>
        </p:spPr>
        <p:txBody>
          <a:bodyPr wrap="square">
            <a:spAutoFit/>
          </a:bodyPr>
          <a:lstStyle/>
          <a:p>
            <a:r>
              <a:rPr lang="en-US" sz="1600" b="0" i="0" dirty="0">
                <a:solidFill>
                  <a:srgbClr val="71777D"/>
                </a:solidFill>
                <a:effectLst/>
                <a:latin typeface="Arial" panose="020B0604020202020204" pitchFamily="34" charset="0"/>
              </a:rPr>
              <a:t>University of California, Los Angeles</a:t>
            </a:r>
            <a:endParaRPr lang="en-CN" sz="1600" dirty="0"/>
          </a:p>
        </p:txBody>
      </p:sp>
      <p:sp>
        <p:nvSpPr>
          <p:cNvPr id="8" name="TextBox 7">
            <a:extLst>
              <a:ext uri="{FF2B5EF4-FFF2-40B4-BE49-F238E27FC236}">
                <a16:creationId xmlns:a16="http://schemas.microsoft.com/office/drawing/2014/main" id="{E49E2654-ABC5-48B5-5FF9-94EBE0108596}"/>
              </a:ext>
            </a:extLst>
          </p:cNvPr>
          <p:cNvSpPr txBox="1"/>
          <p:nvPr/>
        </p:nvSpPr>
        <p:spPr>
          <a:xfrm>
            <a:off x="2408996" y="3986113"/>
            <a:ext cx="2666022" cy="338554"/>
          </a:xfrm>
          <a:prstGeom prst="rect">
            <a:avLst/>
          </a:prstGeom>
          <a:noFill/>
        </p:spPr>
        <p:txBody>
          <a:bodyPr wrap="square">
            <a:spAutoFit/>
          </a:bodyPr>
          <a:lstStyle/>
          <a:p>
            <a:r>
              <a:rPr lang="en-US" sz="1600" b="0" i="0" dirty="0">
                <a:solidFill>
                  <a:schemeClr val="tx2">
                    <a:lumMod val="20000"/>
                    <a:lumOff val="80000"/>
                  </a:schemeClr>
                </a:solidFill>
                <a:effectLst/>
                <a:latin typeface="Helvetica Neue" panose="02000503000000020004" pitchFamily="2" charset="0"/>
              </a:rPr>
              <a:t>A.M Turing Award</a:t>
            </a:r>
            <a:r>
              <a:rPr lang="zh-CN" altLang="en-US" sz="1600" b="0" i="0" dirty="0">
                <a:solidFill>
                  <a:schemeClr val="tx2">
                    <a:lumMod val="20000"/>
                    <a:lumOff val="80000"/>
                  </a:schemeClr>
                </a:solidFill>
                <a:effectLst/>
                <a:latin typeface="Helvetica Neue" panose="02000503000000020004" pitchFamily="2" charset="0"/>
              </a:rPr>
              <a:t> </a:t>
            </a:r>
            <a:r>
              <a:rPr lang="en-US" altLang="zh-CN" sz="1600" b="0" i="0" dirty="0">
                <a:solidFill>
                  <a:schemeClr val="tx2">
                    <a:lumMod val="20000"/>
                    <a:lumOff val="80000"/>
                  </a:schemeClr>
                </a:solidFill>
                <a:effectLst/>
                <a:latin typeface="Helvetica Neue" panose="02000503000000020004" pitchFamily="2" charset="0"/>
              </a:rPr>
              <a:t>2011</a:t>
            </a:r>
            <a:endParaRPr lang="en-CN" sz="1600" dirty="0">
              <a:solidFill>
                <a:schemeClr val="tx2">
                  <a:lumMod val="20000"/>
                  <a:lumOff val="80000"/>
                </a:schemeClr>
              </a:solidFill>
            </a:endParaRPr>
          </a:p>
        </p:txBody>
      </p:sp>
    </p:spTree>
    <p:extLst>
      <p:ext uri="{BB962C8B-B14F-4D97-AF65-F5344CB8AC3E}">
        <p14:creationId xmlns:p14="http://schemas.microsoft.com/office/powerpoint/2010/main" val="30375809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4">
            <a:extLst>
              <a:ext uri="{FF2B5EF4-FFF2-40B4-BE49-F238E27FC236}">
                <a16:creationId xmlns:a16="http://schemas.microsoft.com/office/drawing/2014/main" id="{8150B17B-789E-3503-D75C-7BEE982187E8}"/>
              </a:ext>
            </a:extLst>
          </p:cNvPr>
          <p:cNvGrpSpPr/>
          <p:nvPr/>
        </p:nvGrpSpPr>
        <p:grpSpPr>
          <a:xfrm>
            <a:off x="2360543" y="4499761"/>
            <a:ext cx="7619480" cy="2252027"/>
            <a:chOff x="3998720" y="1422289"/>
            <a:chExt cx="7619480" cy="2127721"/>
          </a:xfrm>
        </p:grpSpPr>
        <p:sp>
          <p:nvSpPr>
            <p:cNvPr id="21" name="文本框 6">
              <a:extLst>
                <a:ext uri="{FF2B5EF4-FFF2-40B4-BE49-F238E27FC236}">
                  <a16:creationId xmlns:a16="http://schemas.microsoft.com/office/drawing/2014/main" id="{0A8E5112-851B-D083-D96D-E4500CC2120A}"/>
                </a:ext>
              </a:extLst>
            </p:cNvPr>
            <p:cNvSpPr txBox="1"/>
            <p:nvPr/>
          </p:nvSpPr>
          <p:spPr>
            <a:xfrm>
              <a:off x="5907121" y="1422289"/>
              <a:ext cx="1820926" cy="369332"/>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No association</a:t>
              </a:r>
              <a:endParaRPr lang="zh-CN" altLang="en-US" dirty="0">
                <a:latin typeface="Arial" panose="020B0604020202020204" pitchFamily="34" charset="0"/>
                <a:cs typeface="Arial" panose="020B0604020202020204" pitchFamily="34" charset="0"/>
              </a:endParaRPr>
            </a:p>
          </p:txBody>
        </p:sp>
        <p:grpSp>
          <p:nvGrpSpPr>
            <p:cNvPr id="22" name="组合 7">
              <a:extLst>
                <a:ext uri="{FF2B5EF4-FFF2-40B4-BE49-F238E27FC236}">
                  <a16:creationId xmlns:a16="http://schemas.microsoft.com/office/drawing/2014/main" id="{B8E95731-7018-D4F0-FEFF-7C685075640A}"/>
                </a:ext>
              </a:extLst>
            </p:cNvPr>
            <p:cNvGrpSpPr/>
            <p:nvPr/>
          </p:nvGrpSpPr>
          <p:grpSpPr>
            <a:xfrm>
              <a:off x="3998720" y="1550233"/>
              <a:ext cx="7619480" cy="1999777"/>
              <a:chOff x="4308438" y="4485160"/>
              <a:chExt cx="7619480" cy="1999777"/>
            </a:xfrm>
          </p:grpSpPr>
          <p:sp>
            <p:nvSpPr>
              <p:cNvPr id="23" name="矩形: 圆角 8">
                <a:extLst>
                  <a:ext uri="{FF2B5EF4-FFF2-40B4-BE49-F238E27FC236}">
                    <a16:creationId xmlns:a16="http://schemas.microsoft.com/office/drawing/2014/main" id="{E85FC18D-52F3-B997-D608-0FD4530B2631}"/>
                  </a:ext>
                </a:extLst>
              </p:cNvPr>
              <p:cNvSpPr/>
              <p:nvPr/>
            </p:nvSpPr>
            <p:spPr>
              <a:xfrm>
                <a:off x="4308438" y="6064035"/>
                <a:ext cx="1115649" cy="420901"/>
              </a:xfrm>
              <a:prstGeom prst="roundRect">
                <a:avLst/>
              </a:prstGeom>
              <a:solidFill>
                <a:srgbClr val="4173C3"/>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Arial" panose="020B0604020202020204" pitchFamily="34" charset="0"/>
                    <a:cs typeface="Arial" panose="020B0604020202020204" pitchFamily="34" charset="0"/>
                  </a:rPr>
                  <a:t>Z (SNPs)</a:t>
                </a:r>
                <a:endParaRPr lang="zh-CN" altLang="en-US" sz="2800" b="1" dirty="0">
                  <a:latin typeface="Arial" panose="020B0604020202020204" pitchFamily="34" charset="0"/>
                  <a:cs typeface="Arial" panose="020B0604020202020204" pitchFamily="34" charset="0"/>
                </a:endParaRPr>
              </a:p>
            </p:txBody>
          </p:sp>
          <p:sp>
            <p:nvSpPr>
              <p:cNvPr id="24" name="椭圆 9">
                <a:extLst>
                  <a:ext uri="{FF2B5EF4-FFF2-40B4-BE49-F238E27FC236}">
                    <a16:creationId xmlns:a16="http://schemas.microsoft.com/office/drawing/2014/main" id="{70411E7F-D749-8F7B-E6EF-CBF35B12F977}"/>
                  </a:ext>
                </a:extLst>
              </p:cNvPr>
              <p:cNvSpPr/>
              <p:nvPr/>
            </p:nvSpPr>
            <p:spPr>
              <a:xfrm>
                <a:off x="8948468" y="4485160"/>
                <a:ext cx="600311" cy="561427"/>
              </a:xfrm>
              <a:prstGeom prst="ellipse">
                <a:avLst/>
              </a:prstGeom>
              <a:solidFill>
                <a:srgbClr val="FFC000"/>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tx1"/>
                    </a:solidFill>
                    <a:latin typeface="Arial" panose="020B0604020202020204" pitchFamily="34" charset="0"/>
                    <a:cs typeface="Arial" panose="020B0604020202020204" pitchFamily="34" charset="0"/>
                  </a:rPr>
                  <a:t>U</a:t>
                </a:r>
                <a:endParaRPr lang="zh-CN" altLang="en-US" sz="2800" b="1" dirty="0">
                  <a:solidFill>
                    <a:schemeClr val="tx1"/>
                  </a:solidFill>
                  <a:latin typeface="Arial" panose="020B0604020202020204" pitchFamily="34" charset="0"/>
                  <a:cs typeface="Arial" panose="020B0604020202020204" pitchFamily="34" charset="0"/>
                </a:endParaRPr>
              </a:p>
            </p:txBody>
          </p:sp>
          <p:cxnSp>
            <p:nvCxnSpPr>
              <p:cNvPr id="25" name="直接箭头连接符 10">
                <a:extLst>
                  <a:ext uri="{FF2B5EF4-FFF2-40B4-BE49-F238E27FC236}">
                    <a16:creationId xmlns:a16="http://schemas.microsoft.com/office/drawing/2014/main" id="{0198D7D2-B7CE-49BD-7F4F-659AC1F33BE6}"/>
                  </a:ext>
                </a:extLst>
              </p:cNvPr>
              <p:cNvCxnSpPr>
                <a:cxnSpLocks/>
                <a:stCxn id="23" idx="3"/>
              </p:cNvCxnSpPr>
              <p:nvPr/>
            </p:nvCxnSpPr>
            <p:spPr>
              <a:xfrm>
                <a:off x="5424087" y="6274486"/>
                <a:ext cx="1285324" cy="0"/>
              </a:xfrm>
              <a:prstGeom prst="straightConnector1">
                <a:avLst/>
              </a:prstGeom>
              <a:ln w="38100">
                <a:solidFill>
                  <a:schemeClr val="tx1">
                    <a:lumMod val="75000"/>
                    <a:lumOff val="25000"/>
                  </a:schemeClr>
                </a:solidFill>
                <a:tailEnd type="triangle"/>
              </a:ln>
            </p:spPr>
            <p:style>
              <a:lnRef idx="1">
                <a:schemeClr val="dk1"/>
              </a:lnRef>
              <a:fillRef idx="0">
                <a:schemeClr val="dk1"/>
              </a:fillRef>
              <a:effectRef idx="0">
                <a:schemeClr val="dk1"/>
              </a:effectRef>
              <a:fontRef idx="minor">
                <a:schemeClr val="tx1"/>
              </a:fontRef>
            </p:style>
          </p:cxnSp>
          <p:cxnSp>
            <p:nvCxnSpPr>
              <p:cNvPr id="26" name="直接箭头连接符 11">
                <a:extLst>
                  <a:ext uri="{FF2B5EF4-FFF2-40B4-BE49-F238E27FC236}">
                    <a16:creationId xmlns:a16="http://schemas.microsoft.com/office/drawing/2014/main" id="{F43EAFE5-9E9A-9C54-DFA4-5998EFA87581}"/>
                  </a:ext>
                </a:extLst>
              </p:cNvPr>
              <p:cNvCxnSpPr>
                <a:cxnSpLocks/>
              </p:cNvCxnSpPr>
              <p:nvPr/>
            </p:nvCxnSpPr>
            <p:spPr>
              <a:xfrm>
                <a:off x="8837002" y="6259588"/>
                <a:ext cx="1163519" cy="0"/>
              </a:xfrm>
              <a:prstGeom prst="straightConnector1">
                <a:avLst/>
              </a:prstGeom>
              <a:ln w="38100">
                <a:solidFill>
                  <a:schemeClr val="tx1">
                    <a:lumMod val="75000"/>
                    <a:lumOff val="25000"/>
                  </a:schemeClr>
                </a:solidFill>
                <a:tailEnd type="triangle"/>
              </a:ln>
            </p:spPr>
            <p:style>
              <a:lnRef idx="1">
                <a:schemeClr val="dk1"/>
              </a:lnRef>
              <a:fillRef idx="0">
                <a:schemeClr val="dk1"/>
              </a:fillRef>
              <a:effectRef idx="0">
                <a:schemeClr val="dk1"/>
              </a:effectRef>
              <a:fontRef idx="minor">
                <a:schemeClr val="tx1"/>
              </a:fontRef>
            </p:style>
          </p:cxnSp>
          <p:cxnSp>
            <p:nvCxnSpPr>
              <p:cNvPr id="27" name="直接箭头连接符 12">
                <a:extLst>
                  <a:ext uri="{FF2B5EF4-FFF2-40B4-BE49-F238E27FC236}">
                    <a16:creationId xmlns:a16="http://schemas.microsoft.com/office/drawing/2014/main" id="{3C72F3D3-65E3-03B5-8FF7-4DE0BF2F2628}"/>
                  </a:ext>
                </a:extLst>
              </p:cNvPr>
              <p:cNvCxnSpPr>
                <a:cxnSpLocks/>
              </p:cNvCxnSpPr>
              <p:nvPr/>
            </p:nvCxnSpPr>
            <p:spPr>
              <a:xfrm rot="3000000">
                <a:off x="9307023" y="5493915"/>
                <a:ext cx="1313627" cy="0"/>
              </a:xfrm>
              <a:prstGeom prst="straightConnector1">
                <a:avLst/>
              </a:prstGeom>
              <a:ln w="38100">
                <a:solidFill>
                  <a:schemeClr val="tx1">
                    <a:lumMod val="75000"/>
                    <a:lumOff val="25000"/>
                  </a:schemeClr>
                </a:solidFill>
                <a:tailEnd type="triangle"/>
              </a:ln>
            </p:spPr>
            <p:style>
              <a:lnRef idx="1">
                <a:schemeClr val="dk1"/>
              </a:lnRef>
              <a:fillRef idx="0">
                <a:schemeClr val="dk1"/>
              </a:fillRef>
              <a:effectRef idx="0">
                <a:schemeClr val="dk1"/>
              </a:effectRef>
              <a:fontRef idx="minor">
                <a:schemeClr val="tx1"/>
              </a:fontRef>
            </p:style>
          </p:cxnSp>
          <p:sp>
            <p:nvSpPr>
              <p:cNvPr id="28" name="矩形: 圆角 13">
                <a:extLst>
                  <a:ext uri="{FF2B5EF4-FFF2-40B4-BE49-F238E27FC236}">
                    <a16:creationId xmlns:a16="http://schemas.microsoft.com/office/drawing/2014/main" id="{45D044BC-A48B-73B1-8961-785AAAF621EE}"/>
                  </a:ext>
                </a:extLst>
              </p:cNvPr>
              <p:cNvSpPr/>
              <p:nvPr/>
            </p:nvSpPr>
            <p:spPr>
              <a:xfrm>
                <a:off x="6725856" y="6064035"/>
                <a:ext cx="2043412" cy="420901"/>
              </a:xfrm>
              <a:prstGeom prst="roundRect">
                <a:avLst/>
              </a:prstGeom>
              <a:ln w="12700">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zh-CN" b="1" dirty="0">
                    <a:solidFill>
                      <a:srgbClr val="0070C0"/>
                    </a:solidFill>
                    <a:latin typeface="Arial" panose="020B0604020202020204" pitchFamily="34" charset="0"/>
                    <a:cs typeface="Arial" panose="020B0604020202020204" pitchFamily="34" charset="0"/>
                  </a:rPr>
                  <a:t>X</a:t>
                </a:r>
                <a:r>
                  <a:rPr lang="zh-CN" altLang="en-US" b="1" dirty="0">
                    <a:solidFill>
                      <a:srgbClr val="0070C0"/>
                    </a:solidFill>
                    <a:latin typeface="Arial" panose="020B0604020202020204" pitchFamily="34" charset="0"/>
                    <a:cs typeface="Arial" panose="020B0604020202020204" pitchFamily="34" charset="0"/>
                  </a:rPr>
                  <a:t> </a:t>
                </a:r>
                <a:r>
                  <a:rPr lang="en-US" altLang="zh-CN" b="1" dirty="0">
                    <a:solidFill>
                      <a:srgbClr val="0070C0"/>
                    </a:solidFill>
                    <a:latin typeface="Arial" panose="020B0604020202020204" pitchFamily="34" charset="0"/>
                    <a:cs typeface="Arial" panose="020B0604020202020204" pitchFamily="34" charset="0"/>
                  </a:rPr>
                  <a:t>(Protein)</a:t>
                </a:r>
                <a:endParaRPr lang="zh-CN" altLang="en-US" b="1" dirty="0">
                  <a:solidFill>
                    <a:srgbClr val="0070C0"/>
                  </a:solidFill>
                  <a:latin typeface="Arial" panose="020B0604020202020204" pitchFamily="34" charset="0"/>
                  <a:cs typeface="Arial" panose="020B0604020202020204" pitchFamily="34" charset="0"/>
                </a:endParaRPr>
              </a:p>
            </p:txBody>
          </p:sp>
          <p:cxnSp>
            <p:nvCxnSpPr>
              <p:cNvPr id="29" name="直接箭头连接符 14">
                <a:extLst>
                  <a:ext uri="{FF2B5EF4-FFF2-40B4-BE49-F238E27FC236}">
                    <a16:creationId xmlns:a16="http://schemas.microsoft.com/office/drawing/2014/main" id="{FE58AA25-EC60-800B-55E7-73271C74DF30}"/>
                  </a:ext>
                </a:extLst>
              </p:cNvPr>
              <p:cNvCxnSpPr>
                <a:cxnSpLocks/>
              </p:cNvCxnSpPr>
              <p:nvPr/>
            </p:nvCxnSpPr>
            <p:spPr>
              <a:xfrm rot="18600000" flipH="1">
                <a:off x="7868981" y="5504574"/>
                <a:ext cx="1313627" cy="0"/>
              </a:xfrm>
              <a:prstGeom prst="straightConnector1">
                <a:avLst/>
              </a:prstGeom>
              <a:ln w="38100">
                <a:solidFill>
                  <a:schemeClr val="tx1">
                    <a:lumMod val="75000"/>
                    <a:lumOff val="25000"/>
                  </a:schemeClr>
                </a:solidFill>
                <a:tailEnd type="triangle"/>
              </a:ln>
            </p:spPr>
            <p:style>
              <a:lnRef idx="1">
                <a:schemeClr val="dk1"/>
              </a:lnRef>
              <a:fillRef idx="0">
                <a:schemeClr val="dk1"/>
              </a:fillRef>
              <a:effectRef idx="0">
                <a:schemeClr val="dk1"/>
              </a:effectRef>
              <a:fontRef idx="minor">
                <a:schemeClr val="tx1"/>
              </a:fontRef>
            </p:style>
          </p:cxnSp>
          <p:cxnSp>
            <p:nvCxnSpPr>
              <p:cNvPr id="30" name="直接连接符 15">
                <a:extLst>
                  <a:ext uri="{FF2B5EF4-FFF2-40B4-BE49-F238E27FC236}">
                    <a16:creationId xmlns:a16="http://schemas.microsoft.com/office/drawing/2014/main" id="{39DA6B82-2D23-0696-B22A-FB234521FED0}"/>
                  </a:ext>
                </a:extLst>
              </p:cNvPr>
              <p:cNvCxnSpPr>
                <a:cxnSpLocks/>
              </p:cNvCxnSpPr>
              <p:nvPr/>
            </p:nvCxnSpPr>
            <p:spPr>
              <a:xfrm flipH="1">
                <a:off x="4852676" y="4687990"/>
                <a:ext cx="31406" cy="1356995"/>
              </a:xfrm>
              <a:prstGeom prst="line">
                <a:avLst/>
              </a:prstGeom>
              <a:ln w="38100" cap="flat" cmpd="sng" algn="ctr">
                <a:solidFill>
                  <a:schemeClr val="dk1"/>
                </a:solidFill>
                <a:prstDash val="dash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1" name="直接连接符 20">
                <a:extLst>
                  <a:ext uri="{FF2B5EF4-FFF2-40B4-BE49-F238E27FC236}">
                    <a16:creationId xmlns:a16="http://schemas.microsoft.com/office/drawing/2014/main" id="{2D5CA084-0D41-4EC4-EA9F-CC30BCEFDE55}"/>
                  </a:ext>
                </a:extLst>
              </p:cNvPr>
              <p:cNvCxnSpPr>
                <a:cxnSpLocks/>
              </p:cNvCxnSpPr>
              <p:nvPr/>
            </p:nvCxnSpPr>
            <p:spPr>
              <a:xfrm>
                <a:off x="4866262" y="4707040"/>
                <a:ext cx="4048068" cy="0"/>
              </a:xfrm>
              <a:prstGeom prst="line">
                <a:avLst/>
              </a:prstGeom>
              <a:ln w="38100" cap="flat" cmpd="sng" algn="ctr">
                <a:solidFill>
                  <a:schemeClr val="dk1"/>
                </a:solidFill>
                <a:prstDash val="dashDot"/>
                <a:round/>
                <a:headEnd type="none" w="lg" len="med"/>
                <a:tailEnd type="arrow" w="med" len="med"/>
              </a:ln>
            </p:spPr>
            <p:style>
              <a:lnRef idx="0">
                <a:scrgbClr r="0" g="0" b="0"/>
              </a:lnRef>
              <a:fillRef idx="0">
                <a:scrgbClr r="0" g="0" b="0"/>
              </a:fillRef>
              <a:effectRef idx="0">
                <a:scrgbClr r="0" g="0" b="0"/>
              </a:effectRef>
              <a:fontRef idx="minor">
                <a:schemeClr val="tx1"/>
              </a:fontRef>
            </p:style>
          </p:cxnSp>
          <p:sp>
            <p:nvSpPr>
              <p:cNvPr id="32" name="文本框 21">
                <a:extLst>
                  <a:ext uri="{FF2B5EF4-FFF2-40B4-BE49-F238E27FC236}">
                    <a16:creationId xmlns:a16="http://schemas.microsoft.com/office/drawing/2014/main" id="{93AB1577-C4A5-3706-EA97-39CF3C71AE24}"/>
                  </a:ext>
                </a:extLst>
              </p:cNvPr>
              <p:cNvSpPr txBox="1"/>
              <p:nvPr/>
            </p:nvSpPr>
            <p:spPr>
              <a:xfrm>
                <a:off x="5374446" y="5938716"/>
                <a:ext cx="1351410" cy="348946"/>
              </a:xfrm>
              <a:prstGeom prst="rect">
                <a:avLst/>
              </a:prstGeom>
              <a:noFill/>
            </p:spPr>
            <p:txBody>
              <a:bodyPr wrap="square" rtlCol="0" anchor="ctr">
                <a:spAutoFit/>
              </a:bodyPr>
              <a:lstStyle/>
              <a:p>
                <a:r>
                  <a:rPr lang="en-US" altLang="zh-CN" dirty="0">
                    <a:latin typeface="Arial" panose="020B0604020202020204" pitchFamily="34" charset="0"/>
                    <a:cs typeface="Arial" panose="020B0604020202020204" pitchFamily="34" charset="0"/>
                  </a:rPr>
                  <a:t>Association</a:t>
                </a:r>
                <a:endParaRPr lang="zh-CN" altLang="en-US" dirty="0">
                  <a:latin typeface="Arial" panose="020B0604020202020204" pitchFamily="34" charset="0"/>
                  <a:cs typeface="Arial" panose="020B0604020202020204" pitchFamily="34" charset="0"/>
                </a:endParaRPr>
              </a:p>
            </p:txBody>
          </p:sp>
          <p:sp>
            <p:nvSpPr>
              <p:cNvPr id="33" name="文本框 22">
                <a:extLst>
                  <a:ext uri="{FF2B5EF4-FFF2-40B4-BE49-F238E27FC236}">
                    <a16:creationId xmlns:a16="http://schemas.microsoft.com/office/drawing/2014/main" id="{74623015-9E76-C74F-D51E-60E40348D6E6}"/>
                  </a:ext>
                </a:extLst>
              </p:cNvPr>
              <p:cNvSpPr txBox="1"/>
              <p:nvPr/>
            </p:nvSpPr>
            <p:spPr>
              <a:xfrm>
                <a:off x="8914330" y="5918706"/>
                <a:ext cx="941128" cy="369332"/>
              </a:xfrm>
              <a:prstGeom prst="rect">
                <a:avLst/>
              </a:prstGeom>
              <a:noFill/>
            </p:spPr>
            <p:txBody>
              <a:bodyPr wrap="square" rtlCol="0" anchor="ctr">
                <a:spAutoFit/>
              </a:bodyPr>
              <a:lstStyle/>
              <a:p>
                <a:r>
                  <a:rPr lang="en-US" altLang="zh-CN" dirty="0">
                    <a:latin typeface="Arial" panose="020B0604020202020204" pitchFamily="34" charset="0"/>
                    <a:cs typeface="Arial" panose="020B0604020202020204" pitchFamily="34" charset="0"/>
                  </a:rPr>
                  <a:t>Causal</a:t>
                </a:r>
                <a:endParaRPr lang="zh-CN" altLang="en-US" dirty="0">
                  <a:latin typeface="Arial" panose="020B0604020202020204" pitchFamily="34" charset="0"/>
                  <a:cs typeface="Arial" panose="020B0604020202020204" pitchFamily="34" charset="0"/>
                </a:endParaRPr>
              </a:p>
            </p:txBody>
          </p:sp>
          <p:sp>
            <p:nvSpPr>
              <p:cNvPr id="34" name="文本框 23">
                <a:extLst>
                  <a:ext uri="{FF2B5EF4-FFF2-40B4-BE49-F238E27FC236}">
                    <a16:creationId xmlns:a16="http://schemas.microsoft.com/office/drawing/2014/main" id="{39BC0A4E-3655-FE4B-0E8E-654933A392D7}"/>
                  </a:ext>
                </a:extLst>
              </p:cNvPr>
              <p:cNvSpPr txBox="1"/>
              <p:nvPr/>
            </p:nvSpPr>
            <p:spPr>
              <a:xfrm>
                <a:off x="9537314" y="4541882"/>
                <a:ext cx="1458414" cy="369332"/>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Confounder</a:t>
                </a:r>
                <a:endParaRPr lang="zh-CN" altLang="en-US" dirty="0">
                  <a:latin typeface="Arial" panose="020B0604020202020204" pitchFamily="34" charset="0"/>
                  <a:cs typeface="Arial" panose="020B0604020202020204" pitchFamily="34" charset="0"/>
                </a:endParaRPr>
              </a:p>
            </p:txBody>
          </p:sp>
          <p:sp>
            <p:nvSpPr>
              <p:cNvPr id="35" name="矩形: 圆角 24">
                <a:extLst>
                  <a:ext uri="{FF2B5EF4-FFF2-40B4-BE49-F238E27FC236}">
                    <a16:creationId xmlns:a16="http://schemas.microsoft.com/office/drawing/2014/main" id="{64DDAEF2-21D2-FEC2-240B-2EFE14A0E9CA}"/>
                  </a:ext>
                </a:extLst>
              </p:cNvPr>
              <p:cNvSpPr/>
              <p:nvPr/>
            </p:nvSpPr>
            <p:spPr>
              <a:xfrm>
                <a:off x="10001061" y="6064037"/>
                <a:ext cx="1926857" cy="420900"/>
              </a:xfrm>
              <a:prstGeom prst="roundRect">
                <a:avLst/>
              </a:prstGeom>
              <a:ln w="12700">
                <a:solidFill>
                  <a:schemeClr val="bg1">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CN" b="1" dirty="0">
                    <a:latin typeface="Arial" panose="020B0604020202020204" pitchFamily="34" charset="0"/>
                    <a:cs typeface="Arial" panose="020B0604020202020204" pitchFamily="34" charset="0"/>
                  </a:rPr>
                  <a:t>Y</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a:t>
                </a:r>
                <a:r>
                  <a:rPr lang="en-US" altLang="zh-CN" b="1" dirty="0" err="1">
                    <a:latin typeface="Arial" panose="020B0604020202020204" pitchFamily="34" charset="0"/>
                    <a:cs typeface="Arial" panose="020B0604020202020204" pitchFamily="34" charset="0"/>
                  </a:rPr>
                  <a:t>Phosphosite</a:t>
                </a:r>
                <a:r>
                  <a:rPr lang="en-US" altLang="zh-CN" b="1" dirty="0">
                    <a:latin typeface="Arial" panose="020B0604020202020204" pitchFamily="34" charset="0"/>
                    <a:cs typeface="Arial" panose="020B0604020202020204" pitchFamily="34" charset="0"/>
                  </a:rPr>
                  <a:t>)</a:t>
                </a:r>
                <a:endParaRPr lang="zh-CN" altLang="en-US" b="1" dirty="0">
                  <a:latin typeface="Arial" panose="020B0604020202020204" pitchFamily="34" charset="0"/>
                  <a:cs typeface="Arial" panose="020B0604020202020204" pitchFamily="34" charset="0"/>
                </a:endParaRPr>
              </a:p>
            </p:txBody>
          </p:sp>
        </p:grpSp>
      </p:grpSp>
      <p:sp>
        <p:nvSpPr>
          <p:cNvPr id="44" name="TextBox 43">
            <a:extLst>
              <a:ext uri="{FF2B5EF4-FFF2-40B4-BE49-F238E27FC236}">
                <a16:creationId xmlns:a16="http://schemas.microsoft.com/office/drawing/2014/main" id="{A9E58FA5-C24C-434F-05AB-B357FE491293}"/>
              </a:ext>
            </a:extLst>
          </p:cNvPr>
          <p:cNvSpPr txBox="1"/>
          <p:nvPr/>
        </p:nvSpPr>
        <p:spPr>
          <a:xfrm>
            <a:off x="586635" y="1346945"/>
            <a:ext cx="4906900" cy="461665"/>
          </a:xfrm>
          <a:prstGeom prst="rect">
            <a:avLst/>
          </a:prstGeom>
          <a:noFill/>
        </p:spPr>
        <p:txBody>
          <a:bodyPr wrap="square" rtlCol="0">
            <a:spAutoFit/>
          </a:bodyPr>
          <a:lstStyle/>
          <a:p>
            <a:r>
              <a:rPr lang="en-US" sz="2400" b="1" i="1" dirty="0">
                <a:solidFill>
                  <a:srgbClr val="0070C0"/>
                </a:solidFill>
                <a:latin typeface="Arial Hebrew Scholar" pitchFamily="2" charset="-79"/>
                <a:ea typeface="HEITI TC MEDIUM" pitchFamily="2" charset="-128"/>
                <a:cs typeface="Arial Hebrew Scholar" pitchFamily="2" charset="-79"/>
              </a:rPr>
              <a:t>Mendelian randomization</a:t>
            </a:r>
            <a:r>
              <a:rPr lang="en-CN" sz="2400" b="1" i="1" dirty="0">
                <a:solidFill>
                  <a:srgbClr val="0070C0"/>
                </a:solidFill>
                <a:latin typeface="Arial Hebrew Scholar" pitchFamily="2" charset="-79"/>
                <a:ea typeface="HEITI TC MEDIUM" pitchFamily="2" charset="-128"/>
                <a:cs typeface="Arial Hebrew Scholar" pitchFamily="2" charset="-79"/>
              </a:rPr>
              <a:t>( MR)</a:t>
            </a:r>
          </a:p>
        </p:txBody>
      </p:sp>
      <p:grpSp>
        <p:nvGrpSpPr>
          <p:cNvPr id="2" name="组合 4">
            <a:extLst>
              <a:ext uri="{FF2B5EF4-FFF2-40B4-BE49-F238E27FC236}">
                <a16:creationId xmlns:a16="http://schemas.microsoft.com/office/drawing/2014/main" id="{7722FF25-8750-60D5-C0D2-BF31740F5102}"/>
              </a:ext>
            </a:extLst>
          </p:cNvPr>
          <p:cNvGrpSpPr/>
          <p:nvPr/>
        </p:nvGrpSpPr>
        <p:grpSpPr>
          <a:xfrm>
            <a:off x="2224149" y="1754831"/>
            <a:ext cx="7151036" cy="2252027"/>
            <a:chOff x="3998720" y="1422289"/>
            <a:chExt cx="7151036" cy="2127721"/>
          </a:xfrm>
        </p:grpSpPr>
        <p:sp>
          <p:nvSpPr>
            <p:cNvPr id="4" name="文本框 6">
              <a:extLst>
                <a:ext uri="{FF2B5EF4-FFF2-40B4-BE49-F238E27FC236}">
                  <a16:creationId xmlns:a16="http://schemas.microsoft.com/office/drawing/2014/main" id="{93276372-253A-94F0-B4DE-3B4320F5FC59}"/>
                </a:ext>
              </a:extLst>
            </p:cNvPr>
            <p:cNvSpPr txBox="1"/>
            <p:nvPr/>
          </p:nvSpPr>
          <p:spPr>
            <a:xfrm>
              <a:off x="5907121" y="1422289"/>
              <a:ext cx="1820926" cy="369332"/>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No association</a:t>
              </a:r>
              <a:endParaRPr lang="zh-CN" altLang="en-US" dirty="0">
                <a:latin typeface="Arial" panose="020B0604020202020204" pitchFamily="34" charset="0"/>
                <a:cs typeface="Arial" panose="020B0604020202020204" pitchFamily="34" charset="0"/>
              </a:endParaRPr>
            </a:p>
          </p:txBody>
        </p:sp>
        <p:grpSp>
          <p:nvGrpSpPr>
            <p:cNvPr id="5" name="组合 7">
              <a:extLst>
                <a:ext uri="{FF2B5EF4-FFF2-40B4-BE49-F238E27FC236}">
                  <a16:creationId xmlns:a16="http://schemas.microsoft.com/office/drawing/2014/main" id="{D60A3734-2809-9547-1A9B-2B85399C6D13}"/>
                </a:ext>
              </a:extLst>
            </p:cNvPr>
            <p:cNvGrpSpPr/>
            <p:nvPr/>
          </p:nvGrpSpPr>
          <p:grpSpPr>
            <a:xfrm>
              <a:off x="3998720" y="1550233"/>
              <a:ext cx="7151036" cy="1999777"/>
              <a:chOff x="4308438" y="4485160"/>
              <a:chExt cx="7151036" cy="1999777"/>
            </a:xfrm>
          </p:grpSpPr>
          <p:sp>
            <p:nvSpPr>
              <p:cNvPr id="7" name="矩形: 圆角 8">
                <a:extLst>
                  <a:ext uri="{FF2B5EF4-FFF2-40B4-BE49-F238E27FC236}">
                    <a16:creationId xmlns:a16="http://schemas.microsoft.com/office/drawing/2014/main" id="{E6FFFAB1-F11D-873D-8FCE-22F91DFC3BD6}"/>
                  </a:ext>
                </a:extLst>
              </p:cNvPr>
              <p:cNvSpPr/>
              <p:nvPr/>
            </p:nvSpPr>
            <p:spPr>
              <a:xfrm>
                <a:off x="4308438" y="6064035"/>
                <a:ext cx="1115649" cy="420901"/>
              </a:xfrm>
              <a:prstGeom prst="roundRect">
                <a:avLst/>
              </a:prstGeom>
              <a:solidFill>
                <a:srgbClr val="4173C3"/>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Arial" panose="020B0604020202020204" pitchFamily="34" charset="0"/>
                    <a:cs typeface="Arial" panose="020B0604020202020204" pitchFamily="34" charset="0"/>
                  </a:rPr>
                  <a:t>Z (SNPs)</a:t>
                </a:r>
                <a:endParaRPr lang="zh-CN" altLang="en-US" sz="2800" b="1" dirty="0">
                  <a:latin typeface="Arial" panose="020B0604020202020204" pitchFamily="34" charset="0"/>
                  <a:cs typeface="Arial" panose="020B0604020202020204" pitchFamily="34" charset="0"/>
                </a:endParaRPr>
              </a:p>
            </p:txBody>
          </p:sp>
          <p:sp>
            <p:nvSpPr>
              <p:cNvPr id="8" name="椭圆 9">
                <a:extLst>
                  <a:ext uri="{FF2B5EF4-FFF2-40B4-BE49-F238E27FC236}">
                    <a16:creationId xmlns:a16="http://schemas.microsoft.com/office/drawing/2014/main" id="{0791A8CB-6979-B114-398D-450B365A8BC9}"/>
                  </a:ext>
                </a:extLst>
              </p:cNvPr>
              <p:cNvSpPr/>
              <p:nvPr/>
            </p:nvSpPr>
            <p:spPr>
              <a:xfrm>
                <a:off x="8948468" y="4485160"/>
                <a:ext cx="600311" cy="561427"/>
              </a:xfrm>
              <a:prstGeom prst="ellipse">
                <a:avLst/>
              </a:prstGeom>
              <a:solidFill>
                <a:srgbClr val="FFC000"/>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tx1"/>
                    </a:solidFill>
                    <a:latin typeface="Arial" panose="020B0604020202020204" pitchFamily="34" charset="0"/>
                    <a:cs typeface="Arial" panose="020B0604020202020204" pitchFamily="34" charset="0"/>
                  </a:rPr>
                  <a:t>U</a:t>
                </a:r>
                <a:endParaRPr lang="zh-CN" altLang="en-US" sz="2800" b="1" dirty="0">
                  <a:solidFill>
                    <a:schemeClr val="tx1"/>
                  </a:solidFill>
                  <a:latin typeface="Arial" panose="020B0604020202020204" pitchFamily="34" charset="0"/>
                  <a:cs typeface="Arial" panose="020B0604020202020204" pitchFamily="34" charset="0"/>
                </a:endParaRPr>
              </a:p>
            </p:txBody>
          </p:sp>
          <p:cxnSp>
            <p:nvCxnSpPr>
              <p:cNvPr id="9" name="直接箭头连接符 10">
                <a:extLst>
                  <a:ext uri="{FF2B5EF4-FFF2-40B4-BE49-F238E27FC236}">
                    <a16:creationId xmlns:a16="http://schemas.microsoft.com/office/drawing/2014/main" id="{EFBABC31-6141-9696-3106-E0D3E6C102FA}"/>
                  </a:ext>
                </a:extLst>
              </p:cNvPr>
              <p:cNvCxnSpPr>
                <a:cxnSpLocks/>
                <a:stCxn id="7" idx="3"/>
              </p:cNvCxnSpPr>
              <p:nvPr/>
            </p:nvCxnSpPr>
            <p:spPr>
              <a:xfrm>
                <a:off x="5424087" y="6274486"/>
                <a:ext cx="1285324" cy="0"/>
              </a:xfrm>
              <a:prstGeom prst="straightConnector1">
                <a:avLst/>
              </a:prstGeom>
              <a:ln w="38100">
                <a:solidFill>
                  <a:schemeClr val="tx1">
                    <a:lumMod val="75000"/>
                    <a:lumOff val="25000"/>
                  </a:schemeClr>
                </a:solidFill>
                <a:tailEnd type="triangle"/>
              </a:ln>
            </p:spPr>
            <p:style>
              <a:lnRef idx="1">
                <a:schemeClr val="dk1"/>
              </a:lnRef>
              <a:fillRef idx="0">
                <a:schemeClr val="dk1"/>
              </a:fillRef>
              <a:effectRef idx="0">
                <a:schemeClr val="dk1"/>
              </a:effectRef>
              <a:fontRef idx="minor">
                <a:schemeClr val="tx1"/>
              </a:fontRef>
            </p:style>
          </p:cxnSp>
          <p:cxnSp>
            <p:nvCxnSpPr>
              <p:cNvPr id="10" name="直接箭头连接符 11">
                <a:extLst>
                  <a:ext uri="{FF2B5EF4-FFF2-40B4-BE49-F238E27FC236}">
                    <a16:creationId xmlns:a16="http://schemas.microsoft.com/office/drawing/2014/main" id="{3747B7CE-DBFF-BC00-7CA6-499A03486545}"/>
                  </a:ext>
                </a:extLst>
              </p:cNvPr>
              <p:cNvCxnSpPr>
                <a:cxnSpLocks/>
              </p:cNvCxnSpPr>
              <p:nvPr/>
            </p:nvCxnSpPr>
            <p:spPr>
              <a:xfrm>
                <a:off x="8837002" y="6259588"/>
                <a:ext cx="1163519" cy="0"/>
              </a:xfrm>
              <a:prstGeom prst="straightConnector1">
                <a:avLst/>
              </a:prstGeom>
              <a:ln w="38100">
                <a:solidFill>
                  <a:schemeClr val="tx1">
                    <a:lumMod val="75000"/>
                    <a:lumOff val="25000"/>
                  </a:schemeClr>
                </a:solidFill>
                <a:tailEnd type="triangle"/>
              </a:ln>
            </p:spPr>
            <p:style>
              <a:lnRef idx="1">
                <a:schemeClr val="dk1"/>
              </a:lnRef>
              <a:fillRef idx="0">
                <a:schemeClr val="dk1"/>
              </a:fillRef>
              <a:effectRef idx="0">
                <a:schemeClr val="dk1"/>
              </a:effectRef>
              <a:fontRef idx="minor">
                <a:schemeClr val="tx1"/>
              </a:fontRef>
            </p:style>
          </p:cxnSp>
          <p:cxnSp>
            <p:nvCxnSpPr>
              <p:cNvPr id="11" name="直接箭头连接符 12">
                <a:extLst>
                  <a:ext uri="{FF2B5EF4-FFF2-40B4-BE49-F238E27FC236}">
                    <a16:creationId xmlns:a16="http://schemas.microsoft.com/office/drawing/2014/main" id="{27ED4676-B28F-5019-8829-57B03B9360F2}"/>
                  </a:ext>
                </a:extLst>
              </p:cNvPr>
              <p:cNvCxnSpPr>
                <a:cxnSpLocks/>
              </p:cNvCxnSpPr>
              <p:nvPr/>
            </p:nvCxnSpPr>
            <p:spPr>
              <a:xfrm rot="3000000">
                <a:off x="9307023" y="5493915"/>
                <a:ext cx="1313627" cy="0"/>
              </a:xfrm>
              <a:prstGeom prst="straightConnector1">
                <a:avLst/>
              </a:prstGeom>
              <a:ln w="38100">
                <a:solidFill>
                  <a:schemeClr val="tx1">
                    <a:lumMod val="75000"/>
                    <a:lumOff val="25000"/>
                  </a:schemeClr>
                </a:solidFill>
                <a:tailEnd type="triangle"/>
              </a:ln>
            </p:spPr>
            <p:style>
              <a:lnRef idx="1">
                <a:schemeClr val="dk1"/>
              </a:lnRef>
              <a:fillRef idx="0">
                <a:schemeClr val="dk1"/>
              </a:fillRef>
              <a:effectRef idx="0">
                <a:schemeClr val="dk1"/>
              </a:effectRef>
              <a:fontRef idx="minor">
                <a:schemeClr val="tx1"/>
              </a:fontRef>
            </p:style>
          </p:cxnSp>
          <p:sp>
            <p:nvSpPr>
              <p:cNvPr id="12" name="矩形: 圆角 13">
                <a:extLst>
                  <a:ext uri="{FF2B5EF4-FFF2-40B4-BE49-F238E27FC236}">
                    <a16:creationId xmlns:a16="http://schemas.microsoft.com/office/drawing/2014/main" id="{5556342B-E0E5-F3D3-E707-B60C90A7FFEF}"/>
                  </a:ext>
                </a:extLst>
              </p:cNvPr>
              <p:cNvSpPr/>
              <p:nvPr/>
            </p:nvSpPr>
            <p:spPr>
              <a:xfrm>
                <a:off x="6725856" y="6064035"/>
                <a:ext cx="2043412" cy="420901"/>
              </a:xfrm>
              <a:prstGeom prst="roundRect">
                <a:avLst/>
              </a:prstGeom>
              <a:ln w="12700">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zh-CN" b="1" dirty="0">
                    <a:solidFill>
                      <a:srgbClr val="0070C0"/>
                    </a:solidFill>
                    <a:latin typeface="Arial" panose="020B0604020202020204" pitchFamily="34" charset="0"/>
                    <a:cs typeface="Arial" panose="020B0604020202020204" pitchFamily="34" charset="0"/>
                  </a:rPr>
                  <a:t>X</a:t>
                </a:r>
                <a:r>
                  <a:rPr lang="zh-CN" altLang="en-US" b="1" dirty="0">
                    <a:solidFill>
                      <a:srgbClr val="0070C0"/>
                    </a:solidFill>
                    <a:latin typeface="Arial" panose="020B0604020202020204" pitchFamily="34" charset="0"/>
                    <a:cs typeface="Arial" panose="020B0604020202020204" pitchFamily="34" charset="0"/>
                  </a:rPr>
                  <a:t> </a:t>
                </a:r>
                <a:r>
                  <a:rPr lang="en-US" altLang="zh-CN" b="1" dirty="0">
                    <a:solidFill>
                      <a:srgbClr val="0070C0"/>
                    </a:solidFill>
                    <a:latin typeface="Arial" panose="020B0604020202020204" pitchFamily="34" charset="0"/>
                    <a:cs typeface="Arial" panose="020B0604020202020204" pitchFamily="34" charset="0"/>
                  </a:rPr>
                  <a:t>(</a:t>
                </a:r>
                <a:r>
                  <a:rPr lang="en-US" altLang="zh-CN" b="1" dirty="0" err="1">
                    <a:solidFill>
                      <a:srgbClr val="0070C0"/>
                    </a:solidFill>
                    <a:latin typeface="Arial" panose="020B0604020202020204" pitchFamily="34" charset="0"/>
                    <a:cs typeface="Arial" panose="020B0604020202020204" pitchFamily="34" charset="0"/>
                  </a:rPr>
                  <a:t>Phosphosite</a:t>
                </a:r>
                <a:r>
                  <a:rPr lang="en-US" altLang="zh-CN" b="1" dirty="0">
                    <a:solidFill>
                      <a:srgbClr val="0070C0"/>
                    </a:solidFill>
                    <a:latin typeface="Arial" panose="020B0604020202020204" pitchFamily="34" charset="0"/>
                    <a:cs typeface="Arial" panose="020B0604020202020204" pitchFamily="34" charset="0"/>
                  </a:rPr>
                  <a:t>)</a:t>
                </a:r>
                <a:endParaRPr lang="zh-CN" altLang="en-US" b="1" dirty="0">
                  <a:solidFill>
                    <a:srgbClr val="0070C0"/>
                  </a:solidFill>
                  <a:latin typeface="Arial" panose="020B0604020202020204" pitchFamily="34" charset="0"/>
                  <a:cs typeface="Arial" panose="020B0604020202020204" pitchFamily="34" charset="0"/>
                </a:endParaRPr>
              </a:p>
            </p:txBody>
          </p:sp>
          <p:cxnSp>
            <p:nvCxnSpPr>
              <p:cNvPr id="13" name="直接箭头连接符 14">
                <a:extLst>
                  <a:ext uri="{FF2B5EF4-FFF2-40B4-BE49-F238E27FC236}">
                    <a16:creationId xmlns:a16="http://schemas.microsoft.com/office/drawing/2014/main" id="{7E582A21-3225-9760-22AA-C765BD6E0DC7}"/>
                  </a:ext>
                </a:extLst>
              </p:cNvPr>
              <p:cNvCxnSpPr>
                <a:cxnSpLocks/>
              </p:cNvCxnSpPr>
              <p:nvPr/>
            </p:nvCxnSpPr>
            <p:spPr>
              <a:xfrm rot="18600000" flipH="1">
                <a:off x="7868981" y="5504574"/>
                <a:ext cx="1313627" cy="0"/>
              </a:xfrm>
              <a:prstGeom prst="straightConnector1">
                <a:avLst/>
              </a:prstGeom>
              <a:ln w="38100">
                <a:solidFill>
                  <a:schemeClr val="tx1">
                    <a:lumMod val="75000"/>
                    <a:lumOff val="25000"/>
                  </a:schemeClr>
                </a:solidFill>
                <a:tailEnd type="triangle"/>
              </a:ln>
            </p:spPr>
            <p:style>
              <a:lnRef idx="1">
                <a:schemeClr val="dk1"/>
              </a:lnRef>
              <a:fillRef idx="0">
                <a:schemeClr val="dk1"/>
              </a:fillRef>
              <a:effectRef idx="0">
                <a:schemeClr val="dk1"/>
              </a:effectRef>
              <a:fontRef idx="minor">
                <a:schemeClr val="tx1"/>
              </a:fontRef>
            </p:style>
          </p:cxnSp>
          <p:cxnSp>
            <p:nvCxnSpPr>
              <p:cNvPr id="14" name="直接连接符 15">
                <a:extLst>
                  <a:ext uri="{FF2B5EF4-FFF2-40B4-BE49-F238E27FC236}">
                    <a16:creationId xmlns:a16="http://schemas.microsoft.com/office/drawing/2014/main" id="{9E1A15D8-585A-AB0E-3FAB-22F101DF9594}"/>
                  </a:ext>
                </a:extLst>
              </p:cNvPr>
              <p:cNvCxnSpPr>
                <a:cxnSpLocks/>
              </p:cNvCxnSpPr>
              <p:nvPr/>
            </p:nvCxnSpPr>
            <p:spPr>
              <a:xfrm flipH="1">
                <a:off x="4852676" y="4687990"/>
                <a:ext cx="31406" cy="1356995"/>
              </a:xfrm>
              <a:prstGeom prst="line">
                <a:avLst/>
              </a:prstGeom>
              <a:ln w="38100" cap="flat" cmpd="sng" algn="ctr">
                <a:solidFill>
                  <a:schemeClr val="dk1"/>
                </a:solidFill>
                <a:prstDash val="dash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5" name="直接连接符 20">
                <a:extLst>
                  <a:ext uri="{FF2B5EF4-FFF2-40B4-BE49-F238E27FC236}">
                    <a16:creationId xmlns:a16="http://schemas.microsoft.com/office/drawing/2014/main" id="{66314821-FA27-B69D-D584-F4EACF14A0F5}"/>
                  </a:ext>
                </a:extLst>
              </p:cNvPr>
              <p:cNvCxnSpPr>
                <a:cxnSpLocks/>
              </p:cNvCxnSpPr>
              <p:nvPr/>
            </p:nvCxnSpPr>
            <p:spPr>
              <a:xfrm>
                <a:off x="4866262" y="4707040"/>
                <a:ext cx="4048068" cy="0"/>
              </a:xfrm>
              <a:prstGeom prst="line">
                <a:avLst/>
              </a:prstGeom>
              <a:ln w="38100" cap="flat" cmpd="sng" algn="ctr">
                <a:solidFill>
                  <a:schemeClr val="dk1"/>
                </a:solidFill>
                <a:prstDash val="dashDot"/>
                <a:round/>
                <a:headEnd type="none" w="lg" len="med"/>
                <a:tailEnd type="arrow" w="med" len="med"/>
              </a:ln>
            </p:spPr>
            <p:style>
              <a:lnRef idx="0">
                <a:scrgbClr r="0" g="0" b="0"/>
              </a:lnRef>
              <a:fillRef idx="0">
                <a:scrgbClr r="0" g="0" b="0"/>
              </a:fillRef>
              <a:effectRef idx="0">
                <a:scrgbClr r="0" g="0" b="0"/>
              </a:effectRef>
              <a:fontRef idx="minor">
                <a:schemeClr val="tx1"/>
              </a:fontRef>
            </p:style>
          </p:cxnSp>
          <p:sp>
            <p:nvSpPr>
              <p:cNvPr id="16" name="文本框 21">
                <a:extLst>
                  <a:ext uri="{FF2B5EF4-FFF2-40B4-BE49-F238E27FC236}">
                    <a16:creationId xmlns:a16="http://schemas.microsoft.com/office/drawing/2014/main" id="{72B71A5C-9576-B6FD-EFC2-8C03CE334668}"/>
                  </a:ext>
                </a:extLst>
              </p:cNvPr>
              <p:cNvSpPr txBox="1"/>
              <p:nvPr/>
            </p:nvSpPr>
            <p:spPr>
              <a:xfrm>
                <a:off x="5374446" y="5938716"/>
                <a:ext cx="1351410" cy="348946"/>
              </a:xfrm>
              <a:prstGeom prst="rect">
                <a:avLst/>
              </a:prstGeom>
              <a:noFill/>
            </p:spPr>
            <p:txBody>
              <a:bodyPr wrap="square" rtlCol="0" anchor="ctr">
                <a:spAutoFit/>
              </a:bodyPr>
              <a:lstStyle/>
              <a:p>
                <a:r>
                  <a:rPr lang="en-US" altLang="zh-CN" dirty="0">
                    <a:latin typeface="Arial" panose="020B0604020202020204" pitchFamily="34" charset="0"/>
                    <a:cs typeface="Arial" panose="020B0604020202020204" pitchFamily="34" charset="0"/>
                  </a:rPr>
                  <a:t>Association</a:t>
                </a:r>
                <a:endParaRPr lang="zh-CN" altLang="en-US" dirty="0">
                  <a:latin typeface="Arial" panose="020B0604020202020204" pitchFamily="34" charset="0"/>
                  <a:cs typeface="Arial" panose="020B0604020202020204" pitchFamily="34" charset="0"/>
                </a:endParaRPr>
              </a:p>
            </p:txBody>
          </p:sp>
          <p:sp>
            <p:nvSpPr>
              <p:cNvPr id="17" name="文本框 22">
                <a:extLst>
                  <a:ext uri="{FF2B5EF4-FFF2-40B4-BE49-F238E27FC236}">
                    <a16:creationId xmlns:a16="http://schemas.microsoft.com/office/drawing/2014/main" id="{5C24916A-A371-638F-3676-AEE26A0D5075}"/>
                  </a:ext>
                </a:extLst>
              </p:cNvPr>
              <p:cNvSpPr txBox="1"/>
              <p:nvPr/>
            </p:nvSpPr>
            <p:spPr>
              <a:xfrm>
                <a:off x="8914330" y="5918706"/>
                <a:ext cx="941128" cy="369332"/>
              </a:xfrm>
              <a:prstGeom prst="rect">
                <a:avLst/>
              </a:prstGeom>
              <a:noFill/>
            </p:spPr>
            <p:txBody>
              <a:bodyPr wrap="square" rtlCol="0" anchor="ctr">
                <a:spAutoFit/>
              </a:bodyPr>
              <a:lstStyle/>
              <a:p>
                <a:r>
                  <a:rPr lang="en-US" altLang="zh-CN" dirty="0">
                    <a:latin typeface="Arial" panose="020B0604020202020204" pitchFamily="34" charset="0"/>
                    <a:cs typeface="Arial" panose="020B0604020202020204" pitchFamily="34" charset="0"/>
                  </a:rPr>
                  <a:t>Causal</a:t>
                </a:r>
                <a:endParaRPr lang="zh-CN" altLang="en-US" dirty="0">
                  <a:latin typeface="Arial" panose="020B0604020202020204" pitchFamily="34" charset="0"/>
                  <a:cs typeface="Arial" panose="020B0604020202020204" pitchFamily="34" charset="0"/>
                </a:endParaRPr>
              </a:p>
            </p:txBody>
          </p:sp>
          <p:sp>
            <p:nvSpPr>
              <p:cNvPr id="18" name="文本框 23">
                <a:extLst>
                  <a:ext uri="{FF2B5EF4-FFF2-40B4-BE49-F238E27FC236}">
                    <a16:creationId xmlns:a16="http://schemas.microsoft.com/office/drawing/2014/main" id="{BFC6DC5B-DD9C-96FD-A224-21373CE20D10}"/>
                  </a:ext>
                </a:extLst>
              </p:cNvPr>
              <p:cNvSpPr txBox="1"/>
              <p:nvPr/>
            </p:nvSpPr>
            <p:spPr>
              <a:xfrm>
                <a:off x="9537314" y="4541882"/>
                <a:ext cx="1458414" cy="369332"/>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Confounder</a:t>
                </a:r>
                <a:endParaRPr lang="zh-CN" altLang="en-US" dirty="0">
                  <a:latin typeface="Arial" panose="020B0604020202020204" pitchFamily="34" charset="0"/>
                  <a:cs typeface="Arial" panose="020B0604020202020204" pitchFamily="34" charset="0"/>
                </a:endParaRPr>
              </a:p>
            </p:txBody>
          </p:sp>
          <p:sp>
            <p:nvSpPr>
              <p:cNvPr id="19" name="矩形: 圆角 24">
                <a:extLst>
                  <a:ext uri="{FF2B5EF4-FFF2-40B4-BE49-F238E27FC236}">
                    <a16:creationId xmlns:a16="http://schemas.microsoft.com/office/drawing/2014/main" id="{6BD5439F-41A8-6CFF-B935-48D3BCDE3024}"/>
                  </a:ext>
                </a:extLst>
              </p:cNvPr>
              <p:cNvSpPr/>
              <p:nvPr/>
            </p:nvSpPr>
            <p:spPr>
              <a:xfrm>
                <a:off x="10001061" y="6064037"/>
                <a:ext cx="1458413" cy="420900"/>
              </a:xfrm>
              <a:prstGeom prst="roundRect">
                <a:avLst/>
              </a:prstGeom>
              <a:ln w="12700">
                <a:solidFill>
                  <a:schemeClr val="bg1">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CN" b="1" dirty="0">
                    <a:latin typeface="Arial" panose="020B0604020202020204" pitchFamily="34" charset="0"/>
                    <a:cs typeface="Arial" panose="020B0604020202020204" pitchFamily="34" charset="0"/>
                  </a:rPr>
                  <a:t>Y</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(Protein)</a:t>
                </a:r>
                <a:endParaRPr lang="zh-CN" altLang="en-US" b="1" dirty="0">
                  <a:latin typeface="Arial" panose="020B0604020202020204" pitchFamily="34" charset="0"/>
                  <a:cs typeface="Arial" panose="020B0604020202020204" pitchFamily="34" charset="0"/>
                </a:endParaRPr>
              </a:p>
            </p:txBody>
          </p:sp>
        </p:grpSp>
      </p:grpSp>
      <p:cxnSp>
        <p:nvCxnSpPr>
          <p:cNvPr id="42" name="Straight Connector 41">
            <a:extLst>
              <a:ext uri="{FF2B5EF4-FFF2-40B4-BE49-F238E27FC236}">
                <a16:creationId xmlns:a16="http://schemas.microsoft.com/office/drawing/2014/main" id="{432BA247-354B-BA9C-57A3-CFA7EF97E4E3}"/>
              </a:ext>
            </a:extLst>
          </p:cNvPr>
          <p:cNvCxnSpPr>
            <a:cxnSpLocks/>
          </p:cNvCxnSpPr>
          <p:nvPr/>
        </p:nvCxnSpPr>
        <p:spPr>
          <a:xfrm>
            <a:off x="1603717" y="4360985"/>
            <a:ext cx="8623495"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46" name="Picture 2">
            <a:extLst>
              <a:ext uri="{FF2B5EF4-FFF2-40B4-BE49-F238E27FC236}">
                <a16:creationId xmlns:a16="http://schemas.microsoft.com/office/drawing/2014/main" id="{D35FABCA-DDB3-7E9B-3730-537BD03D384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351" b="9104"/>
          <a:stretch/>
        </p:blipFill>
        <p:spPr bwMode="auto">
          <a:xfrm>
            <a:off x="10803521" y="106430"/>
            <a:ext cx="1379612" cy="159233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0892903D-6FCE-A978-3047-98073615821F}"/>
              </a:ext>
            </a:extLst>
          </p:cNvPr>
          <p:cNvSpPr txBox="1"/>
          <p:nvPr/>
        </p:nvSpPr>
        <p:spPr>
          <a:xfrm>
            <a:off x="586635" y="235978"/>
            <a:ext cx="8611153" cy="954107"/>
          </a:xfrm>
          <a:prstGeom prst="rect">
            <a:avLst/>
          </a:prstGeom>
          <a:noFill/>
        </p:spPr>
        <p:txBody>
          <a:bodyPr wrap="square">
            <a:spAutoFit/>
          </a:bodyPr>
          <a:lstStyle/>
          <a:p>
            <a:pPr>
              <a:spcBef>
                <a:spcPts val="1200"/>
              </a:spcBef>
              <a:spcAft>
                <a:spcPts val="300"/>
              </a:spcAft>
            </a:pPr>
            <a:r>
              <a:rPr lang="en-US" sz="2800" kern="100" dirty="0">
                <a:effectLst/>
                <a:latin typeface="Gill Sans MT" panose="020B0502020104020203" pitchFamily="34" charset="77"/>
                <a:ea typeface="DengXian Light" panose="02010600030101010101" pitchFamily="2" charset="-122"/>
                <a:cs typeface="Arial" panose="020B0604020202020204" pitchFamily="34" charset="0"/>
              </a:rPr>
              <a:t>Causal Inference of </a:t>
            </a:r>
            <a:r>
              <a:rPr lang="en-US" sz="2800" kern="100" dirty="0" err="1">
                <a:effectLst/>
                <a:latin typeface="Gill Sans MT" panose="020B0502020104020203" pitchFamily="34" charset="77"/>
                <a:ea typeface="DengXian Light" panose="02010600030101010101" pitchFamily="2" charset="-122"/>
                <a:cs typeface="Arial" panose="020B0604020202020204" pitchFamily="34" charset="0"/>
              </a:rPr>
              <a:t>Phosphoproteomic</a:t>
            </a:r>
            <a:r>
              <a:rPr lang="en-US" sz="2800" kern="100" dirty="0">
                <a:effectLst/>
                <a:latin typeface="Gill Sans MT" panose="020B0502020104020203" pitchFamily="34" charset="77"/>
                <a:ea typeface="DengXian Light" panose="02010600030101010101" pitchFamily="2" charset="-122"/>
                <a:cs typeface="Arial" panose="020B0604020202020204" pitchFamily="34" charset="0"/>
              </a:rPr>
              <a:t> Regulatory Network in Cancer</a:t>
            </a:r>
            <a:endParaRPr lang="en-CN" sz="2800" kern="100" dirty="0">
              <a:effectLst/>
              <a:latin typeface="Gill Sans MT" panose="020B0502020104020203" pitchFamily="34" charset="77"/>
              <a:ea typeface="DengXian Light" panose="02010600030101010101" pitchFamily="2" charset="-122"/>
              <a:cs typeface="Arial" panose="020B0604020202020204" pitchFamily="34" charset="0"/>
            </a:endParaRPr>
          </a:p>
        </p:txBody>
      </p:sp>
    </p:spTree>
    <p:extLst>
      <p:ext uri="{BB962C8B-B14F-4D97-AF65-F5344CB8AC3E}">
        <p14:creationId xmlns:p14="http://schemas.microsoft.com/office/powerpoint/2010/main" val="827588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5">
            <a:extLst>
              <a:ext uri="{FF2B5EF4-FFF2-40B4-BE49-F238E27FC236}">
                <a16:creationId xmlns:a16="http://schemas.microsoft.com/office/drawing/2014/main" id="{AF07F239-E2C9-888F-F30B-8DD17774B161}"/>
              </a:ext>
            </a:extLst>
          </p:cNvPr>
          <p:cNvSpPr/>
          <p:nvPr/>
        </p:nvSpPr>
        <p:spPr>
          <a:xfrm>
            <a:off x="737229" y="767498"/>
            <a:ext cx="8720657" cy="523220"/>
          </a:xfrm>
          <a:prstGeom prst="rect">
            <a:avLst/>
          </a:prstGeom>
        </p:spPr>
        <p:txBody>
          <a:bodyPr wrap="none">
            <a:spAutoFit/>
          </a:bodyPr>
          <a:lstStyle/>
          <a:p>
            <a:r>
              <a:rPr lang="en-US" altLang="zh-CN" sz="2800" dirty="0">
                <a:solidFill>
                  <a:srgbClr val="C00000"/>
                </a:solidFill>
                <a:latin typeface="Arial" panose="020B0604020202020204" pitchFamily="34" charset="0"/>
                <a:ea typeface="方正粗黑宋简体" panose="02000000000000000000" pitchFamily="2" charset="-122"/>
                <a:cs typeface="Arial" panose="020B0604020202020204" pitchFamily="34" charset="0"/>
              </a:rPr>
              <a:t>Core assumptions for MR instrumental variables (IVs)</a:t>
            </a:r>
          </a:p>
        </p:txBody>
      </p:sp>
      <p:sp>
        <p:nvSpPr>
          <p:cNvPr id="4" name="文本框 1043">
            <a:extLst>
              <a:ext uri="{FF2B5EF4-FFF2-40B4-BE49-F238E27FC236}">
                <a16:creationId xmlns:a16="http://schemas.microsoft.com/office/drawing/2014/main" id="{714F4286-DF14-DE39-C723-A544470E2951}"/>
              </a:ext>
            </a:extLst>
          </p:cNvPr>
          <p:cNvSpPr txBox="1"/>
          <p:nvPr/>
        </p:nvSpPr>
        <p:spPr>
          <a:xfrm>
            <a:off x="737229" y="1779323"/>
            <a:ext cx="6834579" cy="1425198"/>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US" altLang="zh-CN" sz="2000" kern="100" dirty="0">
                <a:effectLst/>
                <a:latin typeface="Times New Roman" panose="02020603050405020304" pitchFamily="18" charset="0"/>
                <a:ea typeface="华文楷体" panose="02010600040101010101" pitchFamily="2" charset="-122"/>
                <a:cs typeface="Times New Roman" panose="02020603050405020304" pitchFamily="18" charset="0"/>
              </a:rPr>
              <a:t>IV is robustly associated  with Exposure</a:t>
            </a:r>
          </a:p>
          <a:p>
            <a:pPr marL="342900" indent="-342900">
              <a:lnSpc>
                <a:spcPct val="150000"/>
              </a:lnSpc>
              <a:buFont typeface="Arial" panose="020B0604020202020204" pitchFamily="34" charset="0"/>
              <a:buChar char="•"/>
            </a:pPr>
            <a:r>
              <a:rPr lang="en-US" altLang="zh-CN" sz="2000" kern="100" dirty="0">
                <a:effectLst/>
                <a:latin typeface="Times New Roman" panose="02020603050405020304" pitchFamily="18" charset="0"/>
                <a:ea typeface="华文楷体" panose="02010600040101010101" pitchFamily="2" charset="-122"/>
                <a:cs typeface="Times New Roman" panose="02020603050405020304" pitchFamily="18" charset="0"/>
              </a:rPr>
              <a:t>IV is not associated with confounders</a:t>
            </a:r>
          </a:p>
          <a:p>
            <a:pPr marL="342900" indent="-342900">
              <a:lnSpc>
                <a:spcPct val="150000"/>
              </a:lnSpc>
              <a:buFont typeface="Arial" panose="020B0604020202020204" pitchFamily="34" charset="0"/>
              <a:buChar char="•"/>
            </a:pPr>
            <a:r>
              <a:rPr lang="en-US" altLang="zh-CN" sz="2000" kern="100" dirty="0">
                <a:effectLst/>
                <a:latin typeface="Times New Roman" panose="02020603050405020304" pitchFamily="18" charset="0"/>
                <a:ea typeface="华文楷体" panose="02010600040101010101" pitchFamily="2" charset="-122"/>
                <a:cs typeface="Times New Roman" panose="02020603050405020304" pitchFamily="18" charset="0"/>
              </a:rPr>
              <a:t>IV is only associated with the outcome through the risk factor</a:t>
            </a:r>
            <a:endParaRPr lang="zh-CN" altLang="en-US" sz="2000" dirty="0"/>
          </a:p>
        </p:txBody>
      </p:sp>
      <p:pic>
        <p:nvPicPr>
          <p:cNvPr id="5" name="图形 1046" descr="直箭头">
            <a:extLst>
              <a:ext uri="{FF2B5EF4-FFF2-40B4-BE49-F238E27FC236}">
                <a16:creationId xmlns:a16="http://schemas.microsoft.com/office/drawing/2014/main" id="{B61C7592-235F-EE1B-8931-4313CFB93B4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8138515" y="2523276"/>
            <a:ext cx="914400" cy="914400"/>
          </a:xfrm>
          <a:prstGeom prst="rect">
            <a:avLst/>
          </a:prstGeom>
        </p:spPr>
      </p:pic>
      <mc:AlternateContent xmlns:mc="http://schemas.openxmlformats.org/markup-compatibility/2006" xmlns:a14="http://schemas.microsoft.com/office/drawing/2010/main">
        <mc:Choice Requires="a14">
          <p:sp>
            <p:nvSpPr>
              <p:cNvPr id="6" name="文本框 1047">
                <a:extLst>
                  <a:ext uri="{FF2B5EF4-FFF2-40B4-BE49-F238E27FC236}">
                    <a16:creationId xmlns:a16="http://schemas.microsoft.com/office/drawing/2014/main" id="{0CE8C31C-3EC7-EEE9-1CEB-75333E561DB7}"/>
                  </a:ext>
                </a:extLst>
              </p:cNvPr>
              <p:cNvSpPr txBox="1"/>
              <p:nvPr/>
            </p:nvSpPr>
            <p:spPr>
              <a:xfrm>
                <a:off x="9379724" y="2430485"/>
                <a:ext cx="1857220" cy="974369"/>
              </a:xfrm>
              <a:prstGeom prst="rect">
                <a:avLst/>
              </a:prstGeom>
              <a:noFill/>
            </p:spPr>
            <p:txBody>
              <a:bodyPr wrap="square">
                <a:spAutoFit/>
              </a:bodyPr>
              <a:lstStyle/>
              <a:p>
                <a:r>
                  <a:rPr lang="en-US" altLang="zh-CN" sz="3600" dirty="0">
                    <a:latin typeface="Arial" panose="020B0604020202020204" pitchFamily="34" charset="0"/>
                    <a:cs typeface="Arial" panose="020B0604020202020204" pitchFamily="34" charset="0"/>
                  </a:rPr>
                  <a:t>β</a:t>
                </a:r>
                <a:r>
                  <a:rPr lang="en-US" altLang="zh-CN" sz="3600" baseline="-25000" dirty="0" err="1">
                    <a:latin typeface="Arial" panose="020B0604020202020204" pitchFamily="34" charset="0"/>
                    <a:cs typeface="Arial" panose="020B0604020202020204" pitchFamily="34" charset="0"/>
                  </a:rPr>
                  <a:t>xy</a:t>
                </a:r>
                <a:r>
                  <a:rPr lang="en-US" altLang="zh-CN" sz="3600" baseline="-25000" dirty="0">
                    <a:latin typeface="Arial" panose="020B0604020202020204" pitchFamily="34" charset="0"/>
                    <a:cs typeface="Arial" panose="020B0604020202020204" pitchFamily="34" charset="0"/>
                  </a:rPr>
                  <a:t> </a:t>
                </a:r>
                <a:r>
                  <a:rPr lang="en-US" altLang="zh-CN" sz="3600" dirty="0">
                    <a:latin typeface="Arial" panose="020B0604020202020204" pitchFamily="34" charset="0"/>
                    <a:cs typeface="Arial" panose="020B0604020202020204" pitchFamily="34" charset="0"/>
                  </a:rPr>
                  <a:t>= </a:t>
                </a:r>
                <a14:m>
                  <m:oMath xmlns:m="http://schemas.openxmlformats.org/officeDocument/2006/math">
                    <m:f>
                      <m:fPr>
                        <m:ctrlPr>
                          <a:rPr lang="en-US" altLang="zh-CN" sz="3600" i="1" smtClean="0">
                            <a:latin typeface="Cambria Math" panose="02040503050406030204" pitchFamily="18" charset="0"/>
                            <a:cs typeface="Arial" panose="020B0604020202020204" pitchFamily="34" charset="0"/>
                          </a:rPr>
                        </m:ctrlPr>
                      </m:fPr>
                      <m:num>
                        <m:r>
                          <m:rPr>
                            <m:sty m:val="p"/>
                          </m:rPr>
                          <a:rPr lang="en-US" altLang="zh-CN" sz="3600" i="1">
                            <a:latin typeface="Cambria Math" panose="02040503050406030204" pitchFamily="18" charset="0"/>
                            <a:cs typeface="Arial" panose="020B0604020202020204" pitchFamily="34" charset="0"/>
                          </a:rPr>
                          <m:t>β</m:t>
                        </m:r>
                        <m:r>
                          <m:rPr>
                            <m:sty m:val="p"/>
                          </m:rPr>
                          <a:rPr lang="en-US" altLang="zh-CN" sz="3600" i="1" baseline="-25000" smtClean="0">
                            <a:latin typeface="Cambria Math" panose="02040503050406030204" pitchFamily="18" charset="0"/>
                            <a:cs typeface="Arial" panose="020B0604020202020204" pitchFamily="34" charset="0"/>
                          </a:rPr>
                          <m:t>zy</m:t>
                        </m:r>
                      </m:num>
                      <m:den>
                        <m:r>
                          <m:rPr>
                            <m:sty m:val="p"/>
                          </m:rPr>
                          <a:rPr lang="en-US" altLang="zh-CN" sz="3600" i="1">
                            <a:latin typeface="Cambria Math" panose="02040503050406030204" pitchFamily="18" charset="0"/>
                            <a:cs typeface="Arial" panose="020B0604020202020204" pitchFamily="34" charset="0"/>
                          </a:rPr>
                          <m:t>β</m:t>
                        </m:r>
                        <m:r>
                          <a:rPr lang="en-US" altLang="zh-CN" sz="3600" b="0" i="1" baseline="-25000" smtClean="0">
                            <a:latin typeface="Cambria Math" panose="02040503050406030204" pitchFamily="18" charset="0"/>
                            <a:cs typeface="Arial" panose="020B0604020202020204" pitchFamily="34" charset="0"/>
                          </a:rPr>
                          <m:t>𝑧</m:t>
                        </m:r>
                        <m:r>
                          <m:rPr>
                            <m:sty m:val="p"/>
                          </m:rPr>
                          <a:rPr lang="en-US" altLang="zh-CN" sz="3600" i="1" baseline="-25000" smtClean="0">
                            <a:latin typeface="Cambria Math" panose="02040503050406030204" pitchFamily="18" charset="0"/>
                            <a:cs typeface="Arial" panose="020B0604020202020204" pitchFamily="34" charset="0"/>
                          </a:rPr>
                          <m:t>x</m:t>
                        </m:r>
                      </m:den>
                    </m:f>
                  </m:oMath>
                </a14:m>
                <a:endParaRPr lang="zh-CN" altLang="en-US" sz="3600" dirty="0">
                  <a:latin typeface="Arial" panose="020B0604020202020204" pitchFamily="34" charset="0"/>
                  <a:cs typeface="Arial" panose="020B0604020202020204" pitchFamily="34" charset="0"/>
                </a:endParaRPr>
              </a:p>
            </p:txBody>
          </p:sp>
        </mc:Choice>
        <mc:Fallback xmlns="">
          <p:sp>
            <p:nvSpPr>
              <p:cNvPr id="6" name="文本框 1047">
                <a:extLst>
                  <a:ext uri="{FF2B5EF4-FFF2-40B4-BE49-F238E27FC236}">
                    <a16:creationId xmlns:a16="http://schemas.microsoft.com/office/drawing/2014/main" id="{0CE8C31C-3EC7-EEE9-1CEB-75333E561DB7}"/>
                  </a:ext>
                </a:extLst>
              </p:cNvPr>
              <p:cNvSpPr txBox="1">
                <a:spLocks noRot="1" noChangeAspect="1" noMove="1" noResize="1" noEditPoints="1" noAdjustHandles="1" noChangeArrowheads="1" noChangeShapeType="1" noTextEdit="1"/>
              </p:cNvSpPr>
              <p:nvPr/>
            </p:nvSpPr>
            <p:spPr>
              <a:xfrm>
                <a:off x="9379724" y="2430485"/>
                <a:ext cx="1857220" cy="974369"/>
              </a:xfrm>
              <a:prstGeom prst="rect">
                <a:avLst/>
              </a:prstGeom>
              <a:blipFill>
                <a:blip r:embed="rId4"/>
                <a:stretch>
                  <a:fillRect l="-10204" b="-8974"/>
                </a:stretch>
              </a:blipFill>
            </p:spPr>
            <p:txBody>
              <a:bodyPr/>
              <a:lstStyle/>
              <a:p>
                <a:r>
                  <a:rPr lang="en-CN">
                    <a:noFill/>
                  </a:rPr>
                  <a:t> </a:t>
                </a:r>
              </a:p>
            </p:txBody>
          </p:sp>
        </mc:Fallback>
      </mc:AlternateContent>
      <p:grpSp>
        <p:nvGrpSpPr>
          <p:cNvPr id="7" name="组合 5">
            <a:extLst>
              <a:ext uri="{FF2B5EF4-FFF2-40B4-BE49-F238E27FC236}">
                <a16:creationId xmlns:a16="http://schemas.microsoft.com/office/drawing/2014/main" id="{4D9F89C2-4DEB-56E9-B8CD-781FA344AC51}"/>
              </a:ext>
            </a:extLst>
          </p:cNvPr>
          <p:cNvGrpSpPr/>
          <p:nvPr/>
        </p:nvGrpSpPr>
        <p:grpSpPr>
          <a:xfrm>
            <a:off x="4621821" y="4076988"/>
            <a:ext cx="7286445" cy="2252026"/>
            <a:chOff x="3998720" y="1422289"/>
            <a:chExt cx="7286445" cy="2127720"/>
          </a:xfrm>
        </p:grpSpPr>
        <p:sp>
          <p:nvSpPr>
            <p:cNvPr id="8" name="文本框 6">
              <a:extLst>
                <a:ext uri="{FF2B5EF4-FFF2-40B4-BE49-F238E27FC236}">
                  <a16:creationId xmlns:a16="http://schemas.microsoft.com/office/drawing/2014/main" id="{BA5E5495-A80A-0732-ADC2-DCF7B3E49862}"/>
                </a:ext>
              </a:extLst>
            </p:cNvPr>
            <p:cNvSpPr txBox="1"/>
            <p:nvPr/>
          </p:nvSpPr>
          <p:spPr>
            <a:xfrm>
              <a:off x="5907121" y="1422289"/>
              <a:ext cx="1820926" cy="369332"/>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No association</a:t>
              </a:r>
              <a:endParaRPr lang="zh-CN" altLang="en-US" dirty="0">
                <a:latin typeface="Arial" panose="020B0604020202020204" pitchFamily="34" charset="0"/>
                <a:cs typeface="Arial" panose="020B0604020202020204" pitchFamily="34" charset="0"/>
              </a:endParaRPr>
            </a:p>
          </p:txBody>
        </p:sp>
        <p:grpSp>
          <p:nvGrpSpPr>
            <p:cNvPr id="9" name="组合 7">
              <a:extLst>
                <a:ext uri="{FF2B5EF4-FFF2-40B4-BE49-F238E27FC236}">
                  <a16:creationId xmlns:a16="http://schemas.microsoft.com/office/drawing/2014/main" id="{3452FC66-8C86-C833-EB2D-25548AEB72E5}"/>
                </a:ext>
              </a:extLst>
            </p:cNvPr>
            <p:cNvGrpSpPr/>
            <p:nvPr/>
          </p:nvGrpSpPr>
          <p:grpSpPr>
            <a:xfrm>
              <a:off x="3998720" y="1550233"/>
              <a:ext cx="7286445" cy="1999776"/>
              <a:chOff x="4308438" y="4485160"/>
              <a:chExt cx="7286445" cy="1999776"/>
            </a:xfrm>
          </p:grpSpPr>
          <p:sp>
            <p:nvSpPr>
              <p:cNvPr id="10" name="矩形: 圆角 8">
                <a:extLst>
                  <a:ext uri="{FF2B5EF4-FFF2-40B4-BE49-F238E27FC236}">
                    <a16:creationId xmlns:a16="http://schemas.microsoft.com/office/drawing/2014/main" id="{B564C3DB-F408-07DC-1512-CD5F87CA4393}"/>
                  </a:ext>
                </a:extLst>
              </p:cNvPr>
              <p:cNvSpPr/>
              <p:nvPr/>
            </p:nvSpPr>
            <p:spPr>
              <a:xfrm>
                <a:off x="4308438" y="6064035"/>
                <a:ext cx="1115649" cy="420901"/>
              </a:xfrm>
              <a:prstGeom prst="roundRect">
                <a:avLst/>
              </a:prstGeom>
              <a:solidFill>
                <a:srgbClr val="4173C3"/>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Arial" panose="020B0604020202020204" pitchFamily="34" charset="0"/>
                    <a:cs typeface="Arial" panose="020B0604020202020204" pitchFamily="34" charset="0"/>
                  </a:rPr>
                  <a:t>Z (SNPs)</a:t>
                </a:r>
                <a:endParaRPr lang="zh-CN" altLang="en-US" sz="2800" b="1" dirty="0">
                  <a:latin typeface="Arial" panose="020B0604020202020204" pitchFamily="34" charset="0"/>
                  <a:cs typeface="Arial" panose="020B0604020202020204" pitchFamily="34" charset="0"/>
                </a:endParaRPr>
              </a:p>
            </p:txBody>
          </p:sp>
          <p:sp>
            <p:nvSpPr>
              <p:cNvPr id="11" name="椭圆 9">
                <a:extLst>
                  <a:ext uri="{FF2B5EF4-FFF2-40B4-BE49-F238E27FC236}">
                    <a16:creationId xmlns:a16="http://schemas.microsoft.com/office/drawing/2014/main" id="{DC66E3CF-DF78-D756-62B7-499CC50BAB2B}"/>
                  </a:ext>
                </a:extLst>
              </p:cNvPr>
              <p:cNvSpPr/>
              <p:nvPr/>
            </p:nvSpPr>
            <p:spPr>
              <a:xfrm>
                <a:off x="8948468" y="4485160"/>
                <a:ext cx="600311" cy="561427"/>
              </a:xfrm>
              <a:prstGeom prst="ellipse">
                <a:avLst/>
              </a:prstGeom>
              <a:solidFill>
                <a:srgbClr val="FFC000"/>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tx1"/>
                    </a:solidFill>
                    <a:latin typeface="Arial" panose="020B0604020202020204" pitchFamily="34" charset="0"/>
                    <a:cs typeface="Arial" panose="020B0604020202020204" pitchFamily="34" charset="0"/>
                  </a:rPr>
                  <a:t>U</a:t>
                </a:r>
                <a:endParaRPr lang="zh-CN" altLang="en-US" sz="2800" b="1" dirty="0">
                  <a:solidFill>
                    <a:schemeClr val="tx1"/>
                  </a:solidFill>
                  <a:latin typeface="Arial" panose="020B0604020202020204" pitchFamily="34" charset="0"/>
                  <a:cs typeface="Arial" panose="020B0604020202020204" pitchFamily="34" charset="0"/>
                </a:endParaRPr>
              </a:p>
            </p:txBody>
          </p:sp>
          <p:cxnSp>
            <p:nvCxnSpPr>
              <p:cNvPr id="12" name="直接箭头连接符 10">
                <a:extLst>
                  <a:ext uri="{FF2B5EF4-FFF2-40B4-BE49-F238E27FC236}">
                    <a16:creationId xmlns:a16="http://schemas.microsoft.com/office/drawing/2014/main" id="{8E5AB67E-2A4C-326C-A7EA-AF3389CFA225}"/>
                  </a:ext>
                </a:extLst>
              </p:cNvPr>
              <p:cNvCxnSpPr>
                <a:cxnSpLocks/>
                <a:stCxn id="10" idx="3"/>
              </p:cNvCxnSpPr>
              <p:nvPr/>
            </p:nvCxnSpPr>
            <p:spPr>
              <a:xfrm>
                <a:off x="5424087" y="6274486"/>
                <a:ext cx="1285324" cy="0"/>
              </a:xfrm>
              <a:prstGeom prst="straightConnector1">
                <a:avLst/>
              </a:prstGeom>
              <a:ln w="38100">
                <a:solidFill>
                  <a:schemeClr val="tx1">
                    <a:lumMod val="75000"/>
                    <a:lumOff val="25000"/>
                  </a:schemeClr>
                </a:solidFill>
                <a:tailEnd type="triangle"/>
              </a:ln>
            </p:spPr>
            <p:style>
              <a:lnRef idx="1">
                <a:schemeClr val="dk1"/>
              </a:lnRef>
              <a:fillRef idx="0">
                <a:schemeClr val="dk1"/>
              </a:fillRef>
              <a:effectRef idx="0">
                <a:schemeClr val="dk1"/>
              </a:effectRef>
              <a:fontRef idx="minor">
                <a:schemeClr val="tx1"/>
              </a:fontRef>
            </p:style>
          </p:cxnSp>
          <p:cxnSp>
            <p:nvCxnSpPr>
              <p:cNvPr id="13" name="直接箭头连接符 13">
                <a:extLst>
                  <a:ext uri="{FF2B5EF4-FFF2-40B4-BE49-F238E27FC236}">
                    <a16:creationId xmlns:a16="http://schemas.microsoft.com/office/drawing/2014/main" id="{460E016A-0473-64AB-C6E0-C5340C44D51C}"/>
                  </a:ext>
                </a:extLst>
              </p:cNvPr>
              <p:cNvCxnSpPr>
                <a:cxnSpLocks/>
              </p:cNvCxnSpPr>
              <p:nvPr/>
            </p:nvCxnSpPr>
            <p:spPr>
              <a:xfrm>
                <a:off x="8837002" y="6259588"/>
                <a:ext cx="1163519" cy="0"/>
              </a:xfrm>
              <a:prstGeom prst="straightConnector1">
                <a:avLst/>
              </a:prstGeom>
              <a:ln w="38100">
                <a:solidFill>
                  <a:schemeClr val="tx1">
                    <a:lumMod val="75000"/>
                    <a:lumOff val="25000"/>
                  </a:schemeClr>
                </a:solidFill>
                <a:tailEnd type="triangle"/>
              </a:ln>
            </p:spPr>
            <p:style>
              <a:lnRef idx="1">
                <a:schemeClr val="dk1"/>
              </a:lnRef>
              <a:fillRef idx="0">
                <a:schemeClr val="dk1"/>
              </a:fillRef>
              <a:effectRef idx="0">
                <a:schemeClr val="dk1"/>
              </a:effectRef>
              <a:fontRef idx="minor">
                <a:schemeClr val="tx1"/>
              </a:fontRef>
            </p:style>
          </p:cxnSp>
          <p:cxnSp>
            <p:nvCxnSpPr>
              <p:cNvPr id="14" name="直接箭头连接符 20">
                <a:extLst>
                  <a:ext uri="{FF2B5EF4-FFF2-40B4-BE49-F238E27FC236}">
                    <a16:creationId xmlns:a16="http://schemas.microsoft.com/office/drawing/2014/main" id="{5573221D-C18E-DF36-10A5-32EB008BAEFA}"/>
                  </a:ext>
                </a:extLst>
              </p:cNvPr>
              <p:cNvCxnSpPr>
                <a:cxnSpLocks/>
              </p:cNvCxnSpPr>
              <p:nvPr/>
            </p:nvCxnSpPr>
            <p:spPr>
              <a:xfrm rot="3000000">
                <a:off x="9307023" y="5493915"/>
                <a:ext cx="1313627" cy="0"/>
              </a:xfrm>
              <a:prstGeom prst="straightConnector1">
                <a:avLst/>
              </a:prstGeom>
              <a:ln w="38100">
                <a:solidFill>
                  <a:schemeClr val="tx1">
                    <a:lumMod val="75000"/>
                    <a:lumOff val="25000"/>
                  </a:schemeClr>
                </a:solidFill>
                <a:tailEnd type="triangle"/>
              </a:ln>
            </p:spPr>
            <p:style>
              <a:lnRef idx="1">
                <a:schemeClr val="dk1"/>
              </a:lnRef>
              <a:fillRef idx="0">
                <a:schemeClr val="dk1"/>
              </a:fillRef>
              <a:effectRef idx="0">
                <a:schemeClr val="dk1"/>
              </a:effectRef>
              <a:fontRef idx="minor">
                <a:schemeClr val="tx1"/>
              </a:fontRef>
            </p:style>
          </p:cxnSp>
          <p:sp>
            <p:nvSpPr>
              <p:cNvPr id="15" name="矩形: 圆角 21">
                <a:extLst>
                  <a:ext uri="{FF2B5EF4-FFF2-40B4-BE49-F238E27FC236}">
                    <a16:creationId xmlns:a16="http://schemas.microsoft.com/office/drawing/2014/main" id="{836CDE62-9A38-773F-369A-A1BE3388E569}"/>
                  </a:ext>
                </a:extLst>
              </p:cNvPr>
              <p:cNvSpPr/>
              <p:nvPr/>
            </p:nvSpPr>
            <p:spPr>
              <a:xfrm>
                <a:off x="6725856" y="6064035"/>
                <a:ext cx="2043412" cy="420901"/>
              </a:xfrm>
              <a:prstGeom prst="roundRect">
                <a:avLst/>
              </a:prstGeom>
              <a:ln w="12700">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zh-CN" b="1" dirty="0">
                    <a:latin typeface="Arial" panose="020B0604020202020204" pitchFamily="34" charset="0"/>
                    <a:cs typeface="Arial" panose="020B0604020202020204" pitchFamily="34" charset="0"/>
                  </a:rPr>
                  <a:t>X</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(Exposure)</a:t>
                </a:r>
                <a:endParaRPr lang="zh-CN" altLang="en-US" b="1" dirty="0">
                  <a:latin typeface="Arial" panose="020B0604020202020204" pitchFamily="34" charset="0"/>
                  <a:cs typeface="Arial" panose="020B0604020202020204" pitchFamily="34" charset="0"/>
                </a:endParaRPr>
              </a:p>
            </p:txBody>
          </p:sp>
          <p:cxnSp>
            <p:nvCxnSpPr>
              <p:cNvPr id="16" name="直接箭头连接符 22">
                <a:extLst>
                  <a:ext uri="{FF2B5EF4-FFF2-40B4-BE49-F238E27FC236}">
                    <a16:creationId xmlns:a16="http://schemas.microsoft.com/office/drawing/2014/main" id="{9638B145-F0FF-9DC4-89B1-8B90C7AE8771}"/>
                  </a:ext>
                </a:extLst>
              </p:cNvPr>
              <p:cNvCxnSpPr>
                <a:cxnSpLocks/>
              </p:cNvCxnSpPr>
              <p:nvPr/>
            </p:nvCxnSpPr>
            <p:spPr>
              <a:xfrm rot="18600000" flipH="1">
                <a:off x="7868981" y="5504574"/>
                <a:ext cx="1313627" cy="0"/>
              </a:xfrm>
              <a:prstGeom prst="straightConnector1">
                <a:avLst/>
              </a:prstGeom>
              <a:ln w="38100">
                <a:solidFill>
                  <a:schemeClr val="tx1">
                    <a:lumMod val="75000"/>
                    <a:lumOff val="25000"/>
                  </a:schemeClr>
                </a:solidFill>
                <a:tailEnd type="triangle"/>
              </a:ln>
            </p:spPr>
            <p:style>
              <a:lnRef idx="1">
                <a:schemeClr val="dk1"/>
              </a:lnRef>
              <a:fillRef idx="0">
                <a:schemeClr val="dk1"/>
              </a:fillRef>
              <a:effectRef idx="0">
                <a:schemeClr val="dk1"/>
              </a:effectRef>
              <a:fontRef idx="minor">
                <a:schemeClr val="tx1"/>
              </a:fontRef>
            </p:style>
          </p:cxnSp>
          <p:cxnSp>
            <p:nvCxnSpPr>
              <p:cNvPr id="17" name="直接连接符 23">
                <a:extLst>
                  <a:ext uri="{FF2B5EF4-FFF2-40B4-BE49-F238E27FC236}">
                    <a16:creationId xmlns:a16="http://schemas.microsoft.com/office/drawing/2014/main" id="{07CB5B5D-A953-B656-3869-403D89C44F3F}"/>
                  </a:ext>
                </a:extLst>
              </p:cNvPr>
              <p:cNvCxnSpPr>
                <a:cxnSpLocks/>
              </p:cNvCxnSpPr>
              <p:nvPr/>
            </p:nvCxnSpPr>
            <p:spPr>
              <a:xfrm flipH="1">
                <a:off x="4852676" y="4687990"/>
                <a:ext cx="31406" cy="1356995"/>
              </a:xfrm>
              <a:prstGeom prst="line">
                <a:avLst/>
              </a:prstGeom>
              <a:ln w="38100" cap="flat" cmpd="sng" algn="ctr">
                <a:solidFill>
                  <a:schemeClr val="dk1"/>
                </a:solidFill>
                <a:prstDash val="dash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直接连接符 28">
                <a:extLst>
                  <a:ext uri="{FF2B5EF4-FFF2-40B4-BE49-F238E27FC236}">
                    <a16:creationId xmlns:a16="http://schemas.microsoft.com/office/drawing/2014/main" id="{441C1686-672A-40F0-868A-B73D20F34998}"/>
                  </a:ext>
                </a:extLst>
              </p:cNvPr>
              <p:cNvCxnSpPr>
                <a:cxnSpLocks/>
              </p:cNvCxnSpPr>
              <p:nvPr/>
            </p:nvCxnSpPr>
            <p:spPr>
              <a:xfrm>
                <a:off x="4866262" y="4707040"/>
                <a:ext cx="4048068" cy="0"/>
              </a:xfrm>
              <a:prstGeom prst="line">
                <a:avLst/>
              </a:prstGeom>
              <a:ln w="38100" cap="flat" cmpd="sng" algn="ctr">
                <a:solidFill>
                  <a:schemeClr val="dk1"/>
                </a:solidFill>
                <a:prstDash val="dashDot"/>
                <a:round/>
                <a:headEnd type="none" w="lg" len="med"/>
                <a:tailEnd type="arrow" w="med" len="med"/>
              </a:ln>
            </p:spPr>
            <p:style>
              <a:lnRef idx="0">
                <a:scrgbClr r="0" g="0" b="0"/>
              </a:lnRef>
              <a:fillRef idx="0">
                <a:scrgbClr r="0" g="0" b="0"/>
              </a:fillRef>
              <a:effectRef idx="0">
                <a:scrgbClr r="0" g="0" b="0"/>
              </a:effectRef>
              <a:fontRef idx="minor">
                <a:schemeClr val="tx1"/>
              </a:fontRef>
            </p:style>
          </p:cxnSp>
          <p:sp>
            <p:nvSpPr>
              <p:cNvPr id="19" name="文本框 29">
                <a:extLst>
                  <a:ext uri="{FF2B5EF4-FFF2-40B4-BE49-F238E27FC236}">
                    <a16:creationId xmlns:a16="http://schemas.microsoft.com/office/drawing/2014/main" id="{9D629822-1C54-6C8A-764F-6D35D3487001}"/>
                  </a:ext>
                </a:extLst>
              </p:cNvPr>
              <p:cNvSpPr txBox="1"/>
              <p:nvPr/>
            </p:nvSpPr>
            <p:spPr>
              <a:xfrm>
                <a:off x="5374446" y="5938716"/>
                <a:ext cx="1351410" cy="348946"/>
              </a:xfrm>
              <a:prstGeom prst="rect">
                <a:avLst/>
              </a:prstGeom>
              <a:noFill/>
            </p:spPr>
            <p:txBody>
              <a:bodyPr wrap="square" rtlCol="0" anchor="ctr">
                <a:spAutoFit/>
              </a:bodyPr>
              <a:lstStyle/>
              <a:p>
                <a:r>
                  <a:rPr lang="en-US" altLang="zh-CN" dirty="0">
                    <a:latin typeface="Arial" panose="020B0604020202020204" pitchFamily="34" charset="0"/>
                    <a:cs typeface="Arial" panose="020B0604020202020204" pitchFamily="34" charset="0"/>
                  </a:rPr>
                  <a:t>Association</a:t>
                </a:r>
                <a:endParaRPr lang="zh-CN" altLang="en-US" dirty="0">
                  <a:latin typeface="Arial" panose="020B0604020202020204" pitchFamily="34" charset="0"/>
                  <a:cs typeface="Arial" panose="020B0604020202020204" pitchFamily="34" charset="0"/>
                </a:endParaRPr>
              </a:p>
            </p:txBody>
          </p:sp>
          <p:sp>
            <p:nvSpPr>
              <p:cNvPr id="20" name="文本框 30">
                <a:extLst>
                  <a:ext uri="{FF2B5EF4-FFF2-40B4-BE49-F238E27FC236}">
                    <a16:creationId xmlns:a16="http://schemas.microsoft.com/office/drawing/2014/main" id="{C809EDE3-2E3B-2898-8863-6D5D89F005A8}"/>
                  </a:ext>
                </a:extLst>
              </p:cNvPr>
              <p:cNvSpPr txBox="1"/>
              <p:nvPr/>
            </p:nvSpPr>
            <p:spPr>
              <a:xfrm>
                <a:off x="8914330" y="5918706"/>
                <a:ext cx="941128" cy="369332"/>
              </a:xfrm>
              <a:prstGeom prst="rect">
                <a:avLst/>
              </a:prstGeom>
              <a:noFill/>
            </p:spPr>
            <p:txBody>
              <a:bodyPr wrap="square" rtlCol="0" anchor="ctr">
                <a:spAutoFit/>
              </a:bodyPr>
              <a:lstStyle/>
              <a:p>
                <a:r>
                  <a:rPr lang="en-US" altLang="zh-CN" dirty="0">
                    <a:latin typeface="Arial" panose="020B0604020202020204" pitchFamily="34" charset="0"/>
                    <a:cs typeface="Arial" panose="020B0604020202020204" pitchFamily="34" charset="0"/>
                  </a:rPr>
                  <a:t>Causal</a:t>
                </a:r>
                <a:endParaRPr lang="zh-CN" altLang="en-US" dirty="0">
                  <a:latin typeface="Arial" panose="020B0604020202020204" pitchFamily="34" charset="0"/>
                  <a:cs typeface="Arial" panose="020B0604020202020204" pitchFamily="34" charset="0"/>
                </a:endParaRPr>
              </a:p>
            </p:txBody>
          </p:sp>
          <p:sp>
            <p:nvSpPr>
              <p:cNvPr id="21" name="文本框 1023">
                <a:extLst>
                  <a:ext uri="{FF2B5EF4-FFF2-40B4-BE49-F238E27FC236}">
                    <a16:creationId xmlns:a16="http://schemas.microsoft.com/office/drawing/2014/main" id="{2D9BFEF7-833F-9B47-D65C-9132287A744D}"/>
                  </a:ext>
                </a:extLst>
              </p:cNvPr>
              <p:cNvSpPr txBox="1"/>
              <p:nvPr/>
            </p:nvSpPr>
            <p:spPr>
              <a:xfrm>
                <a:off x="9537314" y="4541882"/>
                <a:ext cx="1458414" cy="369332"/>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Confounder</a:t>
                </a:r>
                <a:endParaRPr lang="zh-CN" altLang="en-US" dirty="0">
                  <a:latin typeface="Arial" panose="020B0604020202020204" pitchFamily="34" charset="0"/>
                  <a:cs typeface="Arial" panose="020B0604020202020204" pitchFamily="34" charset="0"/>
                </a:endParaRPr>
              </a:p>
            </p:txBody>
          </p:sp>
          <p:sp>
            <p:nvSpPr>
              <p:cNvPr id="22" name="矩形: 圆角 1024">
                <a:extLst>
                  <a:ext uri="{FF2B5EF4-FFF2-40B4-BE49-F238E27FC236}">
                    <a16:creationId xmlns:a16="http://schemas.microsoft.com/office/drawing/2014/main" id="{DAE37CD5-0E69-FB74-5744-6B06673ECC14}"/>
                  </a:ext>
                </a:extLst>
              </p:cNvPr>
              <p:cNvSpPr/>
              <p:nvPr/>
            </p:nvSpPr>
            <p:spPr>
              <a:xfrm>
                <a:off x="10001061" y="6064037"/>
                <a:ext cx="1593822" cy="420899"/>
              </a:xfrm>
              <a:prstGeom prst="roundRect">
                <a:avLst/>
              </a:prstGeom>
              <a:ln w="12700">
                <a:solidFill>
                  <a:schemeClr val="bg1">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CN" b="1" dirty="0">
                    <a:latin typeface="Arial" panose="020B0604020202020204" pitchFamily="34" charset="0"/>
                    <a:cs typeface="Arial" panose="020B0604020202020204" pitchFamily="34" charset="0"/>
                  </a:rPr>
                  <a:t>Y</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(Outcome)</a:t>
                </a:r>
                <a:endParaRPr lang="zh-CN" altLang="en-US" b="1" dirty="0">
                  <a:latin typeface="Arial" panose="020B0604020202020204" pitchFamily="34" charset="0"/>
                  <a:cs typeface="Arial" panose="020B0604020202020204" pitchFamily="34" charset="0"/>
                </a:endParaRPr>
              </a:p>
            </p:txBody>
          </p:sp>
        </p:grpSp>
      </p:grpSp>
      <p:sp>
        <p:nvSpPr>
          <p:cNvPr id="27" name="TextBox 26">
            <a:extLst>
              <a:ext uri="{FF2B5EF4-FFF2-40B4-BE49-F238E27FC236}">
                <a16:creationId xmlns:a16="http://schemas.microsoft.com/office/drawing/2014/main" id="{8B9AD07C-6156-445F-869F-888668F79024}"/>
              </a:ext>
            </a:extLst>
          </p:cNvPr>
          <p:cNvSpPr txBox="1"/>
          <p:nvPr/>
        </p:nvSpPr>
        <p:spPr>
          <a:xfrm>
            <a:off x="511689" y="4105811"/>
            <a:ext cx="4359947" cy="1712072"/>
          </a:xfrm>
          <a:prstGeom prst="rect">
            <a:avLst/>
          </a:prstGeom>
          <a:noFill/>
        </p:spPr>
        <p:txBody>
          <a:bodyPr wrap="square">
            <a:spAutoFit/>
          </a:bodyPr>
          <a:lstStyle/>
          <a:p>
            <a:pPr marL="457200" indent="-457200">
              <a:lnSpc>
                <a:spcPct val="150000"/>
              </a:lnSpc>
              <a:buFont typeface="+mj-ea"/>
              <a:buAutoNum type="circleNumDbPlain"/>
            </a:pPr>
            <a:r>
              <a:rPr lang="en-US" altLang="zh-CN" sz="1800" dirty="0" err="1">
                <a:latin typeface="Cambria" panose="02040503050406030204" pitchFamily="18" charset="0"/>
                <a:sym typeface="Wingdings" panose="05000000000000000000" pitchFamily="2" charset="2"/>
              </a:rPr>
              <a:t>phosSNP</a:t>
            </a:r>
            <a:r>
              <a:rPr lang="en-US" altLang="zh-CN" sz="1800" dirty="0">
                <a:latin typeface="Cambria" panose="02040503050406030204" pitchFamily="18" charset="0"/>
                <a:sym typeface="Wingdings" panose="05000000000000000000" pitchFamily="2" charset="2"/>
              </a:rPr>
              <a:t> (</a:t>
            </a:r>
            <a:r>
              <a:rPr lang="en-US" altLang="zh-CN" sz="1800" dirty="0">
                <a:latin typeface="Cambria" panose="02040503050406030204" pitchFamily="18" charset="0"/>
              </a:rPr>
              <a:t>phosphorylation-related SNP database</a:t>
            </a:r>
            <a:r>
              <a:rPr lang="en-US" altLang="zh-CN" sz="1800" dirty="0">
                <a:latin typeface="Cambria" panose="02040503050406030204" pitchFamily="18" charset="0"/>
                <a:sym typeface="Wingdings" panose="05000000000000000000" pitchFamily="2" charset="2"/>
              </a:rPr>
              <a:t>)</a:t>
            </a:r>
          </a:p>
          <a:p>
            <a:pPr marL="457200" indent="-457200">
              <a:lnSpc>
                <a:spcPct val="150000"/>
              </a:lnSpc>
              <a:buFont typeface="+mj-ea"/>
              <a:buAutoNum type="circleNumDbPlain"/>
            </a:pPr>
            <a:r>
              <a:rPr lang="en-US" altLang="zh-CN" sz="1800" dirty="0">
                <a:latin typeface="Cambria" panose="02040503050406030204" pitchFamily="18" charset="0"/>
                <a:sym typeface="Wingdings" panose="05000000000000000000" pitchFamily="2" charset="2"/>
              </a:rPr>
              <a:t>GWAS with proteomics </a:t>
            </a:r>
            <a:r>
              <a:rPr lang="zh-CN" altLang="en-US" sz="1800" dirty="0">
                <a:latin typeface="Cambria" panose="02040503050406030204" pitchFamily="18" charset="0"/>
                <a:sym typeface="Wingdings" panose="05000000000000000000" pitchFamily="2" charset="2"/>
              </a:rPr>
              <a:t>（</a:t>
            </a:r>
            <a:r>
              <a:rPr lang="en-US" altLang="zh-CN" sz="1800" dirty="0" err="1">
                <a:latin typeface="Cambria" panose="02040503050406030204" pitchFamily="18" charset="0"/>
                <a:sym typeface="Wingdings" panose="05000000000000000000" pitchFamily="2" charset="2"/>
              </a:rPr>
              <a:t>pGWAS</a:t>
            </a:r>
            <a:r>
              <a:rPr lang="zh-CN" altLang="en-US" sz="1800" dirty="0">
                <a:latin typeface="Cambria" panose="02040503050406030204" pitchFamily="18" charset="0"/>
                <a:sym typeface="Wingdings" panose="05000000000000000000" pitchFamily="2" charset="2"/>
              </a:rPr>
              <a:t>）</a:t>
            </a:r>
            <a:endParaRPr lang="en-US" altLang="zh-CN" sz="1800" dirty="0">
              <a:latin typeface="Cambria" panose="02040503050406030204" pitchFamily="18" charset="0"/>
              <a:sym typeface="Wingdings" panose="05000000000000000000" pitchFamily="2" charset="2"/>
            </a:endParaRPr>
          </a:p>
          <a:p>
            <a:pPr marL="457200" indent="-457200">
              <a:lnSpc>
                <a:spcPct val="150000"/>
              </a:lnSpc>
              <a:buFont typeface="+mj-ea"/>
              <a:buAutoNum type="circleNumDbPlain"/>
            </a:pPr>
            <a:r>
              <a:rPr lang="en-US" altLang="zh-CN" sz="1800" dirty="0">
                <a:latin typeface="Cambria" panose="02040503050406030204" pitchFamily="18" charset="0"/>
                <a:sym typeface="Wingdings" panose="05000000000000000000" pitchFamily="2" charset="2"/>
              </a:rPr>
              <a:t>LUAD omics association</a:t>
            </a:r>
          </a:p>
        </p:txBody>
      </p:sp>
    </p:spTree>
    <p:extLst>
      <p:ext uri="{BB962C8B-B14F-4D97-AF65-F5344CB8AC3E}">
        <p14:creationId xmlns:p14="http://schemas.microsoft.com/office/powerpoint/2010/main" val="21667221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文本框 7">
                <a:extLst>
                  <a:ext uri="{FF2B5EF4-FFF2-40B4-BE49-F238E27FC236}">
                    <a16:creationId xmlns:a16="http://schemas.microsoft.com/office/drawing/2014/main" id="{895DF7EF-2C64-8D18-A528-9BEAB9C83314}"/>
                  </a:ext>
                </a:extLst>
              </p:cNvPr>
              <p:cNvSpPr txBox="1"/>
              <p:nvPr/>
            </p:nvSpPr>
            <p:spPr>
              <a:xfrm>
                <a:off x="2608904" y="1430350"/>
                <a:ext cx="6584987" cy="4124271"/>
              </a:xfrm>
              <a:prstGeom prst="rect">
                <a:avLst/>
              </a:prstGeom>
              <a:noFill/>
            </p:spPr>
            <p:txBody>
              <a:bodyPr wrap="square">
                <a:spAutoFit/>
              </a:bodyPr>
              <a:lstStyle/>
              <a:p>
                <a:pPr algn="just"/>
                <a14:m>
                  <m:oMathPara xmlns:m="http://schemas.openxmlformats.org/officeDocument/2006/math">
                    <m:oMathParaPr>
                      <m:jc m:val="centerGroup"/>
                    </m:oMathParaPr>
                    <m:oMath xmlns:m="http://schemas.openxmlformats.org/officeDocument/2006/math">
                      <m:sSub>
                        <m:sSubPr>
                          <m:ctrlPr>
                            <a:rPr lang="zh-CN" altLang="zh-CN" sz="2400" i="1" kern="100" smtClean="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400" i="1" kern="100">
                              <a:effectLst/>
                              <a:latin typeface="Cambria Math" panose="02040503050406030204" pitchFamily="18" charset="0"/>
                              <a:ea typeface="Cambria Math" panose="02040503050406030204" pitchFamily="18" charset="0"/>
                              <a:cs typeface="Times New Roman" panose="02020603050405020304" pitchFamily="18" charset="0"/>
                            </a:rPr>
                            <m:t>𝑈</m:t>
                          </m:r>
                        </m:e>
                        <m:sub>
                          <m:r>
                            <a:rPr lang="en-US" altLang="zh-CN" sz="2400" i="1" kern="100">
                              <a:effectLst/>
                              <a:latin typeface="Cambria Math" panose="02040503050406030204" pitchFamily="18" charset="0"/>
                              <a:ea typeface="Cambria Math" panose="02040503050406030204" pitchFamily="18" charset="0"/>
                              <a:cs typeface="Times New Roman" panose="02020603050405020304" pitchFamily="18" charset="0"/>
                            </a:rPr>
                            <m:t>𝑖</m:t>
                          </m:r>
                        </m:sub>
                      </m:sSub>
                      <m:r>
                        <a:rPr lang="en-US" altLang="zh-CN" sz="2400" i="1" kern="100">
                          <a:effectLst/>
                          <a:latin typeface="Cambria Math" panose="02040503050406030204" pitchFamily="18" charset="0"/>
                          <a:ea typeface="等线" panose="02010600030101010101" pitchFamily="2" charset="-122"/>
                          <a:cs typeface="Times New Roman" panose="02020603050405020304" pitchFamily="18" charset="0"/>
                        </a:rPr>
                        <m:t>=</m:t>
                      </m:r>
                      <m:nary>
                        <m:naryPr>
                          <m:chr m:val="∑"/>
                          <m:grow m:val="on"/>
                          <m:ctrlPr>
                            <a:rPr lang="zh-CN" altLang="zh-CN" sz="2400" i="1" kern="100">
                              <a:effectLst/>
                              <a:latin typeface="Cambria Math" panose="02040503050406030204" pitchFamily="18" charset="0"/>
                              <a:ea typeface="Cambria Math" panose="02040503050406030204" pitchFamily="18" charset="0"/>
                              <a:cs typeface="Times New Roman" panose="02020603050405020304" pitchFamily="18" charset="0"/>
                            </a:rPr>
                          </m:ctrlPr>
                        </m:naryPr>
                        <m:sub>
                          <m:r>
                            <a:rPr lang="en-US" altLang="zh-CN" sz="2400" i="1" kern="100">
                              <a:effectLst/>
                              <a:latin typeface="Cambria Math" panose="02040503050406030204" pitchFamily="18" charset="0"/>
                              <a:ea typeface="等线" panose="02010600030101010101" pitchFamily="2" charset="-122"/>
                              <a:cs typeface="Times New Roman" panose="02020603050405020304" pitchFamily="18" charset="0"/>
                            </a:rPr>
                            <m:t>𝑗</m:t>
                          </m:r>
                          <m:r>
                            <a:rPr lang="en-US" altLang="zh-CN" sz="2400" i="1" kern="100">
                              <a:effectLst/>
                              <a:latin typeface="Cambria Math" panose="02040503050406030204" pitchFamily="18" charset="0"/>
                              <a:ea typeface="等线" panose="02010600030101010101" pitchFamily="2" charset="-122"/>
                              <a:cs typeface="Times New Roman" panose="02020603050405020304" pitchFamily="18" charset="0"/>
                            </a:rPr>
                            <m:t>=1</m:t>
                          </m:r>
                        </m:sub>
                        <m:sup>
                          <m:r>
                            <a:rPr lang="en-US" altLang="zh-CN" sz="2400" i="1" kern="100">
                              <a:effectLst/>
                              <a:latin typeface="Cambria Math" panose="02040503050406030204" pitchFamily="18" charset="0"/>
                              <a:ea typeface="等线" panose="02010600030101010101" pitchFamily="2" charset="-122"/>
                              <a:cs typeface="Times New Roman" panose="02020603050405020304" pitchFamily="18" charset="0"/>
                            </a:rPr>
                            <m:t>𝐽</m:t>
                          </m:r>
                        </m:sup>
                        <m:e>
                          <m:sSub>
                            <m:sSubPr>
                              <m:ctrlPr>
                                <a:rPr lang="zh-CN" altLang="zh-CN" sz="24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400" i="1" kern="100">
                                  <a:effectLst/>
                                  <a:latin typeface="Cambria Math" panose="02040503050406030204" pitchFamily="18" charset="0"/>
                                  <a:ea typeface="等线" panose="02010600030101010101" pitchFamily="2" charset="-122"/>
                                  <a:cs typeface="Times New Roman" panose="02020603050405020304" pitchFamily="18" charset="0"/>
                                </a:rPr>
                                <m:t>𝛷</m:t>
                              </m:r>
                            </m:e>
                            <m:sub>
                              <m:r>
                                <a:rPr lang="en-US" altLang="zh-CN" sz="2400" i="1" kern="100">
                                  <a:effectLst/>
                                  <a:latin typeface="Cambria Math" panose="02040503050406030204" pitchFamily="18" charset="0"/>
                                  <a:ea typeface="等线" panose="02010600030101010101" pitchFamily="2" charset="-122"/>
                                  <a:cs typeface="Times New Roman" panose="02020603050405020304" pitchFamily="18" charset="0"/>
                                </a:rPr>
                                <m:t>𝑗</m:t>
                              </m:r>
                            </m:sub>
                          </m:sSub>
                          <m:sSub>
                            <m:sSubPr>
                              <m:ctrlPr>
                                <a:rPr lang="zh-CN" altLang="zh-CN" sz="24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400" i="1" kern="100">
                                  <a:effectLst/>
                                  <a:latin typeface="Cambria Math" panose="02040503050406030204" pitchFamily="18" charset="0"/>
                                  <a:ea typeface="Cambria Math" panose="02040503050406030204" pitchFamily="18" charset="0"/>
                                  <a:cs typeface="Times New Roman" panose="02020603050405020304" pitchFamily="18" charset="0"/>
                                </a:rPr>
                                <m:t>𝐺</m:t>
                              </m:r>
                            </m:e>
                            <m:sub>
                              <m:r>
                                <a:rPr lang="en-US" altLang="zh-CN" sz="2400" i="1" kern="100">
                                  <a:effectLst/>
                                  <a:latin typeface="Cambria Math" panose="02040503050406030204" pitchFamily="18" charset="0"/>
                                  <a:ea typeface="Cambria Math" panose="02040503050406030204" pitchFamily="18" charset="0"/>
                                  <a:cs typeface="Times New Roman" panose="02020603050405020304" pitchFamily="18" charset="0"/>
                                </a:rPr>
                                <m:t>𝑖𝑗</m:t>
                              </m:r>
                            </m:sub>
                          </m:sSub>
                          <m:r>
                            <a:rPr lang="en-US" altLang="zh-CN" sz="2400" i="1" kern="100">
                              <a:effectLst/>
                              <a:latin typeface="Cambria Math" panose="02040503050406030204" pitchFamily="18" charset="0"/>
                              <a:ea typeface="Cambria Math" panose="02040503050406030204" pitchFamily="18" charset="0"/>
                              <a:cs typeface="Times New Roman" panose="02020603050405020304" pitchFamily="18" charset="0"/>
                            </a:rPr>
                            <m:t>+</m:t>
                          </m:r>
                          <m:sSubSup>
                            <m:sSubSupPr>
                              <m:ctrlPr>
                                <a:rPr lang="zh-CN" altLang="zh-CN" sz="2400" i="1" kern="100">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2400" i="1" kern="100">
                                  <a:effectLst/>
                                  <a:latin typeface="Cambria Math" panose="02040503050406030204" pitchFamily="18" charset="0"/>
                                  <a:ea typeface="Cambria Math" panose="02040503050406030204" pitchFamily="18" charset="0"/>
                                  <a:cs typeface="Times New Roman" panose="02020603050405020304" pitchFamily="18" charset="0"/>
                                </a:rPr>
                                <m:t>𝜖</m:t>
                              </m:r>
                            </m:e>
                            <m:sub>
                              <m:r>
                                <a:rPr lang="en-US" altLang="zh-CN" sz="2400" i="1" kern="100">
                                  <a:effectLst/>
                                  <a:latin typeface="Cambria Math" panose="02040503050406030204" pitchFamily="18" charset="0"/>
                                  <a:ea typeface="Cambria Math" panose="02040503050406030204" pitchFamily="18" charset="0"/>
                                  <a:cs typeface="Times New Roman" panose="02020603050405020304" pitchFamily="18" charset="0"/>
                                </a:rPr>
                                <m:t>𝑖</m:t>
                              </m:r>
                            </m:sub>
                            <m:sup>
                              <m:r>
                                <a:rPr lang="en-US" altLang="zh-CN" sz="2400" i="1" kern="100">
                                  <a:effectLst/>
                                  <a:latin typeface="Cambria Math" panose="02040503050406030204" pitchFamily="18" charset="0"/>
                                  <a:ea typeface="Cambria Math" panose="02040503050406030204" pitchFamily="18" charset="0"/>
                                  <a:cs typeface="Times New Roman" panose="02020603050405020304" pitchFamily="18" charset="0"/>
                                </a:rPr>
                                <m:t>𝑈</m:t>
                              </m:r>
                            </m:sup>
                          </m:sSubSup>
                        </m:e>
                      </m:nary>
                    </m:oMath>
                  </m:oMathPara>
                </a14:m>
                <a:endParaRPr lang="zh-CN" altLang="zh-CN"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14:m>
                  <m:oMathPara xmlns:m="http://schemas.openxmlformats.org/officeDocument/2006/math">
                    <m:oMathParaPr>
                      <m:jc m:val="centerGroup"/>
                    </m:oMathParaPr>
                    <m:oMath xmlns:m="http://schemas.openxmlformats.org/officeDocument/2006/math">
                      <m:sSub>
                        <m:sSubPr>
                          <m:ctrlPr>
                            <a:rPr lang="zh-CN" altLang="zh-CN" sz="24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400" i="1" kern="100">
                              <a:effectLst/>
                              <a:latin typeface="Cambria Math" panose="02040503050406030204" pitchFamily="18" charset="0"/>
                              <a:ea typeface="Cambria Math" panose="02040503050406030204" pitchFamily="18" charset="0"/>
                              <a:cs typeface="Times New Roman" panose="02020603050405020304" pitchFamily="18" charset="0"/>
                            </a:rPr>
                            <m:t>𝑋</m:t>
                          </m:r>
                        </m:e>
                        <m:sub>
                          <m:r>
                            <a:rPr lang="en-US" altLang="zh-CN" sz="2400" i="1" kern="100">
                              <a:effectLst/>
                              <a:latin typeface="Cambria Math" panose="02040503050406030204" pitchFamily="18" charset="0"/>
                              <a:ea typeface="Cambria Math" panose="02040503050406030204" pitchFamily="18" charset="0"/>
                              <a:cs typeface="Times New Roman" panose="02020603050405020304" pitchFamily="18" charset="0"/>
                            </a:rPr>
                            <m:t>𝑖</m:t>
                          </m:r>
                        </m:sub>
                      </m:sSub>
                      <m:r>
                        <a:rPr lang="en-US" altLang="zh-CN" sz="2400" i="1" kern="100">
                          <a:effectLst/>
                          <a:latin typeface="Cambria Math" panose="02040503050406030204" pitchFamily="18" charset="0"/>
                          <a:ea typeface="等线" panose="02010600030101010101" pitchFamily="2" charset="-122"/>
                          <a:cs typeface="Times New Roman" panose="02020603050405020304" pitchFamily="18" charset="0"/>
                        </a:rPr>
                        <m:t>=</m:t>
                      </m:r>
                      <m:nary>
                        <m:naryPr>
                          <m:chr m:val="∑"/>
                          <m:grow m:val="on"/>
                          <m:ctrlPr>
                            <a:rPr lang="zh-CN" altLang="zh-CN" sz="2400" i="1" kern="100">
                              <a:effectLst/>
                              <a:latin typeface="Cambria Math" panose="02040503050406030204" pitchFamily="18" charset="0"/>
                              <a:ea typeface="Cambria Math" panose="02040503050406030204" pitchFamily="18" charset="0"/>
                              <a:cs typeface="Times New Roman" panose="02020603050405020304" pitchFamily="18" charset="0"/>
                            </a:rPr>
                          </m:ctrlPr>
                        </m:naryPr>
                        <m:sub>
                          <m:r>
                            <a:rPr lang="en-US" altLang="zh-CN" sz="2400" i="1" kern="100">
                              <a:effectLst/>
                              <a:latin typeface="Cambria Math" panose="02040503050406030204" pitchFamily="18" charset="0"/>
                              <a:ea typeface="等线" panose="02010600030101010101" pitchFamily="2" charset="-122"/>
                              <a:cs typeface="Times New Roman" panose="02020603050405020304" pitchFamily="18" charset="0"/>
                            </a:rPr>
                            <m:t>𝑗</m:t>
                          </m:r>
                          <m:r>
                            <a:rPr lang="en-US" altLang="zh-CN" sz="2400" i="1" kern="100">
                              <a:effectLst/>
                              <a:latin typeface="Cambria Math" panose="02040503050406030204" pitchFamily="18" charset="0"/>
                              <a:ea typeface="等线" panose="02010600030101010101" pitchFamily="2" charset="-122"/>
                              <a:cs typeface="Times New Roman" panose="02020603050405020304" pitchFamily="18" charset="0"/>
                            </a:rPr>
                            <m:t>=1</m:t>
                          </m:r>
                        </m:sub>
                        <m:sup>
                          <m:r>
                            <a:rPr lang="en-US" altLang="zh-CN" sz="2400" i="1" kern="100">
                              <a:effectLst/>
                              <a:latin typeface="Cambria Math" panose="02040503050406030204" pitchFamily="18" charset="0"/>
                              <a:ea typeface="等线" panose="02010600030101010101" pitchFamily="2" charset="-122"/>
                              <a:cs typeface="Times New Roman" panose="02020603050405020304" pitchFamily="18" charset="0"/>
                            </a:rPr>
                            <m:t>𝐽</m:t>
                          </m:r>
                        </m:sup>
                        <m:e>
                          <m:sSub>
                            <m:sSubPr>
                              <m:ctrlPr>
                                <a:rPr lang="zh-CN" altLang="zh-CN" sz="24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400" i="1" kern="100">
                                  <a:effectLst/>
                                  <a:latin typeface="Cambria Math" panose="02040503050406030204" pitchFamily="18" charset="0"/>
                                  <a:ea typeface="等线" panose="02010600030101010101" pitchFamily="2" charset="-122"/>
                                  <a:cs typeface="Times New Roman" panose="02020603050405020304" pitchFamily="18" charset="0"/>
                                </a:rPr>
                                <m:t>𝛾</m:t>
                              </m:r>
                            </m:e>
                            <m:sub>
                              <m:r>
                                <a:rPr lang="en-US" altLang="zh-CN" sz="2400" i="1" kern="100">
                                  <a:effectLst/>
                                  <a:latin typeface="Cambria Math" panose="02040503050406030204" pitchFamily="18" charset="0"/>
                                  <a:ea typeface="等线" panose="02010600030101010101" pitchFamily="2" charset="-122"/>
                                  <a:cs typeface="Times New Roman" panose="02020603050405020304" pitchFamily="18" charset="0"/>
                                </a:rPr>
                                <m:t>𝑗</m:t>
                              </m:r>
                            </m:sub>
                          </m:sSub>
                          <m:sSub>
                            <m:sSubPr>
                              <m:ctrlPr>
                                <a:rPr lang="zh-CN" altLang="zh-CN" sz="24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400" i="1" kern="100">
                                  <a:effectLst/>
                                  <a:latin typeface="Cambria Math" panose="02040503050406030204" pitchFamily="18" charset="0"/>
                                  <a:ea typeface="Cambria Math" panose="02040503050406030204" pitchFamily="18" charset="0"/>
                                  <a:cs typeface="Times New Roman" panose="02020603050405020304" pitchFamily="18" charset="0"/>
                                </a:rPr>
                                <m:t>𝐺</m:t>
                              </m:r>
                            </m:e>
                            <m:sub>
                              <m:r>
                                <a:rPr lang="en-US" altLang="zh-CN" sz="2400" i="1" kern="100">
                                  <a:effectLst/>
                                  <a:latin typeface="Cambria Math" panose="02040503050406030204" pitchFamily="18" charset="0"/>
                                  <a:ea typeface="Cambria Math" panose="02040503050406030204" pitchFamily="18" charset="0"/>
                                  <a:cs typeface="Times New Roman" panose="02020603050405020304" pitchFamily="18" charset="0"/>
                                </a:rPr>
                                <m:t>𝑖𝑗</m:t>
                              </m:r>
                            </m:sub>
                          </m:sSub>
                          <m:r>
                            <a:rPr lang="en-US" altLang="zh-CN" sz="2400" i="1" kern="100">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zh-CN" altLang="zh-CN" sz="24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sSub>
                                <m:sSubPr>
                                  <m:ctrlPr>
                                    <a:rPr lang="zh-CN" altLang="zh-CN" sz="24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400" i="1" kern="100">
                                      <a:effectLst/>
                                      <a:latin typeface="Cambria Math" panose="02040503050406030204" pitchFamily="18" charset="0"/>
                                      <a:ea typeface="等线" panose="02010600030101010101" pitchFamily="2" charset="-122"/>
                                      <a:cs typeface="Times New Roman" panose="02020603050405020304" pitchFamily="18" charset="0"/>
                                    </a:rPr>
                                    <m:t>𝜃</m:t>
                                  </m:r>
                                </m:e>
                                <m:sub>
                                  <m:r>
                                    <a:rPr lang="en-US" altLang="zh-CN" sz="2400" i="1" kern="100">
                                      <a:effectLst/>
                                      <a:latin typeface="Cambria Math" panose="02040503050406030204" pitchFamily="18" charset="0"/>
                                      <a:ea typeface="等线" panose="02010600030101010101" pitchFamily="2" charset="-122"/>
                                      <a:cs typeface="Times New Roman" panose="02020603050405020304" pitchFamily="18" charset="0"/>
                                    </a:rPr>
                                    <m:t>𝑈𝑥</m:t>
                                  </m:r>
                                </m:sub>
                              </m:sSub>
                              <m:r>
                                <a:rPr lang="en-US" altLang="zh-CN" sz="2400" i="1" kern="100">
                                  <a:effectLst/>
                                  <a:latin typeface="Cambria Math" panose="02040503050406030204" pitchFamily="18" charset="0"/>
                                  <a:ea typeface="Cambria Math" panose="02040503050406030204" pitchFamily="18" charset="0"/>
                                  <a:cs typeface="Times New Roman" panose="02020603050405020304" pitchFamily="18" charset="0"/>
                                </a:rPr>
                                <m:t>𝑈</m:t>
                              </m:r>
                            </m:e>
                            <m:sub>
                              <m:r>
                                <a:rPr lang="en-US" altLang="zh-CN" sz="2400" i="1" kern="100">
                                  <a:effectLst/>
                                  <a:latin typeface="Cambria Math" panose="02040503050406030204" pitchFamily="18" charset="0"/>
                                  <a:ea typeface="Cambria Math" panose="02040503050406030204" pitchFamily="18" charset="0"/>
                                  <a:cs typeface="Times New Roman" panose="02020603050405020304" pitchFamily="18" charset="0"/>
                                </a:rPr>
                                <m:t>𝑖</m:t>
                              </m:r>
                            </m:sub>
                          </m:sSub>
                          <m:r>
                            <a:rPr lang="en-US" altLang="zh-CN" sz="2400" i="1" kern="100">
                              <a:effectLst/>
                              <a:latin typeface="Cambria Math" panose="02040503050406030204" pitchFamily="18" charset="0"/>
                              <a:ea typeface="Cambria Math" panose="02040503050406030204" pitchFamily="18" charset="0"/>
                              <a:cs typeface="Times New Roman" panose="02020603050405020304" pitchFamily="18" charset="0"/>
                            </a:rPr>
                            <m:t>+</m:t>
                          </m:r>
                          <m:sSubSup>
                            <m:sSubSupPr>
                              <m:ctrlPr>
                                <a:rPr lang="zh-CN" altLang="zh-CN" sz="2400" i="1" kern="100">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2400" i="1" kern="100">
                                  <a:effectLst/>
                                  <a:latin typeface="Cambria Math" panose="02040503050406030204" pitchFamily="18" charset="0"/>
                                  <a:ea typeface="Cambria Math" panose="02040503050406030204" pitchFamily="18" charset="0"/>
                                  <a:cs typeface="Times New Roman" panose="02020603050405020304" pitchFamily="18" charset="0"/>
                                </a:rPr>
                                <m:t>𝜖</m:t>
                              </m:r>
                            </m:e>
                            <m:sub>
                              <m:r>
                                <a:rPr lang="en-US" altLang="zh-CN" sz="2400" i="1" kern="100">
                                  <a:effectLst/>
                                  <a:latin typeface="Cambria Math" panose="02040503050406030204" pitchFamily="18" charset="0"/>
                                  <a:ea typeface="Cambria Math" panose="02040503050406030204" pitchFamily="18" charset="0"/>
                                  <a:cs typeface="Times New Roman" panose="02020603050405020304" pitchFamily="18" charset="0"/>
                                </a:rPr>
                                <m:t>𝑖</m:t>
                              </m:r>
                            </m:sub>
                            <m:sup>
                              <m:r>
                                <a:rPr lang="en-US" altLang="zh-CN" sz="2400" i="1" kern="100">
                                  <a:effectLst/>
                                  <a:latin typeface="Cambria Math" panose="02040503050406030204" pitchFamily="18" charset="0"/>
                                  <a:ea typeface="等线" panose="02010600030101010101" pitchFamily="2" charset="-122"/>
                                  <a:cs typeface="Times New Roman" panose="02020603050405020304" pitchFamily="18" charset="0"/>
                                </a:rPr>
                                <m:t>𝑋</m:t>
                              </m:r>
                            </m:sup>
                          </m:sSubSup>
                        </m:e>
                      </m:nary>
                    </m:oMath>
                  </m:oMathPara>
                </a14:m>
                <a:endParaRPr lang="zh-CN" altLang="zh-CN"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14:m>
                  <m:oMathPara xmlns:m="http://schemas.openxmlformats.org/officeDocument/2006/math">
                    <m:oMathParaPr>
                      <m:jc m:val="centerGroup"/>
                    </m:oMathParaPr>
                    <m:oMath xmlns:m="http://schemas.openxmlformats.org/officeDocument/2006/math">
                      <m:sSub>
                        <m:sSubPr>
                          <m:ctrlPr>
                            <a:rPr lang="zh-CN" altLang="zh-CN" sz="24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400" i="1" kern="100">
                              <a:effectLst/>
                              <a:latin typeface="Cambria Math" panose="02040503050406030204" pitchFamily="18" charset="0"/>
                              <a:ea typeface="等线" panose="02010600030101010101" pitchFamily="2" charset="-122"/>
                              <a:cs typeface="Times New Roman" panose="02020603050405020304" pitchFamily="18" charset="0"/>
                            </a:rPr>
                            <m:t>𝑌</m:t>
                          </m:r>
                        </m:e>
                        <m:sub>
                          <m:r>
                            <a:rPr lang="en-US" altLang="zh-CN" sz="2400" i="1" kern="100">
                              <a:effectLst/>
                              <a:latin typeface="Cambria Math" panose="02040503050406030204" pitchFamily="18" charset="0"/>
                              <a:ea typeface="Cambria Math" panose="02040503050406030204" pitchFamily="18" charset="0"/>
                              <a:cs typeface="Times New Roman" panose="02020603050405020304" pitchFamily="18" charset="0"/>
                            </a:rPr>
                            <m:t>𝑖</m:t>
                          </m:r>
                        </m:sub>
                      </m:sSub>
                      <m:r>
                        <a:rPr lang="en-US" altLang="zh-CN" sz="2400" i="1" kern="100">
                          <a:effectLst/>
                          <a:latin typeface="Cambria Math" panose="02040503050406030204" pitchFamily="18" charset="0"/>
                          <a:ea typeface="等线" panose="02010600030101010101" pitchFamily="2" charset="-122"/>
                          <a:cs typeface="Times New Roman" panose="02020603050405020304" pitchFamily="18" charset="0"/>
                        </a:rPr>
                        <m:t>=</m:t>
                      </m:r>
                      <m:nary>
                        <m:naryPr>
                          <m:chr m:val="∑"/>
                          <m:grow m:val="on"/>
                          <m:ctrlPr>
                            <a:rPr lang="zh-CN" altLang="zh-CN" sz="2400" i="1" kern="100">
                              <a:effectLst/>
                              <a:latin typeface="Cambria Math" panose="02040503050406030204" pitchFamily="18" charset="0"/>
                              <a:ea typeface="Cambria Math" panose="02040503050406030204" pitchFamily="18" charset="0"/>
                              <a:cs typeface="Times New Roman" panose="02020603050405020304" pitchFamily="18" charset="0"/>
                            </a:rPr>
                          </m:ctrlPr>
                        </m:naryPr>
                        <m:sub>
                          <m:r>
                            <a:rPr lang="en-US" altLang="zh-CN" sz="2400" i="1" kern="100">
                              <a:effectLst/>
                              <a:latin typeface="Cambria Math" panose="02040503050406030204" pitchFamily="18" charset="0"/>
                              <a:ea typeface="等线" panose="02010600030101010101" pitchFamily="2" charset="-122"/>
                              <a:cs typeface="Times New Roman" panose="02020603050405020304" pitchFamily="18" charset="0"/>
                            </a:rPr>
                            <m:t>𝑗</m:t>
                          </m:r>
                          <m:r>
                            <a:rPr lang="en-US" altLang="zh-CN" sz="2400" i="1" kern="100">
                              <a:effectLst/>
                              <a:latin typeface="Cambria Math" panose="02040503050406030204" pitchFamily="18" charset="0"/>
                              <a:ea typeface="等线" panose="02010600030101010101" pitchFamily="2" charset="-122"/>
                              <a:cs typeface="Times New Roman" panose="02020603050405020304" pitchFamily="18" charset="0"/>
                            </a:rPr>
                            <m:t>=1</m:t>
                          </m:r>
                        </m:sub>
                        <m:sup>
                          <m:r>
                            <a:rPr lang="en-US" altLang="zh-CN" sz="2400" i="1" kern="100">
                              <a:effectLst/>
                              <a:latin typeface="Cambria Math" panose="02040503050406030204" pitchFamily="18" charset="0"/>
                              <a:ea typeface="等线" panose="02010600030101010101" pitchFamily="2" charset="-122"/>
                              <a:cs typeface="Times New Roman" panose="02020603050405020304" pitchFamily="18" charset="0"/>
                            </a:rPr>
                            <m:t>𝐽</m:t>
                          </m:r>
                        </m:sup>
                        <m:e>
                          <m:sSub>
                            <m:sSubPr>
                              <m:ctrlPr>
                                <a:rPr lang="zh-CN" altLang="zh-CN" sz="24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400" i="1" kern="100">
                                  <a:effectLst/>
                                  <a:latin typeface="Cambria Math" panose="02040503050406030204" pitchFamily="18" charset="0"/>
                                  <a:ea typeface="等线" panose="02010600030101010101" pitchFamily="2" charset="-122"/>
                                  <a:cs typeface="Times New Roman" panose="02020603050405020304" pitchFamily="18" charset="0"/>
                                </a:rPr>
                                <m:t>𝛼</m:t>
                              </m:r>
                            </m:e>
                            <m:sub>
                              <m:r>
                                <a:rPr lang="en-US" altLang="zh-CN" sz="2400" i="1" kern="100">
                                  <a:effectLst/>
                                  <a:latin typeface="Cambria Math" panose="02040503050406030204" pitchFamily="18" charset="0"/>
                                  <a:ea typeface="等线" panose="02010600030101010101" pitchFamily="2" charset="-122"/>
                                  <a:cs typeface="Times New Roman" panose="02020603050405020304" pitchFamily="18" charset="0"/>
                                </a:rPr>
                                <m:t>𝑗</m:t>
                              </m:r>
                            </m:sub>
                          </m:sSub>
                          <m:sSub>
                            <m:sSubPr>
                              <m:ctrlPr>
                                <a:rPr lang="zh-CN" altLang="zh-CN" sz="24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400" i="1" kern="100">
                                  <a:effectLst/>
                                  <a:latin typeface="Cambria Math" panose="02040503050406030204" pitchFamily="18" charset="0"/>
                                  <a:ea typeface="Cambria Math" panose="02040503050406030204" pitchFamily="18" charset="0"/>
                                  <a:cs typeface="Times New Roman" panose="02020603050405020304" pitchFamily="18" charset="0"/>
                                </a:rPr>
                                <m:t>𝐺</m:t>
                              </m:r>
                            </m:e>
                            <m:sub>
                              <m:r>
                                <a:rPr lang="en-US" altLang="zh-CN" sz="2400" i="1" kern="100">
                                  <a:effectLst/>
                                  <a:latin typeface="Cambria Math" panose="02040503050406030204" pitchFamily="18" charset="0"/>
                                  <a:ea typeface="Cambria Math" panose="02040503050406030204" pitchFamily="18" charset="0"/>
                                  <a:cs typeface="Times New Roman" panose="02020603050405020304" pitchFamily="18" charset="0"/>
                                </a:rPr>
                                <m:t>𝑖𝑗</m:t>
                              </m:r>
                            </m:sub>
                          </m:sSub>
                          <m:r>
                            <a:rPr lang="en-US" altLang="zh-CN" sz="2400" i="1" kern="100">
                              <a:effectLst/>
                              <a:latin typeface="Cambria Math" panose="02040503050406030204" pitchFamily="18" charset="0"/>
                              <a:ea typeface="Cambria Math" panose="02040503050406030204" pitchFamily="18" charset="0"/>
                              <a:cs typeface="Times New Roman" panose="02020603050405020304" pitchFamily="18" charset="0"/>
                            </a:rPr>
                            <m:t>+</m:t>
                          </m:r>
                          <m:r>
                            <a:rPr lang="en-US" altLang="zh-CN" sz="2400" i="1" kern="100">
                              <a:effectLst/>
                              <a:latin typeface="Cambria Math" panose="02040503050406030204" pitchFamily="18" charset="0"/>
                              <a:ea typeface="等线" panose="02010600030101010101" pitchFamily="2" charset="-122"/>
                              <a:cs typeface="Times New Roman" panose="02020603050405020304" pitchFamily="18" charset="0"/>
                            </a:rPr>
                            <m:t>𝜃</m:t>
                          </m:r>
                          <m:sSub>
                            <m:sSubPr>
                              <m:ctrlPr>
                                <a:rPr lang="zh-CN" altLang="zh-CN" sz="24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400" i="1" kern="100">
                                  <a:effectLst/>
                                  <a:latin typeface="Cambria Math" panose="02040503050406030204" pitchFamily="18" charset="0"/>
                                  <a:ea typeface="等线" panose="02010600030101010101" pitchFamily="2" charset="-122"/>
                                  <a:cs typeface="Times New Roman" panose="02020603050405020304" pitchFamily="18" charset="0"/>
                                </a:rPr>
                                <m:t>𝑋</m:t>
                              </m:r>
                            </m:e>
                            <m:sub>
                              <m:r>
                                <a:rPr lang="en-US" altLang="zh-CN" sz="2400" i="1" kern="100">
                                  <a:effectLst/>
                                  <a:latin typeface="Cambria Math" panose="02040503050406030204" pitchFamily="18" charset="0"/>
                                  <a:ea typeface="等线" panose="02010600030101010101" pitchFamily="2" charset="-122"/>
                                  <a:cs typeface="Times New Roman" panose="02020603050405020304" pitchFamily="18" charset="0"/>
                                </a:rPr>
                                <m:t>𝑖</m:t>
                              </m:r>
                            </m:sub>
                          </m:sSub>
                          <m:r>
                            <a:rPr lang="en-US" altLang="zh-CN" sz="2400" i="1" kern="100">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zh-CN" altLang="zh-CN" sz="24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sSub>
                                <m:sSubPr>
                                  <m:ctrlPr>
                                    <a:rPr lang="zh-CN" altLang="zh-CN" sz="24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400" i="1" kern="100">
                                      <a:effectLst/>
                                      <a:latin typeface="Cambria Math" panose="02040503050406030204" pitchFamily="18" charset="0"/>
                                      <a:ea typeface="等线" panose="02010600030101010101" pitchFamily="2" charset="-122"/>
                                      <a:cs typeface="Times New Roman" panose="02020603050405020304" pitchFamily="18" charset="0"/>
                                    </a:rPr>
                                    <m:t>𝜃</m:t>
                                  </m:r>
                                </m:e>
                                <m:sub>
                                  <m:r>
                                    <a:rPr lang="en-US" altLang="zh-CN" sz="2400" i="1" kern="100">
                                      <a:effectLst/>
                                      <a:latin typeface="Cambria Math" panose="02040503050406030204" pitchFamily="18" charset="0"/>
                                      <a:ea typeface="等线" panose="02010600030101010101" pitchFamily="2" charset="-122"/>
                                      <a:cs typeface="Times New Roman" panose="02020603050405020304" pitchFamily="18" charset="0"/>
                                    </a:rPr>
                                    <m:t>𝑈𝑦</m:t>
                                  </m:r>
                                </m:sub>
                              </m:sSub>
                              <m:r>
                                <a:rPr lang="en-US" altLang="zh-CN" sz="2400" i="1" kern="100">
                                  <a:effectLst/>
                                  <a:latin typeface="Cambria Math" panose="02040503050406030204" pitchFamily="18" charset="0"/>
                                  <a:ea typeface="Cambria Math" panose="02040503050406030204" pitchFamily="18" charset="0"/>
                                  <a:cs typeface="Times New Roman" panose="02020603050405020304" pitchFamily="18" charset="0"/>
                                </a:rPr>
                                <m:t>𝑈</m:t>
                              </m:r>
                            </m:e>
                            <m:sub>
                              <m:r>
                                <a:rPr lang="en-US" altLang="zh-CN" sz="2400" i="1" kern="100">
                                  <a:effectLst/>
                                  <a:latin typeface="Cambria Math" panose="02040503050406030204" pitchFamily="18" charset="0"/>
                                  <a:ea typeface="Cambria Math" panose="02040503050406030204" pitchFamily="18" charset="0"/>
                                  <a:cs typeface="Times New Roman" panose="02020603050405020304" pitchFamily="18" charset="0"/>
                                </a:rPr>
                                <m:t>𝑖</m:t>
                              </m:r>
                            </m:sub>
                          </m:sSub>
                          <m:r>
                            <a:rPr lang="en-US" altLang="zh-CN" sz="2400" i="1" kern="100">
                              <a:effectLst/>
                              <a:latin typeface="Cambria Math" panose="02040503050406030204" pitchFamily="18" charset="0"/>
                              <a:ea typeface="Cambria Math" panose="02040503050406030204" pitchFamily="18" charset="0"/>
                              <a:cs typeface="Times New Roman" panose="02020603050405020304" pitchFamily="18" charset="0"/>
                            </a:rPr>
                            <m:t>+</m:t>
                          </m:r>
                          <m:sSubSup>
                            <m:sSubSupPr>
                              <m:ctrlPr>
                                <a:rPr lang="zh-CN" altLang="zh-CN" sz="2400" i="1" kern="100">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2400" i="1" kern="100">
                                  <a:effectLst/>
                                  <a:latin typeface="Cambria Math" panose="02040503050406030204" pitchFamily="18" charset="0"/>
                                  <a:ea typeface="Cambria Math" panose="02040503050406030204" pitchFamily="18" charset="0"/>
                                  <a:cs typeface="Times New Roman" panose="02020603050405020304" pitchFamily="18" charset="0"/>
                                </a:rPr>
                                <m:t>𝜖</m:t>
                              </m:r>
                            </m:e>
                            <m:sub>
                              <m:r>
                                <a:rPr lang="en-US" altLang="zh-CN" sz="2400" i="1" kern="100">
                                  <a:effectLst/>
                                  <a:latin typeface="Cambria Math" panose="02040503050406030204" pitchFamily="18" charset="0"/>
                                  <a:ea typeface="Cambria Math" panose="02040503050406030204" pitchFamily="18" charset="0"/>
                                  <a:cs typeface="Times New Roman" panose="02020603050405020304" pitchFamily="18" charset="0"/>
                                </a:rPr>
                                <m:t>𝑖</m:t>
                              </m:r>
                            </m:sub>
                            <m:sup>
                              <m:r>
                                <a:rPr lang="en-US" altLang="zh-CN" sz="2400" i="1" kern="100">
                                  <a:effectLst/>
                                  <a:latin typeface="Cambria Math" panose="02040503050406030204" pitchFamily="18" charset="0"/>
                                  <a:ea typeface="等线" panose="02010600030101010101" pitchFamily="2" charset="-122"/>
                                  <a:cs typeface="Times New Roman" panose="02020603050405020304" pitchFamily="18" charset="0"/>
                                </a:rPr>
                                <m:t>𝑌</m:t>
                              </m:r>
                            </m:sup>
                          </m:sSubSup>
                        </m:e>
                      </m:nary>
                    </m:oMath>
                  </m:oMathPara>
                </a14:m>
                <a:endParaRPr lang="zh-CN" altLang="zh-CN" kern="100" dirty="0">
                  <a:effectLst/>
                  <a:latin typeface="等线" panose="02010600030101010101" pitchFamily="2" charset="-122"/>
                  <a:ea typeface="等线" panose="02010600030101010101" pitchFamily="2" charset="-122"/>
                  <a:cs typeface="Times New Roman" panose="02020603050405020304" pitchFamily="18" charset="0"/>
                </a:endParaRPr>
              </a:p>
              <a:p>
                <a:pPr algn="ctr"/>
                <a14:m>
                  <m:oMath xmlns:m="http://schemas.openxmlformats.org/officeDocument/2006/math">
                    <m:sSub>
                      <m:sSubPr>
                        <m:ctrlPr>
                          <a:rPr lang="zh-CN" altLang="zh-CN" sz="24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400" i="1" kern="100">
                            <a:effectLst/>
                            <a:latin typeface="Cambria Math" panose="02040503050406030204" pitchFamily="18" charset="0"/>
                            <a:ea typeface="等线" panose="02010600030101010101" pitchFamily="2" charset="-122"/>
                            <a:cs typeface="Times New Roman" panose="02020603050405020304" pitchFamily="18" charset="0"/>
                          </a:rPr>
                          <m:t>𝐺</m:t>
                        </m:r>
                      </m:e>
                      <m:sub>
                        <m:r>
                          <a:rPr lang="en-US" altLang="zh-CN" sz="2400" i="1" kern="100">
                            <a:effectLst/>
                            <a:latin typeface="Cambria Math" panose="02040503050406030204" pitchFamily="18" charset="0"/>
                            <a:ea typeface="等线" panose="02010600030101010101" pitchFamily="2" charset="-122"/>
                            <a:cs typeface="Times New Roman" panose="02020603050405020304" pitchFamily="18" charset="0"/>
                          </a:rPr>
                          <m:t>𝑖𝑗</m:t>
                        </m:r>
                      </m:sub>
                    </m:sSub>
                  </m:oMath>
                </a14:m>
                <a:r>
                  <a:rPr lang="en-US" altLang="zh-CN" sz="2400" kern="100" dirty="0">
                    <a:effectLst/>
                    <a:latin typeface="Times New Roman" panose="02020603050405020304" pitchFamily="18" charset="0"/>
                    <a:ea typeface="等线" panose="02010600030101010101" pitchFamily="2" charset="-122"/>
                    <a:cs typeface="Times New Roman" panose="02020603050405020304" pitchFamily="18" charset="0"/>
                  </a:rPr>
                  <a:t>~Binomial(2, 0.3) independently for all j=1,…,J ,</a:t>
                </a:r>
                <a:endParaRPr lang="zh-CN" altLang="zh-CN" kern="100" dirty="0">
                  <a:effectLst/>
                  <a:latin typeface="等线" panose="02010600030101010101" pitchFamily="2" charset="-122"/>
                  <a:ea typeface="等线" panose="02010600030101010101" pitchFamily="2" charset="-122"/>
                  <a:cs typeface="Times New Roman" panose="02020603050405020304" pitchFamily="18" charset="0"/>
                </a:endParaRPr>
              </a:p>
              <a:p>
                <a:pPr algn="ctr"/>
                <a14:m>
                  <m:oMath xmlns:m="http://schemas.openxmlformats.org/officeDocument/2006/math">
                    <m:sSubSup>
                      <m:sSubSupPr>
                        <m:ctrlPr>
                          <a:rPr lang="zh-CN" altLang="zh-CN" sz="2400" i="1" kern="100">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2400" i="1" kern="100">
                            <a:effectLst/>
                            <a:latin typeface="Cambria Math" panose="02040503050406030204" pitchFamily="18" charset="0"/>
                            <a:ea typeface="Cambria Math" panose="02040503050406030204" pitchFamily="18" charset="0"/>
                            <a:cs typeface="Times New Roman" panose="02020603050405020304" pitchFamily="18" charset="0"/>
                          </a:rPr>
                          <m:t>𝜖</m:t>
                        </m:r>
                      </m:e>
                      <m:sub>
                        <m:r>
                          <a:rPr lang="en-US" altLang="zh-CN" sz="2400" i="1" kern="100">
                            <a:effectLst/>
                            <a:latin typeface="Cambria Math" panose="02040503050406030204" pitchFamily="18" charset="0"/>
                            <a:ea typeface="Cambria Math" panose="02040503050406030204" pitchFamily="18" charset="0"/>
                            <a:cs typeface="Times New Roman" panose="02020603050405020304" pitchFamily="18" charset="0"/>
                          </a:rPr>
                          <m:t>𝑖</m:t>
                        </m:r>
                      </m:sub>
                      <m:sup>
                        <m:r>
                          <a:rPr lang="en-US" altLang="zh-CN" sz="2400" i="1" kern="100">
                            <a:effectLst/>
                            <a:latin typeface="Cambria Math" panose="02040503050406030204" pitchFamily="18" charset="0"/>
                            <a:ea typeface="Cambria Math" panose="02040503050406030204" pitchFamily="18" charset="0"/>
                            <a:cs typeface="Times New Roman" panose="02020603050405020304" pitchFamily="18" charset="0"/>
                          </a:rPr>
                          <m:t>𝑈</m:t>
                        </m:r>
                      </m:sup>
                    </m:sSubSup>
                  </m:oMath>
                </a14:m>
                <a:r>
                  <a:rPr lang="en-US" altLang="zh-CN" sz="2400" kern="100" dirty="0">
                    <a:effectLst/>
                    <a:latin typeface="Times New Roman" panose="02020603050405020304" pitchFamily="18" charset="0"/>
                    <a:ea typeface="等线" panose="02010600030101010101" pitchFamily="2" charset="-122"/>
                    <a:cs typeface="Times New Roman" panose="02020603050405020304" pitchFamily="18" charset="0"/>
                  </a:rPr>
                  <a:t>,</a:t>
                </a:r>
                <a:r>
                  <a:rPr lang="en-US" altLang="zh-CN" sz="2400" i="1" kern="100" dirty="0">
                    <a:effectLst/>
                    <a:latin typeface="Times New Roman" panose="02020603050405020304" pitchFamily="18" charset="0"/>
                    <a:ea typeface="Cambria Math" panose="02040503050406030204" pitchFamily="18" charset="0"/>
                    <a:cs typeface="Times New Roman" panose="02020603050405020304" pitchFamily="18" charset="0"/>
                  </a:rPr>
                  <a:t> </a:t>
                </a:r>
                <a14:m>
                  <m:oMath xmlns:m="http://schemas.openxmlformats.org/officeDocument/2006/math">
                    <m:sSubSup>
                      <m:sSubSupPr>
                        <m:ctrlPr>
                          <a:rPr lang="zh-CN" altLang="zh-CN" sz="2400" i="1" kern="100">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2400" i="1" kern="100">
                            <a:effectLst/>
                            <a:latin typeface="Cambria Math" panose="02040503050406030204" pitchFamily="18" charset="0"/>
                            <a:ea typeface="Cambria Math" panose="02040503050406030204" pitchFamily="18" charset="0"/>
                            <a:cs typeface="Times New Roman" panose="02020603050405020304" pitchFamily="18" charset="0"/>
                          </a:rPr>
                          <m:t>𝜖</m:t>
                        </m:r>
                      </m:e>
                      <m:sub>
                        <m:r>
                          <a:rPr lang="en-US" altLang="zh-CN" sz="2400" i="1" kern="100">
                            <a:effectLst/>
                            <a:latin typeface="Cambria Math" panose="02040503050406030204" pitchFamily="18" charset="0"/>
                            <a:ea typeface="Cambria Math" panose="02040503050406030204" pitchFamily="18" charset="0"/>
                            <a:cs typeface="Times New Roman" panose="02020603050405020304" pitchFamily="18" charset="0"/>
                          </a:rPr>
                          <m:t>𝑖</m:t>
                        </m:r>
                      </m:sub>
                      <m:sup>
                        <m:r>
                          <a:rPr lang="en-US" altLang="zh-CN" sz="2400" i="1" kern="100">
                            <a:effectLst/>
                            <a:latin typeface="Cambria Math" panose="02040503050406030204" pitchFamily="18" charset="0"/>
                            <a:ea typeface="Cambria Math" panose="02040503050406030204" pitchFamily="18" charset="0"/>
                            <a:cs typeface="Times New Roman" panose="02020603050405020304" pitchFamily="18" charset="0"/>
                          </a:rPr>
                          <m:t>𝑋</m:t>
                        </m:r>
                      </m:sup>
                    </m:sSubSup>
                  </m:oMath>
                </a14:m>
                <a:r>
                  <a:rPr lang="en-US" altLang="zh-CN" sz="2400" kern="100" dirty="0">
                    <a:effectLst/>
                    <a:latin typeface="Times New Roman" panose="02020603050405020304" pitchFamily="18" charset="0"/>
                    <a:ea typeface="等线" panose="02010600030101010101" pitchFamily="2" charset="-122"/>
                    <a:cs typeface="Times New Roman" panose="02020603050405020304" pitchFamily="18" charset="0"/>
                  </a:rPr>
                  <a:t>, </a:t>
                </a:r>
                <a14:m>
                  <m:oMath xmlns:m="http://schemas.openxmlformats.org/officeDocument/2006/math">
                    <m:sSubSup>
                      <m:sSubSupPr>
                        <m:ctrlPr>
                          <a:rPr lang="zh-CN" altLang="zh-CN" sz="2400" i="1" kern="100">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2400" i="1" kern="100">
                            <a:effectLst/>
                            <a:latin typeface="Cambria Math" panose="02040503050406030204" pitchFamily="18" charset="0"/>
                            <a:ea typeface="Cambria Math" panose="02040503050406030204" pitchFamily="18" charset="0"/>
                            <a:cs typeface="Times New Roman" panose="02020603050405020304" pitchFamily="18" charset="0"/>
                          </a:rPr>
                          <m:t>𝜖</m:t>
                        </m:r>
                      </m:e>
                      <m:sub>
                        <m:r>
                          <a:rPr lang="en-US" altLang="zh-CN" sz="2400" i="1" kern="100">
                            <a:effectLst/>
                            <a:latin typeface="Cambria Math" panose="02040503050406030204" pitchFamily="18" charset="0"/>
                            <a:ea typeface="Cambria Math" panose="02040503050406030204" pitchFamily="18" charset="0"/>
                            <a:cs typeface="Times New Roman" panose="02020603050405020304" pitchFamily="18" charset="0"/>
                          </a:rPr>
                          <m:t>𝑖</m:t>
                        </m:r>
                      </m:sub>
                      <m:sup>
                        <m:r>
                          <a:rPr lang="en-US" altLang="zh-CN" sz="2400" i="1" kern="100">
                            <a:effectLst/>
                            <a:latin typeface="Cambria Math" panose="02040503050406030204" pitchFamily="18" charset="0"/>
                            <a:ea typeface="Cambria Math" panose="02040503050406030204" pitchFamily="18" charset="0"/>
                            <a:cs typeface="Times New Roman" panose="02020603050405020304" pitchFamily="18" charset="0"/>
                          </a:rPr>
                          <m:t>𝑌</m:t>
                        </m:r>
                      </m:sup>
                    </m:sSubSup>
                  </m:oMath>
                </a14:m>
                <a:r>
                  <a:rPr lang="en-US" altLang="zh-CN" sz="2400" kern="100" dirty="0">
                    <a:effectLst/>
                    <a:latin typeface="Times New Roman" panose="02020603050405020304" pitchFamily="18" charset="0"/>
                    <a:ea typeface="等线" panose="02010600030101010101" pitchFamily="2" charset="-122"/>
                    <a:cs typeface="Times New Roman" panose="02020603050405020304" pitchFamily="18" charset="0"/>
                  </a:rPr>
                  <a:t>~ N(0, 1) independently</a:t>
                </a:r>
                <a:endParaRPr lang="zh-CN" altLang="zh-CN" kern="100" dirty="0">
                  <a:effectLst/>
                  <a:latin typeface="等线" panose="02010600030101010101" pitchFamily="2" charset="-122"/>
                  <a:ea typeface="等线" panose="02010600030101010101" pitchFamily="2" charset="-122"/>
                  <a:cs typeface="Times New Roman" panose="02020603050405020304" pitchFamily="18" charset="0"/>
                </a:endParaRPr>
              </a:p>
            </p:txBody>
          </p:sp>
        </mc:Choice>
        <mc:Fallback xmlns="">
          <p:sp>
            <p:nvSpPr>
              <p:cNvPr id="4" name="文本框 7">
                <a:extLst>
                  <a:ext uri="{FF2B5EF4-FFF2-40B4-BE49-F238E27FC236}">
                    <a16:creationId xmlns:a16="http://schemas.microsoft.com/office/drawing/2014/main" id="{895DF7EF-2C64-8D18-A528-9BEAB9C83314}"/>
                  </a:ext>
                </a:extLst>
              </p:cNvPr>
              <p:cNvSpPr txBox="1">
                <a:spLocks noRot="1" noChangeAspect="1" noMove="1" noResize="1" noEditPoints="1" noAdjustHandles="1" noChangeArrowheads="1" noChangeShapeType="1" noTextEdit="1"/>
              </p:cNvSpPr>
              <p:nvPr/>
            </p:nvSpPr>
            <p:spPr>
              <a:xfrm>
                <a:off x="2608904" y="1430350"/>
                <a:ext cx="6584987" cy="4124271"/>
              </a:xfrm>
              <a:prstGeom prst="rect">
                <a:avLst/>
              </a:prstGeom>
              <a:blipFill>
                <a:blip r:embed="rId3"/>
                <a:stretch>
                  <a:fillRect l="-193" t="-27914" r="-1541" b="-23006"/>
                </a:stretch>
              </a:blipFill>
            </p:spPr>
            <p:txBody>
              <a:bodyPr/>
              <a:lstStyle/>
              <a:p>
                <a:r>
                  <a:rPr lang="en-CN">
                    <a:noFill/>
                  </a:rPr>
                  <a:t> </a:t>
                </a:r>
              </a:p>
            </p:txBody>
          </p:sp>
        </mc:Fallback>
      </mc:AlternateContent>
      <p:sp>
        <p:nvSpPr>
          <p:cNvPr id="2" name="矩形 15">
            <a:extLst>
              <a:ext uri="{FF2B5EF4-FFF2-40B4-BE49-F238E27FC236}">
                <a16:creationId xmlns:a16="http://schemas.microsoft.com/office/drawing/2014/main" id="{A6C6801A-75AA-3978-1B2D-DC3F5876B77A}"/>
              </a:ext>
            </a:extLst>
          </p:cNvPr>
          <p:cNvSpPr/>
          <p:nvPr/>
        </p:nvSpPr>
        <p:spPr>
          <a:xfrm>
            <a:off x="723160" y="708065"/>
            <a:ext cx="8455223" cy="523220"/>
          </a:xfrm>
          <a:prstGeom prst="rect">
            <a:avLst/>
          </a:prstGeom>
        </p:spPr>
        <p:txBody>
          <a:bodyPr wrap="square">
            <a:spAutoFit/>
          </a:bodyPr>
          <a:lstStyle/>
          <a:p>
            <a:r>
              <a:rPr lang="en-US" altLang="zh-CN" sz="2800" b="1" dirty="0" err="1">
                <a:solidFill>
                  <a:srgbClr val="C00000"/>
                </a:solidFill>
                <a:latin typeface="方正粗黑宋简体" panose="02000000000000000000" pitchFamily="2" charset="-122"/>
                <a:ea typeface="方正粗黑宋简体" panose="02000000000000000000" pitchFamily="2" charset="-122"/>
              </a:rPr>
              <a:t>Phoslink</a:t>
            </a:r>
            <a:r>
              <a:rPr lang="en-US" altLang="zh-CN" sz="2800" b="1" dirty="0">
                <a:solidFill>
                  <a:srgbClr val="C00000"/>
                </a:solidFill>
                <a:latin typeface="方正粗黑宋简体" panose="02000000000000000000" pitchFamily="2" charset="-122"/>
                <a:ea typeface="方正粗黑宋简体" panose="02000000000000000000" pitchFamily="2" charset="-122"/>
              </a:rPr>
              <a:t>-CI</a:t>
            </a:r>
            <a:r>
              <a:rPr lang="en-US" altLang="zh-CN" sz="2800" dirty="0">
                <a:solidFill>
                  <a:srgbClr val="C00000"/>
                </a:solidFill>
                <a:latin typeface="方正粗黑宋简体" panose="02000000000000000000" pitchFamily="2" charset="-122"/>
                <a:ea typeface="方正粗黑宋简体" panose="02000000000000000000" pitchFamily="2" charset="-122"/>
              </a:rPr>
              <a:t> : MR casual inference model </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640F416-D4D7-C420-3F82-06223D759203}"/>
                  </a:ext>
                </a:extLst>
              </p:cNvPr>
              <p:cNvSpPr txBox="1"/>
              <p:nvPr/>
            </p:nvSpPr>
            <p:spPr>
              <a:xfrm>
                <a:off x="886266" y="5753686"/>
                <a:ext cx="10030264" cy="989886"/>
              </a:xfrm>
              <a:prstGeom prst="rect">
                <a:avLst/>
              </a:prstGeom>
              <a:noFill/>
            </p:spPr>
            <p:txBody>
              <a:bodyPr wrap="square" rtlCol="0">
                <a:spAutoFit/>
              </a:bodyPr>
              <a:lstStyle/>
              <a:p>
                <a:r>
                  <a:rPr lang="en-US" sz="1800" dirty="0">
                    <a:effectLst/>
                    <a:latin typeface="Times New Roman" panose="02020603050405020304" pitchFamily="18" charset="0"/>
                    <a:ea typeface="DengXian" panose="02010600030101010101" pitchFamily="2" charset="-122"/>
                  </a:rPr>
                  <a:t>where </a:t>
                </a:r>
                <a14:m>
                  <m:oMath xmlns:m="http://schemas.openxmlformats.org/officeDocument/2006/math">
                    <m:sSub>
                      <m:sSubPr>
                        <m:ctrlPr>
                          <a:rPr lang="en-CN" sz="1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1800" i="1">
                            <a:effectLst/>
                            <a:latin typeface="Cambria Math" panose="02040503050406030204" pitchFamily="18" charset="0"/>
                            <a:ea typeface="DengXian" panose="02010600030101010101" pitchFamily="2" charset="-122"/>
                            <a:cs typeface="Times New Roman" panose="02020603050405020304" pitchFamily="18" charset="0"/>
                          </a:rPr>
                          <m:t>𝛷</m:t>
                        </m:r>
                      </m:e>
                      <m:sub>
                        <m:r>
                          <a:rPr lang="en-US" sz="1800" i="1">
                            <a:effectLst/>
                            <a:latin typeface="Cambria Math" panose="02040503050406030204" pitchFamily="18" charset="0"/>
                            <a:ea typeface="DengXian" panose="02010600030101010101" pitchFamily="2" charset="-122"/>
                            <a:cs typeface="Times New Roman" panose="02020603050405020304" pitchFamily="18" charset="0"/>
                          </a:rPr>
                          <m:t>𝑗</m:t>
                        </m:r>
                      </m:sub>
                    </m:sSub>
                  </m:oMath>
                </a14:m>
                <a:r>
                  <a:rPr lang="en-US" sz="1800" dirty="0">
                    <a:effectLst/>
                    <a:latin typeface="Times New Roman" panose="02020603050405020304" pitchFamily="18" charset="0"/>
                    <a:ea typeface="DengXian" panose="02010600030101010101" pitchFamily="2" charset="-122"/>
                  </a:rPr>
                  <a:t> represents the effect of the genetic variant on the confounder </a:t>
                </a:r>
                <a:r>
                  <a:rPr lang="en-US" sz="1800" b="1" dirty="0">
                    <a:effectLst/>
                    <a:latin typeface="Times New Roman" panose="02020603050405020304" pitchFamily="18" charset="0"/>
                    <a:ea typeface="DengXian" panose="02010600030101010101" pitchFamily="2" charset="-122"/>
                  </a:rPr>
                  <a:t>U</a:t>
                </a:r>
                <a:r>
                  <a:rPr lang="en-US" sz="1800" dirty="0">
                    <a:effectLst/>
                    <a:latin typeface="Times New Roman" panose="02020603050405020304" pitchFamily="18" charset="0"/>
                    <a:ea typeface="DengXian" panose="02010600030101010101" pitchFamily="2" charset="-122"/>
                  </a:rPr>
                  <a:t>, </a:t>
                </a:r>
                <a14:m>
                  <m:oMath xmlns:m="http://schemas.openxmlformats.org/officeDocument/2006/math">
                    <m:sSub>
                      <m:sSubPr>
                        <m:ctrlPr>
                          <a:rPr lang="en-CN" sz="1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1800" i="1">
                            <a:effectLst/>
                            <a:latin typeface="Cambria Math" panose="02040503050406030204" pitchFamily="18" charset="0"/>
                            <a:ea typeface="DengXian" panose="02010600030101010101" pitchFamily="2" charset="-122"/>
                            <a:cs typeface="Times New Roman" panose="02020603050405020304" pitchFamily="18" charset="0"/>
                          </a:rPr>
                          <m:t>𝛾</m:t>
                        </m:r>
                      </m:e>
                      <m:sub>
                        <m:r>
                          <a:rPr lang="en-US" sz="1800" i="1">
                            <a:effectLst/>
                            <a:latin typeface="Cambria Math" panose="02040503050406030204" pitchFamily="18" charset="0"/>
                            <a:ea typeface="DengXian" panose="02010600030101010101" pitchFamily="2" charset="-122"/>
                            <a:cs typeface="Times New Roman" panose="02020603050405020304" pitchFamily="18" charset="0"/>
                          </a:rPr>
                          <m:t>𝑗</m:t>
                        </m:r>
                      </m:sub>
                    </m:sSub>
                  </m:oMath>
                </a14:m>
                <a:r>
                  <a:rPr lang="en-US" sz="1800" dirty="0">
                    <a:effectLst/>
                    <a:latin typeface="Times New Roman" panose="02020603050405020304" pitchFamily="18" charset="0"/>
                    <a:ea typeface="DengXian" panose="02010600030101010101" pitchFamily="2" charset="-122"/>
                  </a:rPr>
                  <a:t> represents the genetic effect of </a:t>
                </a:r>
                <a:r>
                  <a:rPr lang="en-US" sz="1800" i="1" dirty="0" err="1">
                    <a:effectLst/>
                    <a:latin typeface="Times New Roman" panose="02020603050405020304" pitchFamily="18" charset="0"/>
                    <a:ea typeface="DengXian" panose="02010600030101010101" pitchFamily="2" charset="-122"/>
                  </a:rPr>
                  <a:t>Gj</a:t>
                </a:r>
                <a:r>
                  <a:rPr lang="en-US" sz="1800" dirty="0">
                    <a:effectLst/>
                    <a:latin typeface="Times New Roman" panose="02020603050405020304" pitchFamily="18" charset="0"/>
                    <a:ea typeface="DengXian" panose="02010600030101010101" pitchFamily="2" charset="-122"/>
                  </a:rPr>
                  <a:t> on </a:t>
                </a:r>
                <a:r>
                  <a:rPr lang="en-US" sz="1800" b="1" dirty="0">
                    <a:effectLst/>
                    <a:latin typeface="Times New Roman" panose="02020603050405020304" pitchFamily="18" charset="0"/>
                    <a:ea typeface="DengXian" panose="02010600030101010101" pitchFamily="2" charset="-122"/>
                  </a:rPr>
                  <a:t>X</a:t>
                </a:r>
                <a:r>
                  <a:rPr lang="en-US" sz="1800" dirty="0">
                    <a:effectLst/>
                    <a:latin typeface="Times New Roman" panose="02020603050405020304" pitchFamily="18" charset="0"/>
                    <a:ea typeface="DengXian" panose="02010600030101010101" pitchFamily="2" charset="-122"/>
                  </a:rPr>
                  <a:t>, </a:t>
                </a:r>
                <a14:m>
                  <m:oMath xmlns:m="http://schemas.openxmlformats.org/officeDocument/2006/math">
                    <m:sSub>
                      <m:sSubPr>
                        <m:ctrlPr>
                          <a:rPr lang="en-CN" sz="1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1800" i="1">
                            <a:effectLst/>
                            <a:latin typeface="Cambria Math" panose="02040503050406030204" pitchFamily="18" charset="0"/>
                            <a:ea typeface="DengXian" panose="02010600030101010101" pitchFamily="2" charset="-122"/>
                            <a:cs typeface="Times New Roman" panose="02020603050405020304" pitchFamily="18" charset="0"/>
                          </a:rPr>
                          <m:t>𝛼</m:t>
                        </m:r>
                      </m:e>
                      <m:sub>
                        <m:r>
                          <a:rPr lang="en-US" sz="1800" i="1">
                            <a:effectLst/>
                            <a:latin typeface="Cambria Math" panose="02040503050406030204" pitchFamily="18" charset="0"/>
                            <a:ea typeface="DengXian" panose="02010600030101010101" pitchFamily="2" charset="-122"/>
                            <a:cs typeface="Times New Roman" panose="02020603050405020304" pitchFamily="18" charset="0"/>
                          </a:rPr>
                          <m:t>𝑗</m:t>
                        </m:r>
                      </m:sub>
                    </m:sSub>
                  </m:oMath>
                </a14:m>
                <a:r>
                  <a:rPr lang="en-US" sz="1800" dirty="0">
                    <a:effectLst/>
                    <a:latin typeface="Times New Roman" panose="02020603050405020304" pitchFamily="18" charset="0"/>
                    <a:ea typeface="DengXian" panose="02010600030101010101" pitchFamily="2" charset="-122"/>
                  </a:rPr>
                  <a:t> represents the direct effect of the genetic variant </a:t>
                </a:r>
                <a:r>
                  <a:rPr lang="en-US" sz="1800" i="1" dirty="0" err="1">
                    <a:effectLst/>
                    <a:latin typeface="Times New Roman" panose="02020603050405020304" pitchFamily="18" charset="0"/>
                    <a:ea typeface="DengXian" panose="02010600030101010101" pitchFamily="2" charset="-122"/>
                  </a:rPr>
                  <a:t>Gj</a:t>
                </a:r>
                <a:r>
                  <a:rPr lang="en-US" sz="1800" dirty="0">
                    <a:effectLst/>
                    <a:latin typeface="Times New Roman" panose="02020603050405020304" pitchFamily="18" charset="0"/>
                    <a:ea typeface="DengXian" panose="02010600030101010101" pitchFamily="2" charset="-122"/>
                  </a:rPr>
                  <a:t> on the outcome </a:t>
                </a:r>
                <a:r>
                  <a:rPr lang="en-US" sz="1800" b="1" dirty="0">
                    <a:effectLst/>
                    <a:latin typeface="Times New Roman" panose="02020603050405020304" pitchFamily="18" charset="0"/>
                    <a:ea typeface="DengXian" panose="02010600030101010101" pitchFamily="2" charset="-122"/>
                  </a:rPr>
                  <a:t>Y</a:t>
                </a:r>
                <a:r>
                  <a:rPr lang="en-US" sz="1800" dirty="0">
                    <a:effectLst/>
                    <a:latin typeface="Times New Roman" panose="02020603050405020304" pitchFamily="18" charset="0"/>
                    <a:ea typeface="DengXian" panose="02010600030101010101" pitchFamily="2" charset="-122"/>
                  </a:rPr>
                  <a:t>, and </a:t>
                </a:r>
                <a:r>
                  <a:rPr lang="en-US" sz="1800" i="1" dirty="0" err="1">
                    <a:effectLst/>
                    <a:latin typeface="Times New Roman" panose="02020603050405020304" pitchFamily="18" charset="0"/>
                    <a:ea typeface="DengXian" panose="02010600030101010101" pitchFamily="2" charset="-122"/>
                  </a:rPr>
                  <a:t>θ</a:t>
                </a:r>
                <a:r>
                  <a:rPr lang="en-US" sz="1800" dirty="0">
                    <a:effectLst/>
                    <a:latin typeface="Times New Roman" panose="02020603050405020304" pitchFamily="18" charset="0"/>
                    <a:ea typeface="DengXian" panose="02010600030101010101" pitchFamily="2" charset="-122"/>
                  </a:rPr>
                  <a:t> is the causal effect of </a:t>
                </a:r>
                <a:r>
                  <a:rPr lang="en-US" sz="1800" b="1" dirty="0">
                    <a:effectLst/>
                    <a:latin typeface="Times New Roman" panose="02020603050405020304" pitchFamily="18" charset="0"/>
                    <a:ea typeface="DengXian" panose="02010600030101010101" pitchFamily="2" charset="-122"/>
                  </a:rPr>
                  <a:t>X</a:t>
                </a:r>
                <a:r>
                  <a:rPr lang="en-US" sz="1800" dirty="0">
                    <a:effectLst/>
                    <a:latin typeface="Times New Roman" panose="02020603050405020304" pitchFamily="18" charset="0"/>
                    <a:ea typeface="DengXian" panose="02010600030101010101" pitchFamily="2" charset="-122"/>
                  </a:rPr>
                  <a:t> on </a:t>
                </a:r>
                <a:r>
                  <a:rPr lang="en-US" sz="1800" b="1" dirty="0">
                    <a:effectLst/>
                    <a:latin typeface="Times New Roman" panose="02020603050405020304" pitchFamily="18" charset="0"/>
                    <a:ea typeface="DengXian" panose="02010600030101010101" pitchFamily="2" charset="-122"/>
                  </a:rPr>
                  <a:t>Y</a:t>
                </a:r>
                <a:r>
                  <a:rPr lang="en-US" sz="1800" dirty="0">
                    <a:effectLst/>
                    <a:latin typeface="Times New Roman" panose="02020603050405020304" pitchFamily="18" charset="0"/>
                    <a:ea typeface="DengXian" panose="02010600030101010101" pitchFamily="2" charset="-122"/>
                  </a:rPr>
                  <a:t>. The effects of the confounder </a:t>
                </a:r>
                <a:r>
                  <a:rPr lang="en-US" sz="1800" b="1" dirty="0">
                    <a:effectLst/>
                    <a:latin typeface="Times New Roman" panose="02020603050405020304" pitchFamily="18" charset="0"/>
                    <a:ea typeface="DengXian" panose="02010600030101010101" pitchFamily="2" charset="-122"/>
                  </a:rPr>
                  <a:t>U</a:t>
                </a:r>
                <a:r>
                  <a:rPr lang="en-US" sz="1800" dirty="0">
                    <a:effectLst/>
                    <a:latin typeface="Times New Roman" panose="02020603050405020304" pitchFamily="18" charset="0"/>
                    <a:ea typeface="DengXian" panose="02010600030101010101" pitchFamily="2" charset="-122"/>
                  </a:rPr>
                  <a:t> on </a:t>
                </a:r>
                <a:r>
                  <a:rPr lang="en-US" sz="1800" b="1" dirty="0">
                    <a:effectLst/>
                    <a:latin typeface="Times New Roman" panose="02020603050405020304" pitchFamily="18" charset="0"/>
                    <a:ea typeface="DengXian" panose="02010600030101010101" pitchFamily="2" charset="-122"/>
                  </a:rPr>
                  <a:t>X</a:t>
                </a:r>
                <a:r>
                  <a:rPr lang="en-US" sz="1800" dirty="0">
                    <a:effectLst/>
                    <a:latin typeface="Times New Roman" panose="02020603050405020304" pitchFamily="18" charset="0"/>
                    <a:ea typeface="DengXian" panose="02010600030101010101" pitchFamily="2" charset="-122"/>
                  </a:rPr>
                  <a:t> and </a:t>
                </a:r>
                <a:r>
                  <a:rPr lang="en-US" sz="1800" b="1" dirty="0">
                    <a:effectLst/>
                    <a:latin typeface="Times New Roman" panose="02020603050405020304" pitchFamily="18" charset="0"/>
                    <a:ea typeface="DengXian" panose="02010600030101010101" pitchFamily="2" charset="-122"/>
                  </a:rPr>
                  <a:t>Y</a:t>
                </a:r>
                <a:r>
                  <a:rPr lang="en-US" sz="1800" dirty="0">
                    <a:effectLst/>
                    <a:latin typeface="Times New Roman" panose="02020603050405020304" pitchFamily="18" charset="0"/>
                    <a:ea typeface="DengXian" panose="02010600030101010101" pitchFamily="2" charset="-122"/>
                  </a:rPr>
                  <a:t> are denoted by </a:t>
                </a:r>
                <a14:m>
                  <m:oMath xmlns:m="http://schemas.openxmlformats.org/officeDocument/2006/math">
                    <m:sSub>
                      <m:sSubPr>
                        <m:ctrlPr>
                          <a:rPr lang="en-CN" sz="1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1800" i="1">
                            <a:effectLst/>
                            <a:latin typeface="Cambria Math" panose="02040503050406030204" pitchFamily="18" charset="0"/>
                            <a:ea typeface="DengXian" panose="02010600030101010101" pitchFamily="2" charset="-122"/>
                            <a:cs typeface="Times New Roman" panose="02020603050405020304" pitchFamily="18" charset="0"/>
                          </a:rPr>
                          <m:t>𝜃</m:t>
                        </m:r>
                      </m:e>
                      <m:sub>
                        <m:r>
                          <a:rPr lang="en-US" sz="1800" i="1">
                            <a:effectLst/>
                            <a:latin typeface="Cambria Math" panose="02040503050406030204" pitchFamily="18" charset="0"/>
                            <a:ea typeface="DengXian" panose="02010600030101010101" pitchFamily="2" charset="-122"/>
                            <a:cs typeface="Times New Roman" panose="02020603050405020304" pitchFamily="18" charset="0"/>
                          </a:rPr>
                          <m:t>𝑈𝑥</m:t>
                        </m:r>
                      </m:sub>
                    </m:sSub>
                  </m:oMath>
                </a14:m>
                <a:r>
                  <a:rPr lang="en-US" sz="1800" dirty="0">
                    <a:effectLst/>
                    <a:latin typeface="Times New Roman" panose="02020603050405020304" pitchFamily="18" charset="0"/>
                    <a:ea typeface="DengXian" panose="02010600030101010101" pitchFamily="2" charset="-122"/>
                  </a:rPr>
                  <a:t> and </a:t>
                </a:r>
                <a14:m>
                  <m:oMath xmlns:m="http://schemas.openxmlformats.org/officeDocument/2006/math">
                    <m:sSub>
                      <m:sSubPr>
                        <m:ctrlPr>
                          <a:rPr lang="en-CN" sz="1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1800" i="1">
                            <a:effectLst/>
                            <a:latin typeface="Cambria Math" panose="02040503050406030204" pitchFamily="18" charset="0"/>
                            <a:ea typeface="DengXian" panose="02010600030101010101" pitchFamily="2" charset="-122"/>
                            <a:cs typeface="Times New Roman" panose="02020603050405020304" pitchFamily="18" charset="0"/>
                          </a:rPr>
                          <m:t>𝜃</m:t>
                        </m:r>
                      </m:e>
                      <m:sub>
                        <m:r>
                          <a:rPr lang="en-US" sz="1800" i="1">
                            <a:effectLst/>
                            <a:latin typeface="Cambria Math" panose="02040503050406030204" pitchFamily="18" charset="0"/>
                            <a:ea typeface="DengXian" panose="02010600030101010101" pitchFamily="2" charset="-122"/>
                            <a:cs typeface="Times New Roman" panose="02020603050405020304" pitchFamily="18" charset="0"/>
                          </a:rPr>
                          <m:t>𝑈𝑦</m:t>
                        </m:r>
                      </m:sub>
                    </m:sSub>
                  </m:oMath>
                </a14:m>
                <a:r>
                  <a:rPr lang="en-US" sz="1800" dirty="0">
                    <a:effectLst/>
                    <a:latin typeface="Times New Roman" panose="02020603050405020304" pitchFamily="18" charset="0"/>
                    <a:ea typeface="DengXian" panose="02010600030101010101" pitchFamily="2" charset="-122"/>
                  </a:rPr>
                  <a:t>, respectively</a:t>
                </a:r>
                <a:endParaRPr lang="en-CN" dirty="0"/>
              </a:p>
            </p:txBody>
          </p:sp>
        </mc:Choice>
        <mc:Fallback xmlns="">
          <p:sp>
            <p:nvSpPr>
              <p:cNvPr id="7" name="TextBox 6">
                <a:extLst>
                  <a:ext uri="{FF2B5EF4-FFF2-40B4-BE49-F238E27FC236}">
                    <a16:creationId xmlns:a16="http://schemas.microsoft.com/office/drawing/2014/main" id="{7640F416-D4D7-C420-3F82-06223D759203}"/>
                  </a:ext>
                </a:extLst>
              </p:cNvPr>
              <p:cNvSpPr txBox="1">
                <a:spLocks noRot="1" noChangeAspect="1" noMove="1" noResize="1" noEditPoints="1" noAdjustHandles="1" noChangeArrowheads="1" noChangeShapeType="1" noTextEdit="1"/>
              </p:cNvSpPr>
              <p:nvPr/>
            </p:nvSpPr>
            <p:spPr>
              <a:xfrm>
                <a:off x="886266" y="5753686"/>
                <a:ext cx="10030264" cy="989886"/>
              </a:xfrm>
              <a:prstGeom prst="rect">
                <a:avLst/>
              </a:prstGeom>
              <a:blipFill>
                <a:blip r:embed="rId4"/>
                <a:stretch>
                  <a:fillRect l="-506" t="-3846" r="-1138" b="-6410"/>
                </a:stretch>
              </a:blipFill>
            </p:spPr>
            <p:txBody>
              <a:bodyPr/>
              <a:lstStyle/>
              <a:p>
                <a:r>
                  <a:rPr lang="en-CN">
                    <a:noFill/>
                  </a:rPr>
                  <a:t> </a:t>
                </a:r>
              </a:p>
            </p:txBody>
          </p:sp>
        </mc:Fallback>
      </mc:AlternateContent>
    </p:spTree>
    <p:extLst>
      <p:ext uri="{BB962C8B-B14F-4D97-AF65-F5344CB8AC3E}">
        <p14:creationId xmlns:p14="http://schemas.microsoft.com/office/powerpoint/2010/main" val="2493845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4">
            <a:extLst>
              <a:ext uri="{FF2B5EF4-FFF2-40B4-BE49-F238E27FC236}">
                <a16:creationId xmlns:a16="http://schemas.microsoft.com/office/drawing/2014/main" id="{AC53916D-8EB5-DE8D-69EF-B7F5790EA074}"/>
              </a:ext>
            </a:extLst>
          </p:cNvPr>
          <p:cNvSpPr txBox="1"/>
          <p:nvPr/>
        </p:nvSpPr>
        <p:spPr>
          <a:xfrm>
            <a:off x="663975" y="1308856"/>
            <a:ext cx="2349500" cy="400110"/>
          </a:xfrm>
          <a:prstGeom prst="rect">
            <a:avLst/>
          </a:prstGeom>
          <a:noFill/>
        </p:spPr>
        <p:txBody>
          <a:bodyPr wrap="square">
            <a:spAutoFit/>
          </a:bodyPr>
          <a:lstStyle/>
          <a:p>
            <a:r>
              <a:rPr lang="en-US" altLang="zh-CN" sz="2000" b="1" i="1" dirty="0">
                <a:solidFill>
                  <a:srgbClr val="000000"/>
                </a:solidFill>
                <a:effectLst/>
                <a:latin typeface="+mj-lt"/>
              </a:rPr>
              <a:t>θ </a:t>
            </a:r>
            <a:r>
              <a:rPr lang="en-US" altLang="zh-CN" sz="2000" b="1" i="0" dirty="0">
                <a:solidFill>
                  <a:srgbClr val="000000"/>
                </a:solidFill>
                <a:effectLst/>
                <a:latin typeface="+mj-lt"/>
              </a:rPr>
              <a:t>=0.12</a:t>
            </a:r>
            <a:endParaRPr lang="zh-CN" altLang="en-US" sz="2000" b="1" dirty="0">
              <a:latin typeface="+mj-lt"/>
            </a:endParaRPr>
          </a:p>
        </p:txBody>
      </p:sp>
      <p:sp>
        <p:nvSpPr>
          <p:cNvPr id="4" name="文本框 5">
            <a:extLst>
              <a:ext uri="{FF2B5EF4-FFF2-40B4-BE49-F238E27FC236}">
                <a16:creationId xmlns:a16="http://schemas.microsoft.com/office/drawing/2014/main" id="{70072522-504D-444D-8E14-740334933CCA}"/>
              </a:ext>
            </a:extLst>
          </p:cNvPr>
          <p:cNvSpPr txBox="1"/>
          <p:nvPr/>
        </p:nvSpPr>
        <p:spPr>
          <a:xfrm>
            <a:off x="688108" y="3519355"/>
            <a:ext cx="1333500" cy="400110"/>
          </a:xfrm>
          <a:prstGeom prst="rect">
            <a:avLst/>
          </a:prstGeom>
          <a:noFill/>
        </p:spPr>
        <p:txBody>
          <a:bodyPr wrap="square">
            <a:spAutoFit/>
          </a:bodyPr>
          <a:lstStyle/>
          <a:p>
            <a:r>
              <a:rPr lang="en-US" altLang="zh-CN" sz="2000" b="1" i="1" dirty="0">
                <a:solidFill>
                  <a:srgbClr val="000000"/>
                </a:solidFill>
                <a:effectLst/>
                <a:latin typeface="+mj-lt"/>
              </a:rPr>
              <a:t>θ </a:t>
            </a:r>
            <a:r>
              <a:rPr lang="en-US" altLang="zh-CN" sz="2000" b="1" i="0" dirty="0">
                <a:solidFill>
                  <a:srgbClr val="000000"/>
                </a:solidFill>
                <a:effectLst/>
                <a:latin typeface="+mj-lt"/>
              </a:rPr>
              <a:t>=0</a:t>
            </a:r>
            <a:endParaRPr lang="zh-CN" altLang="en-US" sz="2000" b="1" dirty="0">
              <a:latin typeface="+mj-lt"/>
            </a:endParaRPr>
          </a:p>
        </p:txBody>
      </p:sp>
      <p:pic>
        <p:nvPicPr>
          <p:cNvPr id="5" name="图片 6">
            <a:extLst>
              <a:ext uri="{FF2B5EF4-FFF2-40B4-BE49-F238E27FC236}">
                <a16:creationId xmlns:a16="http://schemas.microsoft.com/office/drawing/2014/main" id="{35A66568-DD85-4C4E-53AC-B449F94AFDFA}"/>
              </a:ext>
            </a:extLst>
          </p:cNvPr>
          <p:cNvPicPr>
            <a:picLocks noChangeAspect="1"/>
          </p:cNvPicPr>
          <p:nvPr/>
        </p:nvPicPr>
        <p:blipFill>
          <a:blip r:embed="rId2"/>
          <a:stretch>
            <a:fillRect/>
          </a:stretch>
        </p:blipFill>
        <p:spPr>
          <a:xfrm>
            <a:off x="2021608" y="1368847"/>
            <a:ext cx="7734235" cy="4708742"/>
          </a:xfrm>
          <a:prstGeom prst="rect">
            <a:avLst/>
          </a:prstGeom>
        </p:spPr>
      </p:pic>
      <p:sp>
        <p:nvSpPr>
          <p:cNvPr id="6" name="文本框 13">
            <a:extLst>
              <a:ext uri="{FF2B5EF4-FFF2-40B4-BE49-F238E27FC236}">
                <a16:creationId xmlns:a16="http://schemas.microsoft.com/office/drawing/2014/main" id="{A8D38D6F-D5C6-C3F0-4E92-EC6038DED402}"/>
              </a:ext>
            </a:extLst>
          </p:cNvPr>
          <p:cNvSpPr txBox="1"/>
          <p:nvPr/>
        </p:nvSpPr>
        <p:spPr>
          <a:xfrm>
            <a:off x="3558367" y="6076462"/>
            <a:ext cx="5923296" cy="369332"/>
          </a:xfrm>
          <a:prstGeom prst="rect">
            <a:avLst/>
          </a:prstGeom>
          <a:noFill/>
        </p:spPr>
        <p:txBody>
          <a:bodyPr wrap="square" rtlCol="0">
            <a:spAutoFit/>
          </a:bodyPr>
          <a:lstStyle/>
          <a:p>
            <a:r>
              <a:rPr lang="en-US" altLang="zh-CN" dirty="0">
                <a:latin typeface="Arial" panose="020B0604020202020204" pitchFamily="34" charset="0"/>
                <a:ea typeface="楷体" panose="02010609060101010101" pitchFamily="49" charset="-122"/>
                <a:cs typeface="Arial" panose="020B0604020202020204" pitchFamily="34" charset="0"/>
              </a:rPr>
              <a:t>Power and FDR evaluation of </a:t>
            </a:r>
            <a:r>
              <a:rPr lang="en-US" altLang="zh-CN" dirty="0" err="1">
                <a:latin typeface="Arial" panose="020B0604020202020204" pitchFamily="34" charset="0"/>
                <a:ea typeface="楷体" panose="02010609060101010101" pitchFamily="49" charset="-122"/>
                <a:cs typeface="Arial" panose="020B0604020202020204" pitchFamily="34" charset="0"/>
              </a:rPr>
              <a:t>Phoslink</a:t>
            </a:r>
            <a:r>
              <a:rPr lang="en-US" altLang="zh-CN" dirty="0">
                <a:latin typeface="Arial" panose="020B0604020202020204" pitchFamily="34" charset="0"/>
                <a:ea typeface="楷体" panose="02010609060101010101" pitchFamily="49" charset="-122"/>
                <a:cs typeface="Arial" panose="020B0604020202020204" pitchFamily="34" charset="0"/>
              </a:rPr>
              <a:t>-CI </a:t>
            </a:r>
            <a:endParaRPr lang="zh-CN" altLang="en-US" dirty="0">
              <a:latin typeface="Arial" panose="020B0604020202020204" pitchFamily="34" charset="0"/>
              <a:ea typeface="楷体" panose="02010609060101010101" pitchFamily="49" charset="-122"/>
              <a:cs typeface="Arial" panose="020B0604020202020204" pitchFamily="34" charset="0"/>
            </a:endParaRPr>
          </a:p>
        </p:txBody>
      </p:sp>
      <p:sp>
        <p:nvSpPr>
          <p:cNvPr id="7" name="TextBox 6">
            <a:extLst>
              <a:ext uri="{FF2B5EF4-FFF2-40B4-BE49-F238E27FC236}">
                <a16:creationId xmlns:a16="http://schemas.microsoft.com/office/drawing/2014/main" id="{0C6D6B7C-35EA-2F68-DECA-72C2EC1B8EAE}"/>
              </a:ext>
            </a:extLst>
          </p:cNvPr>
          <p:cNvSpPr txBox="1"/>
          <p:nvPr/>
        </p:nvSpPr>
        <p:spPr>
          <a:xfrm>
            <a:off x="663975" y="211015"/>
            <a:ext cx="5432025" cy="584775"/>
          </a:xfrm>
          <a:prstGeom prst="rect">
            <a:avLst/>
          </a:prstGeom>
          <a:noFill/>
        </p:spPr>
        <p:txBody>
          <a:bodyPr wrap="square" rtlCol="0">
            <a:spAutoFit/>
          </a:bodyPr>
          <a:lstStyle/>
          <a:p>
            <a:r>
              <a:rPr lang="en-CN" sz="3200" dirty="0">
                <a:latin typeface="Gill Sans MT" panose="020B0502020104020203" pitchFamily="34" charset="77"/>
              </a:rPr>
              <a:t>Simulation results:</a:t>
            </a:r>
          </a:p>
        </p:txBody>
      </p:sp>
      <p:pic>
        <p:nvPicPr>
          <p:cNvPr id="8" name="图片 10">
            <a:extLst>
              <a:ext uri="{FF2B5EF4-FFF2-40B4-BE49-F238E27FC236}">
                <a16:creationId xmlns:a16="http://schemas.microsoft.com/office/drawing/2014/main" id="{0E7BAE69-ACB1-ED6E-4AE0-3AF0169DF1D7}"/>
              </a:ext>
            </a:extLst>
          </p:cNvPr>
          <p:cNvPicPr>
            <a:picLocks noChangeAspect="1"/>
          </p:cNvPicPr>
          <p:nvPr/>
        </p:nvPicPr>
        <p:blipFill rotWithShape="1">
          <a:blip r:embed="rId3"/>
          <a:srcRect r="61220"/>
          <a:stretch/>
        </p:blipFill>
        <p:spPr>
          <a:xfrm>
            <a:off x="9987511" y="1454909"/>
            <a:ext cx="436649" cy="1434450"/>
          </a:xfrm>
          <a:prstGeom prst="rect">
            <a:avLst/>
          </a:prstGeom>
        </p:spPr>
      </p:pic>
      <p:sp>
        <p:nvSpPr>
          <p:cNvPr id="9" name="TextBox 8">
            <a:extLst>
              <a:ext uri="{FF2B5EF4-FFF2-40B4-BE49-F238E27FC236}">
                <a16:creationId xmlns:a16="http://schemas.microsoft.com/office/drawing/2014/main" id="{6B76691A-26D7-DF4C-1AA6-AA07F7693D8D}"/>
              </a:ext>
            </a:extLst>
          </p:cNvPr>
          <p:cNvSpPr txBox="1"/>
          <p:nvPr/>
        </p:nvSpPr>
        <p:spPr>
          <a:xfrm>
            <a:off x="10473396" y="1555077"/>
            <a:ext cx="1280160" cy="307777"/>
          </a:xfrm>
          <a:prstGeom prst="rect">
            <a:avLst/>
          </a:prstGeom>
          <a:noFill/>
        </p:spPr>
        <p:txBody>
          <a:bodyPr wrap="square" rtlCol="0">
            <a:spAutoFit/>
          </a:bodyPr>
          <a:lstStyle/>
          <a:p>
            <a:r>
              <a:rPr lang="en-CN" sz="1400" b="1" dirty="0">
                <a:latin typeface="Arial" panose="020B0604020202020204" pitchFamily="34" charset="0"/>
                <a:cs typeface="Arial" panose="020B0604020202020204" pitchFamily="34" charset="0"/>
              </a:rPr>
              <a:t>Phoslink-CI</a:t>
            </a:r>
          </a:p>
        </p:txBody>
      </p:sp>
      <p:sp>
        <p:nvSpPr>
          <p:cNvPr id="10" name="TextBox 9">
            <a:extLst>
              <a:ext uri="{FF2B5EF4-FFF2-40B4-BE49-F238E27FC236}">
                <a16:creationId xmlns:a16="http://schemas.microsoft.com/office/drawing/2014/main" id="{2AED3024-F2A2-64F1-4A4B-A056068C30C5}"/>
              </a:ext>
            </a:extLst>
          </p:cNvPr>
          <p:cNvSpPr txBox="1"/>
          <p:nvPr/>
        </p:nvSpPr>
        <p:spPr>
          <a:xfrm>
            <a:off x="10473396" y="1855561"/>
            <a:ext cx="1280160" cy="307777"/>
          </a:xfrm>
          <a:prstGeom prst="rect">
            <a:avLst/>
          </a:prstGeom>
          <a:noFill/>
        </p:spPr>
        <p:txBody>
          <a:bodyPr wrap="square" rtlCol="0">
            <a:spAutoFit/>
          </a:bodyPr>
          <a:lstStyle/>
          <a:p>
            <a:r>
              <a:rPr lang="en-CN" sz="1400" b="1" dirty="0">
                <a:latin typeface="Arial" panose="020B0604020202020204" pitchFamily="34" charset="0"/>
                <a:cs typeface="Arial" panose="020B0604020202020204" pitchFamily="34" charset="0"/>
              </a:rPr>
              <a:t>FDR-MR</a:t>
            </a:r>
          </a:p>
        </p:txBody>
      </p:sp>
      <p:sp>
        <p:nvSpPr>
          <p:cNvPr id="12" name="TextBox 11">
            <a:extLst>
              <a:ext uri="{FF2B5EF4-FFF2-40B4-BE49-F238E27FC236}">
                <a16:creationId xmlns:a16="http://schemas.microsoft.com/office/drawing/2014/main" id="{4002AA76-343D-B2D4-110A-5BA1AA5DC8EA}"/>
              </a:ext>
            </a:extLst>
          </p:cNvPr>
          <p:cNvSpPr txBox="1"/>
          <p:nvPr/>
        </p:nvSpPr>
        <p:spPr>
          <a:xfrm>
            <a:off x="10449263" y="2273805"/>
            <a:ext cx="1280160" cy="307777"/>
          </a:xfrm>
          <a:prstGeom prst="rect">
            <a:avLst/>
          </a:prstGeom>
          <a:noFill/>
        </p:spPr>
        <p:txBody>
          <a:bodyPr wrap="square" rtlCol="0">
            <a:spAutoFit/>
          </a:bodyPr>
          <a:lstStyle/>
          <a:p>
            <a:r>
              <a:rPr lang="en-CN" sz="1400" b="1" dirty="0">
                <a:latin typeface="Arial" panose="020B0604020202020204" pitchFamily="34" charset="0"/>
                <a:cs typeface="Arial" panose="020B0604020202020204" pitchFamily="34" charset="0"/>
              </a:rPr>
              <a:t>GWAS-MR</a:t>
            </a:r>
          </a:p>
        </p:txBody>
      </p:sp>
      <p:sp>
        <p:nvSpPr>
          <p:cNvPr id="13" name="TextBox 12">
            <a:extLst>
              <a:ext uri="{FF2B5EF4-FFF2-40B4-BE49-F238E27FC236}">
                <a16:creationId xmlns:a16="http://schemas.microsoft.com/office/drawing/2014/main" id="{A5EDB655-D54B-7EB4-DC10-96DB4B2826FE}"/>
              </a:ext>
            </a:extLst>
          </p:cNvPr>
          <p:cNvSpPr txBox="1"/>
          <p:nvPr/>
        </p:nvSpPr>
        <p:spPr>
          <a:xfrm>
            <a:off x="10508564" y="2581582"/>
            <a:ext cx="1280160" cy="307777"/>
          </a:xfrm>
          <a:prstGeom prst="rect">
            <a:avLst/>
          </a:prstGeom>
          <a:noFill/>
        </p:spPr>
        <p:txBody>
          <a:bodyPr wrap="square" rtlCol="0">
            <a:spAutoFit/>
          </a:bodyPr>
          <a:lstStyle/>
          <a:p>
            <a:r>
              <a:rPr lang="en-CN" sz="1400" b="1" dirty="0">
                <a:latin typeface="Arial" panose="020B0604020202020204" pitchFamily="34" charset="0"/>
                <a:cs typeface="Arial" panose="020B0604020202020204" pitchFamily="34" charset="0"/>
              </a:rPr>
              <a:t>Min-MR</a:t>
            </a:r>
          </a:p>
        </p:txBody>
      </p:sp>
      <p:sp>
        <p:nvSpPr>
          <p:cNvPr id="15" name="TextBox 14">
            <a:extLst>
              <a:ext uri="{FF2B5EF4-FFF2-40B4-BE49-F238E27FC236}">
                <a16:creationId xmlns:a16="http://schemas.microsoft.com/office/drawing/2014/main" id="{081773DE-FD79-5BF1-06B2-6C98C496C19D}"/>
              </a:ext>
            </a:extLst>
          </p:cNvPr>
          <p:cNvSpPr txBox="1"/>
          <p:nvPr/>
        </p:nvSpPr>
        <p:spPr>
          <a:xfrm>
            <a:off x="3951619" y="851486"/>
            <a:ext cx="5432025" cy="461665"/>
          </a:xfrm>
          <a:prstGeom prst="rect">
            <a:avLst/>
          </a:prstGeom>
          <a:noFill/>
        </p:spPr>
        <p:txBody>
          <a:bodyPr wrap="square">
            <a:spAutoFit/>
          </a:bodyPr>
          <a:lstStyle/>
          <a:p>
            <a:r>
              <a:rPr lang="en-US" sz="2400" dirty="0">
                <a:effectLst/>
                <a:latin typeface="Arial" panose="020B0604020202020204" pitchFamily="34" charset="0"/>
                <a:ea typeface="DengXian" panose="02010600030101010101" pitchFamily="2" charset="-122"/>
                <a:cs typeface="Arial" panose="020B0604020202020204" pitchFamily="34" charset="0"/>
              </a:rPr>
              <a:t>low</a:t>
            </a:r>
            <a:r>
              <a:rPr lang="en-US" sz="2400" b="1" dirty="0">
                <a:effectLst/>
                <a:latin typeface="Arial" panose="020B0604020202020204" pitchFamily="34" charset="0"/>
                <a:ea typeface="DengXian" panose="02010600030101010101" pitchFamily="2" charset="-122"/>
                <a:cs typeface="Arial" panose="020B0604020202020204" pitchFamily="34" charset="0"/>
              </a:rPr>
              <a:t> </a:t>
            </a:r>
            <a:r>
              <a:rPr lang="en-US" sz="2400" dirty="0">
                <a:effectLst/>
                <a:latin typeface="Arial" panose="020B0604020202020204" pitchFamily="34" charset="0"/>
                <a:ea typeface="DengXian" panose="02010600030101010101" pitchFamily="2" charset="-122"/>
                <a:cs typeface="Arial" panose="020B0604020202020204" pitchFamily="34" charset="0"/>
              </a:rPr>
              <a:t>heterogeneous data </a:t>
            </a:r>
            <a:endParaRPr lang="en-CN"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67345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4">
            <a:extLst>
              <a:ext uri="{FF2B5EF4-FFF2-40B4-BE49-F238E27FC236}">
                <a16:creationId xmlns:a16="http://schemas.microsoft.com/office/drawing/2014/main" id="{AC53916D-8EB5-DE8D-69EF-B7F5790EA074}"/>
              </a:ext>
            </a:extLst>
          </p:cNvPr>
          <p:cNvSpPr txBox="1"/>
          <p:nvPr/>
        </p:nvSpPr>
        <p:spPr>
          <a:xfrm>
            <a:off x="663975" y="1308856"/>
            <a:ext cx="2349500" cy="400110"/>
          </a:xfrm>
          <a:prstGeom prst="rect">
            <a:avLst/>
          </a:prstGeom>
          <a:noFill/>
        </p:spPr>
        <p:txBody>
          <a:bodyPr wrap="square">
            <a:spAutoFit/>
          </a:bodyPr>
          <a:lstStyle/>
          <a:p>
            <a:r>
              <a:rPr lang="en-US" altLang="zh-CN" sz="2000" b="1" i="1" dirty="0">
                <a:solidFill>
                  <a:srgbClr val="000000"/>
                </a:solidFill>
                <a:effectLst/>
                <a:latin typeface="+mj-lt"/>
              </a:rPr>
              <a:t>θ </a:t>
            </a:r>
            <a:r>
              <a:rPr lang="en-US" altLang="zh-CN" sz="2000" b="1" i="0" dirty="0">
                <a:solidFill>
                  <a:srgbClr val="000000"/>
                </a:solidFill>
                <a:effectLst/>
                <a:latin typeface="+mj-lt"/>
              </a:rPr>
              <a:t>=0.12</a:t>
            </a:r>
            <a:endParaRPr lang="zh-CN" altLang="en-US" sz="2000" b="1" dirty="0">
              <a:latin typeface="+mj-lt"/>
            </a:endParaRPr>
          </a:p>
        </p:txBody>
      </p:sp>
      <p:sp>
        <p:nvSpPr>
          <p:cNvPr id="4" name="文本框 5">
            <a:extLst>
              <a:ext uri="{FF2B5EF4-FFF2-40B4-BE49-F238E27FC236}">
                <a16:creationId xmlns:a16="http://schemas.microsoft.com/office/drawing/2014/main" id="{70072522-504D-444D-8E14-740334933CCA}"/>
              </a:ext>
            </a:extLst>
          </p:cNvPr>
          <p:cNvSpPr txBox="1"/>
          <p:nvPr/>
        </p:nvSpPr>
        <p:spPr>
          <a:xfrm>
            <a:off x="688108" y="3519355"/>
            <a:ext cx="1333500" cy="400110"/>
          </a:xfrm>
          <a:prstGeom prst="rect">
            <a:avLst/>
          </a:prstGeom>
          <a:noFill/>
        </p:spPr>
        <p:txBody>
          <a:bodyPr wrap="square">
            <a:spAutoFit/>
          </a:bodyPr>
          <a:lstStyle/>
          <a:p>
            <a:r>
              <a:rPr lang="en-US" altLang="zh-CN" sz="2000" b="1" i="1" dirty="0">
                <a:solidFill>
                  <a:srgbClr val="000000"/>
                </a:solidFill>
                <a:effectLst/>
                <a:latin typeface="+mj-lt"/>
              </a:rPr>
              <a:t>θ </a:t>
            </a:r>
            <a:r>
              <a:rPr lang="en-US" altLang="zh-CN" sz="2000" b="1" i="0" dirty="0">
                <a:solidFill>
                  <a:srgbClr val="000000"/>
                </a:solidFill>
                <a:effectLst/>
                <a:latin typeface="+mj-lt"/>
              </a:rPr>
              <a:t>=0</a:t>
            </a:r>
            <a:endParaRPr lang="zh-CN" altLang="en-US" sz="2000" b="1" dirty="0">
              <a:latin typeface="+mj-lt"/>
            </a:endParaRPr>
          </a:p>
        </p:txBody>
      </p:sp>
      <p:sp>
        <p:nvSpPr>
          <p:cNvPr id="6" name="文本框 13">
            <a:extLst>
              <a:ext uri="{FF2B5EF4-FFF2-40B4-BE49-F238E27FC236}">
                <a16:creationId xmlns:a16="http://schemas.microsoft.com/office/drawing/2014/main" id="{A8D38D6F-D5C6-C3F0-4E92-EC6038DED402}"/>
              </a:ext>
            </a:extLst>
          </p:cNvPr>
          <p:cNvSpPr txBox="1"/>
          <p:nvPr/>
        </p:nvSpPr>
        <p:spPr>
          <a:xfrm>
            <a:off x="3460348" y="5892923"/>
            <a:ext cx="5923296" cy="369332"/>
          </a:xfrm>
          <a:prstGeom prst="rect">
            <a:avLst/>
          </a:prstGeom>
          <a:noFill/>
        </p:spPr>
        <p:txBody>
          <a:bodyPr wrap="square" rtlCol="0">
            <a:spAutoFit/>
          </a:bodyPr>
          <a:lstStyle/>
          <a:p>
            <a:r>
              <a:rPr lang="en-US" altLang="zh-CN" dirty="0">
                <a:latin typeface="Arial" panose="020B0604020202020204" pitchFamily="34" charset="0"/>
                <a:ea typeface="楷体" panose="02010609060101010101" pitchFamily="49" charset="-122"/>
                <a:cs typeface="Arial" panose="020B0604020202020204" pitchFamily="34" charset="0"/>
              </a:rPr>
              <a:t>Power and FDR evaluation of </a:t>
            </a:r>
            <a:r>
              <a:rPr lang="en-US" altLang="zh-CN" dirty="0" err="1">
                <a:latin typeface="Arial" panose="020B0604020202020204" pitchFamily="34" charset="0"/>
                <a:ea typeface="楷体" panose="02010609060101010101" pitchFamily="49" charset="-122"/>
                <a:cs typeface="Arial" panose="020B0604020202020204" pitchFamily="34" charset="0"/>
              </a:rPr>
              <a:t>Phoslink</a:t>
            </a:r>
            <a:r>
              <a:rPr lang="en-US" altLang="zh-CN" dirty="0">
                <a:latin typeface="Arial" panose="020B0604020202020204" pitchFamily="34" charset="0"/>
                <a:ea typeface="楷体" panose="02010609060101010101" pitchFamily="49" charset="-122"/>
                <a:cs typeface="Arial" panose="020B0604020202020204" pitchFamily="34" charset="0"/>
              </a:rPr>
              <a:t>-CI </a:t>
            </a:r>
            <a:endParaRPr lang="zh-CN" altLang="en-US" dirty="0">
              <a:latin typeface="Arial" panose="020B0604020202020204" pitchFamily="34" charset="0"/>
              <a:ea typeface="楷体" panose="02010609060101010101" pitchFamily="49" charset="-122"/>
              <a:cs typeface="Arial" panose="020B0604020202020204" pitchFamily="34" charset="0"/>
            </a:endParaRPr>
          </a:p>
        </p:txBody>
      </p:sp>
      <p:sp>
        <p:nvSpPr>
          <p:cNvPr id="7" name="TextBox 6">
            <a:extLst>
              <a:ext uri="{FF2B5EF4-FFF2-40B4-BE49-F238E27FC236}">
                <a16:creationId xmlns:a16="http://schemas.microsoft.com/office/drawing/2014/main" id="{0C6D6B7C-35EA-2F68-DECA-72C2EC1B8EAE}"/>
              </a:ext>
            </a:extLst>
          </p:cNvPr>
          <p:cNvSpPr txBox="1"/>
          <p:nvPr/>
        </p:nvSpPr>
        <p:spPr>
          <a:xfrm>
            <a:off x="663975" y="211015"/>
            <a:ext cx="5432025" cy="584775"/>
          </a:xfrm>
          <a:prstGeom prst="rect">
            <a:avLst/>
          </a:prstGeom>
          <a:noFill/>
        </p:spPr>
        <p:txBody>
          <a:bodyPr wrap="square" rtlCol="0">
            <a:spAutoFit/>
          </a:bodyPr>
          <a:lstStyle/>
          <a:p>
            <a:r>
              <a:rPr lang="en-CN" sz="3200" dirty="0">
                <a:latin typeface="Gill Sans MT" panose="020B0502020104020203" pitchFamily="34" charset="77"/>
              </a:rPr>
              <a:t>Simulation results:</a:t>
            </a:r>
          </a:p>
        </p:txBody>
      </p:sp>
      <p:pic>
        <p:nvPicPr>
          <p:cNvPr id="8" name="图片 10">
            <a:extLst>
              <a:ext uri="{FF2B5EF4-FFF2-40B4-BE49-F238E27FC236}">
                <a16:creationId xmlns:a16="http://schemas.microsoft.com/office/drawing/2014/main" id="{0E7BAE69-ACB1-ED6E-4AE0-3AF0169DF1D7}"/>
              </a:ext>
            </a:extLst>
          </p:cNvPr>
          <p:cNvPicPr>
            <a:picLocks noChangeAspect="1"/>
          </p:cNvPicPr>
          <p:nvPr/>
        </p:nvPicPr>
        <p:blipFill rotWithShape="1">
          <a:blip r:embed="rId3"/>
          <a:srcRect r="61220"/>
          <a:stretch/>
        </p:blipFill>
        <p:spPr>
          <a:xfrm>
            <a:off x="9987511" y="1454909"/>
            <a:ext cx="436649" cy="1434450"/>
          </a:xfrm>
          <a:prstGeom prst="rect">
            <a:avLst/>
          </a:prstGeom>
        </p:spPr>
      </p:pic>
      <p:sp>
        <p:nvSpPr>
          <p:cNvPr id="9" name="TextBox 8">
            <a:extLst>
              <a:ext uri="{FF2B5EF4-FFF2-40B4-BE49-F238E27FC236}">
                <a16:creationId xmlns:a16="http://schemas.microsoft.com/office/drawing/2014/main" id="{6B76691A-26D7-DF4C-1AA6-AA07F7693D8D}"/>
              </a:ext>
            </a:extLst>
          </p:cNvPr>
          <p:cNvSpPr txBox="1"/>
          <p:nvPr/>
        </p:nvSpPr>
        <p:spPr>
          <a:xfrm>
            <a:off x="10473396" y="1555077"/>
            <a:ext cx="1280160" cy="307777"/>
          </a:xfrm>
          <a:prstGeom prst="rect">
            <a:avLst/>
          </a:prstGeom>
          <a:noFill/>
        </p:spPr>
        <p:txBody>
          <a:bodyPr wrap="square" rtlCol="0">
            <a:spAutoFit/>
          </a:bodyPr>
          <a:lstStyle/>
          <a:p>
            <a:r>
              <a:rPr lang="en-CN" sz="1400" b="1" dirty="0">
                <a:latin typeface="Arial" panose="020B0604020202020204" pitchFamily="34" charset="0"/>
                <a:cs typeface="Arial" panose="020B0604020202020204" pitchFamily="34" charset="0"/>
              </a:rPr>
              <a:t>Phoslink-CI</a:t>
            </a:r>
          </a:p>
        </p:txBody>
      </p:sp>
      <p:sp>
        <p:nvSpPr>
          <p:cNvPr id="10" name="TextBox 9">
            <a:extLst>
              <a:ext uri="{FF2B5EF4-FFF2-40B4-BE49-F238E27FC236}">
                <a16:creationId xmlns:a16="http://schemas.microsoft.com/office/drawing/2014/main" id="{2AED3024-F2A2-64F1-4A4B-A056068C30C5}"/>
              </a:ext>
            </a:extLst>
          </p:cNvPr>
          <p:cNvSpPr txBox="1"/>
          <p:nvPr/>
        </p:nvSpPr>
        <p:spPr>
          <a:xfrm>
            <a:off x="10473396" y="1855561"/>
            <a:ext cx="1280160" cy="307777"/>
          </a:xfrm>
          <a:prstGeom prst="rect">
            <a:avLst/>
          </a:prstGeom>
          <a:noFill/>
        </p:spPr>
        <p:txBody>
          <a:bodyPr wrap="square" rtlCol="0">
            <a:spAutoFit/>
          </a:bodyPr>
          <a:lstStyle/>
          <a:p>
            <a:r>
              <a:rPr lang="en-CN" sz="1400" b="1" dirty="0">
                <a:latin typeface="Arial" panose="020B0604020202020204" pitchFamily="34" charset="0"/>
                <a:cs typeface="Arial" panose="020B0604020202020204" pitchFamily="34" charset="0"/>
              </a:rPr>
              <a:t>FDR-MR</a:t>
            </a:r>
          </a:p>
        </p:txBody>
      </p:sp>
      <p:sp>
        <p:nvSpPr>
          <p:cNvPr id="12" name="TextBox 11">
            <a:extLst>
              <a:ext uri="{FF2B5EF4-FFF2-40B4-BE49-F238E27FC236}">
                <a16:creationId xmlns:a16="http://schemas.microsoft.com/office/drawing/2014/main" id="{4002AA76-343D-B2D4-110A-5BA1AA5DC8EA}"/>
              </a:ext>
            </a:extLst>
          </p:cNvPr>
          <p:cNvSpPr txBox="1"/>
          <p:nvPr/>
        </p:nvSpPr>
        <p:spPr>
          <a:xfrm>
            <a:off x="10449263" y="2273805"/>
            <a:ext cx="1280160" cy="307777"/>
          </a:xfrm>
          <a:prstGeom prst="rect">
            <a:avLst/>
          </a:prstGeom>
          <a:noFill/>
        </p:spPr>
        <p:txBody>
          <a:bodyPr wrap="square" rtlCol="0">
            <a:spAutoFit/>
          </a:bodyPr>
          <a:lstStyle/>
          <a:p>
            <a:r>
              <a:rPr lang="en-CN" sz="1400" b="1" dirty="0">
                <a:latin typeface="Arial" panose="020B0604020202020204" pitchFamily="34" charset="0"/>
                <a:cs typeface="Arial" panose="020B0604020202020204" pitchFamily="34" charset="0"/>
              </a:rPr>
              <a:t>GWAS-MR</a:t>
            </a:r>
          </a:p>
        </p:txBody>
      </p:sp>
      <p:sp>
        <p:nvSpPr>
          <p:cNvPr id="13" name="TextBox 12">
            <a:extLst>
              <a:ext uri="{FF2B5EF4-FFF2-40B4-BE49-F238E27FC236}">
                <a16:creationId xmlns:a16="http://schemas.microsoft.com/office/drawing/2014/main" id="{A5EDB655-D54B-7EB4-DC10-96DB4B2826FE}"/>
              </a:ext>
            </a:extLst>
          </p:cNvPr>
          <p:cNvSpPr txBox="1"/>
          <p:nvPr/>
        </p:nvSpPr>
        <p:spPr>
          <a:xfrm>
            <a:off x="10508564" y="2581582"/>
            <a:ext cx="1280160" cy="307777"/>
          </a:xfrm>
          <a:prstGeom prst="rect">
            <a:avLst/>
          </a:prstGeom>
          <a:noFill/>
        </p:spPr>
        <p:txBody>
          <a:bodyPr wrap="square" rtlCol="0">
            <a:spAutoFit/>
          </a:bodyPr>
          <a:lstStyle/>
          <a:p>
            <a:r>
              <a:rPr lang="en-CN" sz="1400" b="1" dirty="0">
                <a:latin typeface="Arial" panose="020B0604020202020204" pitchFamily="34" charset="0"/>
                <a:cs typeface="Arial" panose="020B0604020202020204" pitchFamily="34" charset="0"/>
              </a:rPr>
              <a:t>Min-MR</a:t>
            </a:r>
          </a:p>
        </p:txBody>
      </p:sp>
      <p:sp>
        <p:nvSpPr>
          <p:cNvPr id="15" name="TextBox 14">
            <a:extLst>
              <a:ext uri="{FF2B5EF4-FFF2-40B4-BE49-F238E27FC236}">
                <a16:creationId xmlns:a16="http://schemas.microsoft.com/office/drawing/2014/main" id="{081773DE-FD79-5BF1-06B2-6C98C496C19D}"/>
              </a:ext>
            </a:extLst>
          </p:cNvPr>
          <p:cNvSpPr txBox="1"/>
          <p:nvPr/>
        </p:nvSpPr>
        <p:spPr>
          <a:xfrm>
            <a:off x="4202906" y="940518"/>
            <a:ext cx="5432025" cy="461665"/>
          </a:xfrm>
          <a:prstGeom prst="rect">
            <a:avLst/>
          </a:prstGeom>
          <a:noFill/>
        </p:spPr>
        <p:txBody>
          <a:bodyPr wrap="square">
            <a:spAutoFit/>
          </a:bodyPr>
          <a:lstStyle/>
          <a:p>
            <a:r>
              <a:rPr lang="en-US" sz="2400" dirty="0">
                <a:latin typeface="Arial" panose="020B0604020202020204" pitchFamily="34" charset="0"/>
                <a:ea typeface="DengXian" panose="02010600030101010101" pitchFamily="2" charset="-122"/>
                <a:cs typeface="Arial" panose="020B0604020202020204" pitchFamily="34" charset="0"/>
              </a:rPr>
              <a:t>High</a:t>
            </a:r>
            <a:r>
              <a:rPr lang="en-US" sz="2400" b="1" dirty="0">
                <a:effectLst/>
                <a:latin typeface="Arial" panose="020B0604020202020204" pitchFamily="34" charset="0"/>
                <a:ea typeface="DengXian" panose="02010600030101010101" pitchFamily="2" charset="-122"/>
                <a:cs typeface="Arial" panose="020B0604020202020204" pitchFamily="34" charset="0"/>
              </a:rPr>
              <a:t> </a:t>
            </a:r>
            <a:r>
              <a:rPr lang="en-US" sz="2400" dirty="0">
                <a:effectLst/>
                <a:latin typeface="Arial" panose="020B0604020202020204" pitchFamily="34" charset="0"/>
                <a:ea typeface="DengXian" panose="02010600030101010101" pitchFamily="2" charset="-122"/>
                <a:cs typeface="Arial" panose="020B0604020202020204" pitchFamily="34" charset="0"/>
              </a:rPr>
              <a:t>heterogeneous data </a:t>
            </a:r>
            <a:endParaRPr lang="en-CN" sz="2400" dirty="0">
              <a:latin typeface="Arial" panose="020B0604020202020204" pitchFamily="34" charset="0"/>
              <a:cs typeface="Arial" panose="020B0604020202020204" pitchFamily="34" charset="0"/>
            </a:endParaRPr>
          </a:p>
        </p:txBody>
      </p:sp>
      <p:pic>
        <p:nvPicPr>
          <p:cNvPr id="2" name="图片 3">
            <a:extLst>
              <a:ext uri="{FF2B5EF4-FFF2-40B4-BE49-F238E27FC236}">
                <a16:creationId xmlns:a16="http://schemas.microsoft.com/office/drawing/2014/main" id="{80F5C55D-5A68-419D-66AC-62DDBFC91882}"/>
              </a:ext>
            </a:extLst>
          </p:cNvPr>
          <p:cNvPicPr>
            <a:picLocks noChangeAspect="1"/>
          </p:cNvPicPr>
          <p:nvPr/>
        </p:nvPicPr>
        <p:blipFill>
          <a:blip r:embed="rId4"/>
          <a:stretch>
            <a:fillRect/>
          </a:stretch>
        </p:blipFill>
        <p:spPr>
          <a:xfrm>
            <a:off x="2046711" y="1495511"/>
            <a:ext cx="7905701" cy="4112720"/>
          </a:xfrm>
          <a:prstGeom prst="rect">
            <a:avLst/>
          </a:prstGeom>
        </p:spPr>
      </p:pic>
    </p:spTree>
    <p:extLst>
      <p:ext uri="{BB962C8B-B14F-4D97-AF65-F5344CB8AC3E}">
        <p14:creationId xmlns:p14="http://schemas.microsoft.com/office/powerpoint/2010/main" val="7301551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6">
            <a:extLst>
              <a:ext uri="{FF2B5EF4-FFF2-40B4-BE49-F238E27FC236}">
                <a16:creationId xmlns:a16="http://schemas.microsoft.com/office/drawing/2014/main" id="{5B2182F9-01EE-9260-CDBB-8B6EFEE270A9}"/>
              </a:ext>
            </a:extLst>
          </p:cNvPr>
          <p:cNvPicPr>
            <a:picLocks noChangeAspect="1"/>
          </p:cNvPicPr>
          <p:nvPr/>
        </p:nvPicPr>
        <p:blipFill rotWithShape="1">
          <a:blip r:embed="rId3"/>
          <a:srcRect t="3939"/>
          <a:stretch/>
        </p:blipFill>
        <p:spPr>
          <a:xfrm>
            <a:off x="2986989" y="2039678"/>
            <a:ext cx="7208371" cy="4597839"/>
          </a:xfrm>
          <a:prstGeom prst="rect">
            <a:avLst/>
          </a:prstGeom>
        </p:spPr>
      </p:pic>
      <p:sp>
        <p:nvSpPr>
          <p:cNvPr id="10" name="TextBox 9">
            <a:extLst>
              <a:ext uri="{FF2B5EF4-FFF2-40B4-BE49-F238E27FC236}">
                <a16:creationId xmlns:a16="http://schemas.microsoft.com/office/drawing/2014/main" id="{83E69E60-3B11-2DFE-161C-A6B9612EEC7B}"/>
              </a:ext>
            </a:extLst>
          </p:cNvPr>
          <p:cNvSpPr txBox="1"/>
          <p:nvPr/>
        </p:nvSpPr>
        <p:spPr>
          <a:xfrm>
            <a:off x="778285" y="1611323"/>
            <a:ext cx="1218355" cy="461665"/>
          </a:xfrm>
          <a:prstGeom prst="rect">
            <a:avLst/>
          </a:prstGeom>
          <a:noFill/>
        </p:spPr>
        <p:txBody>
          <a:bodyPr wrap="square">
            <a:spAutoFit/>
          </a:bodyPr>
          <a:lstStyle/>
          <a:p>
            <a:r>
              <a:rPr lang="en-US" altLang="zh-CN" sz="2400" b="1" i="1" dirty="0" err="1">
                <a:solidFill>
                  <a:srgbClr val="C00000"/>
                </a:solidFill>
                <a:latin typeface="Arial" panose="020B0604020202020204" pitchFamily="34" charset="0"/>
                <a:ea typeface="方正粗黑宋简体" panose="02000000000000000000" pitchFamily="2" charset="-122"/>
                <a:cs typeface="Arial" panose="020B0604020202020204" pitchFamily="34" charset="0"/>
              </a:rPr>
              <a:t>θ</a:t>
            </a:r>
            <a:r>
              <a:rPr lang="en-US" altLang="zh-CN" sz="2400" b="1" dirty="0">
                <a:solidFill>
                  <a:srgbClr val="C00000"/>
                </a:solidFill>
                <a:latin typeface="Arial" panose="020B0604020202020204" pitchFamily="34" charset="0"/>
                <a:ea typeface="方正粗黑宋简体" panose="02000000000000000000" pitchFamily="2" charset="-122"/>
                <a:cs typeface="Arial" panose="020B0604020202020204" pitchFamily="34" charset="0"/>
              </a:rPr>
              <a:t>=0.12</a:t>
            </a:r>
            <a:endParaRPr lang="en-CN" sz="2400" b="1"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0DBE0A0-A5A5-89C6-2D18-C694DF075021}"/>
              </a:ext>
            </a:extLst>
          </p:cNvPr>
          <p:cNvSpPr txBox="1"/>
          <p:nvPr/>
        </p:nvSpPr>
        <p:spPr>
          <a:xfrm>
            <a:off x="663975" y="211015"/>
            <a:ext cx="5432025" cy="584775"/>
          </a:xfrm>
          <a:prstGeom prst="rect">
            <a:avLst/>
          </a:prstGeom>
          <a:noFill/>
        </p:spPr>
        <p:txBody>
          <a:bodyPr wrap="square" rtlCol="0">
            <a:spAutoFit/>
          </a:bodyPr>
          <a:lstStyle/>
          <a:p>
            <a:r>
              <a:rPr lang="en-CN" sz="3200" dirty="0">
                <a:latin typeface="Gill Sans MT" panose="020B0502020104020203" pitchFamily="34" charset="77"/>
              </a:rPr>
              <a:t>Simulation results:</a:t>
            </a:r>
          </a:p>
        </p:txBody>
      </p:sp>
      <p:sp>
        <p:nvSpPr>
          <p:cNvPr id="7" name="TextBox 6">
            <a:extLst>
              <a:ext uri="{FF2B5EF4-FFF2-40B4-BE49-F238E27FC236}">
                <a16:creationId xmlns:a16="http://schemas.microsoft.com/office/drawing/2014/main" id="{10AF46B6-DA67-0096-B09D-AEE8631B67C8}"/>
              </a:ext>
            </a:extLst>
          </p:cNvPr>
          <p:cNvSpPr txBox="1"/>
          <p:nvPr/>
        </p:nvSpPr>
        <p:spPr>
          <a:xfrm>
            <a:off x="5619761" y="1584427"/>
            <a:ext cx="1218354" cy="400110"/>
          </a:xfrm>
          <a:prstGeom prst="rect">
            <a:avLst/>
          </a:prstGeom>
          <a:noFill/>
        </p:spPr>
        <p:txBody>
          <a:bodyPr wrap="square" rtlCol="0">
            <a:spAutoFit/>
          </a:bodyPr>
          <a:lstStyle/>
          <a:p>
            <a:r>
              <a:rPr lang="en-CN" sz="2000" b="1" dirty="0">
                <a:latin typeface="Arial" panose="020B0604020202020204" pitchFamily="34" charset="0"/>
                <a:cs typeface="Arial" panose="020B0604020202020204" pitchFamily="34" charset="0"/>
              </a:rPr>
              <a:t>Pearson</a:t>
            </a:r>
          </a:p>
        </p:txBody>
      </p:sp>
      <p:sp>
        <p:nvSpPr>
          <p:cNvPr id="9" name="TextBox 8">
            <a:extLst>
              <a:ext uri="{FF2B5EF4-FFF2-40B4-BE49-F238E27FC236}">
                <a16:creationId xmlns:a16="http://schemas.microsoft.com/office/drawing/2014/main" id="{A806CD1C-B691-46B4-DAC5-0C0C0428662C}"/>
              </a:ext>
            </a:extLst>
          </p:cNvPr>
          <p:cNvSpPr txBox="1"/>
          <p:nvPr/>
        </p:nvSpPr>
        <p:spPr>
          <a:xfrm>
            <a:off x="3633207" y="1642101"/>
            <a:ext cx="1014668" cy="400110"/>
          </a:xfrm>
          <a:prstGeom prst="rect">
            <a:avLst/>
          </a:prstGeom>
          <a:noFill/>
        </p:spPr>
        <p:txBody>
          <a:bodyPr wrap="square" rtlCol="0">
            <a:spAutoFit/>
          </a:bodyPr>
          <a:lstStyle/>
          <a:p>
            <a:r>
              <a:rPr lang="en-CN" sz="2000" b="1" dirty="0">
                <a:latin typeface="Arial" panose="020B0604020202020204" pitchFamily="34" charset="0"/>
                <a:cs typeface="Arial" panose="020B0604020202020204" pitchFamily="34" charset="0"/>
              </a:rPr>
              <a:t>CI</a:t>
            </a:r>
          </a:p>
        </p:txBody>
      </p:sp>
      <p:sp>
        <p:nvSpPr>
          <p:cNvPr id="11" name="TextBox 10">
            <a:extLst>
              <a:ext uri="{FF2B5EF4-FFF2-40B4-BE49-F238E27FC236}">
                <a16:creationId xmlns:a16="http://schemas.microsoft.com/office/drawing/2014/main" id="{0E79A606-AE75-C415-AF96-0FEB73E27EDB}"/>
              </a:ext>
            </a:extLst>
          </p:cNvPr>
          <p:cNvSpPr txBox="1"/>
          <p:nvPr/>
        </p:nvSpPr>
        <p:spPr>
          <a:xfrm>
            <a:off x="7526218" y="1584427"/>
            <a:ext cx="1899138" cy="400110"/>
          </a:xfrm>
          <a:prstGeom prst="rect">
            <a:avLst/>
          </a:prstGeom>
          <a:noFill/>
        </p:spPr>
        <p:txBody>
          <a:bodyPr wrap="square" rtlCol="0">
            <a:spAutoFit/>
          </a:bodyPr>
          <a:lstStyle/>
          <a:p>
            <a:r>
              <a:rPr lang="en-CN" sz="2000" b="1" dirty="0">
                <a:latin typeface="Arial" panose="020B0604020202020204" pitchFamily="34" charset="0"/>
                <a:cs typeface="Arial" panose="020B0604020202020204" pitchFamily="34" charset="0"/>
              </a:rPr>
              <a:t>Spearman</a:t>
            </a:r>
          </a:p>
        </p:txBody>
      </p:sp>
      <p:sp>
        <p:nvSpPr>
          <p:cNvPr id="13" name="TextBox 12">
            <a:extLst>
              <a:ext uri="{FF2B5EF4-FFF2-40B4-BE49-F238E27FC236}">
                <a16:creationId xmlns:a16="http://schemas.microsoft.com/office/drawing/2014/main" id="{F406260A-C63D-FB9A-EBC2-8B99ED7FBB93}"/>
              </a:ext>
            </a:extLst>
          </p:cNvPr>
          <p:cNvSpPr txBox="1"/>
          <p:nvPr/>
        </p:nvSpPr>
        <p:spPr>
          <a:xfrm>
            <a:off x="2051143" y="880095"/>
            <a:ext cx="8527763" cy="461665"/>
          </a:xfrm>
          <a:prstGeom prst="rect">
            <a:avLst/>
          </a:prstGeom>
          <a:noFill/>
        </p:spPr>
        <p:txBody>
          <a:bodyPr wrap="square">
            <a:spAutoFit/>
          </a:bodyPr>
          <a:lstStyle/>
          <a:p>
            <a:r>
              <a:rPr lang="en-US" sz="2400" dirty="0" err="1">
                <a:effectLst/>
                <a:latin typeface="Arial" panose="020B0604020202020204" pitchFamily="34" charset="0"/>
                <a:ea typeface="DengXian" panose="02010600030101010101" pitchFamily="2" charset="-122"/>
                <a:cs typeface="Arial" panose="020B0604020202020204" pitchFamily="34" charset="0"/>
              </a:rPr>
              <a:t>Phoslink</a:t>
            </a:r>
            <a:r>
              <a:rPr lang="en-US" sz="2400" dirty="0">
                <a:effectLst/>
                <a:latin typeface="Arial" panose="020B0604020202020204" pitchFamily="34" charset="0"/>
                <a:ea typeface="DengXian" panose="02010600030101010101" pitchFamily="2" charset="-122"/>
                <a:cs typeface="Arial" panose="020B0604020202020204" pitchFamily="34" charset="0"/>
              </a:rPr>
              <a:t>-CI exhibited lower variability  and higher precision</a:t>
            </a:r>
            <a:endParaRPr lang="en-CN"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73303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CED7A732-D653-B63D-FFC1-2F1FA92E3254}"/>
              </a:ext>
            </a:extLst>
          </p:cNvPr>
          <p:cNvPicPr>
            <a:picLocks noChangeAspect="1"/>
          </p:cNvPicPr>
          <p:nvPr/>
        </p:nvPicPr>
        <p:blipFill>
          <a:blip r:embed="rId3"/>
          <a:stretch>
            <a:fillRect/>
          </a:stretch>
        </p:blipFill>
        <p:spPr>
          <a:xfrm>
            <a:off x="416929" y="1736430"/>
            <a:ext cx="4942862" cy="3727760"/>
          </a:xfrm>
          <a:prstGeom prst="rect">
            <a:avLst/>
          </a:prstGeom>
        </p:spPr>
      </p:pic>
      <p:sp>
        <p:nvSpPr>
          <p:cNvPr id="11" name="Rectangle 10">
            <a:extLst>
              <a:ext uri="{FF2B5EF4-FFF2-40B4-BE49-F238E27FC236}">
                <a16:creationId xmlns:a16="http://schemas.microsoft.com/office/drawing/2014/main" id="{1D537760-8F41-E42C-BB85-3950B72EC3E9}"/>
              </a:ext>
            </a:extLst>
          </p:cNvPr>
          <p:cNvSpPr/>
          <p:nvPr/>
        </p:nvSpPr>
        <p:spPr>
          <a:xfrm>
            <a:off x="9345637" y="6308180"/>
            <a:ext cx="1955611" cy="369332"/>
          </a:xfrm>
          <a:prstGeom prst="rect">
            <a:avLst/>
          </a:prstGeom>
        </p:spPr>
        <p:txBody>
          <a:bodyPr wrap="square">
            <a:spAutoFit/>
          </a:bodyPr>
          <a:lstStyle/>
          <a:p>
            <a:r>
              <a:rPr lang="en-US" altLang="zh-CN" b="1" i="1" dirty="0">
                <a:solidFill>
                  <a:srgbClr val="C00000"/>
                </a:solidFill>
                <a:latin typeface="Arial" panose="020B0604020202020204" pitchFamily="34" charset="0"/>
                <a:cs typeface="Arial" panose="020B0604020202020204" pitchFamily="34" charset="0"/>
              </a:rPr>
              <a:t>Unpublished</a:t>
            </a:r>
            <a:endParaRPr lang="en-US" altLang="zh-CN"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487DF438-23FF-2AF7-7A25-4358A9AE24A9}"/>
              </a:ext>
            </a:extLst>
          </p:cNvPr>
          <p:cNvSpPr txBox="1"/>
          <p:nvPr/>
        </p:nvSpPr>
        <p:spPr>
          <a:xfrm>
            <a:off x="812409" y="392683"/>
            <a:ext cx="10488839" cy="737061"/>
          </a:xfrm>
          <a:prstGeom prst="rect">
            <a:avLst/>
          </a:prstGeom>
          <a:noFill/>
        </p:spPr>
        <p:txBody>
          <a:bodyPr wrap="square">
            <a:spAutoFit/>
          </a:bodyPr>
          <a:lstStyle/>
          <a:p>
            <a:pPr algn="just">
              <a:lnSpc>
                <a:spcPct val="173000"/>
              </a:lnSpc>
              <a:spcBef>
                <a:spcPts val="1300"/>
              </a:spcBef>
              <a:spcAft>
                <a:spcPts val="1300"/>
              </a:spcAft>
            </a:pPr>
            <a:r>
              <a:rPr lang="en-US" sz="2800" kern="100" dirty="0">
                <a:effectLst/>
                <a:latin typeface="Gill Sans MT" panose="020B0502020104020203" pitchFamily="34" charset="77"/>
                <a:ea typeface="DengXian" panose="02010600030101010101" pitchFamily="2" charset="-122"/>
              </a:rPr>
              <a:t>Causal inference of association between </a:t>
            </a:r>
            <a:r>
              <a:rPr lang="en-US" sz="2800" kern="100" dirty="0" err="1">
                <a:effectLst/>
                <a:latin typeface="Gill Sans MT" panose="020B0502020104020203" pitchFamily="34" charset="77"/>
                <a:ea typeface="DengXian" panose="02010600030101010101" pitchFamily="2" charset="-122"/>
              </a:rPr>
              <a:t>phosphosites</a:t>
            </a:r>
            <a:r>
              <a:rPr lang="en-US" sz="2800" kern="100" dirty="0">
                <a:effectLst/>
                <a:latin typeface="Gill Sans MT" panose="020B0502020104020203" pitchFamily="34" charset="77"/>
                <a:ea typeface="DengXian" panose="02010600030101010101" pitchFamily="2" charset="-122"/>
              </a:rPr>
              <a:t> and proteins</a:t>
            </a:r>
            <a:endParaRPr lang="en-CN" sz="2800" kern="100" dirty="0">
              <a:effectLst/>
              <a:latin typeface="Gill Sans MT" panose="020B0502020104020203" pitchFamily="34" charset="77"/>
              <a:ea typeface="DengXian" panose="02010600030101010101" pitchFamily="2" charset="-122"/>
            </a:endParaRPr>
          </a:p>
        </p:txBody>
      </p:sp>
      <p:sp>
        <p:nvSpPr>
          <p:cNvPr id="9" name="TextBox 8">
            <a:extLst>
              <a:ext uri="{FF2B5EF4-FFF2-40B4-BE49-F238E27FC236}">
                <a16:creationId xmlns:a16="http://schemas.microsoft.com/office/drawing/2014/main" id="{689D01F5-F566-F6FE-A01A-0A0F8A1A2C13}"/>
              </a:ext>
            </a:extLst>
          </p:cNvPr>
          <p:cNvSpPr txBox="1"/>
          <p:nvPr/>
        </p:nvSpPr>
        <p:spPr>
          <a:xfrm>
            <a:off x="733867" y="5464190"/>
            <a:ext cx="6098344" cy="369332"/>
          </a:xfrm>
          <a:prstGeom prst="rect">
            <a:avLst/>
          </a:prstGeom>
          <a:noFill/>
        </p:spPr>
        <p:txBody>
          <a:bodyPr wrap="square">
            <a:spAutoFit/>
          </a:bodyPr>
          <a:lstStyle/>
          <a:p>
            <a:pPr algn="just"/>
            <a:r>
              <a:rPr lang="en-US" kern="100" dirty="0">
                <a:latin typeface="Times New Roman" panose="02020603050405020304" pitchFamily="18" charset="0"/>
                <a:ea typeface="DengXian" panose="02010600030101010101" pitchFamily="2" charset="-122"/>
                <a:cs typeface="Times New Roman" panose="02020603050405020304" pitchFamily="18" charset="0"/>
              </a:rPr>
              <a:t>G</a:t>
            </a:r>
            <a:r>
              <a:rPr lang="en-US" sz="1800" kern="100" dirty="0">
                <a:effectLst/>
                <a:latin typeface="Times New Roman" panose="02020603050405020304" pitchFamily="18" charset="0"/>
                <a:ea typeface="DengXian" panose="02010600030101010101" pitchFamily="2" charset="-122"/>
                <a:cs typeface="Times New Roman" panose="02020603050405020304" pitchFamily="18" charset="0"/>
              </a:rPr>
              <a:t>ermline SNPs in driver genes of LUAD</a:t>
            </a:r>
            <a:endParaRPr lang="en-CN" sz="1400" kern="100" dirty="0">
              <a:effectLst/>
              <a:latin typeface="DengXian" panose="02010600030101010101" pitchFamily="2" charset="-122"/>
              <a:ea typeface="DengXian" panose="02010600030101010101" pitchFamily="2" charset="-122"/>
              <a:cs typeface="Times New Roman" panose="02020603050405020304" pitchFamily="18" charset="0"/>
            </a:endParaRPr>
          </a:p>
        </p:txBody>
      </p:sp>
      <p:pic>
        <p:nvPicPr>
          <p:cNvPr id="2" name="图片 8">
            <a:extLst>
              <a:ext uri="{FF2B5EF4-FFF2-40B4-BE49-F238E27FC236}">
                <a16:creationId xmlns:a16="http://schemas.microsoft.com/office/drawing/2014/main" id="{1B67DBFA-A767-368F-6096-854D96131226}"/>
              </a:ext>
            </a:extLst>
          </p:cNvPr>
          <p:cNvPicPr>
            <a:picLocks noChangeAspect="1"/>
          </p:cNvPicPr>
          <p:nvPr/>
        </p:nvPicPr>
        <p:blipFill>
          <a:blip r:embed="rId4"/>
          <a:stretch>
            <a:fillRect/>
          </a:stretch>
        </p:blipFill>
        <p:spPr>
          <a:xfrm>
            <a:off x="5684175" y="1872479"/>
            <a:ext cx="6301499" cy="3455661"/>
          </a:xfrm>
          <a:prstGeom prst="rect">
            <a:avLst/>
          </a:prstGeom>
        </p:spPr>
      </p:pic>
      <p:sp>
        <p:nvSpPr>
          <p:cNvPr id="3" name="TextBox 2">
            <a:extLst>
              <a:ext uri="{FF2B5EF4-FFF2-40B4-BE49-F238E27FC236}">
                <a16:creationId xmlns:a16="http://schemas.microsoft.com/office/drawing/2014/main" id="{1CF1411F-53BC-A049-3599-8F7FAD1A272F}"/>
              </a:ext>
            </a:extLst>
          </p:cNvPr>
          <p:cNvSpPr txBox="1"/>
          <p:nvPr/>
        </p:nvSpPr>
        <p:spPr>
          <a:xfrm>
            <a:off x="6203852" y="5464190"/>
            <a:ext cx="5781822" cy="369332"/>
          </a:xfrm>
          <a:prstGeom prst="rect">
            <a:avLst/>
          </a:prstGeom>
          <a:noFill/>
        </p:spPr>
        <p:txBody>
          <a:bodyPr wrap="square" rtlCol="0">
            <a:spAutoFit/>
          </a:bodyPr>
          <a:lstStyle/>
          <a:p>
            <a:r>
              <a:rPr lang="en-CN" kern="100" dirty="0">
                <a:latin typeface="Times New Roman" panose="02020603050405020304" pitchFamily="18" charset="0"/>
                <a:ea typeface="DengXian" panose="02010600030101010101" pitchFamily="2" charset="-122"/>
                <a:cs typeface="Times New Roman" panose="02020603050405020304" pitchFamily="18" charset="0"/>
              </a:rPr>
              <a:t>Significant SNPs associated with protein phosphrylation </a:t>
            </a:r>
          </a:p>
        </p:txBody>
      </p:sp>
    </p:spTree>
    <p:extLst>
      <p:ext uri="{BB962C8B-B14F-4D97-AF65-F5344CB8AC3E}">
        <p14:creationId xmlns:p14="http://schemas.microsoft.com/office/powerpoint/2010/main" val="7501145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42DED977-BE5B-5C9D-15B4-63C4F21DCB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761" y="993969"/>
            <a:ext cx="4945061" cy="4827830"/>
          </a:xfrm>
          <a:prstGeom prst="rect">
            <a:avLst/>
          </a:prstGeom>
        </p:spPr>
      </p:pic>
      <p:sp>
        <p:nvSpPr>
          <p:cNvPr id="11" name="TextBox 10">
            <a:extLst>
              <a:ext uri="{FF2B5EF4-FFF2-40B4-BE49-F238E27FC236}">
                <a16:creationId xmlns:a16="http://schemas.microsoft.com/office/drawing/2014/main" id="{5BC38F25-6A34-146B-068C-1CAB2465E1BA}"/>
              </a:ext>
            </a:extLst>
          </p:cNvPr>
          <p:cNvSpPr txBox="1"/>
          <p:nvPr/>
        </p:nvSpPr>
        <p:spPr>
          <a:xfrm>
            <a:off x="501162" y="5864031"/>
            <a:ext cx="4730261" cy="369332"/>
          </a:xfrm>
          <a:prstGeom prst="rect">
            <a:avLst/>
          </a:prstGeom>
          <a:noFill/>
        </p:spPr>
        <p:txBody>
          <a:bodyPr wrap="square" rtlCol="0">
            <a:spAutoFit/>
          </a:bodyPr>
          <a:lstStyle/>
          <a:p>
            <a:r>
              <a:rPr lang="en-CN" dirty="0">
                <a:solidFill>
                  <a:schemeClr val="accent3">
                    <a:lumMod val="50000"/>
                  </a:schemeClr>
                </a:solidFill>
                <a:latin typeface="Arial" panose="020B0604020202020204" pitchFamily="34" charset="0"/>
                <a:cs typeface="Arial" panose="020B0604020202020204" pitchFamily="34" charset="0"/>
              </a:rPr>
              <a:t>Phosphorylation regulatory network in LUAD</a:t>
            </a:r>
          </a:p>
        </p:txBody>
      </p:sp>
      <p:sp>
        <p:nvSpPr>
          <p:cNvPr id="12" name="TextBox 11">
            <a:extLst>
              <a:ext uri="{FF2B5EF4-FFF2-40B4-BE49-F238E27FC236}">
                <a16:creationId xmlns:a16="http://schemas.microsoft.com/office/drawing/2014/main" id="{88766834-A550-E9CB-0B3D-CB4D28917573}"/>
              </a:ext>
            </a:extLst>
          </p:cNvPr>
          <p:cNvSpPr txBox="1"/>
          <p:nvPr/>
        </p:nvSpPr>
        <p:spPr>
          <a:xfrm>
            <a:off x="501162" y="282148"/>
            <a:ext cx="6828106" cy="584775"/>
          </a:xfrm>
          <a:prstGeom prst="rect">
            <a:avLst/>
          </a:prstGeom>
          <a:noFill/>
        </p:spPr>
        <p:txBody>
          <a:bodyPr wrap="square" rtlCol="0">
            <a:spAutoFit/>
          </a:bodyPr>
          <a:lstStyle/>
          <a:p>
            <a:r>
              <a:rPr lang="en-CN" sz="3200" dirty="0">
                <a:latin typeface="Gill Sans MT" panose="020B0502020104020203" pitchFamily="34" charset="77"/>
              </a:rPr>
              <a:t>Application in LUAD data</a:t>
            </a:r>
          </a:p>
        </p:txBody>
      </p:sp>
      <p:pic>
        <p:nvPicPr>
          <p:cNvPr id="13" name="图片 7">
            <a:extLst>
              <a:ext uri="{FF2B5EF4-FFF2-40B4-BE49-F238E27FC236}">
                <a16:creationId xmlns:a16="http://schemas.microsoft.com/office/drawing/2014/main" id="{AE80A790-2C3F-D431-155B-462F87630D86}"/>
              </a:ext>
            </a:extLst>
          </p:cNvPr>
          <p:cNvPicPr>
            <a:picLocks noChangeAspect="1"/>
          </p:cNvPicPr>
          <p:nvPr/>
        </p:nvPicPr>
        <p:blipFill rotWithShape="1">
          <a:blip r:embed="rId4"/>
          <a:srcRect l="36365"/>
          <a:stretch/>
        </p:blipFill>
        <p:spPr>
          <a:xfrm>
            <a:off x="6362220" y="1121015"/>
            <a:ext cx="5857916" cy="4827830"/>
          </a:xfrm>
          <a:prstGeom prst="rect">
            <a:avLst/>
          </a:prstGeom>
        </p:spPr>
      </p:pic>
      <p:sp>
        <p:nvSpPr>
          <p:cNvPr id="15" name="TextBox 14">
            <a:extLst>
              <a:ext uri="{FF2B5EF4-FFF2-40B4-BE49-F238E27FC236}">
                <a16:creationId xmlns:a16="http://schemas.microsoft.com/office/drawing/2014/main" id="{99DD3F6A-8EBE-3769-0E88-903520A4BF86}"/>
              </a:ext>
            </a:extLst>
          </p:cNvPr>
          <p:cNvSpPr txBox="1"/>
          <p:nvPr/>
        </p:nvSpPr>
        <p:spPr>
          <a:xfrm>
            <a:off x="501162" y="6252686"/>
            <a:ext cx="6098344" cy="584775"/>
          </a:xfrm>
          <a:prstGeom prst="rect">
            <a:avLst/>
          </a:prstGeom>
          <a:noFill/>
        </p:spPr>
        <p:txBody>
          <a:bodyPr wrap="square">
            <a:spAutoFit/>
          </a:bodyPr>
          <a:lstStyle/>
          <a:p>
            <a:r>
              <a:rPr lang="en-US" sz="1600" dirty="0">
                <a:effectLst/>
                <a:latin typeface="Times New Roman" panose="02020603050405020304" pitchFamily="18" charset="0"/>
                <a:ea typeface="DengXian" panose="02010600030101010101" pitchFamily="2" charset="-122"/>
              </a:rPr>
              <a:t>523 significant </a:t>
            </a:r>
            <a:r>
              <a:rPr lang="en-US" sz="1600" dirty="0" err="1">
                <a:effectLst/>
                <a:latin typeface="Times New Roman" panose="02020603050405020304" pitchFamily="18" charset="0"/>
                <a:ea typeface="DengXian" panose="02010600030101010101" pitchFamily="2" charset="-122"/>
              </a:rPr>
              <a:t>phosphosite</a:t>
            </a:r>
            <a:r>
              <a:rPr lang="en-US" sz="1600" dirty="0">
                <a:effectLst/>
                <a:latin typeface="Times New Roman" panose="02020603050405020304" pitchFamily="18" charset="0"/>
                <a:ea typeface="DengXian" panose="02010600030101010101" pitchFamily="2" charset="-122"/>
              </a:rPr>
              <a:t>-protein pairs, encompassing 118 </a:t>
            </a:r>
            <a:r>
              <a:rPr lang="en-US" sz="1600" dirty="0" err="1">
                <a:effectLst/>
                <a:latin typeface="Times New Roman" panose="02020603050405020304" pitchFamily="18" charset="0"/>
                <a:ea typeface="DengXian" panose="02010600030101010101" pitchFamily="2" charset="-122"/>
              </a:rPr>
              <a:t>phosphosites</a:t>
            </a:r>
            <a:r>
              <a:rPr lang="en-US" sz="1600" dirty="0">
                <a:effectLst/>
                <a:latin typeface="Times New Roman" panose="02020603050405020304" pitchFamily="18" charset="0"/>
                <a:ea typeface="DengXian" panose="02010600030101010101" pitchFamily="2" charset="-122"/>
              </a:rPr>
              <a:t> and 475 proteins. </a:t>
            </a:r>
            <a:endParaRPr lang="en-CN" sz="1600" dirty="0"/>
          </a:p>
        </p:txBody>
      </p:sp>
      <p:sp>
        <p:nvSpPr>
          <p:cNvPr id="16" name="TextBox 15">
            <a:extLst>
              <a:ext uri="{FF2B5EF4-FFF2-40B4-BE49-F238E27FC236}">
                <a16:creationId xmlns:a16="http://schemas.microsoft.com/office/drawing/2014/main" id="{02BF4BA4-52B3-5F41-B855-527F82D9624F}"/>
              </a:ext>
            </a:extLst>
          </p:cNvPr>
          <p:cNvSpPr txBox="1"/>
          <p:nvPr/>
        </p:nvSpPr>
        <p:spPr>
          <a:xfrm>
            <a:off x="6787076" y="5821799"/>
            <a:ext cx="5011163" cy="369332"/>
          </a:xfrm>
          <a:prstGeom prst="rect">
            <a:avLst/>
          </a:prstGeom>
          <a:noFill/>
        </p:spPr>
        <p:txBody>
          <a:bodyPr wrap="square" rtlCol="0">
            <a:spAutoFit/>
          </a:bodyPr>
          <a:lstStyle/>
          <a:p>
            <a:r>
              <a:rPr lang="en-CN" dirty="0">
                <a:solidFill>
                  <a:schemeClr val="accent3">
                    <a:lumMod val="50000"/>
                  </a:schemeClr>
                </a:solidFill>
                <a:latin typeface="Arial" panose="020B0604020202020204" pitchFamily="34" charset="0"/>
                <a:cs typeface="Arial" panose="020B0604020202020204" pitchFamily="34" charset="0"/>
              </a:rPr>
              <a:t>Pathway enrichment of the regulated proteins</a:t>
            </a:r>
          </a:p>
        </p:txBody>
      </p:sp>
    </p:spTree>
    <p:extLst>
      <p:ext uri="{BB962C8B-B14F-4D97-AF65-F5344CB8AC3E}">
        <p14:creationId xmlns:p14="http://schemas.microsoft.com/office/powerpoint/2010/main" val="26034331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307E45F-8303-53DD-3546-454E24641CD0}"/>
              </a:ext>
            </a:extLst>
          </p:cNvPr>
          <p:cNvSpPr txBox="1"/>
          <p:nvPr/>
        </p:nvSpPr>
        <p:spPr>
          <a:xfrm>
            <a:off x="501162" y="282148"/>
            <a:ext cx="6828106" cy="584775"/>
          </a:xfrm>
          <a:prstGeom prst="rect">
            <a:avLst/>
          </a:prstGeom>
          <a:noFill/>
        </p:spPr>
        <p:txBody>
          <a:bodyPr wrap="square" rtlCol="0">
            <a:spAutoFit/>
          </a:bodyPr>
          <a:lstStyle/>
          <a:p>
            <a:r>
              <a:rPr lang="en-CN" sz="3200" dirty="0">
                <a:latin typeface="Gill Sans MT" panose="020B0502020104020203" pitchFamily="34" charset="77"/>
              </a:rPr>
              <a:t>Application in LUAD data</a:t>
            </a:r>
          </a:p>
        </p:txBody>
      </p:sp>
      <p:sp>
        <p:nvSpPr>
          <p:cNvPr id="9" name="TextBox 8">
            <a:extLst>
              <a:ext uri="{FF2B5EF4-FFF2-40B4-BE49-F238E27FC236}">
                <a16:creationId xmlns:a16="http://schemas.microsoft.com/office/drawing/2014/main" id="{E0F7B4A6-0ABC-77F9-A3C3-B950719F244F}"/>
              </a:ext>
            </a:extLst>
          </p:cNvPr>
          <p:cNvSpPr txBox="1"/>
          <p:nvPr/>
        </p:nvSpPr>
        <p:spPr>
          <a:xfrm>
            <a:off x="833436" y="976739"/>
            <a:ext cx="11130569" cy="461665"/>
          </a:xfrm>
          <a:prstGeom prst="rect">
            <a:avLst/>
          </a:prstGeom>
          <a:noFill/>
        </p:spPr>
        <p:txBody>
          <a:bodyPr wrap="square">
            <a:spAutoFit/>
          </a:bodyPr>
          <a:lstStyle/>
          <a:p>
            <a:r>
              <a:rPr lang="en-US" sz="2400" dirty="0">
                <a:effectLst/>
                <a:latin typeface="Arial" panose="020B0604020202020204" pitchFamily="34" charset="0"/>
                <a:ea typeface="DengXian" panose="02010600030101010101" pitchFamily="2" charset="-122"/>
                <a:cs typeface="Arial" panose="020B0604020202020204" pitchFamily="34" charset="0"/>
              </a:rPr>
              <a:t>75% of regulatory phospho-sites locate </a:t>
            </a:r>
            <a:r>
              <a:rPr lang="en-US" sz="2400" dirty="0">
                <a:latin typeface="Arial" panose="020B0604020202020204" pitchFamily="34" charset="0"/>
                <a:ea typeface="DengXian" panose="02010600030101010101" pitchFamily="2" charset="-122"/>
                <a:cs typeface="Arial" panose="020B0604020202020204" pitchFamily="34" charset="0"/>
              </a:rPr>
              <a:t>into </a:t>
            </a:r>
            <a:r>
              <a:rPr lang="en-US" sz="2400" dirty="0">
                <a:effectLst/>
                <a:latin typeface="Arial" panose="020B0604020202020204" pitchFamily="34" charset="0"/>
                <a:ea typeface="DengXian" panose="02010600030101010101" pitchFamily="2" charset="-122"/>
                <a:cs typeface="Arial" panose="020B0604020202020204" pitchFamily="34" charset="0"/>
              </a:rPr>
              <a:t>domains with functional significance.</a:t>
            </a:r>
            <a:r>
              <a:rPr lang="en-CN" sz="2400" dirty="0">
                <a:effectLst/>
                <a:latin typeface="Arial" panose="020B0604020202020204" pitchFamily="34" charset="0"/>
                <a:cs typeface="Arial" panose="020B0604020202020204" pitchFamily="34" charset="0"/>
              </a:rPr>
              <a:t> </a:t>
            </a:r>
            <a:endParaRPr lang="en-CN" sz="24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75E07D84-7138-8E02-D525-8B79492E8876}"/>
              </a:ext>
            </a:extLst>
          </p:cNvPr>
          <p:cNvSpPr txBox="1"/>
          <p:nvPr/>
        </p:nvSpPr>
        <p:spPr>
          <a:xfrm>
            <a:off x="709332" y="5808109"/>
            <a:ext cx="5386668" cy="646331"/>
          </a:xfrm>
          <a:prstGeom prst="rect">
            <a:avLst/>
          </a:prstGeom>
          <a:noFill/>
        </p:spPr>
        <p:txBody>
          <a:bodyPr wrap="square">
            <a:spAutoFit/>
          </a:bodyPr>
          <a:lstStyle/>
          <a:p>
            <a:r>
              <a:rPr lang="en-US" sz="1800" b="1" dirty="0">
                <a:solidFill>
                  <a:schemeClr val="accent3">
                    <a:lumMod val="50000"/>
                  </a:schemeClr>
                </a:solidFill>
                <a:effectLst/>
                <a:latin typeface="Times New Roman" panose="02020603050405020304" pitchFamily="18" charset="0"/>
                <a:ea typeface="DengXian" panose="02010600030101010101" pitchFamily="2" charset="-122"/>
              </a:rPr>
              <a:t>MAP4</a:t>
            </a:r>
            <a:r>
              <a:rPr lang="en-US" sz="1800" dirty="0">
                <a:solidFill>
                  <a:schemeClr val="accent3">
                    <a:lumMod val="50000"/>
                  </a:schemeClr>
                </a:solidFill>
                <a:effectLst/>
                <a:latin typeface="Times New Roman" panose="02020603050405020304" pitchFamily="18" charset="0"/>
                <a:ea typeface="DengXian" panose="02010600030101010101" pitchFamily="2" charset="-122"/>
              </a:rPr>
              <a:t> pS941 is situated within the Tubulin-binding domain, visualized in UCSF ChimeraX</a:t>
            </a:r>
            <a:r>
              <a:rPr lang="en-US" sz="1800" baseline="30000" dirty="0">
                <a:solidFill>
                  <a:schemeClr val="accent3">
                    <a:lumMod val="50000"/>
                  </a:schemeClr>
                </a:solidFill>
                <a:effectLst/>
                <a:latin typeface="Times New Roman" panose="02020603050405020304" pitchFamily="18" charset="0"/>
                <a:ea typeface="DengXian" panose="02010600030101010101" pitchFamily="2" charset="-122"/>
              </a:rPr>
              <a:t>80</a:t>
            </a:r>
            <a:r>
              <a:rPr lang="en-US" sz="1800" dirty="0">
                <a:solidFill>
                  <a:schemeClr val="accent3">
                    <a:lumMod val="50000"/>
                  </a:schemeClr>
                </a:solidFill>
                <a:effectLst/>
                <a:latin typeface="Times New Roman" panose="02020603050405020304" pitchFamily="18" charset="0"/>
                <a:ea typeface="DengXian" panose="02010600030101010101" pitchFamily="2" charset="-122"/>
              </a:rPr>
              <a:t> </a:t>
            </a:r>
            <a:endParaRPr lang="en-CN" dirty="0">
              <a:solidFill>
                <a:schemeClr val="accent3">
                  <a:lumMod val="50000"/>
                </a:schemeClr>
              </a:solidFill>
            </a:endParaRPr>
          </a:p>
        </p:txBody>
      </p:sp>
      <p:pic>
        <p:nvPicPr>
          <p:cNvPr id="12" name="Picture 11">
            <a:extLst>
              <a:ext uri="{FF2B5EF4-FFF2-40B4-BE49-F238E27FC236}">
                <a16:creationId xmlns:a16="http://schemas.microsoft.com/office/drawing/2014/main" id="{CB5BD70B-FF59-A5CB-12A2-6EF0C9D03F44}"/>
              </a:ext>
            </a:extLst>
          </p:cNvPr>
          <p:cNvPicPr>
            <a:picLocks noChangeAspect="1"/>
          </p:cNvPicPr>
          <p:nvPr/>
        </p:nvPicPr>
        <p:blipFill>
          <a:blip r:embed="rId3"/>
          <a:stretch>
            <a:fillRect/>
          </a:stretch>
        </p:blipFill>
        <p:spPr>
          <a:xfrm>
            <a:off x="709332" y="2251357"/>
            <a:ext cx="4189394" cy="3550511"/>
          </a:xfrm>
          <a:prstGeom prst="rect">
            <a:avLst/>
          </a:prstGeom>
        </p:spPr>
      </p:pic>
      <p:pic>
        <p:nvPicPr>
          <p:cNvPr id="13" name="Picture 12">
            <a:extLst>
              <a:ext uri="{FF2B5EF4-FFF2-40B4-BE49-F238E27FC236}">
                <a16:creationId xmlns:a16="http://schemas.microsoft.com/office/drawing/2014/main" id="{A7F00C1E-01C5-7B26-1F6A-0E3FCFD4D89D}"/>
              </a:ext>
            </a:extLst>
          </p:cNvPr>
          <p:cNvPicPr>
            <a:picLocks noChangeAspect="1"/>
          </p:cNvPicPr>
          <p:nvPr/>
        </p:nvPicPr>
        <p:blipFill>
          <a:blip r:embed="rId4"/>
          <a:stretch>
            <a:fillRect/>
          </a:stretch>
        </p:blipFill>
        <p:spPr>
          <a:xfrm>
            <a:off x="5360670" y="2063041"/>
            <a:ext cx="4944416" cy="3611175"/>
          </a:xfrm>
          <a:prstGeom prst="rect">
            <a:avLst/>
          </a:prstGeom>
        </p:spPr>
      </p:pic>
      <p:sp>
        <p:nvSpPr>
          <p:cNvPr id="14" name="Right Brace 13">
            <a:extLst>
              <a:ext uri="{FF2B5EF4-FFF2-40B4-BE49-F238E27FC236}">
                <a16:creationId xmlns:a16="http://schemas.microsoft.com/office/drawing/2014/main" id="{236A5BEE-3E95-C9A6-F984-0B9408725BE2}"/>
              </a:ext>
            </a:extLst>
          </p:cNvPr>
          <p:cNvSpPr/>
          <p:nvPr/>
        </p:nvSpPr>
        <p:spPr>
          <a:xfrm>
            <a:off x="10437471" y="2013390"/>
            <a:ext cx="306087" cy="1805587"/>
          </a:xfrm>
          <a:prstGeom prst="rightBrace">
            <a:avLst/>
          </a:prstGeom>
          <a:ln w="28575"/>
        </p:spPr>
        <p:style>
          <a:lnRef idx="2">
            <a:schemeClr val="accent4"/>
          </a:lnRef>
          <a:fillRef idx="0">
            <a:schemeClr val="accent4"/>
          </a:fillRef>
          <a:effectRef idx="1">
            <a:schemeClr val="accent4"/>
          </a:effectRef>
          <a:fontRef idx="minor">
            <a:schemeClr val="tx1"/>
          </a:fontRef>
        </p:style>
        <p:txBody>
          <a:bodyPr rtlCol="0" anchor="ctr"/>
          <a:lstStyle/>
          <a:p>
            <a:pPr algn="ctr"/>
            <a:endParaRPr lang="en-CN"/>
          </a:p>
        </p:txBody>
      </p:sp>
      <p:sp>
        <p:nvSpPr>
          <p:cNvPr id="15" name="TextBox 14">
            <a:extLst>
              <a:ext uri="{FF2B5EF4-FFF2-40B4-BE49-F238E27FC236}">
                <a16:creationId xmlns:a16="http://schemas.microsoft.com/office/drawing/2014/main" id="{DE5C16BA-1342-3059-9415-F18274C30C32}"/>
              </a:ext>
            </a:extLst>
          </p:cNvPr>
          <p:cNvSpPr txBox="1"/>
          <p:nvPr/>
        </p:nvSpPr>
        <p:spPr>
          <a:xfrm>
            <a:off x="10721019" y="2716129"/>
            <a:ext cx="1317937" cy="400110"/>
          </a:xfrm>
          <a:prstGeom prst="rect">
            <a:avLst/>
          </a:prstGeom>
          <a:noFill/>
        </p:spPr>
        <p:txBody>
          <a:bodyPr wrap="square" rtlCol="0">
            <a:spAutoFit/>
          </a:bodyPr>
          <a:lstStyle/>
          <a:p>
            <a:r>
              <a:rPr lang="en-CN" sz="2000" b="1" dirty="0">
                <a:latin typeface="Arial" panose="020B0604020202020204" pitchFamily="34" charset="0"/>
                <a:cs typeface="Arial" panose="020B0604020202020204" pitchFamily="34" charset="0"/>
              </a:rPr>
              <a:t>disorder</a:t>
            </a:r>
          </a:p>
        </p:txBody>
      </p:sp>
    </p:spTree>
    <p:extLst>
      <p:ext uri="{BB962C8B-B14F-4D97-AF65-F5344CB8AC3E}">
        <p14:creationId xmlns:p14="http://schemas.microsoft.com/office/powerpoint/2010/main" val="26911555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E0B555-0EAF-224F-BE3C-8995C7DC65D4}"/>
              </a:ext>
            </a:extLst>
          </p:cNvPr>
          <p:cNvSpPr/>
          <p:nvPr/>
        </p:nvSpPr>
        <p:spPr>
          <a:xfrm>
            <a:off x="2659373" y="844059"/>
            <a:ext cx="8333771" cy="461665"/>
          </a:xfrm>
          <a:prstGeom prst="rect">
            <a:avLst/>
          </a:prstGeom>
        </p:spPr>
        <p:txBody>
          <a:bodyPr wrap="square">
            <a:spAutoFit/>
          </a:bodyPr>
          <a:lstStyle/>
          <a:p>
            <a:r>
              <a:rPr lang="en-US" sz="2400" b="1" dirty="0">
                <a:latin typeface="Arial" panose="020B0604020202020204" pitchFamily="34" charset="0"/>
                <a:cs typeface="Arial" panose="020B0604020202020204" pitchFamily="34" charset="0"/>
              </a:rPr>
              <a:t>Multi-omics Landscape of LUAD in Chinese Patients</a:t>
            </a:r>
          </a:p>
        </p:txBody>
      </p:sp>
      <p:sp>
        <p:nvSpPr>
          <p:cNvPr id="5" name="object 4">
            <a:extLst>
              <a:ext uri="{FF2B5EF4-FFF2-40B4-BE49-F238E27FC236}">
                <a16:creationId xmlns:a16="http://schemas.microsoft.com/office/drawing/2014/main" id="{235956D7-2CCC-634E-A06A-EC1E96E6406B}"/>
              </a:ext>
            </a:extLst>
          </p:cNvPr>
          <p:cNvSpPr txBox="1">
            <a:spLocks noChangeArrowheads="1"/>
          </p:cNvSpPr>
          <p:nvPr/>
        </p:nvSpPr>
        <p:spPr bwMode="auto">
          <a:xfrm>
            <a:off x="528510" y="180705"/>
            <a:ext cx="6717506"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marL="9525">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eaLnBrk="1" hangingPunct="1"/>
            <a:r>
              <a:rPr lang="en-US" altLang="zh-CN" sz="2800" b="1" dirty="0">
                <a:solidFill>
                  <a:srgbClr val="0070C0"/>
                </a:solidFill>
                <a:latin typeface="Gill Sans MT" panose="020B0502020104020203" pitchFamily="34" charset="0"/>
                <a:cs typeface="Arial" panose="020B0604020202020204" pitchFamily="34" charset="0"/>
              </a:rPr>
              <a:t>CNHPP| </a:t>
            </a:r>
            <a:r>
              <a:rPr lang="en-US" altLang="zh-CN" sz="2800" b="1" dirty="0">
                <a:solidFill>
                  <a:srgbClr val="C00000"/>
                </a:solidFill>
                <a:latin typeface="Gill Sans MT" panose="020B0502020104020203" pitchFamily="34" charset="0"/>
                <a:cs typeface="Arial" panose="020B0604020202020204" pitchFamily="34" charset="0"/>
              </a:rPr>
              <a:t>LUAD</a:t>
            </a:r>
            <a:endParaRPr lang="en-US" altLang="zh-CN" sz="2800" dirty="0">
              <a:solidFill>
                <a:srgbClr val="C00000"/>
              </a:solidFill>
              <a:latin typeface="Gill Sans MT" panose="020B0502020104020203" pitchFamily="34" charset="0"/>
              <a:cs typeface="Arial" panose="020B0604020202020204" pitchFamily="34" charset="0"/>
            </a:endParaRPr>
          </a:p>
        </p:txBody>
      </p:sp>
      <p:grpSp>
        <p:nvGrpSpPr>
          <p:cNvPr id="3" name="Group 2">
            <a:extLst>
              <a:ext uri="{FF2B5EF4-FFF2-40B4-BE49-F238E27FC236}">
                <a16:creationId xmlns:a16="http://schemas.microsoft.com/office/drawing/2014/main" id="{5262401E-DF1D-288D-927D-D0BBE8A6CF2A}"/>
              </a:ext>
            </a:extLst>
          </p:cNvPr>
          <p:cNvGrpSpPr/>
          <p:nvPr/>
        </p:nvGrpSpPr>
        <p:grpSpPr>
          <a:xfrm>
            <a:off x="1107759" y="2014491"/>
            <a:ext cx="10203873" cy="4414045"/>
            <a:chOff x="994063" y="2013466"/>
            <a:chExt cx="10203873" cy="4414045"/>
          </a:xfrm>
        </p:grpSpPr>
        <p:grpSp>
          <p:nvGrpSpPr>
            <p:cNvPr id="6" name="Group 5">
              <a:extLst>
                <a:ext uri="{FF2B5EF4-FFF2-40B4-BE49-F238E27FC236}">
                  <a16:creationId xmlns:a16="http://schemas.microsoft.com/office/drawing/2014/main" id="{4BB4E74F-7DE9-9CBF-10CA-EA8D5AA75E8A}"/>
                </a:ext>
              </a:extLst>
            </p:cNvPr>
            <p:cNvGrpSpPr/>
            <p:nvPr/>
          </p:nvGrpSpPr>
          <p:grpSpPr>
            <a:xfrm>
              <a:off x="994063" y="2013466"/>
              <a:ext cx="10203873" cy="4414045"/>
              <a:chOff x="205768" y="2372213"/>
              <a:chExt cx="8476209" cy="3766943"/>
            </a:xfrm>
          </p:grpSpPr>
          <p:pic>
            <p:nvPicPr>
              <p:cNvPr id="8" name="Main graphic">
                <a:extLst>
                  <a:ext uri="{FF2B5EF4-FFF2-40B4-BE49-F238E27FC236}">
                    <a16:creationId xmlns:a16="http://schemas.microsoft.com/office/drawing/2014/main" id="{3110D6A3-F15D-ACA9-C04C-C555BC48274B}"/>
                  </a:ext>
                </a:extLst>
              </p:cNvPr>
              <p:cNvPicPr/>
              <p:nvPr/>
            </p:nvPicPr>
            <p:blipFill rotWithShape="1">
              <a:blip r:embed="rId2"/>
              <a:srcRect b="67405"/>
              <a:stretch/>
            </p:blipFill>
            <p:spPr>
              <a:xfrm>
                <a:off x="462023" y="2372213"/>
                <a:ext cx="8219954" cy="3494640"/>
              </a:xfrm>
              <a:prstGeom prst="rect">
                <a:avLst/>
              </a:prstGeom>
              <a:ln>
                <a:noFill/>
              </a:ln>
            </p:spPr>
          </p:pic>
          <p:sp>
            <p:nvSpPr>
              <p:cNvPr id="9" name="Rectangle 8">
                <a:extLst>
                  <a:ext uri="{FF2B5EF4-FFF2-40B4-BE49-F238E27FC236}">
                    <a16:creationId xmlns:a16="http://schemas.microsoft.com/office/drawing/2014/main" id="{360ECE33-5F2C-CE5B-1C90-32390A11C85E}"/>
                  </a:ext>
                </a:extLst>
              </p:cNvPr>
              <p:cNvSpPr/>
              <p:nvPr/>
            </p:nvSpPr>
            <p:spPr>
              <a:xfrm>
                <a:off x="205768" y="5594549"/>
                <a:ext cx="512510" cy="5446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grpSp>
        <p:sp>
          <p:nvSpPr>
            <p:cNvPr id="7" name="Rectangle 6">
              <a:extLst>
                <a:ext uri="{FF2B5EF4-FFF2-40B4-BE49-F238E27FC236}">
                  <a16:creationId xmlns:a16="http://schemas.microsoft.com/office/drawing/2014/main" id="{408CE5C3-899D-7466-2526-CC3BD7FAACD0}"/>
                </a:ext>
              </a:extLst>
            </p:cNvPr>
            <p:cNvSpPr/>
            <p:nvPr/>
          </p:nvSpPr>
          <p:spPr>
            <a:xfrm>
              <a:off x="1302549" y="2068298"/>
              <a:ext cx="616972" cy="4526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grpSp>
      <p:sp>
        <p:nvSpPr>
          <p:cNvPr id="10" name="Rectangle 9">
            <a:extLst>
              <a:ext uri="{FF2B5EF4-FFF2-40B4-BE49-F238E27FC236}">
                <a16:creationId xmlns:a16="http://schemas.microsoft.com/office/drawing/2014/main" id="{DD04EB1A-A7DD-265E-95F6-9F0D3023CB59}"/>
              </a:ext>
            </a:extLst>
          </p:cNvPr>
          <p:cNvSpPr/>
          <p:nvPr/>
        </p:nvSpPr>
        <p:spPr>
          <a:xfrm>
            <a:off x="994063" y="6338741"/>
            <a:ext cx="2443298" cy="338554"/>
          </a:xfrm>
          <a:prstGeom prst="rect">
            <a:avLst/>
          </a:prstGeom>
        </p:spPr>
        <p:txBody>
          <a:bodyPr wrap="none">
            <a:spAutoFit/>
          </a:bodyPr>
          <a:lstStyle/>
          <a:p>
            <a:r>
              <a:rPr lang="en-US" sz="1600" b="1" i="1" dirty="0">
                <a:latin typeface="Arial" panose="020B0604020202020204" pitchFamily="34" charset="0"/>
                <a:cs typeface="Arial" panose="020B0604020202020204" pitchFamily="34" charset="0"/>
              </a:rPr>
              <a:t>Cell</a:t>
            </a:r>
            <a:r>
              <a:rPr lang="en-US" sz="1600" dirty="0">
                <a:latin typeface="Arial" panose="020B0604020202020204" pitchFamily="34" charset="0"/>
                <a:cs typeface="Arial" panose="020B0604020202020204" pitchFamily="34" charset="0"/>
              </a:rPr>
              <a:t> 2020, 182, 245–261</a:t>
            </a:r>
          </a:p>
        </p:txBody>
      </p:sp>
    </p:spTree>
    <p:extLst>
      <p:ext uri="{BB962C8B-B14F-4D97-AF65-F5344CB8AC3E}">
        <p14:creationId xmlns:p14="http://schemas.microsoft.com/office/powerpoint/2010/main" val="6039742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1">
            <a:extLst>
              <a:ext uri="{FF2B5EF4-FFF2-40B4-BE49-F238E27FC236}">
                <a16:creationId xmlns:a16="http://schemas.microsoft.com/office/drawing/2014/main" id="{B6320ADD-A27B-653C-2630-FA23AE72E7E4}"/>
              </a:ext>
            </a:extLst>
          </p:cNvPr>
          <p:cNvSpPr txBox="1"/>
          <p:nvPr/>
        </p:nvSpPr>
        <p:spPr>
          <a:xfrm>
            <a:off x="8795905" y="5431141"/>
            <a:ext cx="522798" cy="261610"/>
          </a:xfrm>
          <a:prstGeom prst="rect">
            <a:avLst/>
          </a:prstGeom>
          <a:noFill/>
        </p:spPr>
        <p:txBody>
          <a:bodyPr wrap="square">
            <a:spAutoFit/>
          </a:bodyPr>
          <a:lstStyle/>
          <a:p>
            <a:r>
              <a:rPr lang="en-US" altLang="zh-CN" sz="1050" dirty="0"/>
              <a:t>[1] </a:t>
            </a:r>
            <a:endParaRPr lang="zh-CN" altLang="en-US" sz="1050" dirty="0"/>
          </a:p>
        </p:txBody>
      </p:sp>
      <p:sp>
        <p:nvSpPr>
          <p:cNvPr id="8" name="TextBox 7">
            <a:extLst>
              <a:ext uri="{FF2B5EF4-FFF2-40B4-BE49-F238E27FC236}">
                <a16:creationId xmlns:a16="http://schemas.microsoft.com/office/drawing/2014/main" id="{547DF0FD-90AA-3381-934D-48CE69B65B2F}"/>
              </a:ext>
            </a:extLst>
          </p:cNvPr>
          <p:cNvSpPr txBox="1"/>
          <p:nvPr/>
        </p:nvSpPr>
        <p:spPr>
          <a:xfrm>
            <a:off x="501162" y="282148"/>
            <a:ext cx="6828106" cy="584775"/>
          </a:xfrm>
          <a:prstGeom prst="rect">
            <a:avLst/>
          </a:prstGeom>
          <a:noFill/>
        </p:spPr>
        <p:txBody>
          <a:bodyPr wrap="square" rtlCol="0">
            <a:spAutoFit/>
          </a:bodyPr>
          <a:lstStyle/>
          <a:p>
            <a:r>
              <a:rPr lang="en-CN" sz="3200" dirty="0">
                <a:latin typeface="Gill Sans MT" panose="020B0502020104020203" pitchFamily="34" charset="77"/>
              </a:rPr>
              <a:t>Application in LUAD data</a:t>
            </a:r>
          </a:p>
        </p:txBody>
      </p:sp>
      <p:sp>
        <p:nvSpPr>
          <p:cNvPr id="10" name="TextBox 9">
            <a:extLst>
              <a:ext uri="{FF2B5EF4-FFF2-40B4-BE49-F238E27FC236}">
                <a16:creationId xmlns:a16="http://schemas.microsoft.com/office/drawing/2014/main" id="{019CD436-BB61-68C5-C157-F351510D134D}"/>
              </a:ext>
            </a:extLst>
          </p:cNvPr>
          <p:cNvSpPr txBox="1"/>
          <p:nvPr/>
        </p:nvSpPr>
        <p:spPr>
          <a:xfrm>
            <a:off x="893580" y="6184869"/>
            <a:ext cx="6098240" cy="400110"/>
          </a:xfrm>
          <a:prstGeom prst="rect">
            <a:avLst/>
          </a:prstGeom>
          <a:noFill/>
        </p:spPr>
        <p:txBody>
          <a:bodyPr wrap="square">
            <a:spAutoFit/>
          </a:bodyPr>
          <a:lstStyle/>
          <a:p>
            <a:r>
              <a:rPr lang="en-US" sz="2000" dirty="0">
                <a:solidFill>
                  <a:schemeClr val="accent3">
                    <a:lumMod val="50000"/>
                  </a:schemeClr>
                </a:solidFill>
                <a:effectLst/>
                <a:latin typeface="Times New Roman" panose="02020603050405020304" pitchFamily="18" charset="0"/>
                <a:ea typeface="DengXian" panose="02010600030101010101" pitchFamily="2" charset="-122"/>
              </a:rPr>
              <a:t>the upstream kinases of significant phospho-sites</a:t>
            </a:r>
            <a:endParaRPr lang="en-CN" sz="2000" dirty="0">
              <a:solidFill>
                <a:schemeClr val="accent3">
                  <a:lumMod val="50000"/>
                </a:schemeClr>
              </a:solidFill>
            </a:endParaRPr>
          </a:p>
        </p:txBody>
      </p:sp>
      <p:pic>
        <p:nvPicPr>
          <p:cNvPr id="16" name="图片 13">
            <a:extLst>
              <a:ext uri="{FF2B5EF4-FFF2-40B4-BE49-F238E27FC236}">
                <a16:creationId xmlns:a16="http://schemas.microsoft.com/office/drawing/2014/main" id="{7D91D923-0FC5-7958-2DB9-075755F0B19C}"/>
              </a:ext>
            </a:extLst>
          </p:cNvPr>
          <p:cNvPicPr>
            <a:picLocks noChangeAspect="1"/>
          </p:cNvPicPr>
          <p:nvPr/>
        </p:nvPicPr>
        <p:blipFill>
          <a:blip r:embed="rId3"/>
          <a:stretch>
            <a:fillRect/>
          </a:stretch>
        </p:blipFill>
        <p:spPr>
          <a:xfrm>
            <a:off x="5034983" y="1638748"/>
            <a:ext cx="6628571" cy="3961905"/>
          </a:xfrm>
          <a:prstGeom prst="rect">
            <a:avLst/>
          </a:prstGeom>
        </p:spPr>
      </p:pic>
      <p:sp>
        <p:nvSpPr>
          <p:cNvPr id="18" name="文本框 4">
            <a:extLst>
              <a:ext uri="{FF2B5EF4-FFF2-40B4-BE49-F238E27FC236}">
                <a16:creationId xmlns:a16="http://schemas.microsoft.com/office/drawing/2014/main" id="{3E457C82-6A50-27A9-8544-9761D3E8DC35}"/>
              </a:ext>
            </a:extLst>
          </p:cNvPr>
          <p:cNvSpPr txBox="1"/>
          <p:nvPr/>
        </p:nvSpPr>
        <p:spPr>
          <a:xfrm>
            <a:off x="9215042" y="5650947"/>
            <a:ext cx="2793348" cy="369332"/>
          </a:xfrm>
          <a:prstGeom prst="rect">
            <a:avLst/>
          </a:prstGeom>
          <a:noFill/>
        </p:spPr>
        <p:txBody>
          <a:bodyPr wrap="square">
            <a:spAutoFit/>
          </a:bodyPr>
          <a:lstStyle/>
          <a:p>
            <a:pPr>
              <a:defRPr/>
            </a:pPr>
            <a:r>
              <a:rPr lang="en-US" altLang="zh-CN" b="1" dirty="0"/>
              <a:t>lung tumor suppressor</a:t>
            </a:r>
            <a:endParaRPr lang="zh-CN" altLang="en-US" b="1" dirty="0"/>
          </a:p>
        </p:txBody>
      </p:sp>
      <p:sp>
        <p:nvSpPr>
          <p:cNvPr id="19" name="矩形: 圆角 7">
            <a:extLst>
              <a:ext uri="{FF2B5EF4-FFF2-40B4-BE49-F238E27FC236}">
                <a16:creationId xmlns:a16="http://schemas.microsoft.com/office/drawing/2014/main" id="{438BF11E-3D4B-80A4-60AF-8F7C3425320B}"/>
              </a:ext>
            </a:extLst>
          </p:cNvPr>
          <p:cNvSpPr/>
          <p:nvPr/>
        </p:nvSpPr>
        <p:spPr>
          <a:xfrm>
            <a:off x="9965439" y="2383021"/>
            <a:ext cx="1859938" cy="229138"/>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圆角 9">
            <a:extLst>
              <a:ext uri="{FF2B5EF4-FFF2-40B4-BE49-F238E27FC236}">
                <a16:creationId xmlns:a16="http://schemas.microsoft.com/office/drawing/2014/main" id="{F5F9DED0-3FD6-05AC-335D-18BA298F1D22}"/>
              </a:ext>
            </a:extLst>
          </p:cNvPr>
          <p:cNvSpPr/>
          <p:nvPr/>
        </p:nvSpPr>
        <p:spPr>
          <a:xfrm>
            <a:off x="9965439" y="3232479"/>
            <a:ext cx="1859938" cy="377192"/>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11">
            <a:extLst>
              <a:ext uri="{FF2B5EF4-FFF2-40B4-BE49-F238E27FC236}">
                <a16:creationId xmlns:a16="http://schemas.microsoft.com/office/drawing/2014/main" id="{D1981EE3-6EC5-1EF4-67D9-DA3316606409}"/>
              </a:ext>
            </a:extLst>
          </p:cNvPr>
          <p:cNvSpPr txBox="1"/>
          <p:nvPr/>
        </p:nvSpPr>
        <p:spPr>
          <a:xfrm>
            <a:off x="8795905" y="779832"/>
            <a:ext cx="3631622" cy="923330"/>
          </a:xfrm>
          <a:prstGeom prst="rect">
            <a:avLst/>
          </a:prstGeom>
          <a:noFill/>
        </p:spPr>
        <p:txBody>
          <a:bodyPr wrap="square">
            <a:spAutoFit/>
          </a:bodyPr>
          <a:lstStyle/>
          <a:p>
            <a:r>
              <a:rPr lang="en-US" altLang="zh-CN" b="1" dirty="0"/>
              <a:t>Knockdown of MAP4K4 inhibited proliferation </a:t>
            </a:r>
          </a:p>
          <a:p>
            <a:endParaRPr lang="zh-CN" altLang="en-US" b="1" dirty="0"/>
          </a:p>
        </p:txBody>
      </p:sp>
      <p:cxnSp>
        <p:nvCxnSpPr>
          <p:cNvPr id="23" name="Straight Arrow Connector 22">
            <a:extLst>
              <a:ext uri="{FF2B5EF4-FFF2-40B4-BE49-F238E27FC236}">
                <a16:creationId xmlns:a16="http://schemas.microsoft.com/office/drawing/2014/main" id="{21362E92-EC65-FDB3-C11A-E6739B293C68}"/>
              </a:ext>
            </a:extLst>
          </p:cNvPr>
          <p:cNvCxnSpPr>
            <a:cxnSpLocks/>
          </p:cNvCxnSpPr>
          <p:nvPr/>
        </p:nvCxnSpPr>
        <p:spPr>
          <a:xfrm flipH="1" flipV="1">
            <a:off x="11385176" y="1211143"/>
            <a:ext cx="278378" cy="1305846"/>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42410E57-B85C-B9A3-AE2A-FD612A6D25F4}"/>
              </a:ext>
            </a:extLst>
          </p:cNvPr>
          <p:cNvCxnSpPr>
            <a:cxnSpLocks/>
          </p:cNvCxnSpPr>
          <p:nvPr/>
        </p:nvCxnSpPr>
        <p:spPr>
          <a:xfrm flipH="1">
            <a:off x="11116235" y="3491582"/>
            <a:ext cx="614096" cy="2159365"/>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pic>
        <p:nvPicPr>
          <p:cNvPr id="28" name="Picture 27">
            <a:extLst>
              <a:ext uri="{FF2B5EF4-FFF2-40B4-BE49-F238E27FC236}">
                <a16:creationId xmlns:a16="http://schemas.microsoft.com/office/drawing/2014/main" id="{87245332-CB7E-A266-B102-18E407714657}"/>
              </a:ext>
            </a:extLst>
          </p:cNvPr>
          <p:cNvPicPr>
            <a:picLocks noChangeAspect="1"/>
          </p:cNvPicPr>
          <p:nvPr/>
        </p:nvPicPr>
        <p:blipFill>
          <a:blip r:embed="rId4"/>
          <a:stretch>
            <a:fillRect/>
          </a:stretch>
        </p:blipFill>
        <p:spPr>
          <a:xfrm>
            <a:off x="731757" y="899903"/>
            <a:ext cx="4588833" cy="5343961"/>
          </a:xfrm>
          <a:prstGeom prst="rect">
            <a:avLst/>
          </a:prstGeom>
        </p:spPr>
      </p:pic>
    </p:spTree>
    <p:extLst>
      <p:ext uri="{BB962C8B-B14F-4D97-AF65-F5344CB8AC3E}">
        <p14:creationId xmlns:p14="http://schemas.microsoft.com/office/powerpoint/2010/main" val="19849900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EBB6F929-501D-5F73-ADEA-3098883E33B2}"/>
              </a:ext>
            </a:extLst>
          </p:cNvPr>
          <p:cNvPicPr>
            <a:picLocks noChangeAspect="1"/>
          </p:cNvPicPr>
          <p:nvPr/>
        </p:nvPicPr>
        <p:blipFill>
          <a:blip r:embed="rId3"/>
          <a:stretch>
            <a:fillRect/>
          </a:stretch>
        </p:blipFill>
        <p:spPr>
          <a:xfrm>
            <a:off x="2498117" y="1576409"/>
            <a:ext cx="7392713" cy="4564627"/>
          </a:xfrm>
          <a:prstGeom prst="rect">
            <a:avLst/>
          </a:prstGeom>
        </p:spPr>
      </p:pic>
      <p:sp>
        <p:nvSpPr>
          <p:cNvPr id="8" name="TextBox 7">
            <a:extLst>
              <a:ext uri="{FF2B5EF4-FFF2-40B4-BE49-F238E27FC236}">
                <a16:creationId xmlns:a16="http://schemas.microsoft.com/office/drawing/2014/main" id="{C989066F-5669-D898-FCEC-853AAA1ABF96}"/>
              </a:ext>
            </a:extLst>
          </p:cNvPr>
          <p:cNvSpPr txBox="1"/>
          <p:nvPr/>
        </p:nvSpPr>
        <p:spPr>
          <a:xfrm>
            <a:off x="621926" y="295640"/>
            <a:ext cx="8199344" cy="829138"/>
          </a:xfrm>
          <a:prstGeom prst="rect">
            <a:avLst/>
          </a:prstGeom>
          <a:noFill/>
        </p:spPr>
        <p:txBody>
          <a:bodyPr wrap="square">
            <a:spAutoFit/>
          </a:bodyPr>
          <a:lstStyle/>
          <a:p>
            <a:pPr>
              <a:lnSpc>
                <a:spcPct val="173000"/>
              </a:lnSpc>
              <a:spcBef>
                <a:spcPts val="1300"/>
              </a:spcBef>
              <a:spcAft>
                <a:spcPts val="1300"/>
              </a:spcAft>
            </a:pPr>
            <a:r>
              <a:rPr lang="en-US" sz="3200" kern="100" dirty="0">
                <a:solidFill>
                  <a:srgbClr val="C00000"/>
                </a:solidFill>
                <a:effectLst/>
                <a:latin typeface="Gill Sans MT" panose="020B0502020104020203" pitchFamily="34" charset="77"/>
                <a:ea typeface="DengXian" panose="02010600030101010101" pitchFamily="2" charset="-122"/>
              </a:rPr>
              <a:t>Estimation of causal mediation effects </a:t>
            </a:r>
            <a:endParaRPr lang="en-CN" sz="3200" kern="100" dirty="0">
              <a:solidFill>
                <a:srgbClr val="C00000"/>
              </a:solidFill>
              <a:effectLst/>
              <a:latin typeface="Gill Sans MT" panose="020B0502020104020203" pitchFamily="34" charset="77"/>
              <a:ea typeface="DengXian" panose="02010600030101010101" pitchFamily="2" charset="-122"/>
            </a:endParaRPr>
          </a:p>
        </p:txBody>
      </p:sp>
      <p:sp>
        <p:nvSpPr>
          <p:cNvPr id="10" name="TextBox 9">
            <a:extLst>
              <a:ext uri="{FF2B5EF4-FFF2-40B4-BE49-F238E27FC236}">
                <a16:creationId xmlns:a16="http://schemas.microsoft.com/office/drawing/2014/main" id="{680F8C57-0D6F-B241-02A6-F77F8E798993}"/>
              </a:ext>
            </a:extLst>
          </p:cNvPr>
          <p:cNvSpPr txBox="1"/>
          <p:nvPr/>
        </p:nvSpPr>
        <p:spPr>
          <a:xfrm>
            <a:off x="1075521" y="2312350"/>
            <a:ext cx="2845191" cy="461665"/>
          </a:xfrm>
          <a:prstGeom prst="rect">
            <a:avLst/>
          </a:prstGeom>
          <a:noFill/>
        </p:spPr>
        <p:txBody>
          <a:bodyPr wrap="square">
            <a:spAutoFit/>
          </a:bodyPr>
          <a:lstStyle/>
          <a:p>
            <a:r>
              <a:rPr lang="en-US" sz="2400" dirty="0">
                <a:effectLst/>
                <a:latin typeface="Times New Roman" panose="02020603050405020304" pitchFamily="18" charset="0"/>
                <a:ea typeface="DengXian" panose="02010600030101010101" pitchFamily="2" charset="-122"/>
              </a:rPr>
              <a:t>mediation analyses </a:t>
            </a:r>
            <a:endParaRPr lang="en-CN" sz="2400" dirty="0"/>
          </a:p>
        </p:txBody>
      </p:sp>
    </p:spTree>
    <p:extLst>
      <p:ext uri="{BB962C8B-B14F-4D97-AF65-F5344CB8AC3E}">
        <p14:creationId xmlns:p14="http://schemas.microsoft.com/office/powerpoint/2010/main" val="20419075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2AA9296C-8C9A-D57E-5B44-2648A451B6FD}"/>
              </a:ext>
            </a:extLst>
          </p:cNvPr>
          <p:cNvPicPr>
            <a:picLocks noChangeAspect="1"/>
          </p:cNvPicPr>
          <p:nvPr/>
        </p:nvPicPr>
        <p:blipFill>
          <a:blip r:embed="rId3"/>
          <a:stretch>
            <a:fillRect/>
          </a:stretch>
        </p:blipFill>
        <p:spPr>
          <a:xfrm>
            <a:off x="835552" y="1768243"/>
            <a:ext cx="10520896" cy="3321514"/>
          </a:xfrm>
          <a:prstGeom prst="rect">
            <a:avLst/>
          </a:prstGeom>
        </p:spPr>
      </p:pic>
      <p:sp>
        <p:nvSpPr>
          <p:cNvPr id="4" name="TextBox 3">
            <a:extLst>
              <a:ext uri="{FF2B5EF4-FFF2-40B4-BE49-F238E27FC236}">
                <a16:creationId xmlns:a16="http://schemas.microsoft.com/office/drawing/2014/main" id="{919CBBA9-BD0F-C12F-5940-94D62816A50F}"/>
              </a:ext>
            </a:extLst>
          </p:cNvPr>
          <p:cNvSpPr txBox="1"/>
          <p:nvPr/>
        </p:nvSpPr>
        <p:spPr>
          <a:xfrm>
            <a:off x="1147482" y="5575042"/>
            <a:ext cx="10291483" cy="830997"/>
          </a:xfrm>
          <a:prstGeom prst="rect">
            <a:avLst/>
          </a:prstGeom>
          <a:noFill/>
        </p:spPr>
        <p:txBody>
          <a:bodyPr wrap="square">
            <a:spAutoFit/>
          </a:bodyPr>
          <a:lstStyle/>
          <a:p>
            <a:r>
              <a:rPr lang="en-US" sz="2400" dirty="0">
                <a:solidFill>
                  <a:schemeClr val="accent3">
                    <a:lumMod val="50000"/>
                  </a:schemeClr>
                </a:solidFill>
                <a:latin typeface="Times New Roman" panose="02020603050405020304" pitchFamily="18" charset="0"/>
                <a:ea typeface="DengXian" panose="02010600030101010101" pitchFamily="2" charset="-122"/>
              </a:rPr>
              <a:t>T</a:t>
            </a:r>
            <a:r>
              <a:rPr lang="en-US" sz="2400" dirty="0">
                <a:solidFill>
                  <a:schemeClr val="accent3">
                    <a:lumMod val="50000"/>
                  </a:schemeClr>
                </a:solidFill>
                <a:effectLst/>
                <a:latin typeface="Times New Roman" panose="02020603050405020304" pitchFamily="18" charset="0"/>
                <a:ea typeface="DengXian" panose="02010600030101010101" pitchFamily="2" charset="-122"/>
              </a:rPr>
              <a:t>he main effect of PPIG pS690 on LUAD is mediated by PPP1R7 expression. Further experimental validation is needed</a:t>
            </a:r>
            <a:r>
              <a:rPr lang="en-CN" sz="2400" dirty="0">
                <a:solidFill>
                  <a:schemeClr val="accent3">
                    <a:lumMod val="50000"/>
                  </a:schemeClr>
                </a:solidFill>
                <a:effectLst/>
              </a:rPr>
              <a:t> </a:t>
            </a:r>
            <a:endParaRPr lang="en-CN" sz="2400" dirty="0">
              <a:solidFill>
                <a:schemeClr val="accent3">
                  <a:lumMod val="50000"/>
                </a:schemeClr>
              </a:solidFill>
            </a:endParaRPr>
          </a:p>
        </p:txBody>
      </p:sp>
      <p:sp>
        <p:nvSpPr>
          <p:cNvPr id="5" name="TextBox 4">
            <a:extLst>
              <a:ext uri="{FF2B5EF4-FFF2-40B4-BE49-F238E27FC236}">
                <a16:creationId xmlns:a16="http://schemas.microsoft.com/office/drawing/2014/main" id="{73BBCE67-1C1E-9553-5563-47D3A33A9809}"/>
              </a:ext>
            </a:extLst>
          </p:cNvPr>
          <p:cNvSpPr txBox="1"/>
          <p:nvPr/>
        </p:nvSpPr>
        <p:spPr>
          <a:xfrm>
            <a:off x="621926" y="295640"/>
            <a:ext cx="8199344" cy="829138"/>
          </a:xfrm>
          <a:prstGeom prst="rect">
            <a:avLst/>
          </a:prstGeom>
          <a:noFill/>
        </p:spPr>
        <p:txBody>
          <a:bodyPr wrap="square">
            <a:spAutoFit/>
          </a:bodyPr>
          <a:lstStyle/>
          <a:p>
            <a:pPr>
              <a:lnSpc>
                <a:spcPct val="173000"/>
              </a:lnSpc>
              <a:spcBef>
                <a:spcPts val="1300"/>
              </a:spcBef>
              <a:spcAft>
                <a:spcPts val="1300"/>
              </a:spcAft>
            </a:pPr>
            <a:r>
              <a:rPr lang="en-US" sz="3200" kern="100" dirty="0">
                <a:effectLst/>
                <a:latin typeface="Gill Sans MT" panose="020B0502020104020203" pitchFamily="34" charset="77"/>
                <a:ea typeface="DengXian" panose="02010600030101010101" pitchFamily="2" charset="-122"/>
              </a:rPr>
              <a:t>Estimation of causal mediation effects </a:t>
            </a:r>
            <a:endParaRPr lang="en-CN" sz="3200" kern="100" dirty="0">
              <a:effectLst/>
              <a:latin typeface="Gill Sans MT" panose="020B0502020104020203" pitchFamily="34" charset="77"/>
              <a:ea typeface="DengXian" panose="02010600030101010101" pitchFamily="2" charset="-122"/>
            </a:endParaRPr>
          </a:p>
        </p:txBody>
      </p:sp>
    </p:spTree>
    <p:extLst>
      <p:ext uri="{BB962C8B-B14F-4D97-AF65-F5344CB8AC3E}">
        <p14:creationId xmlns:p14="http://schemas.microsoft.com/office/powerpoint/2010/main" val="40809503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70101-4414-404B-ADB9-E990094A93E3}"/>
              </a:ext>
            </a:extLst>
          </p:cNvPr>
          <p:cNvSpPr>
            <a:spLocks noGrp="1"/>
          </p:cNvSpPr>
          <p:nvPr>
            <p:ph type="title"/>
          </p:nvPr>
        </p:nvSpPr>
        <p:spPr>
          <a:xfrm>
            <a:off x="322222" y="272752"/>
            <a:ext cx="8632687" cy="337358"/>
          </a:xfrm>
        </p:spPr>
        <p:txBody>
          <a:bodyPr/>
          <a:lstStyle/>
          <a:p>
            <a:r>
              <a:rPr lang="en-US" sz="3200" dirty="0">
                <a:latin typeface="Gill Sans MT" panose="020B0502020104020203" pitchFamily="34" charset="77"/>
                <a:ea typeface="Heiti TC Medium" pitchFamily="2" charset="-128"/>
                <a:cs typeface="Arial" panose="020B0604020202020204" pitchFamily="34" charset="0"/>
              </a:rPr>
              <a:t>Summary</a:t>
            </a:r>
          </a:p>
        </p:txBody>
      </p:sp>
      <p:sp>
        <p:nvSpPr>
          <p:cNvPr id="3" name="TextBox 2">
            <a:extLst>
              <a:ext uri="{FF2B5EF4-FFF2-40B4-BE49-F238E27FC236}">
                <a16:creationId xmlns:a16="http://schemas.microsoft.com/office/drawing/2014/main" id="{D21B23BF-F3EC-D445-8ADF-F70A9C7565F7}"/>
              </a:ext>
            </a:extLst>
          </p:cNvPr>
          <p:cNvSpPr txBox="1"/>
          <p:nvPr/>
        </p:nvSpPr>
        <p:spPr>
          <a:xfrm>
            <a:off x="957944" y="2419652"/>
            <a:ext cx="10276112" cy="2554545"/>
          </a:xfrm>
          <a:prstGeom prst="rect">
            <a:avLst/>
          </a:prstGeom>
          <a:noFill/>
        </p:spPr>
        <p:txBody>
          <a:bodyPr wrap="square" rtlCol="0">
            <a:spAutoFit/>
          </a:bodyPr>
          <a:lstStyle/>
          <a:p>
            <a:pPr marL="457200" indent="-457200">
              <a:spcAft>
                <a:spcPts val="1800"/>
              </a:spcAft>
              <a:buFont typeface="Arial" panose="020B0604020202020204" pitchFamily="34" charset="0"/>
              <a:buChar char="•"/>
            </a:pPr>
            <a:r>
              <a:rPr lang="en-US" altLang="zh-CN" sz="2600" dirty="0">
                <a:latin typeface="Gill Sans MT" panose="020B0502020104020203" pitchFamily="34" charset="77"/>
                <a:ea typeface="Heiti TC Medium" pitchFamily="2" charset="-128"/>
                <a:cs typeface="Arial" panose="020B0604020202020204" pitchFamily="34" charset="0"/>
              </a:rPr>
              <a:t>Network-based statistical &amp; AI models are more powerful</a:t>
            </a:r>
          </a:p>
          <a:p>
            <a:pPr marL="457200" indent="-457200">
              <a:spcAft>
                <a:spcPts val="1800"/>
              </a:spcAft>
              <a:buFont typeface="Arial" panose="020B0604020202020204" pitchFamily="34" charset="0"/>
              <a:buChar char="•"/>
            </a:pPr>
            <a:r>
              <a:rPr lang="en-US" altLang="zh-CN" sz="2600" dirty="0">
                <a:latin typeface="Gill Sans MT" panose="020B0502020104020203" pitchFamily="34" charset="77"/>
                <a:ea typeface="Heiti TC Medium" pitchFamily="2" charset="-128"/>
                <a:cs typeface="Arial" panose="020B0604020202020204" pitchFamily="34" charset="0"/>
              </a:rPr>
              <a:t>High-dimensional distance correlation detects regulatory links between phospho-protein and down-stream proteins</a:t>
            </a:r>
          </a:p>
          <a:p>
            <a:pPr marL="457200" indent="-457200">
              <a:spcAft>
                <a:spcPts val="1800"/>
              </a:spcAft>
              <a:buFont typeface="Arial" panose="020B0604020202020204" pitchFamily="34" charset="0"/>
              <a:buChar char="•"/>
            </a:pPr>
            <a:r>
              <a:rPr lang="en-US" sz="2600" dirty="0">
                <a:latin typeface="Gill Sans MT" panose="020B0502020104020203" pitchFamily="34" charset="77"/>
                <a:ea typeface="Heiti TC Medium" pitchFamily="2" charset="-128"/>
                <a:cs typeface="Arial" panose="020B0604020202020204" pitchFamily="34" charset="0"/>
              </a:rPr>
              <a:t>Causal Inference model is helpful to identify cross-talks among multimodal/ multi-omics signals</a:t>
            </a:r>
          </a:p>
        </p:txBody>
      </p:sp>
      <p:pic>
        <p:nvPicPr>
          <p:cNvPr id="4" name="Picture 3">
            <a:extLst>
              <a:ext uri="{FF2B5EF4-FFF2-40B4-BE49-F238E27FC236}">
                <a16:creationId xmlns:a16="http://schemas.microsoft.com/office/drawing/2014/main" id="{572BCC86-3508-054A-BE38-68A137E040C7}"/>
              </a:ext>
            </a:extLst>
          </p:cNvPr>
          <p:cNvPicPr>
            <a:picLocks noChangeAspect="1"/>
          </p:cNvPicPr>
          <p:nvPr/>
        </p:nvPicPr>
        <p:blipFill>
          <a:blip r:embed="rId3">
            <a:alphaModFix amt="20000"/>
            <a:extLst>
              <a:ext uri="{BEBA8EAE-BF5A-486C-A8C5-ECC9F3942E4B}">
                <a14:imgProps xmlns:a14="http://schemas.microsoft.com/office/drawing/2010/main">
                  <a14:imgLayer>
                    <a14:imgEffect>
                      <a14:saturation sat="0"/>
                    </a14:imgEffect>
                  </a14:imgLayer>
                </a14:imgProps>
              </a:ext>
            </a:extLst>
          </a:blip>
          <a:stretch>
            <a:fillRect/>
          </a:stretch>
        </p:blipFill>
        <p:spPr>
          <a:xfrm>
            <a:off x="5718299" y="3457805"/>
            <a:ext cx="4528360" cy="3278214"/>
          </a:xfrm>
          <a:prstGeom prst="rect">
            <a:avLst/>
          </a:prstGeom>
        </p:spPr>
      </p:pic>
      <p:sp>
        <p:nvSpPr>
          <p:cNvPr id="5" name="TextBox 4">
            <a:extLst>
              <a:ext uri="{FF2B5EF4-FFF2-40B4-BE49-F238E27FC236}">
                <a16:creationId xmlns:a16="http://schemas.microsoft.com/office/drawing/2014/main" id="{17D40EE7-ED6A-456B-5391-44AB8AD7BAB2}"/>
              </a:ext>
            </a:extLst>
          </p:cNvPr>
          <p:cNvSpPr txBox="1"/>
          <p:nvPr/>
        </p:nvSpPr>
        <p:spPr>
          <a:xfrm>
            <a:off x="457199" y="1316024"/>
            <a:ext cx="9533966" cy="523220"/>
          </a:xfrm>
          <a:prstGeom prst="rect">
            <a:avLst/>
          </a:prstGeom>
          <a:noFill/>
        </p:spPr>
        <p:txBody>
          <a:bodyPr wrap="square" rtlCol="0">
            <a:spAutoFit/>
          </a:bodyPr>
          <a:lstStyle/>
          <a:p>
            <a:r>
              <a:rPr lang="en-CN" sz="2800" i="1" dirty="0">
                <a:solidFill>
                  <a:srgbClr val="00BEFF"/>
                </a:solidFill>
                <a:latin typeface="Arial" panose="020B0604020202020204" pitchFamily="34" charset="0"/>
                <a:cs typeface="Arial" panose="020B0604020202020204" pitchFamily="34" charset="0"/>
              </a:rPr>
              <a:t>Data analysis of cancer proteomics:</a:t>
            </a:r>
          </a:p>
        </p:txBody>
      </p:sp>
    </p:spTree>
    <p:extLst>
      <p:ext uri="{BB962C8B-B14F-4D97-AF65-F5344CB8AC3E}">
        <p14:creationId xmlns:p14="http://schemas.microsoft.com/office/powerpoint/2010/main" val="35785345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1A45E-6338-2E4A-B574-FCC1429B32E1}"/>
              </a:ext>
            </a:extLst>
          </p:cNvPr>
          <p:cNvSpPr>
            <a:spLocks noGrp="1"/>
          </p:cNvSpPr>
          <p:nvPr>
            <p:ph type="title"/>
          </p:nvPr>
        </p:nvSpPr>
        <p:spPr>
          <a:xfrm>
            <a:off x="231407" y="270825"/>
            <a:ext cx="8632687" cy="337358"/>
          </a:xfrm>
        </p:spPr>
        <p:txBody>
          <a:bodyPr/>
          <a:lstStyle/>
          <a:p>
            <a:r>
              <a:rPr lang="zh-CN" altLang="en-US" sz="3200" dirty="0">
                <a:latin typeface="Gill Sans MT" panose="020B0502020104020203" pitchFamily="34" charset="77"/>
                <a:cs typeface="Arial" panose="020B0604020202020204" pitchFamily="34" charset="0"/>
              </a:rPr>
              <a:t> </a:t>
            </a:r>
            <a:r>
              <a:rPr lang="en-US" altLang="zh-CN" sz="3200" dirty="0">
                <a:latin typeface="Gill Sans MT" panose="020B0502020104020203" pitchFamily="34" charset="77"/>
                <a:cs typeface="Arial" panose="020B0604020202020204" pitchFamily="34" charset="0"/>
              </a:rPr>
              <a:t>Acknowledgements</a:t>
            </a:r>
            <a:endParaRPr lang="en-US" sz="3200" dirty="0">
              <a:latin typeface="Gill Sans MT" panose="020B0502020104020203" pitchFamily="34" charset="77"/>
              <a:cs typeface="Arial" panose="020B0604020202020204" pitchFamily="34" charset="0"/>
            </a:endParaRPr>
          </a:p>
        </p:txBody>
      </p:sp>
      <p:grpSp>
        <p:nvGrpSpPr>
          <p:cNvPr id="6" name="组合 21">
            <a:extLst>
              <a:ext uri="{FF2B5EF4-FFF2-40B4-BE49-F238E27FC236}">
                <a16:creationId xmlns:a16="http://schemas.microsoft.com/office/drawing/2014/main" id="{EDF31CC9-7702-BE46-94CC-A886B91BE839}"/>
              </a:ext>
            </a:extLst>
          </p:cNvPr>
          <p:cNvGrpSpPr/>
          <p:nvPr/>
        </p:nvGrpSpPr>
        <p:grpSpPr>
          <a:xfrm>
            <a:off x="461633" y="3620013"/>
            <a:ext cx="5967414" cy="3135300"/>
            <a:chOff x="-337147" y="1209113"/>
            <a:chExt cx="5246289" cy="2771509"/>
          </a:xfrm>
        </p:grpSpPr>
        <p:sp>
          <p:nvSpPr>
            <p:cNvPr id="7" name="文本框 19">
              <a:extLst>
                <a:ext uri="{FF2B5EF4-FFF2-40B4-BE49-F238E27FC236}">
                  <a16:creationId xmlns:a16="http://schemas.microsoft.com/office/drawing/2014/main" id="{C4E5A24F-D602-2544-9802-BC06819061C5}"/>
                </a:ext>
              </a:extLst>
            </p:cNvPr>
            <p:cNvSpPr txBox="1"/>
            <p:nvPr/>
          </p:nvSpPr>
          <p:spPr>
            <a:xfrm>
              <a:off x="-266529" y="1653048"/>
              <a:ext cx="5175671" cy="232757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a:lnSpc>
                  <a:spcPts val="3200"/>
                </a:lnSpc>
                <a:buFont typeface="Arial" panose="020B0604020202020204" pitchFamily="34" charset="0"/>
                <a:buChar char="•"/>
              </a:pPr>
              <a:r>
                <a:rPr lang="en-US" altLang="zh-CN" sz="2400" dirty="0">
                  <a:latin typeface="Calibri Light" panose="020F0302020204030204" pitchFamily="34" charset="0"/>
                </a:rPr>
                <a:t>Prof. </a:t>
              </a:r>
              <a:r>
                <a:rPr lang="en-US" altLang="zh-CN" sz="2400" dirty="0" err="1">
                  <a:latin typeface="Calibri Light" panose="020F0302020204030204" pitchFamily="34" charset="0"/>
                </a:rPr>
                <a:t>Minjia</a:t>
              </a:r>
              <a:r>
                <a:rPr lang="en-US" altLang="zh-CN" sz="2400" dirty="0">
                  <a:latin typeface="Calibri Light" panose="020F0302020204030204" pitchFamily="34" charset="0"/>
                </a:rPr>
                <a:t> Tan, </a:t>
              </a:r>
              <a:r>
                <a:rPr lang="zh-CN" altLang="en-US" sz="2400" dirty="0">
                  <a:latin typeface="Calibri Light" panose="020F0302020204030204" pitchFamily="34" charset="0"/>
                </a:rPr>
                <a:t> </a:t>
              </a:r>
              <a:r>
                <a:rPr lang="en-US" altLang="zh-CN" sz="2400" dirty="0">
                  <a:latin typeface="Calibri Light" panose="020F0302020204030204" pitchFamily="34" charset="0"/>
                </a:rPr>
                <a:t>SIMM, CAS</a:t>
              </a:r>
            </a:p>
            <a:p>
              <a:pPr marL="285750" indent="-285750">
                <a:lnSpc>
                  <a:spcPts val="3200"/>
                </a:lnSpc>
                <a:buFont typeface="Arial" panose="020B0604020202020204" pitchFamily="34" charset="0"/>
                <a:buChar char="•"/>
              </a:pPr>
              <a:r>
                <a:rPr lang="en-US" altLang="zh-CN" sz="2400" dirty="0">
                  <a:latin typeface="Calibri Light" panose="020F0302020204030204" pitchFamily="34" charset="0"/>
                </a:rPr>
                <a:t>Prof. Bing Zhang, BCM</a:t>
              </a:r>
            </a:p>
            <a:p>
              <a:pPr marL="285750" indent="-285750">
                <a:lnSpc>
                  <a:spcPts val="3200"/>
                </a:lnSpc>
                <a:buFont typeface="Arial" panose="020B0604020202020204" pitchFamily="34" charset="0"/>
                <a:buChar char="•"/>
              </a:pPr>
              <a:r>
                <a:rPr lang="en-US" altLang="zh-CN" sz="2400" dirty="0">
                  <a:latin typeface="Calibri Light" panose="020F0302020204030204" pitchFamily="34" charset="0"/>
                </a:rPr>
                <a:t>Dr. Haifeng Chen, SJTU</a:t>
              </a:r>
            </a:p>
            <a:p>
              <a:pPr marL="285750" indent="-285750">
                <a:lnSpc>
                  <a:spcPts val="3200"/>
                </a:lnSpc>
                <a:buFont typeface="Arial" panose="020B0604020202020204" pitchFamily="34" charset="0"/>
                <a:buChar char="•"/>
              </a:pPr>
              <a:r>
                <a:rPr lang="en-US" altLang="zh-CN" sz="2400" dirty="0">
                  <a:latin typeface="Calibri Light" panose="020F0302020204030204" pitchFamily="34" charset="0"/>
                </a:rPr>
                <a:t>Dr. Tao Wang, SJTU</a:t>
              </a:r>
            </a:p>
            <a:p>
              <a:pPr marL="285750" indent="-285750">
                <a:lnSpc>
                  <a:spcPts val="3200"/>
                </a:lnSpc>
                <a:buFont typeface="Arial" panose="020B0604020202020204" pitchFamily="34" charset="0"/>
                <a:buChar char="•"/>
              </a:pPr>
              <a:r>
                <a:rPr lang="en-US" altLang="zh-CN" sz="2400" dirty="0">
                  <a:latin typeface="Calibri Light" panose="020F0302020204030204" pitchFamily="34" charset="0"/>
                </a:rPr>
                <a:t>Dr. Yue Zhang, SJTU</a:t>
              </a:r>
            </a:p>
            <a:p>
              <a:pPr marL="285750" indent="-285750">
                <a:lnSpc>
                  <a:spcPct val="150000"/>
                </a:lnSpc>
                <a:buFont typeface="Arial" panose="020B0604020202020204" pitchFamily="34" charset="0"/>
                <a:buChar char="•"/>
              </a:pPr>
              <a:endParaRPr lang="zh-CN" altLang="en-US" sz="2400" dirty="0">
                <a:latin typeface="Gill Sans MT" panose="020B0502020104020203" pitchFamily="34" charset="0"/>
              </a:endParaRPr>
            </a:p>
          </p:txBody>
        </p:sp>
        <p:sp>
          <p:nvSpPr>
            <p:cNvPr id="8" name="文本框 9">
              <a:extLst>
                <a:ext uri="{FF2B5EF4-FFF2-40B4-BE49-F238E27FC236}">
                  <a16:creationId xmlns:a16="http://schemas.microsoft.com/office/drawing/2014/main" id="{D938754E-46A0-DA44-83EE-3F09FC6D59DA}"/>
                </a:ext>
              </a:extLst>
            </p:cNvPr>
            <p:cNvSpPr txBox="1"/>
            <p:nvPr/>
          </p:nvSpPr>
          <p:spPr>
            <a:xfrm>
              <a:off x="-337147" y="1209113"/>
              <a:ext cx="3887844" cy="408098"/>
            </a:xfrm>
            <a:prstGeom prst="rect">
              <a:avLst/>
            </a:prstGeom>
            <a:noFill/>
          </p:spPr>
          <p:txBody>
            <a:bodyPr wrap="square" rtlCol="0">
              <a:spAutoFit/>
            </a:bodyPr>
            <a:lstStyle/>
            <a:p>
              <a:r>
                <a:rPr lang="en-US" sz="2400" u="sng" dirty="0">
                  <a:solidFill>
                    <a:srgbClr val="0070C0"/>
                  </a:solidFill>
                  <a:latin typeface="Gill Sans MT" panose="020B0502020104020203" pitchFamily="34" charset="77"/>
                </a:rPr>
                <a:t>Collaborators</a:t>
              </a:r>
            </a:p>
          </p:txBody>
        </p:sp>
      </p:grpSp>
      <p:sp>
        <p:nvSpPr>
          <p:cNvPr id="11" name="文本框 12">
            <a:extLst>
              <a:ext uri="{FF2B5EF4-FFF2-40B4-BE49-F238E27FC236}">
                <a16:creationId xmlns:a16="http://schemas.microsoft.com/office/drawing/2014/main" id="{8BD73670-6DBA-5148-BA20-8C0C319A5749}"/>
              </a:ext>
            </a:extLst>
          </p:cNvPr>
          <p:cNvSpPr txBox="1"/>
          <p:nvPr/>
        </p:nvSpPr>
        <p:spPr>
          <a:xfrm>
            <a:off x="423129" y="1620841"/>
            <a:ext cx="3000619" cy="1679691"/>
          </a:xfrm>
          <a:prstGeom prst="rect">
            <a:avLst/>
          </a:prstGeom>
          <a:noFill/>
        </p:spPr>
        <p:txBody>
          <a:bodyPr wrap="square" rtlCol="0">
            <a:spAutoFit/>
          </a:bodyPr>
          <a:lstStyle/>
          <a:p>
            <a:pPr marL="342900" indent="-342900">
              <a:buFont typeface="Arial" panose="020B0604020202020204" pitchFamily="34" charset="0"/>
              <a:buChar char="•"/>
            </a:pPr>
            <a:r>
              <a:rPr lang="en-US" altLang="zh-CN" sz="2000" b="1" dirty="0">
                <a:latin typeface="Calibri Light" panose="020F0302020204030204" pitchFamily="34" charset="0"/>
              </a:rPr>
              <a:t>LUAD sub-unit</a:t>
            </a:r>
          </a:p>
          <a:p>
            <a:pPr marL="342900" indent="-342900">
              <a:buFont typeface="Arial" panose="020B0604020202020204" pitchFamily="34" charset="0"/>
              <a:buChar char="•"/>
            </a:pPr>
            <a:r>
              <a:rPr lang="en-US" altLang="zh-CN" sz="2000" dirty="0" err="1">
                <a:latin typeface="Calibri Light" panose="020F0302020204030204" pitchFamily="34" charset="0"/>
              </a:rPr>
              <a:t>Xinpei</a:t>
            </a:r>
            <a:r>
              <a:rPr lang="en-US" altLang="zh-CN" sz="2000" dirty="0">
                <a:latin typeface="Calibri Light" panose="020F0302020204030204" pitchFamily="34" charset="0"/>
              </a:rPr>
              <a:t> Yi</a:t>
            </a:r>
          </a:p>
          <a:p>
            <a:pPr marL="342900" indent="-342900">
              <a:buFont typeface="Arial" panose="020B0604020202020204" pitchFamily="34" charset="0"/>
              <a:buChar char="•"/>
            </a:pPr>
            <a:r>
              <a:rPr lang="en-US" altLang="zh-CN" sz="2000" dirty="0">
                <a:latin typeface="Calibri Light" panose="020F0302020204030204" pitchFamily="34" charset="0"/>
              </a:rPr>
              <a:t>Xi Cheng</a:t>
            </a:r>
          </a:p>
          <a:p>
            <a:pPr marL="342900" indent="-342900">
              <a:buFont typeface="Arial" panose="020B0604020202020204" pitchFamily="34" charset="0"/>
              <a:buChar char="•"/>
            </a:pPr>
            <a:r>
              <a:rPr lang="en-US" altLang="zh-CN" sz="2000" dirty="0" err="1">
                <a:latin typeface="Calibri Light" panose="020F0302020204030204" pitchFamily="34" charset="0"/>
              </a:rPr>
              <a:t>Xiaoyun</a:t>
            </a:r>
            <a:r>
              <a:rPr lang="en-US" altLang="zh-CN" sz="2000" dirty="0">
                <a:latin typeface="Calibri Light" panose="020F0302020204030204" pitchFamily="34" charset="0"/>
              </a:rPr>
              <a:t> Yang</a:t>
            </a:r>
          </a:p>
          <a:p>
            <a:pPr marL="342900" indent="-342900">
              <a:lnSpc>
                <a:spcPts val="3000"/>
              </a:lnSpc>
              <a:buFont typeface="Arial" panose="020B0604020202020204" pitchFamily="34" charset="0"/>
              <a:buChar char="•"/>
            </a:pPr>
            <a:endParaRPr lang="zh-CN" altLang="en-US" sz="2000" dirty="0">
              <a:latin typeface="Calibri Light" panose="020F0302020204030204" pitchFamily="34" charset="0"/>
            </a:endParaRPr>
          </a:p>
        </p:txBody>
      </p:sp>
      <p:sp>
        <p:nvSpPr>
          <p:cNvPr id="15" name="文本框 9">
            <a:extLst>
              <a:ext uri="{FF2B5EF4-FFF2-40B4-BE49-F238E27FC236}">
                <a16:creationId xmlns:a16="http://schemas.microsoft.com/office/drawing/2014/main" id="{069AFA7C-1C10-404D-8904-5BF9CF1C4D97}"/>
              </a:ext>
            </a:extLst>
          </p:cNvPr>
          <p:cNvSpPr txBox="1"/>
          <p:nvPr/>
        </p:nvSpPr>
        <p:spPr>
          <a:xfrm>
            <a:off x="423129" y="981923"/>
            <a:ext cx="3887844"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u="sng" dirty="0">
                <a:latin typeface="Gill Sans MT" panose="020B0502020104020203" pitchFamily="34" charset="77"/>
              </a:rPr>
              <a:t>Lab members</a:t>
            </a:r>
          </a:p>
        </p:txBody>
      </p:sp>
      <p:sp>
        <p:nvSpPr>
          <p:cNvPr id="19" name="文本框 9">
            <a:extLst>
              <a:ext uri="{FF2B5EF4-FFF2-40B4-BE49-F238E27FC236}">
                <a16:creationId xmlns:a16="http://schemas.microsoft.com/office/drawing/2014/main" id="{311977F4-EC1F-514C-A163-75116FDC9E2F}"/>
              </a:ext>
            </a:extLst>
          </p:cNvPr>
          <p:cNvSpPr txBox="1"/>
          <p:nvPr/>
        </p:nvSpPr>
        <p:spPr>
          <a:xfrm>
            <a:off x="5109489" y="3860609"/>
            <a:ext cx="1713671" cy="52322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2800" u="sng" dirty="0">
                <a:solidFill>
                  <a:schemeClr val="accent1"/>
                </a:solidFill>
                <a:latin typeface="Gill Sans MT" panose="020B0502020104020203" pitchFamily="34" charset="77"/>
              </a:rPr>
              <a:t>Funding</a:t>
            </a:r>
            <a:r>
              <a:rPr lang="en-US" sz="2800" dirty="0">
                <a:solidFill>
                  <a:schemeClr val="accent1"/>
                </a:solidFill>
                <a:latin typeface="Gill Sans MT" panose="020B0502020104020203" pitchFamily="34" charset="77"/>
              </a:rPr>
              <a:t>:</a:t>
            </a:r>
          </a:p>
        </p:txBody>
      </p:sp>
      <p:sp>
        <p:nvSpPr>
          <p:cNvPr id="20" name="TextBox 19">
            <a:extLst>
              <a:ext uri="{FF2B5EF4-FFF2-40B4-BE49-F238E27FC236}">
                <a16:creationId xmlns:a16="http://schemas.microsoft.com/office/drawing/2014/main" id="{1D2B2906-7410-C044-B52E-7ECD10AB2D1A}"/>
              </a:ext>
            </a:extLst>
          </p:cNvPr>
          <p:cNvSpPr txBox="1"/>
          <p:nvPr/>
        </p:nvSpPr>
        <p:spPr>
          <a:xfrm>
            <a:off x="5643480" y="4490632"/>
            <a:ext cx="5682222" cy="1698029"/>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400" dirty="0">
                <a:latin typeface="+mn-ea"/>
                <a:cs typeface="Arial" panose="020B0604020202020204" pitchFamily="34" charset="0"/>
              </a:rPr>
              <a:t>NSFC</a:t>
            </a:r>
          </a:p>
          <a:p>
            <a:pPr marL="342900" indent="-342900">
              <a:lnSpc>
                <a:spcPct val="150000"/>
              </a:lnSpc>
              <a:buFont typeface="Arial" panose="020B0604020202020204" pitchFamily="34" charset="0"/>
              <a:buChar char="•"/>
            </a:pPr>
            <a:r>
              <a:rPr lang="en-US" sz="2400" dirty="0">
                <a:latin typeface="+mn-ea"/>
                <a:cs typeface="Arial" panose="020B0604020202020204" pitchFamily="34" charset="0"/>
              </a:rPr>
              <a:t>CNHPP</a:t>
            </a:r>
          </a:p>
          <a:p>
            <a:pPr marL="342900" indent="-342900">
              <a:lnSpc>
                <a:spcPct val="150000"/>
              </a:lnSpc>
              <a:buFont typeface="Arial" panose="020B0604020202020204" pitchFamily="34" charset="0"/>
              <a:buChar char="•"/>
            </a:pPr>
            <a:r>
              <a:rPr lang="en-US" sz="2400" dirty="0">
                <a:latin typeface="+mn-ea"/>
                <a:cs typeface="Arial" panose="020B0604020202020204" pitchFamily="34" charset="0"/>
              </a:rPr>
              <a:t>Precision Medicine Plan of China </a:t>
            </a:r>
          </a:p>
        </p:txBody>
      </p:sp>
      <p:pic>
        <p:nvPicPr>
          <p:cNvPr id="2052" name="Picture 4" descr="See the source image">
            <a:extLst>
              <a:ext uri="{FF2B5EF4-FFF2-40B4-BE49-F238E27FC236}">
                <a16:creationId xmlns:a16="http://schemas.microsoft.com/office/drawing/2014/main" id="{C0B3B2F5-93E9-FD44-8F98-173BA1EFA48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97604" y="4124536"/>
            <a:ext cx="3093087" cy="73219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DFCC91B8-51AC-4844-8BD9-2673D6BC4EE0}"/>
              </a:ext>
            </a:extLst>
          </p:cNvPr>
          <p:cNvPicPr>
            <a:picLocks noChangeAspect="1" noChangeArrowheads="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8593364" y="4990879"/>
            <a:ext cx="2797327" cy="52043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D911A6F-8A27-3053-975A-FD1F1E8FC40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01" t="26607" r="5667" b="20704"/>
          <a:stretch/>
        </p:blipFill>
        <p:spPr>
          <a:xfrm>
            <a:off x="5091066" y="979776"/>
            <a:ext cx="6943168" cy="2730175"/>
          </a:xfrm>
          <a:prstGeom prst="rect">
            <a:avLst/>
          </a:prstGeom>
        </p:spPr>
      </p:pic>
      <p:sp>
        <p:nvSpPr>
          <p:cNvPr id="4" name="文本框 12">
            <a:extLst>
              <a:ext uri="{FF2B5EF4-FFF2-40B4-BE49-F238E27FC236}">
                <a16:creationId xmlns:a16="http://schemas.microsoft.com/office/drawing/2014/main" id="{F56DFC2E-FFCD-85A5-F6B5-09DB0F16C2AE}"/>
              </a:ext>
            </a:extLst>
          </p:cNvPr>
          <p:cNvSpPr txBox="1"/>
          <p:nvPr/>
        </p:nvSpPr>
        <p:spPr>
          <a:xfrm>
            <a:off x="2672755" y="1708254"/>
            <a:ext cx="2073215" cy="1371914"/>
          </a:xfrm>
          <a:prstGeom prst="rect">
            <a:avLst/>
          </a:prstGeom>
          <a:noFill/>
        </p:spPr>
        <p:txBody>
          <a:bodyPr wrap="square" rtlCol="0">
            <a:spAutoFit/>
          </a:bodyPr>
          <a:lstStyle/>
          <a:p>
            <a:pPr marL="342900" indent="-342900">
              <a:buFont typeface="Arial" panose="020B0604020202020204" pitchFamily="34" charset="0"/>
              <a:buChar char="•"/>
            </a:pPr>
            <a:r>
              <a:rPr lang="en-US" altLang="zh-CN" sz="2000" dirty="0">
                <a:latin typeface="Calibri Light" panose="020F0302020204030204" pitchFamily="34" charset="0"/>
              </a:rPr>
              <a:t>SYROUS IRANI</a:t>
            </a:r>
          </a:p>
          <a:p>
            <a:pPr marL="342900" indent="-342900">
              <a:buFont typeface="Arial" panose="020B0604020202020204" pitchFamily="34" charset="0"/>
              <a:buChar char="•"/>
            </a:pPr>
            <a:r>
              <a:rPr lang="en-US" altLang="zh-CN" sz="2000" dirty="0" err="1">
                <a:latin typeface="Calibri Light" panose="020F0302020204030204" pitchFamily="34" charset="0"/>
              </a:rPr>
              <a:t>Xingyu</a:t>
            </a:r>
            <a:r>
              <a:rPr lang="en-US" altLang="zh-CN" sz="2000" dirty="0">
                <a:latin typeface="Calibri Light" panose="020F0302020204030204" pitchFamily="34" charset="0"/>
              </a:rPr>
              <a:t> Chen</a:t>
            </a:r>
          </a:p>
          <a:p>
            <a:pPr marL="342900" indent="-342900">
              <a:buFont typeface="Arial" panose="020B0604020202020204" pitchFamily="34" charset="0"/>
              <a:buChar char="•"/>
            </a:pPr>
            <a:r>
              <a:rPr lang="en-US" altLang="zh-CN" sz="2000" dirty="0" err="1">
                <a:latin typeface="Calibri Light" panose="020F0302020204030204" pitchFamily="34" charset="0"/>
              </a:rPr>
              <a:t>Qun</a:t>
            </a:r>
            <a:r>
              <a:rPr lang="en-US" altLang="zh-CN" sz="2000" dirty="0">
                <a:latin typeface="Calibri Light" panose="020F0302020204030204" pitchFamily="34" charset="0"/>
              </a:rPr>
              <a:t> Dong</a:t>
            </a:r>
          </a:p>
          <a:p>
            <a:pPr marL="342900" indent="-342900">
              <a:lnSpc>
                <a:spcPts val="3000"/>
              </a:lnSpc>
              <a:buFont typeface="Arial" panose="020B0604020202020204" pitchFamily="34" charset="0"/>
              <a:buChar char="•"/>
            </a:pPr>
            <a:endParaRPr lang="zh-CN" altLang="en-US" sz="2000" dirty="0">
              <a:latin typeface="Calibri Light" panose="020F0302020204030204" pitchFamily="34" charset="0"/>
            </a:endParaRPr>
          </a:p>
        </p:txBody>
      </p:sp>
    </p:spTree>
    <p:extLst>
      <p:ext uri="{BB962C8B-B14F-4D97-AF65-F5344CB8AC3E}">
        <p14:creationId xmlns:p14="http://schemas.microsoft.com/office/powerpoint/2010/main" val="14833455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in graphic">
            <a:extLst>
              <a:ext uri="{FF2B5EF4-FFF2-40B4-BE49-F238E27FC236}">
                <a16:creationId xmlns:a16="http://schemas.microsoft.com/office/drawing/2014/main" id="{86B4CE69-289E-9246-987F-1106352F863D}"/>
              </a:ext>
            </a:extLst>
          </p:cNvPr>
          <p:cNvPicPr/>
          <p:nvPr/>
        </p:nvPicPr>
        <p:blipFill rotWithShape="1">
          <a:blip r:embed="rId2"/>
          <a:srcRect t="30546"/>
          <a:stretch/>
        </p:blipFill>
        <p:spPr>
          <a:xfrm>
            <a:off x="1775419" y="1440873"/>
            <a:ext cx="8601636" cy="5266656"/>
          </a:xfrm>
          <a:prstGeom prst="rect">
            <a:avLst/>
          </a:prstGeom>
          <a:ln>
            <a:noFill/>
          </a:ln>
        </p:spPr>
      </p:pic>
      <p:sp>
        <p:nvSpPr>
          <p:cNvPr id="4" name="Rectangle 3">
            <a:extLst>
              <a:ext uri="{FF2B5EF4-FFF2-40B4-BE49-F238E27FC236}">
                <a16:creationId xmlns:a16="http://schemas.microsoft.com/office/drawing/2014/main" id="{36E0B555-0EAF-224F-BE3C-8995C7DC65D4}"/>
              </a:ext>
            </a:extLst>
          </p:cNvPr>
          <p:cNvSpPr/>
          <p:nvPr/>
        </p:nvSpPr>
        <p:spPr>
          <a:xfrm>
            <a:off x="2659373" y="844059"/>
            <a:ext cx="8333771" cy="461665"/>
          </a:xfrm>
          <a:prstGeom prst="rect">
            <a:avLst/>
          </a:prstGeom>
        </p:spPr>
        <p:txBody>
          <a:bodyPr wrap="square">
            <a:spAutoFit/>
          </a:bodyPr>
          <a:lstStyle/>
          <a:p>
            <a:r>
              <a:rPr lang="en-US" sz="2400" b="1" dirty="0">
                <a:latin typeface="Arial" panose="020B0604020202020204" pitchFamily="34" charset="0"/>
                <a:cs typeface="Arial" panose="020B0604020202020204" pitchFamily="34" charset="0"/>
              </a:rPr>
              <a:t>Multi-omics Landscape of LUAD in Chinese Patients</a:t>
            </a:r>
          </a:p>
        </p:txBody>
      </p:sp>
      <p:sp>
        <p:nvSpPr>
          <p:cNvPr id="5" name="object 4">
            <a:extLst>
              <a:ext uri="{FF2B5EF4-FFF2-40B4-BE49-F238E27FC236}">
                <a16:creationId xmlns:a16="http://schemas.microsoft.com/office/drawing/2014/main" id="{235956D7-2CCC-634E-A06A-EC1E96E6406B}"/>
              </a:ext>
            </a:extLst>
          </p:cNvPr>
          <p:cNvSpPr txBox="1">
            <a:spLocks noChangeArrowheads="1"/>
          </p:cNvSpPr>
          <p:nvPr/>
        </p:nvSpPr>
        <p:spPr bwMode="auto">
          <a:xfrm>
            <a:off x="528510" y="180705"/>
            <a:ext cx="6717506"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marL="9525">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eaLnBrk="1" hangingPunct="1"/>
            <a:r>
              <a:rPr lang="en-US" altLang="zh-CN" sz="2800" b="1" dirty="0">
                <a:solidFill>
                  <a:srgbClr val="0070C0"/>
                </a:solidFill>
                <a:latin typeface="Gill Sans MT" panose="020B0502020104020203" pitchFamily="34" charset="0"/>
                <a:cs typeface="Arial" panose="020B0604020202020204" pitchFamily="34" charset="0"/>
              </a:rPr>
              <a:t>CNHPP| </a:t>
            </a:r>
            <a:r>
              <a:rPr lang="en-US" altLang="zh-CN" sz="2800" b="1" dirty="0">
                <a:solidFill>
                  <a:srgbClr val="C00000"/>
                </a:solidFill>
                <a:latin typeface="Gill Sans MT" panose="020B0502020104020203" pitchFamily="34" charset="0"/>
                <a:cs typeface="Arial" panose="020B0604020202020204" pitchFamily="34" charset="0"/>
              </a:rPr>
              <a:t>LUAD</a:t>
            </a:r>
            <a:endParaRPr lang="en-US" altLang="zh-CN" sz="2800" dirty="0">
              <a:solidFill>
                <a:srgbClr val="C00000"/>
              </a:solidFill>
              <a:latin typeface="Gill Sans MT" panose="020B0502020104020203" pitchFamily="34" charset="0"/>
              <a:cs typeface="Arial" panose="020B0604020202020204" pitchFamily="34" charset="0"/>
            </a:endParaRPr>
          </a:p>
        </p:txBody>
      </p:sp>
    </p:spTree>
    <p:extLst>
      <p:ext uri="{BB962C8B-B14F-4D97-AF65-F5344CB8AC3E}">
        <p14:creationId xmlns:p14="http://schemas.microsoft.com/office/powerpoint/2010/main" val="26186130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in graphic">
            <a:extLst>
              <a:ext uri="{FF2B5EF4-FFF2-40B4-BE49-F238E27FC236}">
                <a16:creationId xmlns:a16="http://schemas.microsoft.com/office/drawing/2014/main" id="{AC11047D-E7D1-1C4A-96BB-8D9BF963B415}"/>
              </a:ext>
            </a:extLst>
          </p:cNvPr>
          <p:cNvPicPr/>
          <p:nvPr/>
        </p:nvPicPr>
        <p:blipFill rotWithShape="1">
          <a:blip r:embed="rId2"/>
          <a:srcRect b="59888"/>
          <a:stretch/>
        </p:blipFill>
        <p:spPr>
          <a:xfrm>
            <a:off x="1079501" y="1689101"/>
            <a:ext cx="10172700" cy="4864099"/>
          </a:xfrm>
          <a:prstGeom prst="rect">
            <a:avLst/>
          </a:prstGeom>
          <a:ln>
            <a:noFill/>
          </a:ln>
        </p:spPr>
      </p:pic>
      <p:sp>
        <p:nvSpPr>
          <p:cNvPr id="3" name="Rectangle 2">
            <a:extLst>
              <a:ext uri="{FF2B5EF4-FFF2-40B4-BE49-F238E27FC236}">
                <a16:creationId xmlns:a16="http://schemas.microsoft.com/office/drawing/2014/main" id="{7B729D09-5456-7343-8DDF-50E217B93A50}"/>
              </a:ext>
            </a:extLst>
          </p:cNvPr>
          <p:cNvSpPr/>
          <p:nvPr/>
        </p:nvSpPr>
        <p:spPr>
          <a:xfrm>
            <a:off x="2202276" y="1037252"/>
            <a:ext cx="8395926" cy="461665"/>
          </a:xfrm>
          <a:prstGeom prst="rect">
            <a:avLst/>
          </a:prstGeom>
        </p:spPr>
        <p:txBody>
          <a:bodyPr wrap="square">
            <a:spAutoFit/>
          </a:bodyPr>
          <a:lstStyle/>
          <a:p>
            <a:r>
              <a:rPr lang="en-US" sz="2400" b="1" dirty="0">
                <a:latin typeface="Arial" panose="020B0604020202020204" pitchFamily="34" charset="0"/>
                <a:cs typeface="Arial" panose="020B0604020202020204" pitchFamily="34" charset="0"/>
              </a:rPr>
              <a:t>Molecular Subtyping of LUAD and Clinical Outcomes</a:t>
            </a:r>
          </a:p>
        </p:txBody>
      </p:sp>
      <p:sp>
        <p:nvSpPr>
          <p:cNvPr id="4" name="object 4">
            <a:extLst>
              <a:ext uri="{FF2B5EF4-FFF2-40B4-BE49-F238E27FC236}">
                <a16:creationId xmlns:a16="http://schemas.microsoft.com/office/drawing/2014/main" id="{8D8B487D-81BC-FF4B-A9FF-18C9166C33C3}"/>
              </a:ext>
            </a:extLst>
          </p:cNvPr>
          <p:cNvSpPr txBox="1">
            <a:spLocks noChangeArrowheads="1"/>
          </p:cNvSpPr>
          <p:nvPr/>
        </p:nvSpPr>
        <p:spPr bwMode="auto">
          <a:xfrm>
            <a:off x="528510" y="180705"/>
            <a:ext cx="6717506"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marL="9525">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eaLnBrk="1" hangingPunct="1"/>
            <a:r>
              <a:rPr lang="en-US" altLang="zh-CN" sz="2800" b="1" dirty="0">
                <a:solidFill>
                  <a:srgbClr val="0070C0"/>
                </a:solidFill>
                <a:latin typeface="Gill Sans MT" panose="020B0502020104020203" pitchFamily="34" charset="0"/>
                <a:cs typeface="Arial" panose="020B0604020202020204" pitchFamily="34" charset="0"/>
              </a:rPr>
              <a:t>CNHPP| </a:t>
            </a:r>
            <a:r>
              <a:rPr lang="en-US" altLang="zh-CN" sz="2800" b="1" dirty="0">
                <a:solidFill>
                  <a:srgbClr val="C00000"/>
                </a:solidFill>
                <a:latin typeface="Gill Sans MT" panose="020B0502020104020203" pitchFamily="34" charset="0"/>
                <a:cs typeface="Arial" panose="020B0604020202020204" pitchFamily="34" charset="0"/>
              </a:rPr>
              <a:t>LUAD</a:t>
            </a:r>
            <a:endParaRPr lang="en-US" altLang="zh-CN" sz="2800" dirty="0">
              <a:solidFill>
                <a:srgbClr val="C00000"/>
              </a:solidFill>
              <a:latin typeface="Gill Sans MT" panose="020B0502020104020203" pitchFamily="34" charset="0"/>
              <a:cs typeface="Arial" panose="020B0604020202020204" pitchFamily="34" charset="0"/>
            </a:endParaRPr>
          </a:p>
        </p:txBody>
      </p:sp>
    </p:spTree>
    <p:extLst>
      <p:ext uri="{BB962C8B-B14F-4D97-AF65-F5344CB8AC3E}">
        <p14:creationId xmlns:p14="http://schemas.microsoft.com/office/powerpoint/2010/main" val="37040550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2651BE-D6DE-DD4A-B46E-A0785C5ABAC0}"/>
              </a:ext>
            </a:extLst>
          </p:cNvPr>
          <p:cNvSpPr/>
          <p:nvPr/>
        </p:nvSpPr>
        <p:spPr>
          <a:xfrm>
            <a:off x="2067682" y="790591"/>
            <a:ext cx="8126634" cy="461665"/>
          </a:xfrm>
          <a:prstGeom prst="rect">
            <a:avLst/>
          </a:prstGeom>
        </p:spPr>
        <p:txBody>
          <a:bodyPr wrap="square">
            <a:spAutoFit/>
          </a:bodyPr>
          <a:lstStyle/>
          <a:p>
            <a:r>
              <a:rPr lang="en-US" sz="2400" b="1" dirty="0" err="1">
                <a:latin typeface="Arial" panose="020B0604020202020204" pitchFamily="34" charset="0"/>
                <a:cs typeface="Arial" panose="020B0604020202020204" pitchFamily="34" charset="0"/>
              </a:rPr>
              <a:t>Phosphoproteomics</a:t>
            </a:r>
            <a:r>
              <a:rPr lang="en-US" sz="2400" b="1" dirty="0">
                <a:latin typeface="Arial" panose="020B0604020202020204" pitchFamily="34" charset="0"/>
                <a:cs typeface="Arial" panose="020B0604020202020204" pitchFamily="34" charset="0"/>
              </a:rPr>
              <a:t> Profiles with Clinical Outcomes</a:t>
            </a:r>
          </a:p>
        </p:txBody>
      </p:sp>
      <p:pic>
        <p:nvPicPr>
          <p:cNvPr id="6" name="Main graphic">
            <a:extLst>
              <a:ext uri="{FF2B5EF4-FFF2-40B4-BE49-F238E27FC236}">
                <a16:creationId xmlns:a16="http://schemas.microsoft.com/office/drawing/2014/main" id="{52DAC00B-CA62-7244-9678-917F37DEBCFC}"/>
              </a:ext>
            </a:extLst>
          </p:cNvPr>
          <p:cNvPicPr/>
          <p:nvPr/>
        </p:nvPicPr>
        <p:blipFill rotWithShape="1">
          <a:blip r:embed="rId3"/>
          <a:srcRect l="-1406" t="24" r="1406" b="46867"/>
          <a:stretch/>
        </p:blipFill>
        <p:spPr>
          <a:xfrm>
            <a:off x="667324" y="1588808"/>
            <a:ext cx="6946992" cy="4807527"/>
          </a:xfrm>
          <a:prstGeom prst="rect">
            <a:avLst/>
          </a:prstGeom>
          <a:ln>
            <a:noFill/>
          </a:ln>
        </p:spPr>
      </p:pic>
      <p:sp>
        <p:nvSpPr>
          <p:cNvPr id="4" name="object 4">
            <a:extLst>
              <a:ext uri="{FF2B5EF4-FFF2-40B4-BE49-F238E27FC236}">
                <a16:creationId xmlns:a16="http://schemas.microsoft.com/office/drawing/2014/main" id="{63612A0E-91D7-814A-9AC2-80726D91B3C9}"/>
              </a:ext>
            </a:extLst>
          </p:cNvPr>
          <p:cNvSpPr txBox="1">
            <a:spLocks noChangeArrowheads="1"/>
          </p:cNvSpPr>
          <p:nvPr/>
        </p:nvSpPr>
        <p:spPr bwMode="auto">
          <a:xfrm>
            <a:off x="528510" y="180705"/>
            <a:ext cx="6717506"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marL="9525">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eaLnBrk="1" hangingPunct="1"/>
            <a:r>
              <a:rPr lang="en-US" altLang="zh-CN" sz="2800" b="1" dirty="0">
                <a:solidFill>
                  <a:srgbClr val="0070C0"/>
                </a:solidFill>
                <a:latin typeface="Gill Sans MT" panose="020B0502020104020203" pitchFamily="34" charset="0"/>
                <a:cs typeface="Arial" panose="020B0604020202020204" pitchFamily="34" charset="0"/>
              </a:rPr>
              <a:t>CNHPP| </a:t>
            </a:r>
            <a:r>
              <a:rPr lang="en-US" altLang="zh-CN" sz="2800" b="1" dirty="0">
                <a:solidFill>
                  <a:srgbClr val="C00000"/>
                </a:solidFill>
                <a:latin typeface="Gill Sans MT" panose="020B0502020104020203" pitchFamily="34" charset="0"/>
                <a:cs typeface="Arial" panose="020B0604020202020204" pitchFamily="34" charset="0"/>
              </a:rPr>
              <a:t>LUAD</a:t>
            </a:r>
            <a:endParaRPr lang="en-US" altLang="zh-CN" sz="2800" dirty="0">
              <a:solidFill>
                <a:srgbClr val="C00000"/>
              </a:solidFill>
              <a:latin typeface="Gill Sans MT" panose="020B0502020104020203" pitchFamily="34" charset="0"/>
              <a:cs typeface="Arial" panose="020B0604020202020204" pitchFamily="34" charset="0"/>
            </a:endParaRPr>
          </a:p>
        </p:txBody>
      </p:sp>
      <p:pic>
        <p:nvPicPr>
          <p:cNvPr id="8" name="Main graphic">
            <a:extLst>
              <a:ext uri="{FF2B5EF4-FFF2-40B4-BE49-F238E27FC236}">
                <a16:creationId xmlns:a16="http://schemas.microsoft.com/office/drawing/2014/main" id="{C5D644CF-687B-EA43-AA15-9270853B6271}"/>
              </a:ext>
            </a:extLst>
          </p:cNvPr>
          <p:cNvPicPr/>
          <p:nvPr/>
        </p:nvPicPr>
        <p:blipFill rotWithShape="1">
          <a:blip r:embed="rId3"/>
          <a:srcRect l="2194" t="53871" r="-2194" b="-143"/>
          <a:stretch/>
        </p:blipFill>
        <p:spPr>
          <a:xfrm>
            <a:off x="3889660" y="1658081"/>
            <a:ext cx="7667340" cy="4807527"/>
          </a:xfrm>
          <a:prstGeom prst="rect">
            <a:avLst/>
          </a:prstGeom>
          <a:ln>
            <a:noFill/>
          </a:ln>
        </p:spPr>
      </p:pic>
      <p:sp>
        <p:nvSpPr>
          <p:cNvPr id="9" name="Rectangle 8">
            <a:extLst>
              <a:ext uri="{FF2B5EF4-FFF2-40B4-BE49-F238E27FC236}">
                <a16:creationId xmlns:a16="http://schemas.microsoft.com/office/drawing/2014/main" id="{108AA21D-9008-B741-9A51-87C65431DF0E}"/>
              </a:ext>
            </a:extLst>
          </p:cNvPr>
          <p:cNvSpPr/>
          <p:nvPr/>
        </p:nvSpPr>
        <p:spPr>
          <a:xfrm>
            <a:off x="3272688" y="1519535"/>
            <a:ext cx="616972" cy="2417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Tree>
    <p:extLst>
      <p:ext uri="{BB962C8B-B14F-4D97-AF65-F5344CB8AC3E}">
        <p14:creationId xmlns:p14="http://schemas.microsoft.com/office/powerpoint/2010/main" val="40088006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D71F0F-39D7-F546-8A6A-898D704FFC0E}"/>
              </a:ext>
            </a:extLst>
          </p:cNvPr>
          <p:cNvPicPr>
            <a:picLocks noChangeAspect="1"/>
          </p:cNvPicPr>
          <p:nvPr/>
        </p:nvPicPr>
        <p:blipFill rotWithShape="1">
          <a:blip r:embed="rId3"/>
          <a:srcRect l="20726" t="12723" r="62860" b="42922"/>
          <a:stretch/>
        </p:blipFill>
        <p:spPr>
          <a:xfrm>
            <a:off x="2598014" y="1348872"/>
            <a:ext cx="1621237" cy="3066907"/>
          </a:xfrm>
          <a:prstGeom prst="rect">
            <a:avLst/>
          </a:prstGeom>
        </p:spPr>
      </p:pic>
      <p:pic>
        <p:nvPicPr>
          <p:cNvPr id="4" name="Picture 3">
            <a:extLst>
              <a:ext uri="{FF2B5EF4-FFF2-40B4-BE49-F238E27FC236}">
                <a16:creationId xmlns:a16="http://schemas.microsoft.com/office/drawing/2014/main" id="{38576A5B-3B77-D741-92C0-9CD4E7D50D4D}"/>
              </a:ext>
            </a:extLst>
          </p:cNvPr>
          <p:cNvPicPr>
            <a:picLocks noChangeAspect="1"/>
          </p:cNvPicPr>
          <p:nvPr/>
        </p:nvPicPr>
        <p:blipFill>
          <a:blip r:embed="rId4"/>
          <a:stretch>
            <a:fillRect/>
          </a:stretch>
        </p:blipFill>
        <p:spPr>
          <a:xfrm>
            <a:off x="216103" y="2427134"/>
            <a:ext cx="1645224" cy="1163003"/>
          </a:xfrm>
          <a:prstGeom prst="rect">
            <a:avLst/>
          </a:prstGeom>
        </p:spPr>
      </p:pic>
      <p:sp>
        <p:nvSpPr>
          <p:cNvPr id="22" name="Right Arrow 21">
            <a:extLst>
              <a:ext uri="{FF2B5EF4-FFF2-40B4-BE49-F238E27FC236}">
                <a16:creationId xmlns:a16="http://schemas.microsoft.com/office/drawing/2014/main" id="{F41EB519-8D78-A243-9E8C-C08FDA9AFFA8}"/>
              </a:ext>
            </a:extLst>
          </p:cNvPr>
          <p:cNvSpPr/>
          <p:nvPr/>
        </p:nvSpPr>
        <p:spPr>
          <a:xfrm>
            <a:off x="2142263" y="2825756"/>
            <a:ext cx="280416" cy="273249"/>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23" name="Right Arrow 22">
            <a:extLst>
              <a:ext uri="{FF2B5EF4-FFF2-40B4-BE49-F238E27FC236}">
                <a16:creationId xmlns:a16="http://schemas.microsoft.com/office/drawing/2014/main" id="{278C5CEE-FE3A-A24B-9CEF-A2B12F1D2B9E}"/>
              </a:ext>
            </a:extLst>
          </p:cNvPr>
          <p:cNvSpPr/>
          <p:nvPr/>
        </p:nvSpPr>
        <p:spPr>
          <a:xfrm>
            <a:off x="4254378" y="2745700"/>
            <a:ext cx="280416" cy="273249"/>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pic>
        <p:nvPicPr>
          <p:cNvPr id="32" name="Picture 31">
            <a:extLst>
              <a:ext uri="{FF2B5EF4-FFF2-40B4-BE49-F238E27FC236}">
                <a16:creationId xmlns:a16="http://schemas.microsoft.com/office/drawing/2014/main" id="{F80B36FB-130A-7342-813F-DF06810777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72345" y="1548914"/>
            <a:ext cx="2933464" cy="2575386"/>
          </a:xfrm>
          <a:prstGeom prst="rect">
            <a:avLst/>
          </a:prstGeom>
        </p:spPr>
      </p:pic>
      <p:sp>
        <p:nvSpPr>
          <p:cNvPr id="9" name="Right Arrow 8">
            <a:extLst>
              <a:ext uri="{FF2B5EF4-FFF2-40B4-BE49-F238E27FC236}">
                <a16:creationId xmlns:a16="http://schemas.microsoft.com/office/drawing/2014/main" id="{6E2F4FD5-0330-5D53-CCAE-00FDB2015ED8}"/>
              </a:ext>
            </a:extLst>
          </p:cNvPr>
          <p:cNvSpPr/>
          <p:nvPr/>
        </p:nvSpPr>
        <p:spPr>
          <a:xfrm>
            <a:off x="7886194" y="2599934"/>
            <a:ext cx="280416" cy="273249"/>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pic>
        <p:nvPicPr>
          <p:cNvPr id="10" name="Main graphic">
            <a:extLst>
              <a:ext uri="{FF2B5EF4-FFF2-40B4-BE49-F238E27FC236}">
                <a16:creationId xmlns:a16="http://schemas.microsoft.com/office/drawing/2014/main" id="{62D7AA81-2034-FBAB-7D37-8F45A37DC0D9}"/>
              </a:ext>
            </a:extLst>
          </p:cNvPr>
          <p:cNvPicPr/>
          <p:nvPr/>
        </p:nvPicPr>
        <p:blipFill rotWithShape="1">
          <a:blip r:embed="rId6"/>
          <a:srcRect b="25482"/>
          <a:stretch/>
        </p:blipFill>
        <p:spPr>
          <a:xfrm>
            <a:off x="8597001" y="1348872"/>
            <a:ext cx="2994712" cy="2975471"/>
          </a:xfrm>
          <a:prstGeom prst="rect">
            <a:avLst/>
          </a:prstGeom>
          <a:ln>
            <a:noFill/>
          </a:ln>
          <a:effectLst/>
        </p:spPr>
      </p:pic>
      <p:sp>
        <p:nvSpPr>
          <p:cNvPr id="26" name="Rectangle 25">
            <a:extLst>
              <a:ext uri="{FF2B5EF4-FFF2-40B4-BE49-F238E27FC236}">
                <a16:creationId xmlns:a16="http://schemas.microsoft.com/office/drawing/2014/main" id="{DDA88C44-4586-9E4B-8E19-3198F653E3AE}"/>
              </a:ext>
            </a:extLst>
          </p:cNvPr>
          <p:cNvSpPr/>
          <p:nvPr/>
        </p:nvSpPr>
        <p:spPr>
          <a:xfrm flipV="1">
            <a:off x="103028" y="4408995"/>
            <a:ext cx="11985943" cy="45719"/>
          </a:xfrm>
          <a:prstGeom prst="rect">
            <a:avLst/>
          </a:prstGeom>
          <a:noFill/>
          <a:ln w="666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11" name="TextBox 10">
            <a:extLst>
              <a:ext uri="{FF2B5EF4-FFF2-40B4-BE49-F238E27FC236}">
                <a16:creationId xmlns:a16="http://schemas.microsoft.com/office/drawing/2014/main" id="{3BE2BAD5-34E7-80C1-B4CE-1D16C5959226}"/>
              </a:ext>
            </a:extLst>
          </p:cNvPr>
          <p:cNvSpPr txBox="1"/>
          <p:nvPr/>
        </p:nvSpPr>
        <p:spPr>
          <a:xfrm>
            <a:off x="1853899" y="4800380"/>
            <a:ext cx="3435773" cy="577850"/>
          </a:xfrm>
          <a:prstGeom prst="rect">
            <a:avLst/>
          </a:prstGeom>
          <a:noFill/>
        </p:spPr>
        <p:txBody>
          <a:bodyPr wrap="square" rtlCol="0">
            <a:spAutoFit/>
          </a:bodyPr>
          <a:lstStyle/>
          <a:p>
            <a:pPr>
              <a:lnSpc>
                <a:spcPct val="150000"/>
              </a:lnSpc>
            </a:pPr>
            <a:r>
              <a:rPr lang="en-US" altLang="zh-CN" sz="2400" b="1" dirty="0">
                <a:latin typeface="Arial" panose="020B0604020202020204" pitchFamily="34" charset="0"/>
                <a:ea typeface="Heiti TC Medium" pitchFamily="2" charset="-128"/>
                <a:cs typeface="Arial" panose="020B0604020202020204" pitchFamily="34" charset="0"/>
              </a:rPr>
              <a:t>Statistical mining</a:t>
            </a:r>
          </a:p>
        </p:txBody>
      </p:sp>
      <p:sp>
        <p:nvSpPr>
          <p:cNvPr id="12" name="文本框 3">
            <a:extLst>
              <a:ext uri="{FF2B5EF4-FFF2-40B4-BE49-F238E27FC236}">
                <a16:creationId xmlns:a16="http://schemas.microsoft.com/office/drawing/2014/main" id="{1F46E7FB-D300-A5BA-8C0E-B0E2E186D9CB}"/>
              </a:ext>
            </a:extLst>
          </p:cNvPr>
          <p:cNvSpPr txBox="1"/>
          <p:nvPr/>
        </p:nvSpPr>
        <p:spPr>
          <a:xfrm>
            <a:off x="1095076" y="4964618"/>
            <a:ext cx="671922" cy="649188"/>
          </a:xfrm>
          <a:prstGeom prst="ellipse">
            <a:avLst/>
          </a:prstGeom>
          <a:solidFill>
            <a:srgbClr val="C00000"/>
          </a:solidFill>
          <a:ln>
            <a:noFill/>
          </a:ln>
          <a:effectLst>
            <a:outerShdw blurRad="50800" dist="38100" dir="2700000" algn="tl" rotWithShape="0">
              <a:prstClr val="black">
                <a:alpha val="40000"/>
              </a:prstClr>
            </a:outerShdw>
          </a:effectLst>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US" altLang="zh-CN" sz="2400" b="1" dirty="0">
                <a:latin typeface="Arial" panose="020B0604020202020204" pitchFamily="34" charset="0"/>
                <a:ea typeface="HEITI TC MEDIUM" pitchFamily="2" charset="-128"/>
                <a:cs typeface="Arial" panose="020B0604020202020204" pitchFamily="34" charset="0"/>
              </a:rPr>
              <a:t>1</a:t>
            </a:r>
            <a:endParaRPr lang="zh-CN" altLang="en-US" sz="2400" b="1" dirty="0">
              <a:latin typeface="Arial" panose="020B0604020202020204" pitchFamily="34" charset="0"/>
              <a:ea typeface="HEITI TC MEDIUM" pitchFamily="2" charset="-128"/>
              <a:cs typeface="Arial" panose="020B0604020202020204" pitchFamily="34" charset="0"/>
            </a:endParaRPr>
          </a:p>
        </p:txBody>
      </p:sp>
      <p:sp>
        <p:nvSpPr>
          <p:cNvPr id="13" name="文本框 4">
            <a:extLst>
              <a:ext uri="{FF2B5EF4-FFF2-40B4-BE49-F238E27FC236}">
                <a16:creationId xmlns:a16="http://schemas.microsoft.com/office/drawing/2014/main" id="{ADEE8D98-FC9D-3593-DD45-2F3FACB78AEB}"/>
              </a:ext>
            </a:extLst>
          </p:cNvPr>
          <p:cNvSpPr txBox="1"/>
          <p:nvPr/>
        </p:nvSpPr>
        <p:spPr>
          <a:xfrm>
            <a:off x="7999930" y="5051440"/>
            <a:ext cx="640956" cy="649188"/>
          </a:xfrm>
          <a:prstGeom prst="ellipse">
            <a:avLst/>
          </a:prstGeom>
          <a:solidFill>
            <a:srgbClr val="C00000"/>
          </a:solidFill>
          <a:ln>
            <a:noFill/>
          </a:ln>
          <a:effectLst>
            <a:outerShdw blurRad="50800" dist="38100" dir="2700000" algn="tl" rotWithShape="0">
              <a:prstClr val="black">
                <a:alpha val="40000"/>
              </a:prstClr>
            </a:outerShdw>
          </a:effectLst>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US" altLang="zh-CN" sz="2400" b="1" dirty="0">
                <a:latin typeface="Arial" panose="020B0604020202020204" pitchFamily="34" charset="0"/>
                <a:cs typeface="Arial" panose="020B0604020202020204" pitchFamily="34" charset="0"/>
              </a:rPr>
              <a:t>3</a:t>
            </a:r>
            <a:endParaRPr lang="zh-CN" altLang="en-US" sz="2400" b="1"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D90DAF11-9B1F-50F5-26E1-C7B3B5A715F8}"/>
              </a:ext>
            </a:extLst>
          </p:cNvPr>
          <p:cNvSpPr txBox="1"/>
          <p:nvPr/>
        </p:nvSpPr>
        <p:spPr>
          <a:xfrm>
            <a:off x="8714261" y="4999714"/>
            <a:ext cx="3933030" cy="577850"/>
          </a:xfrm>
          <a:prstGeom prst="rect">
            <a:avLst/>
          </a:prstGeom>
          <a:noFill/>
        </p:spPr>
        <p:txBody>
          <a:bodyPr wrap="square">
            <a:spAutoFit/>
          </a:bodyPr>
          <a:lstStyle/>
          <a:p>
            <a:pPr>
              <a:lnSpc>
                <a:spcPct val="150000"/>
              </a:lnSpc>
            </a:pPr>
            <a:r>
              <a:rPr lang="en-US" altLang="zh-CN" sz="2400" b="1" dirty="0">
                <a:latin typeface="Arial" panose="020B0604020202020204" pitchFamily="34" charset="0"/>
                <a:ea typeface="Heiti TC Medium" pitchFamily="2" charset="-128"/>
                <a:cs typeface="Arial" panose="020B0604020202020204" pitchFamily="34" charset="0"/>
              </a:rPr>
              <a:t>Multimodal integration</a:t>
            </a:r>
            <a:endParaRPr lang="en-CN" sz="2400" b="1" dirty="0">
              <a:latin typeface="Arial" panose="020B0604020202020204" pitchFamily="34" charset="0"/>
              <a:ea typeface="Heiti TC Medium" pitchFamily="2" charset="-128"/>
              <a:cs typeface="Arial" panose="020B0604020202020204" pitchFamily="34" charset="0"/>
            </a:endParaRPr>
          </a:p>
        </p:txBody>
      </p:sp>
      <p:sp>
        <p:nvSpPr>
          <p:cNvPr id="16" name="Right Arrow 15">
            <a:extLst>
              <a:ext uri="{FF2B5EF4-FFF2-40B4-BE49-F238E27FC236}">
                <a16:creationId xmlns:a16="http://schemas.microsoft.com/office/drawing/2014/main" id="{608481BE-6ECF-FDB0-27D4-A0C38AC2B9E5}"/>
              </a:ext>
            </a:extLst>
          </p:cNvPr>
          <p:cNvSpPr/>
          <p:nvPr/>
        </p:nvSpPr>
        <p:spPr>
          <a:xfrm rot="5400000">
            <a:off x="1265214" y="4449180"/>
            <a:ext cx="444822" cy="50486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17" name="Right Arrow 16">
            <a:extLst>
              <a:ext uri="{FF2B5EF4-FFF2-40B4-BE49-F238E27FC236}">
                <a16:creationId xmlns:a16="http://schemas.microsoft.com/office/drawing/2014/main" id="{56FBA1B8-1D53-2F87-CFA9-6B89655236C0}"/>
              </a:ext>
            </a:extLst>
          </p:cNvPr>
          <p:cNvSpPr/>
          <p:nvPr/>
        </p:nvSpPr>
        <p:spPr>
          <a:xfrm rot="5400000">
            <a:off x="8053632" y="4500646"/>
            <a:ext cx="533553" cy="50486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5" name="TextBox 4">
            <a:extLst>
              <a:ext uri="{FF2B5EF4-FFF2-40B4-BE49-F238E27FC236}">
                <a16:creationId xmlns:a16="http://schemas.microsoft.com/office/drawing/2014/main" id="{8914CCB9-D445-D6FD-B318-178EAC39E55F}"/>
              </a:ext>
            </a:extLst>
          </p:cNvPr>
          <p:cNvSpPr txBox="1"/>
          <p:nvPr/>
        </p:nvSpPr>
        <p:spPr>
          <a:xfrm>
            <a:off x="294837" y="402042"/>
            <a:ext cx="9461582" cy="584775"/>
          </a:xfrm>
          <a:prstGeom prst="rect">
            <a:avLst/>
          </a:prstGeom>
          <a:noFill/>
        </p:spPr>
        <p:txBody>
          <a:bodyPr wrap="square" rtlCol="0">
            <a:spAutoFit/>
          </a:bodyPr>
          <a:lstStyle/>
          <a:p>
            <a:r>
              <a:rPr lang="en-US" sz="3200" b="1" dirty="0">
                <a:latin typeface="Gill Sans MT" panose="020B0502020104020203" pitchFamily="34" charset="77"/>
                <a:cs typeface="Arial Hebrew Scholar" pitchFamily="2" charset="-79"/>
              </a:rPr>
              <a:t>Challenges in proteomic data analysis </a:t>
            </a:r>
          </a:p>
        </p:txBody>
      </p:sp>
      <p:sp>
        <p:nvSpPr>
          <p:cNvPr id="2" name="TextBox 1">
            <a:extLst>
              <a:ext uri="{FF2B5EF4-FFF2-40B4-BE49-F238E27FC236}">
                <a16:creationId xmlns:a16="http://schemas.microsoft.com/office/drawing/2014/main" id="{8C579B56-351B-3C4F-0D64-93EA13055FEE}"/>
              </a:ext>
            </a:extLst>
          </p:cNvPr>
          <p:cNvSpPr txBox="1"/>
          <p:nvPr/>
        </p:nvSpPr>
        <p:spPr>
          <a:xfrm>
            <a:off x="5841468" y="5933306"/>
            <a:ext cx="4195886" cy="577850"/>
          </a:xfrm>
          <a:prstGeom prst="rect">
            <a:avLst/>
          </a:prstGeom>
          <a:noFill/>
        </p:spPr>
        <p:txBody>
          <a:bodyPr wrap="square" rtlCol="0">
            <a:spAutoFit/>
          </a:bodyPr>
          <a:lstStyle/>
          <a:p>
            <a:pPr>
              <a:lnSpc>
                <a:spcPct val="150000"/>
              </a:lnSpc>
            </a:pPr>
            <a:r>
              <a:rPr lang="en-US" altLang="zh-CN" sz="2400" b="1" dirty="0">
                <a:latin typeface="Arial" panose="020B0604020202020204" pitchFamily="34" charset="0"/>
                <a:ea typeface="Heiti TC Medium" pitchFamily="2" charset="-128"/>
                <a:cs typeface="Arial" panose="020B0604020202020204" pitchFamily="34" charset="0"/>
              </a:rPr>
              <a:t>Translational potential</a:t>
            </a:r>
          </a:p>
        </p:txBody>
      </p:sp>
      <p:sp>
        <p:nvSpPr>
          <p:cNvPr id="6" name="文本框 3">
            <a:extLst>
              <a:ext uri="{FF2B5EF4-FFF2-40B4-BE49-F238E27FC236}">
                <a16:creationId xmlns:a16="http://schemas.microsoft.com/office/drawing/2014/main" id="{B4C5200F-C9EF-BA05-8447-B98DA8F8228E}"/>
              </a:ext>
            </a:extLst>
          </p:cNvPr>
          <p:cNvSpPr txBox="1"/>
          <p:nvPr/>
        </p:nvSpPr>
        <p:spPr>
          <a:xfrm>
            <a:off x="5025628" y="5895826"/>
            <a:ext cx="671922" cy="649188"/>
          </a:xfrm>
          <a:prstGeom prst="ellipse">
            <a:avLst/>
          </a:prstGeom>
          <a:solidFill>
            <a:srgbClr val="C00000"/>
          </a:solidFill>
          <a:ln>
            <a:noFill/>
          </a:ln>
          <a:effectLst>
            <a:outerShdw blurRad="50800" dist="38100" dir="2700000" algn="tl" rotWithShape="0">
              <a:prstClr val="black">
                <a:alpha val="40000"/>
              </a:prstClr>
            </a:outerShdw>
          </a:effectLst>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US" altLang="zh-CN" sz="2400" b="1" dirty="0">
                <a:latin typeface="Arial" panose="020B0604020202020204" pitchFamily="34" charset="0"/>
                <a:ea typeface="HEITI TC MEDIUM" pitchFamily="2" charset="-128"/>
                <a:cs typeface="Arial" panose="020B0604020202020204" pitchFamily="34" charset="0"/>
              </a:rPr>
              <a:t>2</a:t>
            </a:r>
            <a:endParaRPr lang="zh-CN" altLang="en-US" sz="2400" b="1" dirty="0">
              <a:latin typeface="Arial" panose="020B0604020202020204" pitchFamily="34" charset="0"/>
              <a:ea typeface="HEITI TC MEDIUM" pitchFamily="2" charset="-128"/>
              <a:cs typeface="Arial" panose="020B0604020202020204" pitchFamily="34" charset="0"/>
            </a:endParaRPr>
          </a:p>
        </p:txBody>
      </p:sp>
      <p:sp>
        <p:nvSpPr>
          <p:cNvPr id="7" name="Right Arrow 6">
            <a:extLst>
              <a:ext uri="{FF2B5EF4-FFF2-40B4-BE49-F238E27FC236}">
                <a16:creationId xmlns:a16="http://schemas.microsoft.com/office/drawing/2014/main" id="{3C0AAB22-DA5F-5F07-82B5-6BD9324484E6}"/>
              </a:ext>
            </a:extLst>
          </p:cNvPr>
          <p:cNvSpPr/>
          <p:nvPr/>
        </p:nvSpPr>
        <p:spPr>
          <a:xfrm rot="5400000">
            <a:off x="4721183" y="4873002"/>
            <a:ext cx="1341437" cy="50486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Tree>
    <p:extLst>
      <p:ext uri="{BB962C8B-B14F-4D97-AF65-F5344CB8AC3E}">
        <p14:creationId xmlns:p14="http://schemas.microsoft.com/office/powerpoint/2010/main" val="20890988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DA88C44-4586-9E4B-8E19-3198F653E3AE}"/>
              </a:ext>
            </a:extLst>
          </p:cNvPr>
          <p:cNvSpPr/>
          <p:nvPr/>
        </p:nvSpPr>
        <p:spPr>
          <a:xfrm flipV="1">
            <a:off x="59752" y="4872211"/>
            <a:ext cx="11985943" cy="45719"/>
          </a:xfrm>
          <a:prstGeom prst="rect">
            <a:avLst/>
          </a:prstGeom>
          <a:noFill/>
          <a:ln w="666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2" name="TextBox 1">
            <a:extLst>
              <a:ext uri="{FF2B5EF4-FFF2-40B4-BE49-F238E27FC236}">
                <a16:creationId xmlns:a16="http://schemas.microsoft.com/office/drawing/2014/main" id="{614726EB-017F-8647-A0AF-91345E0BFE07}"/>
              </a:ext>
            </a:extLst>
          </p:cNvPr>
          <p:cNvSpPr txBox="1"/>
          <p:nvPr/>
        </p:nvSpPr>
        <p:spPr>
          <a:xfrm>
            <a:off x="294837" y="402042"/>
            <a:ext cx="9461582" cy="584775"/>
          </a:xfrm>
          <a:prstGeom prst="rect">
            <a:avLst/>
          </a:prstGeom>
          <a:noFill/>
        </p:spPr>
        <p:txBody>
          <a:bodyPr wrap="square" rtlCol="0">
            <a:spAutoFit/>
          </a:bodyPr>
          <a:lstStyle/>
          <a:p>
            <a:r>
              <a:rPr lang="en-US" sz="3200" b="1" dirty="0">
                <a:latin typeface="Gill Sans MT" panose="020B0502020104020203" pitchFamily="34" charset="77"/>
                <a:cs typeface="Arial Hebrew Scholar" pitchFamily="2" charset="-79"/>
              </a:rPr>
              <a:t>Challenges in proteomic data analysis </a:t>
            </a:r>
          </a:p>
        </p:txBody>
      </p:sp>
      <p:pic>
        <p:nvPicPr>
          <p:cNvPr id="3" name="Picture 2">
            <a:extLst>
              <a:ext uri="{FF2B5EF4-FFF2-40B4-BE49-F238E27FC236}">
                <a16:creationId xmlns:a16="http://schemas.microsoft.com/office/drawing/2014/main" id="{65D71F0F-39D7-F546-8A6A-898D704FFC0E}"/>
              </a:ext>
            </a:extLst>
          </p:cNvPr>
          <p:cNvPicPr>
            <a:picLocks noChangeAspect="1"/>
          </p:cNvPicPr>
          <p:nvPr/>
        </p:nvPicPr>
        <p:blipFill rotWithShape="1">
          <a:blip r:embed="rId3"/>
          <a:srcRect l="20726" t="12723" r="62860" b="42922"/>
          <a:stretch/>
        </p:blipFill>
        <p:spPr>
          <a:xfrm>
            <a:off x="2849841" y="1373517"/>
            <a:ext cx="1819859" cy="3442642"/>
          </a:xfrm>
          <a:prstGeom prst="rect">
            <a:avLst/>
          </a:prstGeom>
        </p:spPr>
      </p:pic>
      <p:pic>
        <p:nvPicPr>
          <p:cNvPr id="4" name="Picture 3">
            <a:extLst>
              <a:ext uri="{FF2B5EF4-FFF2-40B4-BE49-F238E27FC236}">
                <a16:creationId xmlns:a16="http://schemas.microsoft.com/office/drawing/2014/main" id="{38576A5B-3B77-D741-92C0-9CD4E7D50D4D}"/>
              </a:ext>
            </a:extLst>
          </p:cNvPr>
          <p:cNvPicPr>
            <a:picLocks noChangeAspect="1"/>
          </p:cNvPicPr>
          <p:nvPr/>
        </p:nvPicPr>
        <p:blipFill>
          <a:blip r:embed="rId4"/>
          <a:stretch>
            <a:fillRect/>
          </a:stretch>
        </p:blipFill>
        <p:spPr>
          <a:xfrm>
            <a:off x="216103" y="2493394"/>
            <a:ext cx="1645224" cy="1163003"/>
          </a:xfrm>
          <a:prstGeom prst="rect">
            <a:avLst/>
          </a:prstGeom>
        </p:spPr>
      </p:pic>
      <p:grpSp>
        <p:nvGrpSpPr>
          <p:cNvPr id="21" name="Group 20">
            <a:extLst>
              <a:ext uri="{FF2B5EF4-FFF2-40B4-BE49-F238E27FC236}">
                <a16:creationId xmlns:a16="http://schemas.microsoft.com/office/drawing/2014/main" id="{A03F53D3-10FD-BF4B-97D6-44350D9126E7}"/>
              </a:ext>
            </a:extLst>
          </p:cNvPr>
          <p:cNvGrpSpPr/>
          <p:nvPr/>
        </p:nvGrpSpPr>
        <p:grpSpPr>
          <a:xfrm>
            <a:off x="8584183" y="1263823"/>
            <a:ext cx="3382282" cy="3386342"/>
            <a:chOff x="8277940" y="1463628"/>
            <a:chExt cx="3382282" cy="3386342"/>
          </a:xfrm>
        </p:grpSpPr>
        <p:pic>
          <p:nvPicPr>
            <p:cNvPr id="19" name="Picture 18">
              <a:extLst>
                <a:ext uri="{FF2B5EF4-FFF2-40B4-BE49-F238E27FC236}">
                  <a16:creationId xmlns:a16="http://schemas.microsoft.com/office/drawing/2014/main" id="{6A383915-50E2-684B-821D-2C42DEF0FB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77940" y="1494390"/>
              <a:ext cx="3382282" cy="3355580"/>
            </a:xfrm>
            <a:prstGeom prst="rect">
              <a:avLst/>
            </a:prstGeom>
          </p:spPr>
        </p:pic>
        <p:sp>
          <p:nvSpPr>
            <p:cNvPr id="20" name="Rectangle 19">
              <a:extLst>
                <a:ext uri="{FF2B5EF4-FFF2-40B4-BE49-F238E27FC236}">
                  <a16:creationId xmlns:a16="http://schemas.microsoft.com/office/drawing/2014/main" id="{58E46DB6-F098-C247-8F93-0B3F8C4900FB}"/>
                </a:ext>
              </a:extLst>
            </p:cNvPr>
            <p:cNvSpPr/>
            <p:nvPr/>
          </p:nvSpPr>
          <p:spPr>
            <a:xfrm>
              <a:off x="8370901" y="1463628"/>
              <a:ext cx="441862" cy="217947"/>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grpSp>
      <p:sp>
        <p:nvSpPr>
          <p:cNvPr id="22" name="Right Arrow 21">
            <a:extLst>
              <a:ext uri="{FF2B5EF4-FFF2-40B4-BE49-F238E27FC236}">
                <a16:creationId xmlns:a16="http://schemas.microsoft.com/office/drawing/2014/main" id="{F41EB519-8D78-A243-9E8C-C08FDA9AFFA8}"/>
              </a:ext>
            </a:extLst>
          </p:cNvPr>
          <p:cNvSpPr/>
          <p:nvPr/>
        </p:nvSpPr>
        <p:spPr>
          <a:xfrm>
            <a:off x="2142263" y="2892016"/>
            <a:ext cx="280416" cy="273249"/>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23" name="Right Arrow 22">
            <a:extLst>
              <a:ext uri="{FF2B5EF4-FFF2-40B4-BE49-F238E27FC236}">
                <a16:creationId xmlns:a16="http://schemas.microsoft.com/office/drawing/2014/main" id="{278C5CEE-FE3A-A24B-9CEF-A2B12F1D2B9E}"/>
              </a:ext>
            </a:extLst>
          </p:cNvPr>
          <p:cNvSpPr/>
          <p:nvPr/>
        </p:nvSpPr>
        <p:spPr>
          <a:xfrm>
            <a:off x="4745212" y="2892015"/>
            <a:ext cx="280416" cy="273249"/>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25" name="TextBox 24">
            <a:extLst>
              <a:ext uri="{FF2B5EF4-FFF2-40B4-BE49-F238E27FC236}">
                <a16:creationId xmlns:a16="http://schemas.microsoft.com/office/drawing/2014/main" id="{11653C45-6C2F-074B-9F26-47C04503F137}"/>
              </a:ext>
            </a:extLst>
          </p:cNvPr>
          <p:cNvSpPr txBox="1"/>
          <p:nvPr/>
        </p:nvSpPr>
        <p:spPr>
          <a:xfrm>
            <a:off x="882492" y="5070194"/>
            <a:ext cx="4192937" cy="1385764"/>
          </a:xfrm>
          <a:prstGeom prst="rect">
            <a:avLst/>
          </a:prstGeom>
          <a:noFill/>
        </p:spPr>
        <p:txBody>
          <a:bodyPr wrap="square">
            <a:spAutoFit/>
          </a:bodyPr>
          <a:lstStyle/>
          <a:p>
            <a:pPr marL="342900" indent="-342900">
              <a:lnSpc>
                <a:spcPct val="150000"/>
              </a:lnSpc>
              <a:spcAft>
                <a:spcPts val="600"/>
              </a:spcAft>
              <a:buClr>
                <a:schemeClr val="accent1"/>
              </a:buClr>
              <a:buSzPct val="150000"/>
              <a:buFont typeface="Arial" panose="020B0604020202020204" pitchFamily="34" charset="0"/>
              <a:buChar char="•"/>
            </a:pPr>
            <a:r>
              <a:rPr lang="en-US" altLang="zh-CN" sz="2800" dirty="0">
                <a:latin typeface="Arial" panose="020B0604020202020204" pitchFamily="34" charset="0"/>
                <a:ea typeface="微软雅黑 Light" panose="020B0502040204020203" pitchFamily="34" charset="-122"/>
                <a:cs typeface="Arial" panose="020B0604020202020204" pitchFamily="34" charset="0"/>
              </a:rPr>
              <a:t>High missing </a:t>
            </a:r>
          </a:p>
          <a:p>
            <a:pPr>
              <a:lnSpc>
                <a:spcPct val="150000"/>
              </a:lnSpc>
              <a:buClr>
                <a:schemeClr val="accent1"/>
              </a:buClr>
              <a:buSzPct val="150000"/>
            </a:pPr>
            <a:endParaRPr lang="zh-CN" altLang="en-US" sz="2800" dirty="0">
              <a:effectLst/>
              <a:latin typeface="Arial" panose="020B0604020202020204" pitchFamily="34" charset="0"/>
              <a:ea typeface="微软雅黑 Light" panose="020B0502040204020203" pitchFamily="34" charset="-122"/>
              <a:cs typeface="Arial" panose="020B0604020202020204" pitchFamily="34" charset="0"/>
            </a:endParaRPr>
          </a:p>
        </p:txBody>
      </p:sp>
      <p:sp>
        <p:nvSpPr>
          <p:cNvPr id="29" name="TextBox 28">
            <a:extLst>
              <a:ext uri="{FF2B5EF4-FFF2-40B4-BE49-F238E27FC236}">
                <a16:creationId xmlns:a16="http://schemas.microsoft.com/office/drawing/2014/main" id="{D362953C-2811-BC4F-AE3B-6DC8556944AB}"/>
              </a:ext>
            </a:extLst>
          </p:cNvPr>
          <p:cNvSpPr txBox="1"/>
          <p:nvPr/>
        </p:nvSpPr>
        <p:spPr>
          <a:xfrm>
            <a:off x="861263" y="5613362"/>
            <a:ext cx="3386647" cy="1107996"/>
          </a:xfrm>
          <a:prstGeom prst="rect">
            <a:avLst/>
          </a:prstGeom>
          <a:noFill/>
        </p:spPr>
        <p:txBody>
          <a:bodyPr wrap="square">
            <a:spAutoFit/>
          </a:bodyPr>
          <a:lstStyle/>
          <a:p>
            <a:pPr marL="342900" indent="-342900">
              <a:lnSpc>
                <a:spcPct val="150000"/>
              </a:lnSpc>
              <a:buClr>
                <a:schemeClr val="accent1"/>
              </a:buClr>
              <a:buSzPct val="150000"/>
              <a:buFont typeface="Arial" panose="020B0604020202020204" pitchFamily="34" charset="0"/>
              <a:buChar char="•"/>
            </a:pPr>
            <a:r>
              <a:rPr lang="en-US" altLang="zh-CN" sz="2800" dirty="0">
                <a:effectLst/>
                <a:latin typeface="Arial" panose="020B0604020202020204" pitchFamily="34" charset="0"/>
                <a:ea typeface="微软雅黑 Light" panose="020B0502040204020203" pitchFamily="34" charset="-122"/>
                <a:cs typeface="Arial" panose="020B0604020202020204" pitchFamily="34" charset="0"/>
              </a:rPr>
              <a:t>High dimension</a:t>
            </a:r>
          </a:p>
          <a:p>
            <a:pPr marL="800100" lvl="1" indent="-342900">
              <a:spcAft>
                <a:spcPts val="300"/>
              </a:spcAft>
              <a:buClr>
                <a:schemeClr val="accent1"/>
              </a:buClr>
              <a:buSzPct val="150000"/>
              <a:buFont typeface="Wingdings" pitchFamily="2" charset="2"/>
              <a:buChar char="ü"/>
            </a:pPr>
            <a:endParaRPr lang="en-US" altLang="zh-CN" sz="2400" dirty="0">
              <a:latin typeface="Arial" panose="020B0604020202020204" pitchFamily="34" charset="0"/>
              <a:ea typeface="微软雅黑 Light" panose="020B0502040204020203" pitchFamily="34" charset="-122"/>
              <a:cs typeface="Arial" panose="020B0604020202020204" pitchFamily="34" charset="0"/>
            </a:endParaRPr>
          </a:p>
        </p:txBody>
      </p:sp>
      <p:sp>
        <p:nvSpPr>
          <p:cNvPr id="30" name="TextBox 29">
            <a:extLst>
              <a:ext uri="{FF2B5EF4-FFF2-40B4-BE49-F238E27FC236}">
                <a16:creationId xmlns:a16="http://schemas.microsoft.com/office/drawing/2014/main" id="{4BD738FC-BA09-1F48-9208-C79532F73DE4}"/>
              </a:ext>
            </a:extLst>
          </p:cNvPr>
          <p:cNvSpPr txBox="1"/>
          <p:nvPr/>
        </p:nvSpPr>
        <p:spPr>
          <a:xfrm>
            <a:off x="861263" y="6167360"/>
            <a:ext cx="3083465" cy="662489"/>
          </a:xfrm>
          <a:prstGeom prst="rect">
            <a:avLst/>
          </a:prstGeom>
          <a:noFill/>
        </p:spPr>
        <p:txBody>
          <a:bodyPr wrap="square">
            <a:spAutoFit/>
          </a:bodyPr>
          <a:lstStyle/>
          <a:p>
            <a:pPr marL="342900" indent="-342900">
              <a:lnSpc>
                <a:spcPct val="150000"/>
              </a:lnSpc>
              <a:buClr>
                <a:schemeClr val="accent1"/>
              </a:buClr>
              <a:buSzPct val="150000"/>
              <a:buFont typeface="Arial" panose="020B0604020202020204" pitchFamily="34" charset="0"/>
              <a:buChar char="•"/>
            </a:pPr>
            <a:r>
              <a:rPr lang="en-CN" altLang="zh-CN" sz="2800" dirty="0">
                <a:effectLst/>
                <a:latin typeface="Arial" panose="020B0604020202020204" pitchFamily="34" charset="0"/>
                <a:ea typeface="微软雅黑 Light" panose="020B0502040204020203" pitchFamily="34" charset="-122"/>
                <a:cs typeface="Arial" panose="020B0604020202020204" pitchFamily="34" charset="0"/>
              </a:rPr>
              <a:t>High noise</a:t>
            </a:r>
            <a:endParaRPr lang="zh-CN" altLang="en-US" sz="2800" dirty="0">
              <a:effectLst/>
              <a:latin typeface="Arial" panose="020B0604020202020204" pitchFamily="34" charset="0"/>
              <a:ea typeface="微软雅黑 Light" panose="020B0502040204020203" pitchFamily="34" charset="-122"/>
              <a:cs typeface="Arial" panose="020B0604020202020204" pitchFamily="34" charset="0"/>
            </a:endParaRPr>
          </a:p>
        </p:txBody>
      </p:sp>
      <p:pic>
        <p:nvPicPr>
          <p:cNvPr id="32" name="Picture 31">
            <a:extLst>
              <a:ext uri="{FF2B5EF4-FFF2-40B4-BE49-F238E27FC236}">
                <a16:creationId xmlns:a16="http://schemas.microsoft.com/office/drawing/2014/main" id="{F80B36FB-130A-7342-813F-DF06810777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43046" y="1372796"/>
            <a:ext cx="3701826" cy="3249956"/>
          </a:xfrm>
          <a:prstGeom prst="rect">
            <a:avLst/>
          </a:prstGeom>
        </p:spPr>
      </p:pic>
      <p:sp>
        <p:nvSpPr>
          <p:cNvPr id="5" name="TextBox 4">
            <a:extLst>
              <a:ext uri="{FF2B5EF4-FFF2-40B4-BE49-F238E27FC236}">
                <a16:creationId xmlns:a16="http://schemas.microsoft.com/office/drawing/2014/main" id="{AF44DD28-DABB-3285-AD35-60FC375A288B}"/>
              </a:ext>
            </a:extLst>
          </p:cNvPr>
          <p:cNvSpPr txBox="1"/>
          <p:nvPr/>
        </p:nvSpPr>
        <p:spPr>
          <a:xfrm>
            <a:off x="7577273" y="5239881"/>
            <a:ext cx="3083465" cy="1384995"/>
          </a:xfrm>
          <a:prstGeom prst="rect">
            <a:avLst/>
          </a:prstGeom>
          <a:noFill/>
        </p:spPr>
        <p:txBody>
          <a:bodyPr wrap="square">
            <a:spAutoFit/>
          </a:bodyPr>
          <a:lstStyle/>
          <a:p>
            <a:r>
              <a:rPr lang="en-US" sz="2800" dirty="0">
                <a:solidFill>
                  <a:srgbClr val="00BEFF"/>
                </a:solidFill>
                <a:latin typeface="Arial" panose="020B0604020202020204" pitchFamily="34" charset="0"/>
                <a:cs typeface="Arial" panose="020B0604020202020204" pitchFamily="34" charset="0"/>
              </a:rPr>
              <a:t>non-normal</a:t>
            </a:r>
          </a:p>
          <a:p>
            <a:r>
              <a:rPr lang="en-US" altLang="zh-CN" sz="2800" dirty="0">
                <a:solidFill>
                  <a:srgbClr val="00BEFF"/>
                </a:solidFill>
                <a:latin typeface="Arial" panose="020B0604020202020204" pitchFamily="34" charset="0"/>
                <a:cs typeface="Arial" panose="020B0604020202020204" pitchFamily="34" charset="0"/>
              </a:rPr>
              <a:t>zero-inflated</a:t>
            </a:r>
            <a:endParaRPr lang="en-US" sz="2800" dirty="0">
              <a:solidFill>
                <a:srgbClr val="00BEFF"/>
              </a:solidFill>
              <a:latin typeface="Arial" panose="020B0604020202020204" pitchFamily="34" charset="0"/>
              <a:cs typeface="Arial" panose="020B0604020202020204" pitchFamily="34" charset="0"/>
            </a:endParaRPr>
          </a:p>
          <a:p>
            <a:r>
              <a:rPr lang="en-US" sz="2800" dirty="0">
                <a:solidFill>
                  <a:srgbClr val="00BEFF"/>
                </a:solidFill>
                <a:latin typeface="Arial" panose="020B0604020202020204" pitchFamily="34" charset="0"/>
                <a:cs typeface="Arial" panose="020B0604020202020204" pitchFamily="34" charset="0"/>
              </a:rPr>
              <a:t>over-dispersion</a:t>
            </a:r>
            <a:endParaRPr lang="en-CN" sz="2800" dirty="0">
              <a:solidFill>
                <a:srgbClr val="00BE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0189224"/>
      </p:ext>
    </p:extLst>
  </p:cSld>
  <p:clrMapOvr>
    <a:masterClrMapping/>
  </p:clrMapOvr>
</p:sld>
</file>

<file path=ppt/theme/theme1.xml><?xml version="1.0" encoding="utf-8"?>
<a:theme xmlns:a="http://schemas.openxmlformats.org/drawingml/2006/main" name="2016-VI主题">
  <a:themeElements>
    <a:clrScheme name="VI统一色">
      <a:dk1>
        <a:srgbClr val="000000"/>
      </a:dk1>
      <a:lt1>
        <a:srgbClr val="FFFFFF"/>
      </a:lt1>
      <a:dk2>
        <a:srgbClr val="BD9F68"/>
      </a:dk2>
      <a:lt2>
        <a:srgbClr val="B5B5B6"/>
      </a:lt2>
      <a:accent1>
        <a:srgbClr val="C8161E"/>
      </a:accent1>
      <a:accent2>
        <a:srgbClr val="F08300"/>
      </a:accent2>
      <a:accent3>
        <a:srgbClr val="FDD000"/>
      </a:accent3>
      <a:accent4>
        <a:srgbClr val="338D27"/>
      </a:accent4>
      <a:accent5>
        <a:srgbClr val="0086D1"/>
      </a:accent5>
      <a:accent6>
        <a:srgbClr val="004098"/>
      </a:accent6>
      <a:hlink>
        <a:srgbClr val="B5B5B6"/>
      </a:hlink>
      <a:folHlink>
        <a:srgbClr val="BD9F68"/>
      </a:folHlink>
    </a:clrScheme>
    <a:fontScheme name="自定义 7">
      <a:majorFont>
        <a:latin typeface="等线"/>
        <a:ea typeface="等线"/>
        <a:cs typeface=""/>
      </a:majorFont>
      <a:minorFont>
        <a:latin typeface="等线 Light"/>
        <a:ea typeface="等线"/>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2016-VI主题" id="{5AE3302E-EAD3-4AF6-9B05-44D5CA6E31FB}" vid="{55D1CDEE-FEEF-4D3E-ACCF-BFCE645E4B05}"/>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2016-VI主题</Template>
  <TotalTime>22697</TotalTime>
  <Words>2615</Words>
  <Application>Microsoft Office PowerPoint</Application>
  <PresentationFormat>宽屏</PresentationFormat>
  <Paragraphs>396</Paragraphs>
  <Slides>44</Slides>
  <Notes>36</Notes>
  <HiddenSlides>0</HiddenSlides>
  <MMClips>0</MMClips>
  <ScaleCrop>false</ScaleCrop>
  <HeadingPairs>
    <vt:vector size="8" baseType="variant">
      <vt:variant>
        <vt:lpstr>已用的字体</vt:lpstr>
      </vt:variant>
      <vt:variant>
        <vt:i4>22</vt:i4>
      </vt:variant>
      <vt:variant>
        <vt:lpstr>主题</vt:lpstr>
      </vt:variant>
      <vt:variant>
        <vt:i4>1</vt:i4>
      </vt:variant>
      <vt:variant>
        <vt:lpstr>链接</vt:lpstr>
      </vt:variant>
      <vt:variant>
        <vt:i4>1</vt:i4>
      </vt:variant>
      <vt:variant>
        <vt:lpstr>幻灯片标题</vt:lpstr>
      </vt:variant>
      <vt:variant>
        <vt:i4>44</vt:i4>
      </vt:variant>
    </vt:vector>
  </HeadingPairs>
  <TitlesOfParts>
    <vt:vector size="68" baseType="lpstr">
      <vt:lpstr>-apple-system</vt:lpstr>
      <vt:lpstr>Arial Hebrew Scholar</vt:lpstr>
      <vt:lpstr>Gill Sans MT</vt:lpstr>
      <vt:lpstr>HEITI TC MEDIUM</vt:lpstr>
      <vt:lpstr>HEITI TC MEDIUM</vt:lpstr>
      <vt:lpstr>Helvetica Neue</vt:lpstr>
      <vt:lpstr>system-ui</vt:lpstr>
      <vt:lpstr>DengXian</vt:lpstr>
      <vt:lpstr>DengXian</vt:lpstr>
      <vt:lpstr>等线 Light</vt:lpstr>
      <vt:lpstr>方正粗黑宋简体</vt:lpstr>
      <vt:lpstr>微软雅黑</vt:lpstr>
      <vt:lpstr>微软雅黑</vt:lpstr>
      <vt:lpstr>微软雅黑 Light</vt:lpstr>
      <vt:lpstr>Arial</vt:lpstr>
      <vt:lpstr>Arial</vt:lpstr>
      <vt:lpstr>Calibri</vt:lpstr>
      <vt:lpstr>Calibri Light</vt:lpstr>
      <vt:lpstr>Cambria</vt:lpstr>
      <vt:lpstr>Cambria Math</vt:lpstr>
      <vt:lpstr>Times New Roman</vt:lpstr>
      <vt:lpstr>Wingdings</vt:lpstr>
      <vt:lpstr>2016-VI主题</vt:lpstr>
      <vt:lpstr>file:///localhost/Users/lijing/Documents/!OLE_LINK1</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Summary</vt:lpstr>
      <vt:lpstr> Acknowledgements</vt:lpstr>
    </vt:vector>
  </TitlesOfParts>
  <Manager/>
  <Company>微软中国</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
  <dc:creator>微软用户</dc:creator>
  <cp:keywords/>
  <dc:description/>
  <cp:lastModifiedBy>Li Jinyang</cp:lastModifiedBy>
  <cp:revision>1067</cp:revision>
  <dcterms:created xsi:type="dcterms:W3CDTF">2016-01-21T16:32:22Z</dcterms:created>
  <dcterms:modified xsi:type="dcterms:W3CDTF">2023-08-31T05:42:25Z</dcterms:modified>
  <cp:category/>
</cp:coreProperties>
</file>