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heme/theme2.xml" ContentType="application/vnd.openxmlformats-officedocument.theme+xml"/>
  <Override PartName="/ppt/tags/tag21.xml" ContentType="application/vnd.openxmlformats-officedocument.presentationml.tags+xml"/>
  <Override PartName="/ppt/notesSlides/notesSlide1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4.xml" ContentType="application/vnd.openxmlformats-officedocument.presentationml.tags+xml"/>
  <Override PartName="/ppt/notesSlides/notesSlide4.xml" ContentType="application/vnd.openxmlformats-officedocument.presentationml.notesSlide+xml"/>
  <Override PartName="/ppt/tags/tag2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6.xml" ContentType="application/vnd.openxmlformats-officedocument.presentationml.tag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3.xml" ContentType="application/vnd.openxmlformats-officedocument.presentationml.notesSlide+xml"/>
  <Override PartName="/ppt/tags/tag27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9"/>
  </p:notesMasterIdLst>
  <p:sldIdLst>
    <p:sldId id="409" r:id="rId2"/>
    <p:sldId id="257" r:id="rId3"/>
    <p:sldId id="258" r:id="rId4"/>
    <p:sldId id="259" r:id="rId5"/>
    <p:sldId id="260" r:id="rId6"/>
    <p:sldId id="442" r:id="rId7"/>
    <p:sldId id="457" r:id="rId8"/>
    <p:sldId id="261" r:id="rId9"/>
    <p:sldId id="437" r:id="rId10"/>
    <p:sldId id="445" r:id="rId11"/>
    <p:sldId id="446" r:id="rId12"/>
    <p:sldId id="448" r:id="rId13"/>
    <p:sldId id="673" r:id="rId14"/>
    <p:sldId id="262" r:id="rId15"/>
    <p:sldId id="679" r:id="rId16"/>
    <p:sldId id="451" r:id="rId17"/>
    <p:sldId id="449" r:id="rId18"/>
    <p:sldId id="450" r:id="rId19"/>
    <p:sldId id="689" r:id="rId20"/>
    <p:sldId id="444" r:id="rId21"/>
    <p:sldId id="454" r:id="rId22"/>
    <p:sldId id="687" r:id="rId23"/>
    <p:sldId id="686" r:id="rId24"/>
    <p:sldId id="688" r:id="rId25"/>
    <p:sldId id="680" r:id="rId26"/>
    <p:sldId id="692" r:id="rId27"/>
    <p:sldId id="694" r:id="rId28"/>
    <p:sldId id="695" r:id="rId29"/>
    <p:sldId id="697" r:id="rId30"/>
    <p:sldId id="699" r:id="rId31"/>
    <p:sldId id="700" r:id="rId32"/>
    <p:sldId id="698" r:id="rId33"/>
    <p:sldId id="672" r:id="rId34"/>
    <p:sldId id="456" r:id="rId35"/>
    <p:sldId id="701" r:id="rId36"/>
    <p:sldId id="707" r:id="rId37"/>
    <p:sldId id="693" r:id="rId38"/>
    <p:sldId id="674" r:id="rId39"/>
    <p:sldId id="266" r:id="rId40"/>
    <p:sldId id="458" r:id="rId41"/>
    <p:sldId id="702" r:id="rId42"/>
    <p:sldId id="438" r:id="rId43"/>
    <p:sldId id="439" r:id="rId44"/>
    <p:sldId id="443" r:id="rId45"/>
    <p:sldId id="441" r:id="rId46"/>
    <p:sldId id="682" r:id="rId47"/>
    <p:sldId id="683" r:id="rId48"/>
    <p:sldId id="684" r:id="rId49"/>
    <p:sldId id="685" r:id="rId50"/>
    <p:sldId id="704" r:id="rId51"/>
    <p:sldId id="705" r:id="rId52"/>
    <p:sldId id="675" r:id="rId53"/>
    <p:sldId id="459" r:id="rId54"/>
    <p:sldId id="703" r:id="rId55"/>
    <p:sldId id="706" r:id="rId56"/>
    <p:sldId id="678" r:id="rId57"/>
    <p:sldId id="419" r:id="rId5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3884"/>
    <a:srgbClr val="6096E6"/>
    <a:srgbClr val="2169D3"/>
    <a:srgbClr val="FFFFFF"/>
    <a:srgbClr val="6A85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0" autoAdjust="0"/>
    <p:restoredTop sz="87913" autoAdjust="0"/>
  </p:normalViewPr>
  <p:slideViewPr>
    <p:cSldViewPr snapToGrid="0">
      <p:cViewPr varScale="1">
        <p:scale>
          <a:sx n="81" d="100"/>
          <a:sy n="81" d="100"/>
        </p:scale>
        <p:origin x="49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286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WorkSpace\2023-08-14-CNCP2023\&#32467;&#26524;v081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WorkSpace\2023-08-14-CNCP2023\&#32467;&#26524;v081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WorkSpace\2023-08-14-CNCP2023\&#32467;&#26524;v081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WorkSpace\2023-08-14-CNCP2023\&#32467;&#26524;v0814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WorkSpace\2023-08-14-CNCP2023\&#32467;&#26524;v0830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WorkSpace\2023-08-14-CNCP2023\&#32467;&#26524;v0830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Sheet2!$A$2:$A$28</c:f>
              <c:strCache>
                <c:ptCount val="27"/>
                <c:pt idx="0">
                  <c:v>QE</c:v>
                </c:pt>
                <c:pt idx="1">
                  <c:v>QEPlus</c:v>
                </c:pt>
                <c:pt idx="2">
                  <c:v>QEHF</c:v>
                </c:pt>
                <c:pt idx="3">
                  <c:v>timsTOFPro1</c:v>
                </c:pt>
                <c:pt idx="4">
                  <c:v>timsTOFPro1</c:v>
                </c:pt>
                <c:pt idx="5">
                  <c:v>timsTOFPro1</c:v>
                </c:pt>
                <c:pt idx="6">
                  <c:v>timsTOFPro1</c:v>
                </c:pt>
                <c:pt idx="7">
                  <c:v>QEHFX</c:v>
                </c:pt>
                <c:pt idx="8">
                  <c:v>Lumos</c:v>
                </c:pt>
                <c:pt idx="9">
                  <c:v>Lumos</c:v>
                </c:pt>
                <c:pt idx="10">
                  <c:v>Lumos</c:v>
                </c:pt>
                <c:pt idx="11">
                  <c:v>Lumos</c:v>
                </c:pt>
                <c:pt idx="12">
                  <c:v>Exploris480</c:v>
                </c:pt>
                <c:pt idx="13">
                  <c:v>Exploris480</c:v>
                </c:pt>
                <c:pt idx="14">
                  <c:v>Exploris480</c:v>
                </c:pt>
                <c:pt idx="15">
                  <c:v>Exploris480</c:v>
                </c:pt>
                <c:pt idx="16">
                  <c:v>Exploris480</c:v>
                </c:pt>
                <c:pt idx="17">
                  <c:v>Eclipse</c:v>
                </c:pt>
                <c:pt idx="18">
                  <c:v>Eclipse</c:v>
                </c:pt>
                <c:pt idx="19">
                  <c:v>Eclipse-FAIMS</c:v>
                </c:pt>
                <c:pt idx="20">
                  <c:v>timsTOFPro2</c:v>
                </c:pt>
                <c:pt idx="21">
                  <c:v>timsTOFPro2</c:v>
                </c:pt>
                <c:pt idx="22">
                  <c:v>timsTOFPro2</c:v>
                </c:pt>
                <c:pt idx="23">
                  <c:v>timsTOFPro2</c:v>
                </c:pt>
                <c:pt idx="24">
                  <c:v>timsTOFPro2</c:v>
                </c:pt>
                <c:pt idx="25">
                  <c:v>timsTOFSCP</c:v>
                </c:pt>
                <c:pt idx="26">
                  <c:v>timsTOFSCP</c:v>
                </c:pt>
              </c:strCache>
            </c:strRef>
          </c:cat>
          <c:val>
            <c:numRef>
              <c:f>Sheet2!$B$2:$B$28</c:f>
              <c:numCache>
                <c:formatCode>General</c:formatCode>
                <c:ptCount val="27"/>
                <c:pt idx="0">
                  <c:v>2383</c:v>
                </c:pt>
                <c:pt idx="1">
                  <c:v>2917</c:v>
                </c:pt>
                <c:pt idx="2">
                  <c:v>4221</c:v>
                </c:pt>
                <c:pt idx="3">
                  <c:v>0</c:v>
                </c:pt>
                <c:pt idx="4">
                  <c:v>5488</c:v>
                </c:pt>
                <c:pt idx="5">
                  <c:v>5553</c:v>
                </c:pt>
                <c:pt idx="6">
                  <c:v>5712</c:v>
                </c:pt>
                <c:pt idx="7">
                  <c:v>4143</c:v>
                </c:pt>
                <c:pt idx="8">
                  <c:v>3466</c:v>
                </c:pt>
                <c:pt idx="9">
                  <c:v>3264</c:v>
                </c:pt>
                <c:pt idx="10">
                  <c:v>3499</c:v>
                </c:pt>
                <c:pt idx="11">
                  <c:v>3270</c:v>
                </c:pt>
                <c:pt idx="12">
                  <c:v>4012</c:v>
                </c:pt>
                <c:pt idx="13">
                  <c:v>4001</c:v>
                </c:pt>
                <c:pt idx="14">
                  <c:v>4069</c:v>
                </c:pt>
                <c:pt idx="15">
                  <c:v>4138</c:v>
                </c:pt>
                <c:pt idx="16">
                  <c:v>4282</c:v>
                </c:pt>
                <c:pt idx="17">
                  <c:v>4511</c:v>
                </c:pt>
                <c:pt idx="18">
                  <c:v>3807</c:v>
                </c:pt>
                <c:pt idx="19">
                  <c:v>4015</c:v>
                </c:pt>
                <c:pt idx="20">
                  <c:v>4778</c:v>
                </c:pt>
                <c:pt idx="21">
                  <c:v>5399</c:v>
                </c:pt>
                <c:pt idx="22">
                  <c:v>5691</c:v>
                </c:pt>
                <c:pt idx="23">
                  <c:v>5676</c:v>
                </c:pt>
                <c:pt idx="24">
                  <c:v>5177</c:v>
                </c:pt>
                <c:pt idx="25">
                  <c:v>3466</c:v>
                </c:pt>
                <c:pt idx="26">
                  <c:v>3138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E5-400E-B779-B75AD82DC5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30"/>
        <c:axId val="723643039"/>
        <c:axId val="723371775"/>
      </c:barChart>
      <c:catAx>
        <c:axId val="7236430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zh-CN"/>
          </a:p>
        </c:txPr>
        <c:crossAx val="723371775"/>
        <c:crosses val="autoZero"/>
        <c:auto val="1"/>
        <c:lblAlgn val="ctr"/>
        <c:lblOffset val="100"/>
        <c:noMultiLvlLbl val="0"/>
      </c:catAx>
      <c:valAx>
        <c:axId val="7233717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zh-CN"/>
          </a:p>
        </c:txPr>
        <c:crossAx val="7236430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Sheet2!$A$2:$A$28</c:f>
              <c:strCache>
                <c:ptCount val="27"/>
                <c:pt idx="0">
                  <c:v>QE</c:v>
                </c:pt>
                <c:pt idx="1">
                  <c:v>QEPlus</c:v>
                </c:pt>
                <c:pt idx="2">
                  <c:v>QEHF</c:v>
                </c:pt>
                <c:pt idx="3">
                  <c:v>timsTOFPro1</c:v>
                </c:pt>
                <c:pt idx="4">
                  <c:v>timsTOFPro1</c:v>
                </c:pt>
                <c:pt idx="5">
                  <c:v>timsTOFPro1</c:v>
                </c:pt>
                <c:pt idx="6">
                  <c:v>timsTOFPro1</c:v>
                </c:pt>
                <c:pt idx="7">
                  <c:v>QEHFX</c:v>
                </c:pt>
                <c:pt idx="8">
                  <c:v>Lumos</c:v>
                </c:pt>
                <c:pt idx="9">
                  <c:v>Lumos</c:v>
                </c:pt>
                <c:pt idx="10">
                  <c:v>Lumos</c:v>
                </c:pt>
                <c:pt idx="11">
                  <c:v>Lumos</c:v>
                </c:pt>
                <c:pt idx="12">
                  <c:v>Exploris480</c:v>
                </c:pt>
                <c:pt idx="13">
                  <c:v>Exploris480</c:v>
                </c:pt>
                <c:pt idx="14">
                  <c:v>Exploris480</c:v>
                </c:pt>
                <c:pt idx="15">
                  <c:v>Exploris480</c:v>
                </c:pt>
                <c:pt idx="16">
                  <c:v>Exploris480</c:v>
                </c:pt>
                <c:pt idx="17">
                  <c:v>Eclipse</c:v>
                </c:pt>
                <c:pt idx="18">
                  <c:v>Eclipse</c:v>
                </c:pt>
                <c:pt idx="19">
                  <c:v>Eclipse-FAIMS</c:v>
                </c:pt>
                <c:pt idx="20">
                  <c:v>timsTOFPro2</c:v>
                </c:pt>
                <c:pt idx="21">
                  <c:v>timsTOFPro2</c:v>
                </c:pt>
                <c:pt idx="22">
                  <c:v>timsTOFPro2</c:v>
                </c:pt>
                <c:pt idx="23">
                  <c:v>timsTOFPro2</c:v>
                </c:pt>
                <c:pt idx="24">
                  <c:v>timsTOFPro2</c:v>
                </c:pt>
                <c:pt idx="25">
                  <c:v>timsTOFSCP</c:v>
                </c:pt>
                <c:pt idx="26">
                  <c:v>timsTOFSCP</c:v>
                </c:pt>
              </c:strCache>
            </c:strRef>
          </c:cat>
          <c:val>
            <c:numRef>
              <c:f>Sheet2!$B$2:$B$28</c:f>
              <c:numCache>
                <c:formatCode>General</c:formatCode>
                <c:ptCount val="27"/>
                <c:pt idx="0">
                  <c:v>2383</c:v>
                </c:pt>
                <c:pt idx="1">
                  <c:v>2917</c:v>
                </c:pt>
                <c:pt idx="2">
                  <c:v>4221</c:v>
                </c:pt>
                <c:pt idx="3">
                  <c:v>0</c:v>
                </c:pt>
                <c:pt idx="4">
                  <c:v>5488</c:v>
                </c:pt>
                <c:pt idx="5">
                  <c:v>5553</c:v>
                </c:pt>
                <c:pt idx="6">
                  <c:v>5712</c:v>
                </c:pt>
                <c:pt idx="7">
                  <c:v>4143</c:v>
                </c:pt>
                <c:pt idx="8">
                  <c:v>3466</c:v>
                </c:pt>
                <c:pt idx="9">
                  <c:v>3264</c:v>
                </c:pt>
                <c:pt idx="10">
                  <c:v>3499</c:v>
                </c:pt>
                <c:pt idx="11">
                  <c:v>3270</c:v>
                </c:pt>
                <c:pt idx="12">
                  <c:v>4012</c:v>
                </c:pt>
                <c:pt idx="13">
                  <c:v>4001</c:v>
                </c:pt>
                <c:pt idx="14">
                  <c:v>4069</c:v>
                </c:pt>
                <c:pt idx="15">
                  <c:v>4138</c:v>
                </c:pt>
                <c:pt idx="16">
                  <c:v>4282</c:v>
                </c:pt>
                <c:pt idx="17">
                  <c:v>4511</c:v>
                </c:pt>
                <c:pt idx="18">
                  <c:v>3807</c:v>
                </c:pt>
                <c:pt idx="19">
                  <c:v>4015</c:v>
                </c:pt>
                <c:pt idx="20">
                  <c:v>4778</c:v>
                </c:pt>
                <c:pt idx="21">
                  <c:v>5399</c:v>
                </c:pt>
                <c:pt idx="22">
                  <c:v>5691</c:v>
                </c:pt>
                <c:pt idx="23">
                  <c:v>5676</c:v>
                </c:pt>
                <c:pt idx="24">
                  <c:v>5177</c:v>
                </c:pt>
                <c:pt idx="25">
                  <c:v>3466</c:v>
                </c:pt>
                <c:pt idx="26">
                  <c:v>3138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E5-400E-B779-B75AD82DC5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30"/>
        <c:axId val="723643039"/>
        <c:axId val="723371775"/>
      </c:barChart>
      <c:catAx>
        <c:axId val="7236430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zh-CN"/>
          </a:p>
        </c:txPr>
        <c:crossAx val="723371775"/>
        <c:crosses val="autoZero"/>
        <c:auto val="1"/>
        <c:lblAlgn val="ctr"/>
        <c:lblOffset val="100"/>
        <c:noMultiLvlLbl val="0"/>
      </c:catAx>
      <c:valAx>
        <c:axId val="7233717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zh-CN"/>
          </a:p>
        </c:txPr>
        <c:crossAx val="7236430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0"/>
            <c:invertIfNegative val="0"/>
            <c:bubble3D val="0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B38C-45A2-A77A-653505018E17}"/>
              </c:ext>
            </c:extLst>
          </c:dPt>
          <c:dPt>
            <c:idx val="22"/>
            <c:invertIfNegative val="0"/>
            <c:bubble3D val="0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38C-45A2-A77A-653505018E17}"/>
              </c:ext>
            </c:extLst>
          </c:dPt>
          <c:cat>
            <c:strRef>
              <c:f>Sheet2!$A$2:$A$28</c:f>
              <c:strCache>
                <c:ptCount val="27"/>
                <c:pt idx="0">
                  <c:v>QE</c:v>
                </c:pt>
                <c:pt idx="1">
                  <c:v>QEPlus</c:v>
                </c:pt>
                <c:pt idx="2">
                  <c:v>QEHF</c:v>
                </c:pt>
                <c:pt idx="3">
                  <c:v>timsTOFPro1</c:v>
                </c:pt>
                <c:pt idx="4">
                  <c:v>timsTOFPro1</c:v>
                </c:pt>
                <c:pt idx="5">
                  <c:v>timsTOFPro1</c:v>
                </c:pt>
                <c:pt idx="6">
                  <c:v>timsTOFPro1</c:v>
                </c:pt>
                <c:pt idx="7">
                  <c:v>QEHFX</c:v>
                </c:pt>
                <c:pt idx="8">
                  <c:v>Lumos</c:v>
                </c:pt>
                <c:pt idx="9">
                  <c:v>Lumos</c:v>
                </c:pt>
                <c:pt idx="10">
                  <c:v>Lumos</c:v>
                </c:pt>
                <c:pt idx="11">
                  <c:v>Lumos</c:v>
                </c:pt>
                <c:pt idx="12">
                  <c:v>Exploris480</c:v>
                </c:pt>
                <c:pt idx="13">
                  <c:v>Exploris480</c:v>
                </c:pt>
                <c:pt idx="14">
                  <c:v>Exploris480</c:v>
                </c:pt>
                <c:pt idx="15">
                  <c:v>Exploris480</c:v>
                </c:pt>
                <c:pt idx="16">
                  <c:v>Exploris480</c:v>
                </c:pt>
                <c:pt idx="17">
                  <c:v>Eclipse</c:v>
                </c:pt>
                <c:pt idx="18">
                  <c:v>Eclipse</c:v>
                </c:pt>
                <c:pt idx="19">
                  <c:v>Eclipse-FAIMS</c:v>
                </c:pt>
                <c:pt idx="20">
                  <c:v>timsTOFPro2</c:v>
                </c:pt>
                <c:pt idx="21">
                  <c:v>timsTOFPro2</c:v>
                </c:pt>
                <c:pt idx="22">
                  <c:v>timsTOFPro2</c:v>
                </c:pt>
                <c:pt idx="23">
                  <c:v>timsTOFPro2</c:v>
                </c:pt>
                <c:pt idx="24">
                  <c:v>timsTOFPro2</c:v>
                </c:pt>
                <c:pt idx="25">
                  <c:v>timsTOFSCP</c:v>
                </c:pt>
                <c:pt idx="26">
                  <c:v>timsTOFSCP</c:v>
                </c:pt>
              </c:strCache>
            </c:strRef>
          </c:cat>
          <c:val>
            <c:numRef>
              <c:f>Sheet2!$B$2:$B$28</c:f>
              <c:numCache>
                <c:formatCode>General</c:formatCode>
                <c:ptCount val="27"/>
                <c:pt idx="0">
                  <c:v>2383</c:v>
                </c:pt>
                <c:pt idx="1">
                  <c:v>2917</c:v>
                </c:pt>
                <c:pt idx="2">
                  <c:v>4221</c:v>
                </c:pt>
                <c:pt idx="3">
                  <c:v>0</c:v>
                </c:pt>
                <c:pt idx="4">
                  <c:v>5488</c:v>
                </c:pt>
                <c:pt idx="5">
                  <c:v>5553</c:v>
                </c:pt>
                <c:pt idx="6">
                  <c:v>5712</c:v>
                </c:pt>
                <c:pt idx="7">
                  <c:v>4143</c:v>
                </c:pt>
                <c:pt idx="8">
                  <c:v>3466</c:v>
                </c:pt>
                <c:pt idx="9">
                  <c:v>3264</c:v>
                </c:pt>
                <c:pt idx="10">
                  <c:v>3499</c:v>
                </c:pt>
                <c:pt idx="11">
                  <c:v>3270</c:v>
                </c:pt>
                <c:pt idx="12">
                  <c:v>4012</c:v>
                </c:pt>
                <c:pt idx="13">
                  <c:v>4001</c:v>
                </c:pt>
                <c:pt idx="14">
                  <c:v>4069</c:v>
                </c:pt>
                <c:pt idx="15">
                  <c:v>4138</c:v>
                </c:pt>
                <c:pt idx="16">
                  <c:v>4282</c:v>
                </c:pt>
                <c:pt idx="17">
                  <c:v>4511</c:v>
                </c:pt>
                <c:pt idx="18">
                  <c:v>3807</c:v>
                </c:pt>
                <c:pt idx="19">
                  <c:v>4015</c:v>
                </c:pt>
                <c:pt idx="20">
                  <c:v>4778</c:v>
                </c:pt>
                <c:pt idx="21">
                  <c:v>5399</c:v>
                </c:pt>
                <c:pt idx="22">
                  <c:v>5691</c:v>
                </c:pt>
                <c:pt idx="23">
                  <c:v>5676</c:v>
                </c:pt>
                <c:pt idx="24">
                  <c:v>5177</c:v>
                </c:pt>
                <c:pt idx="25">
                  <c:v>3466</c:v>
                </c:pt>
                <c:pt idx="26">
                  <c:v>3138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E5-400E-B779-B75AD82DC5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30"/>
        <c:axId val="723643039"/>
        <c:axId val="723371775"/>
      </c:barChart>
      <c:catAx>
        <c:axId val="7236430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zh-CN"/>
          </a:p>
        </c:txPr>
        <c:crossAx val="723371775"/>
        <c:crosses val="autoZero"/>
        <c:auto val="1"/>
        <c:lblAlgn val="ctr"/>
        <c:lblOffset val="100"/>
        <c:noMultiLvlLbl val="0"/>
      </c:catAx>
      <c:valAx>
        <c:axId val="7233717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zh-CN"/>
          </a:p>
        </c:txPr>
        <c:crossAx val="7236430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Sheet3!$A$1:$A$27</c:f>
              <c:strCache>
                <c:ptCount val="27"/>
                <c:pt idx="0">
                  <c:v>QE</c:v>
                </c:pt>
                <c:pt idx="1">
                  <c:v>QEPlus</c:v>
                </c:pt>
                <c:pt idx="2">
                  <c:v>QEHF</c:v>
                </c:pt>
                <c:pt idx="3">
                  <c:v>timsTOFPro1</c:v>
                </c:pt>
                <c:pt idx="4">
                  <c:v>timsTOFPro1</c:v>
                </c:pt>
                <c:pt idx="5">
                  <c:v>timsTOFPro1</c:v>
                </c:pt>
                <c:pt idx="6">
                  <c:v>timsTOFPro1</c:v>
                </c:pt>
                <c:pt idx="7">
                  <c:v>QEHFX</c:v>
                </c:pt>
                <c:pt idx="8">
                  <c:v>Lumos</c:v>
                </c:pt>
                <c:pt idx="9">
                  <c:v>Lumos</c:v>
                </c:pt>
                <c:pt idx="10">
                  <c:v>Lumos</c:v>
                </c:pt>
                <c:pt idx="11">
                  <c:v>Lumos</c:v>
                </c:pt>
                <c:pt idx="12">
                  <c:v>Exploris480</c:v>
                </c:pt>
                <c:pt idx="13">
                  <c:v>Exploris480</c:v>
                </c:pt>
                <c:pt idx="14">
                  <c:v>Exploris480</c:v>
                </c:pt>
                <c:pt idx="15">
                  <c:v>Exploris480</c:v>
                </c:pt>
                <c:pt idx="16">
                  <c:v>Exploris480</c:v>
                </c:pt>
                <c:pt idx="17">
                  <c:v>Eclipse</c:v>
                </c:pt>
                <c:pt idx="18">
                  <c:v>Eclipse</c:v>
                </c:pt>
                <c:pt idx="19">
                  <c:v>Eclipse-FAIMS</c:v>
                </c:pt>
                <c:pt idx="20">
                  <c:v>timsTOFPro2</c:v>
                </c:pt>
                <c:pt idx="21">
                  <c:v>timsTOFPro2</c:v>
                </c:pt>
                <c:pt idx="22">
                  <c:v>timsTOFPro2</c:v>
                </c:pt>
                <c:pt idx="23">
                  <c:v>timsTOFPro2</c:v>
                </c:pt>
                <c:pt idx="24">
                  <c:v>timsTOFPro2</c:v>
                </c:pt>
                <c:pt idx="25">
                  <c:v>timsTOFSCP</c:v>
                </c:pt>
                <c:pt idx="26">
                  <c:v>timsTOFSCP</c:v>
                </c:pt>
              </c:strCache>
            </c:strRef>
          </c:cat>
          <c:val>
            <c:numRef>
              <c:f>Sheet3!$B$1:$B$27</c:f>
              <c:numCache>
                <c:formatCode>General</c:formatCode>
                <c:ptCount val="27"/>
                <c:pt idx="0">
                  <c:v>0</c:v>
                </c:pt>
                <c:pt idx="1">
                  <c:v>4717</c:v>
                </c:pt>
                <c:pt idx="2">
                  <c:v>7143</c:v>
                </c:pt>
                <c:pt idx="3">
                  <c:v>7952</c:v>
                </c:pt>
                <c:pt idx="4">
                  <c:v>7848</c:v>
                </c:pt>
                <c:pt idx="5">
                  <c:v>7563</c:v>
                </c:pt>
                <c:pt idx="6">
                  <c:v>8615</c:v>
                </c:pt>
                <c:pt idx="7">
                  <c:v>6396</c:v>
                </c:pt>
                <c:pt idx="8">
                  <c:v>6240</c:v>
                </c:pt>
                <c:pt idx="9">
                  <c:v>5607</c:v>
                </c:pt>
                <c:pt idx="10">
                  <c:v>5549</c:v>
                </c:pt>
                <c:pt idx="11">
                  <c:v>4952</c:v>
                </c:pt>
                <c:pt idx="12">
                  <c:v>5816</c:v>
                </c:pt>
                <c:pt idx="13">
                  <c:v>5510</c:v>
                </c:pt>
                <c:pt idx="14">
                  <c:v>0</c:v>
                </c:pt>
                <c:pt idx="15">
                  <c:v>6121</c:v>
                </c:pt>
                <c:pt idx="16">
                  <c:v>6963</c:v>
                </c:pt>
                <c:pt idx="17">
                  <c:v>6891</c:v>
                </c:pt>
                <c:pt idx="18">
                  <c:v>5917</c:v>
                </c:pt>
                <c:pt idx="19">
                  <c:v>6160</c:v>
                </c:pt>
                <c:pt idx="20">
                  <c:v>7455</c:v>
                </c:pt>
                <c:pt idx="21">
                  <c:v>8015</c:v>
                </c:pt>
                <c:pt idx="22">
                  <c:v>8361</c:v>
                </c:pt>
                <c:pt idx="23">
                  <c:v>7791</c:v>
                </c:pt>
                <c:pt idx="24">
                  <c:v>7793</c:v>
                </c:pt>
                <c:pt idx="25">
                  <c:v>5292</c:v>
                </c:pt>
                <c:pt idx="26">
                  <c:v>6091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82-47E1-AE56-D322B3B5ED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637398464"/>
        <c:axId val="1369570096"/>
      </c:barChart>
      <c:catAx>
        <c:axId val="1637398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zh-CN"/>
          </a:p>
        </c:txPr>
        <c:crossAx val="1369570096"/>
        <c:crosses val="autoZero"/>
        <c:auto val="1"/>
        <c:lblAlgn val="ctr"/>
        <c:lblOffset val="100"/>
        <c:noMultiLvlLbl val="0"/>
      </c:catAx>
      <c:valAx>
        <c:axId val="1369570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zh-CN"/>
          </a:p>
        </c:txPr>
        <c:crossAx val="1637398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Sheet1!$A$1:$A$25</c:f>
              <c:strCache>
                <c:ptCount val="25"/>
                <c:pt idx="0">
                  <c:v>QE</c:v>
                </c:pt>
                <c:pt idx="1">
                  <c:v>QEPlus</c:v>
                </c:pt>
                <c:pt idx="2">
                  <c:v>QEHF</c:v>
                </c:pt>
                <c:pt idx="3">
                  <c:v>timsTOFPro1</c:v>
                </c:pt>
                <c:pt idx="4">
                  <c:v>timsTOFPro1</c:v>
                </c:pt>
                <c:pt idx="5">
                  <c:v>timsTOFPro1</c:v>
                </c:pt>
                <c:pt idx="6">
                  <c:v>QEHFX</c:v>
                </c:pt>
                <c:pt idx="7">
                  <c:v>Lumos</c:v>
                </c:pt>
                <c:pt idx="8">
                  <c:v>Lumos</c:v>
                </c:pt>
                <c:pt idx="9">
                  <c:v>Lumos</c:v>
                </c:pt>
                <c:pt idx="10">
                  <c:v>Lumos</c:v>
                </c:pt>
                <c:pt idx="11">
                  <c:v>Exploris480</c:v>
                </c:pt>
                <c:pt idx="12">
                  <c:v>Exploris480</c:v>
                </c:pt>
                <c:pt idx="13">
                  <c:v>Exploris480</c:v>
                </c:pt>
                <c:pt idx="14">
                  <c:v>Exploris480</c:v>
                </c:pt>
                <c:pt idx="15">
                  <c:v>Exploris480</c:v>
                </c:pt>
                <c:pt idx="16">
                  <c:v>Eclipse</c:v>
                </c:pt>
                <c:pt idx="17">
                  <c:v>Eclipse</c:v>
                </c:pt>
                <c:pt idx="18">
                  <c:v>timsTOFPro2</c:v>
                </c:pt>
                <c:pt idx="19">
                  <c:v>timsTOFPro2</c:v>
                </c:pt>
                <c:pt idx="20">
                  <c:v>timsTOFPro2</c:v>
                </c:pt>
                <c:pt idx="21">
                  <c:v>timsTOFPro2</c:v>
                </c:pt>
                <c:pt idx="22">
                  <c:v>timsTOFPro2</c:v>
                </c:pt>
                <c:pt idx="23">
                  <c:v>timsTOFSCP</c:v>
                </c:pt>
                <c:pt idx="24">
                  <c:v>timsTOFSCP</c:v>
                </c:pt>
              </c:strCache>
            </c:strRef>
          </c:cat>
          <c:val>
            <c:numRef>
              <c:f>Sheet1!$C$1:$C$25</c:f>
              <c:numCache>
                <c:formatCode>0.00%</c:formatCode>
                <c:ptCount val="25"/>
                <c:pt idx="0">
                  <c:v>0.94779999999999998</c:v>
                </c:pt>
                <c:pt idx="1">
                  <c:v>0.97370000000000001</c:v>
                </c:pt>
                <c:pt idx="2">
                  <c:v>0.96750000000000003</c:v>
                </c:pt>
                <c:pt idx="3">
                  <c:v>0.97499999999999998</c:v>
                </c:pt>
                <c:pt idx="4">
                  <c:v>0.88800000000000001</c:v>
                </c:pt>
                <c:pt idx="5">
                  <c:v>0.93369999999999997</c:v>
                </c:pt>
                <c:pt idx="6">
                  <c:v>0.92610000000000003</c:v>
                </c:pt>
                <c:pt idx="7">
                  <c:v>0.92349999999999999</c:v>
                </c:pt>
                <c:pt idx="8">
                  <c:v>0.96379999999999999</c:v>
                </c:pt>
                <c:pt idx="9">
                  <c:v>0.95989999999999998</c:v>
                </c:pt>
                <c:pt idx="10">
                  <c:v>0.97719999999999996</c:v>
                </c:pt>
                <c:pt idx="11">
                  <c:v>0.91949999999999998</c:v>
                </c:pt>
                <c:pt idx="12">
                  <c:v>0.96460000000000001</c:v>
                </c:pt>
                <c:pt idx="13">
                  <c:v>0.96289999999999998</c:v>
                </c:pt>
                <c:pt idx="14">
                  <c:v>0.94710000000000005</c:v>
                </c:pt>
                <c:pt idx="15">
                  <c:v>0.9577</c:v>
                </c:pt>
                <c:pt idx="16">
                  <c:v>0.93799999999999994</c:v>
                </c:pt>
                <c:pt idx="17">
                  <c:v>0.97309999999999997</c:v>
                </c:pt>
                <c:pt idx="18">
                  <c:v>0.9768</c:v>
                </c:pt>
                <c:pt idx="19">
                  <c:v>0.95950000000000002</c:v>
                </c:pt>
                <c:pt idx="20">
                  <c:v>0.97660000000000002</c:v>
                </c:pt>
                <c:pt idx="21">
                  <c:v>0.95889999999999997</c:v>
                </c:pt>
                <c:pt idx="22" formatCode="0%">
                  <c:v>0.93130000000000002</c:v>
                </c:pt>
                <c:pt idx="23">
                  <c:v>0.94259999999999999</c:v>
                </c:pt>
                <c:pt idx="24">
                  <c:v>0.97370000000000001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9E-4390-9E52-67802E4DEF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567561599"/>
        <c:axId val="636305487"/>
      </c:barChart>
      <c:catAx>
        <c:axId val="5675615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zh-CN"/>
          </a:p>
        </c:txPr>
        <c:crossAx val="636305487"/>
        <c:crosses val="autoZero"/>
        <c:auto val="1"/>
        <c:lblAlgn val="ctr"/>
        <c:lblOffset val="100"/>
        <c:noMultiLvlLbl val="0"/>
      </c:catAx>
      <c:valAx>
        <c:axId val="636305487"/>
        <c:scaling>
          <c:orientation val="minMax"/>
          <c:min val="0.7500000000000001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zh-CN"/>
          </a:p>
        </c:txPr>
        <c:crossAx val="5675615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zh-C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Sheet1!$A$1:$A$25</c:f>
              <c:strCache>
                <c:ptCount val="25"/>
                <c:pt idx="0">
                  <c:v>QE</c:v>
                </c:pt>
                <c:pt idx="1">
                  <c:v>QEPlus</c:v>
                </c:pt>
                <c:pt idx="2">
                  <c:v>QEHF</c:v>
                </c:pt>
                <c:pt idx="3">
                  <c:v>timsTOFPro1</c:v>
                </c:pt>
                <c:pt idx="4">
                  <c:v>timsTOFPro1</c:v>
                </c:pt>
                <c:pt idx="5">
                  <c:v>timsTOFPro1</c:v>
                </c:pt>
                <c:pt idx="6">
                  <c:v>QEHFX</c:v>
                </c:pt>
                <c:pt idx="7">
                  <c:v>Lumos</c:v>
                </c:pt>
                <c:pt idx="8">
                  <c:v>Lumos</c:v>
                </c:pt>
                <c:pt idx="9">
                  <c:v>Lumos</c:v>
                </c:pt>
                <c:pt idx="10">
                  <c:v>Lumos</c:v>
                </c:pt>
                <c:pt idx="11">
                  <c:v>Exploris480</c:v>
                </c:pt>
                <c:pt idx="12">
                  <c:v>Exploris480</c:v>
                </c:pt>
                <c:pt idx="13">
                  <c:v>Exploris480</c:v>
                </c:pt>
                <c:pt idx="14">
                  <c:v>Exploris480</c:v>
                </c:pt>
                <c:pt idx="15">
                  <c:v>Exploris480</c:v>
                </c:pt>
                <c:pt idx="16">
                  <c:v>Eclipse</c:v>
                </c:pt>
                <c:pt idx="17">
                  <c:v>Eclipse</c:v>
                </c:pt>
                <c:pt idx="18">
                  <c:v>timsTOFPro2</c:v>
                </c:pt>
                <c:pt idx="19">
                  <c:v>timsTOFPro2</c:v>
                </c:pt>
                <c:pt idx="20">
                  <c:v>timsTOFPro2</c:v>
                </c:pt>
                <c:pt idx="21">
                  <c:v>timsTOFPro2</c:v>
                </c:pt>
                <c:pt idx="22">
                  <c:v>timsTOFPro2</c:v>
                </c:pt>
                <c:pt idx="23">
                  <c:v>timsTOFSCP</c:v>
                </c:pt>
                <c:pt idx="24">
                  <c:v>timsTOFSCP</c:v>
                </c:pt>
              </c:strCache>
            </c:strRef>
          </c:cat>
          <c:val>
            <c:numRef>
              <c:f>Sheet1!$D$1:$D$25</c:f>
              <c:numCache>
                <c:formatCode>General</c:formatCode>
                <c:ptCount val="25"/>
                <c:pt idx="0">
                  <c:v>0.36</c:v>
                </c:pt>
                <c:pt idx="1">
                  <c:v>0.37</c:v>
                </c:pt>
                <c:pt idx="2">
                  <c:v>0.28999999999999998</c:v>
                </c:pt>
                <c:pt idx="3">
                  <c:v>0.35</c:v>
                </c:pt>
                <c:pt idx="4">
                  <c:v>0.19</c:v>
                </c:pt>
                <c:pt idx="5">
                  <c:v>0.31</c:v>
                </c:pt>
                <c:pt idx="6">
                  <c:v>0.31</c:v>
                </c:pt>
                <c:pt idx="7">
                  <c:v>0.35</c:v>
                </c:pt>
                <c:pt idx="8">
                  <c:v>0.47</c:v>
                </c:pt>
                <c:pt idx="9">
                  <c:v>0.25</c:v>
                </c:pt>
                <c:pt idx="10">
                  <c:v>0.34</c:v>
                </c:pt>
                <c:pt idx="11">
                  <c:v>0.44</c:v>
                </c:pt>
                <c:pt idx="12">
                  <c:v>0.44</c:v>
                </c:pt>
                <c:pt idx="13">
                  <c:v>0.27</c:v>
                </c:pt>
                <c:pt idx="14">
                  <c:v>0.31</c:v>
                </c:pt>
                <c:pt idx="15">
                  <c:v>0.23</c:v>
                </c:pt>
                <c:pt idx="16">
                  <c:v>0.19</c:v>
                </c:pt>
                <c:pt idx="17">
                  <c:v>0.51</c:v>
                </c:pt>
                <c:pt idx="18">
                  <c:v>0.24</c:v>
                </c:pt>
                <c:pt idx="19">
                  <c:v>0.25</c:v>
                </c:pt>
                <c:pt idx="20">
                  <c:v>0.26</c:v>
                </c:pt>
                <c:pt idx="21">
                  <c:v>0.34</c:v>
                </c:pt>
                <c:pt idx="22">
                  <c:v>0.22</c:v>
                </c:pt>
                <c:pt idx="23">
                  <c:v>0.61</c:v>
                </c:pt>
                <c:pt idx="24">
                  <c:v>0.61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00-42A4-8F32-5A0B6003FA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646661167"/>
        <c:axId val="635710335"/>
      </c:barChart>
      <c:catAx>
        <c:axId val="6466611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zh-CN"/>
          </a:p>
        </c:txPr>
        <c:crossAx val="635710335"/>
        <c:crosses val="autoZero"/>
        <c:auto val="1"/>
        <c:lblAlgn val="ctr"/>
        <c:lblOffset val="100"/>
        <c:noMultiLvlLbl val="0"/>
      </c:catAx>
      <c:valAx>
        <c:axId val="635710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zh-CN"/>
          </a:p>
        </c:txPr>
        <c:crossAx val="6466611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21148E-AA76-453F-BB78-21355C234E0A}" type="datetimeFigureOut">
              <a:rPr lang="zh-CN" altLang="en-US" smtClean="0"/>
              <a:t>2023/8/30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E10FD0-47E5-4BDC-B551-B2F2DCA609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896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各位老师、各位同学，环节，在线听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10FD0-47E5-4BDC-B551-B2F2DCA609D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8964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做</a:t>
            </a:r>
            <a:r>
              <a:rPr lang="en-US" altLang="zh-CN" dirty="0"/>
              <a:t>group</a:t>
            </a:r>
            <a:r>
              <a:rPr lang="zh-CN" altLang="en-US" dirty="0"/>
              <a:t>交并差</a:t>
            </a:r>
            <a:endParaRPr lang="en-US" altLang="zh-CN" dirty="0"/>
          </a:p>
          <a:p>
            <a:r>
              <a:rPr lang="zh-CN" altLang="en-US" dirty="0"/>
              <a:t>解释归并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10FD0-47E5-4BDC-B551-B2F2DCA609D5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44241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解释图</a:t>
            </a:r>
            <a:endParaRPr lang="en-US" altLang="zh-CN" dirty="0"/>
          </a:p>
          <a:p>
            <a:r>
              <a:rPr lang="zh-CN" altLang="en-US" dirty="0"/>
              <a:t>解释第</a:t>
            </a:r>
            <a:r>
              <a:rPr lang="en-US" altLang="zh-CN" dirty="0"/>
              <a:t>4</a:t>
            </a:r>
            <a:r>
              <a:rPr lang="zh-CN" altLang="en-US" dirty="0"/>
              <a:t>个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10FD0-47E5-4BDC-B551-B2F2DCA609D5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46777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饼图不合适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10FD0-47E5-4BDC-B551-B2F2DCA609D5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74098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10FD0-47E5-4BDC-B551-B2F2DCA609D5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8165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10FD0-47E5-4BDC-B551-B2F2DCA609D5}" type="slidenum">
              <a:rPr lang="zh-CN" altLang="en-US" smtClean="0"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4939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10FD0-47E5-4BDC-B551-B2F2DCA609D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4300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10FD0-47E5-4BDC-B551-B2F2DCA609D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051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解释这个公式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10FD0-47E5-4BDC-B551-B2F2DCA609D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31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10FD0-47E5-4BDC-B551-B2F2DCA609D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2737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为什么</a:t>
            </a:r>
            <a:r>
              <a:rPr lang="en-US" altLang="zh-CN" dirty="0" err="1"/>
              <a:t>timsTOFpro</a:t>
            </a:r>
            <a:r>
              <a:rPr lang="en-US" altLang="zh-CN" dirty="0"/>
              <a:t> </a:t>
            </a:r>
            <a:r>
              <a:rPr lang="zh-CN" altLang="en-US" dirty="0"/>
              <a:t>多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10FD0-47E5-4BDC-B551-B2F2DCA609D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5286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为什么</a:t>
            </a:r>
            <a:r>
              <a:rPr lang="en-US" altLang="zh-CN" dirty="0" err="1"/>
              <a:t>timsTOFpro</a:t>
            </a:r>
            <a:r>
              <a:rPr lang="en-US" altLang="zh-CN" dirty="0"/>
              <a:t> </a:t>
            </a:r>
            <a:r>
              <a:rPr lang="zh-CN" altLang="en-US" dirty="0"/>
              <a:t>多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10FD0-47E5-4BDC-B551-B2F2DCA609D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984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做</a:t>
            </a:r>
            <a:r>
              <a:rPr lang="en-US" altLang="zh-CN" dirty="0"/>
              <a:t>group</a:t>
            </a:r>
            <a:r>
              <a:rPr lang="zh-CN" altLang="en-US" dirty="0"/>
              <a:t>交并差</a:t>
            </a:r>
            <a:endParaRPr lang="en-US" altLang="zh-CN" dirty="0"/>
          </a:p>
          <a:p>
            <a:r>
              <a:rPr lang="zh-CN" altLang="en-US" dirty="0"/>
              <a:t>解释归并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10FD0-47E5-4BDC-B551-B2F2DCA609D5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96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453ACDD7-3415-45EC-A4D3-CA8FD5928D42}" type="datetime1">
              <a:rPr lang="zh-CN" altLang="en-US" smtClean="0"/>
              <a:t>2023/8/30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9492000" y="6521079"/>
            <a:ext cx="2700000" cy="316800"/>
          </a:xfrm>
        </p:spPr>
        <p:txBody>
          <a:bodyPr/>
          <a:lstStyle>
            <a:lvl1pPr algn="r">
              <a:defRPr/>
            </a:lvl1pPr>
          </a:lstStyle>
          <a:p>
            <a:fld id="{4E46534E-9B70-432C-A3B0-07AC948CB58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690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31190" y="331137"/>
            <a:ext cx="10001250" cy="705485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rgbClr val="183884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lang="zh-CN" altLang="en-US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lang="zh-CN" altLang="en-US">
                <a:sym typeface="+mn-ea"/>
              </a:rPr>
              <a:t>编辑母版文本样式</a:t>
            </a:r>
          </a:p>
          <a:p>
            <a:pPr lvl="1"/>
            <a:r>
              <a:rPr lang="zh-CN" altLang="en-US">
                <a:sym typeface="+mn-ea"/>
              </a:rPr>
              <a:t>第二级</a:t>
            </a:r>
          </a:p>
          <a:p>
            <a:pPr lvl="2"/>
            <a:r>
              <a:rPr lang="zh-CN" altLang="en-US">
                <a:sym typeface="+mn-ea"/>
              </a:rPr>
              <a:t>第三级</a:t>
            </a:r>
          </a:p>
          <a:p>
            <a:pPr lvl="3"/>
            <a:r>
              <a:rPr lang="zh-CN" altLang="en-US">
                <a:sym typeface="+mn-ea"/>
              </a:rPr>
              <a:t>第四级</a:t>
            </a:r>
          </a:p>
          <a:p>
            <a:pPr lvl="4"/>
            <a:r>
              <a:rPr lang="zh-CN" altLang="en-US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EC362537-DC1D-4CCD-A626-144CB23E5403}" type="datetime1">
              <a:rPr lang="zh-CN" altLang="en-US" smtClean="0"/>
              <a:t>2023/8/30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9492280" y="6541095"/>
            <a:ext cx="2700000" cy="316800"/>
          </a:xfrm>
        </p:spPr>
        <p:txBody>
          <a:bodyPr/>
          <a:lstStyle>
            <a:lvl1pPr algn="r">
              <a:defRPr/>
            </a:lvl1pPr>
          </a:lstStyle>
          <a:p>
            <a:fld id="{4E46534E-9B70-432C-A3B0-07AC948CB58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cxnSp>
        <p:nvCxnSpPr>
          <p:cNvPr id="8" name="直接连接符 7"/>
          <p:cNvCxnSpPr/>
          <p:nvPr/>
        </p:nvCxnSpPr>
        <p:spPr>
          <a:xfrm>
            <a:off x="631190" y="1182370"/>
            <a:ext cx="10960735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7348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31190" y="327562"/>
            <a:ext cx="10001250" cy="705485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rgbClr val="183884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lang="zh-CN" altLang="en-US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FA13CE2A-3A33-458F-84B9-542AC48D57CF}" type="datetime1">
              <a:rPr lang="zh-CN" altLang="en-US" smtClean="0"/>
              <a:t>2023/8/30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9492280" y="6541095"/>
            <a:ext cx="2700000" cy="316800"/>
          </a:xfrm>
        </p:spPr>
        <p:txBody>
          <a:bodyPr/>
          <a:lstStyle/>
          <a:p>
            <a:pPr algn="r"/>
            <a:fld id="{4E46534E-9B70-432C-A3B0-07AC948CB584}" type="slidenum">
              <a:rPr lang="zh-CN" altLang="en-US" smtClean="0"/>
              <a:pPr algn="r"/>
              <a:t>‹#›</a:t>
            </a:fld>
            <a:endParaRPr lang="zh-CN" altLang="en-US" dirty="0"/>
          </a:p>
        </p:txBody>
      </p:sp>
      <p:cxnSp>
        <p:nvCxnSpPr>
          <p:cNvPr id="8" name="直接连接符 7"/>
          <p:cNvCxnSpPr/>
          <p:nvPr/>
        </p:nvCxnSpPr>
        <p:spPr>
          <a:xfrm>
            <a:off x="631190" y="1182370"/>
            <a:ext cx="10960735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539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tags" Target="../tags/tag1.xml"/><Relationship Id="rId10" Type="http://schemas.openxmlformats.org/officeDocument/2006/relationships/tags" Target="../tags/tag6.xml"/><Relationship Id="rId4" Type="http://schemas.openxmlformats.org/officeDocument/2006/relationships/theme" Target="../theme/theme1.xml"/><Relationship Id="rId9" Type="http://schemas.openxmlformats.org/officeDocument/2006/relationships/tags" Target="../tags/tag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58D12C38-D5BF-43B3-B533-BC921119E2A2}" type="datetime1">
              <a:rPr lang="zh-CN" altLang="en-US" smtClean="0"/>
              <a:t>2023/8/30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9"/>
            </p:custDataLst>
          </p:nvPr>
        </p:nvSpPr>
        <p:spPr>
          <a:xfrm>
            <a:off x="9492280" y="6541095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400" b="1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E46534E-9B70-432C-A3B0-07AC948CB58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10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692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2000" b="1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2000" b="1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2000" b="1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2000" b="1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2000" b="1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">
          <p15:clr>
            <a:srgbClr val="F26B43"/>
          </p15:clr>
        </p15:guide>
        <p15:guide id="2" pos="416">
          <p15:clr>
            <a:srgbClr val="F26B43"/>
          </p15:clr>
        </p15:guide>
        <p15:guide id="3" pos="7256">
          <p15:clr>
            <a:srgbClr val="F26B43"/>
          </p15:clr>
        </p15:guide>
        <p15:guide id="4" orient="horz" pos="680">
          <p15:clr>
            <a:srgbClr val="F26B43"/>
          </p15:clr>
        </p15:guide>
        <p15:guide id="5" orient="horz" pos="744">
          <p15:clr>
            <a:srgbClr val="F26B43"/>
          </p15:clr>
        </p15:guide>
        <p15:guide id="6" orient="horz" pos="3928">
          <p15:clr>
            <a:srgbClr val="F26B43"/>
          </p15:clr>
        </p15:guide>
        <p15:guide id="7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5" Type="http://schemas.openxmlformats.org/officeDocument/2006/relationships/image" Target="../media/image83.png"/><Relationship Id="rId4" Type="http://schemas.openxmlformats.org/officeDocument/2006/relationships/image" Target="../media/image82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13" Type="http://schemas.openxmlformats.org/officeDocument/2006/relationships/image" Target="../media/image101.jpeg"/><Relationship Id="rId18" Type="http://schemas.openxmlformats.org/officeDocument/2006/relationships/image" Target="../media/image106.jpeg"/><Relationship Id="rId3" Type="http://schemas.openxmlformats.org/officeDocument/2006/relationships/notesSlide" Target="../notesSlides/notesSlide14.xml"/><Relationship Id="rId21" Type="http://schemas.openxmlformats.org/officeDocument/2006/relationships/image" Target="../media/image109.jpeg"/><Relationship Id="rId7" Type="http://schemas.openxmlformats.org/officeDocument/2006/relationships/image" Target="../media/image95.jpeg"/><Relationship Id="rId12" Type="http://schemas.openxmlformats.org/officeDocument/2006/relationships/image" Target="../media/image100.jpeg"/><Relationship Id="rId17" Type="http://schemas.openxmlformats.org/officeDocument/2006/relationships/image" Target="../media/image105.jpeg"/><Relationship Id="rId25" Type="http://schemas.openxmlformats.org/officeDocument/2006/relationships/image" Target="../media/image113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4.jpeg"/><Relationship Id="rId20" Type="http://schemas.openxmlformats.org/officeDocument/2006/relationships/image" Target="../media/image108.jpeg"/><Relationship Id="rId1" Type="http://schemas.openxmlformats.org/officeDocument/2006/relationships/tags" Target="../tags/tag27.xml"/><Relationship Id="rId6" Type="http://schemas.openxmlformats.org/officeDocument/2006/relationships/image" Target="../media/image94.jpeg"/><Relationship Id="rId11" Type="http://schemas.openxmlformats.org/officeDocument/2006/relationships/image" Target="../media/image99.jpeg"/><Relationship Id="rId24" Type="http://schemas.openxmlformats.org/officeDocument/2006/relationships/image" Target="../media/image112.jpeg"/><Relationship Id="rId5" Type="http://schemas.openxmlformats.org/officeDocument/2006/relationships/image" Target="../media/image93.jpeg"/><Relationship Id="rId15" Type="http://schemas.openxmlformats.org/officeDocument/2006/relationships/image" Target="../media/image103.jpeg"/><Relationship Id="rId23" Type="http://schemas.openxmlformats.org/officeDocument/2006/relationships/image" Target="../media/image111.jpeg"/><Relationship Id="rId10" Type="http://schemas.openxmlformats.org/officeDocument/2006/relationships/image" Target="../media/image98.jpeg"/><Relationship Id="rId19" Type="http://schemas.openxmlformats.org/officeDocument/2006/relationships/image" Target="../media/image107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Relationship Id="rId14" Type="http://schemas.openxmlformats.org/officeDocument/2006/relationships/image" Target="../media/image102.jpeg"/><Relationship Id="rId22" Type="http://schemas.openxmlformats.org/officeDocument/2006/relationships/image" Target="../media/image11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11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229" y="2056081"/>
            <a:ext cx="12186771" cy="1364566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no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US" altLang="zh-CN" sz="4800" b="1" dirty="0">
                <a:solidFill>
                  <a:srgbClr val="183884"/>
                </a:solidFill>
                <a:latin typeface="微软雅黑" panose="020B0503020204020204" pitchFamily="34" charset="-122"/>
              </a:rPr>
              <a:t>CNCP-2023</a:t>
            </a:r>
            <a:r>
              <a:rPr lang="zh-CN" altLang="en-US" sz="4800" b="1" dirty="0">
                <a:solidFill>
                  <a:srgbClr val="183884"/>
                </a:solidFill>
                <a:latin typeface="微软雅黑" panose="020B0503020204020204" pitchFamily="34" charset="-122"/>
              </a:rPr>
              <a:t>质谱数据评测结果汇报</a:t>
            </a:r>
            <a:endParaRPr lang="en-US" altLang="zh-CN" sz="4800" b="1" dirty="0">
              <a:solidFill>
                <a:srgbClr val="183884"/>
              </a:solidFill>
              <a:latin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  <a:defRPr/>
            </a:pPr>
            <a:r>
              <a:rPr lang="zh-CN" altLang="en-US" sz="4000" b="1" dirty="0">
                <a:ln w="3175">
                  <a:noFill/>
                </a:ln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站在数据采集策略发展的十字路口</a:t>
            </a:r>
          </a:p>
        </p:txBody>
      </p:sp>
      <p:sp>
        <p:nvSpPr>
          <p:cNvPr id="7" name="矩形 6"/>
          <p:cNvSpPr/>
          <p:nvPr/>
        </p:nvSpPr>
        <p:spPr>
          <a:xfrm>
            <a:off x="981758" y="4052142"/>
            <a:ext cx="9931394" cy="45719"/>
          </a:xfrm>
          <a:prstGeom prst="rect">
            <a:avLst/>
          </a:prstGeom>
          <a:solidFill>
            <a:srgbClr val="000064"/>
          </a:solidFill>
          <a:ln w="0">
            <a:solidFill>
              <a:srgbClr val="1838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solidFill>
                <a:srgbClr val="183884"/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文本框 1"/>
          <p:cNvSpPr txBox="1"/>
          <p:nvPr/>
        </p:nvSpPr>
        <p:spPr>
          <a:xfrm>
            <a:off x="0" y="4237344"/>
            <a:ext cx="12186771" cy="1806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200" b="1" dirty="0">
                <a:solidFill>
                  <a:srgbClr val="18388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汇报人：刘超</a:t>
            </a:r>
            <a:endParaRPr lang="en-US" altLang="zh-CN" sz="3200" b="1" dirty="0">
              <a:solidFill>
                <a:srgbClr val="18388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en-US" altLang="zh-CN" sz="3200" b="1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pFind</a:t>
            </a:r>
            <a:r>
              <a:rPr lang="zh-CN" altLang="en-US" sz="3200" b="1" dirty="0">
                <a:solidFill>
                  <a:srgbClr val="18388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团队</a:t>
            </a:r>
            <a:endParaRPr lang="en-US" altLang="zh-CN" sz="2400" b="1" dirty="0">
              <a:solidFill>
                <a:srgbClr val="18388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en-US" altLang="zh-CN" sz="2400" b="1" dirty="0">
                <a:solidFill>
                  <a:srgbClr val="18388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2023</a:t>
            </a:r>
            <a:r>
              <a:rPr lang="zh-CN" altLang="en-US" sz="2400" b="1" dirty="0">
                <a:solidFill>
                  <a:srgbClr val="18388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400" b="1" dirty="0">
                <a:solidFill>
                  <a:srgbClr val="18388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2400" b="1" dirty="0">
                <a:solidFill>
                  <a:srgbClr val="18388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400" b="1" dirty="0">
                <a:solidFill>
                  <a:srgbClr val="18388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sz="2400" b="1" dirty="0">
                <a:solidFill>
                  <a:srgbClr val="18388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1486179" y="344586"/>
            <a:ext cx="5825772" cy="1080000"/>
            <a:chOff x="-271396" y="385276"/>
            <a:chExt cx="7086899" cy="1080000"/>
          </a:xfrm>
          <a:solidFill>
            <a:schemeClr val="bg1"/>
          </a:solidFill>
        </p:grpSpPr>
        <p:sp>
          <p:nvSpPr>
            <p:cNvPr id="17" name="文本框 16"/>
            <p:cNvSpPr txBox="1"/>
            <p:nvPr/>
          </p:nvSpPr>
          <p:spPr>
            <a:xfrm>
              <a:off x="-271396" y="534528"/>
              <a:ext cx="7086899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zh-CN" altLang="en-US" sz="2400" b="1" kern="0" dirty="0">
                  <a:solidFill>
                    <a:srgbClr val="005AAC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北航医学科学与工程学院</a:t>
              </a:r>
              <a:endParaRPr lang="en-US" altLang="zh-CN" sz="2400" b="1" kern="0" dirty="0">
                <a:solidFill>
                  <a:srgbClr val="005AA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>
                <a:defRPr/>
              </a:pPr>
              <a:r>
                <a:rPr lang="zh-CN" altLang="en-US" sz="2400" b="1" kern="0" dirty="0">
                  <a:solidFill>
                    <a:srgbClr val="005AAC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北航生物与医学工程学院</a:t>
              </a:r>
              <a:endParaRPr lang="en-US" altLang="zh-CN" sz="2400" b="1" kern="0" dirty="0">
                <a:solidFill>
                  <a:srgbClr val="005AA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-271396" y="385276"/>
              <a:ext cx="0" cy="1080000"/>
            </a:xfrm>
            <a:prstGeom prst="line">
              <a:avLst/>
            </a:prstGeom>
            <a:grpFill/>
            <a:ln w="38100" cap="flat" cmpd="sng" algn="ctr">
              <a:solidFill>
                <a:srgbClr val="005AAC"/>
              </a:solidFill>
              <a:prstDash val="solid"/>
              <a:miter lim="800000"/>
            </a:ln>
            <a:effectLst/>
          </p:spPr>
        </p:cxnSp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4" b="8101"/>
          <a:stretch>
            <a:fillRect/>
          </a:stretch>
        </p:blipFill>
        <p:spPr>
          <a:xfrm>
            <a:off x="9634304" y="164891"/>
            <a:ext cx="2557696" cy="1440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4" t="11718" b="12977"/>
          <a:stretch>
            <a:fillRect/>
          </a:stretch>
        </p:blipFill>
        <p:spPr>
          <a:xfrm>
            <a:off x="7311951" y="164891"/>
            <a:ext cx="2284199" cy="1440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35C9424-DC92-47BF-AB82-1AE1A9D2DA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5" y="344891"/>
            <a:ext cx="1118755" cy="1118755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1314DC1-8E77-4FD7-BADF-7416326E7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534E-9B70-432C-A3B0-07AC948CB58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57E382-CD59-4020-BEB3-3C61F03E8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Metric-Matrix</a:t>
            </a:r>
            <a:r>
              <a:rPr lang="zh-CN" altLang="en-US" dirty="0"/>
              <a:t>（指标矩阵）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826F46F-0DE7-4BC4-BD18-941A4FDA9CED}"/>
              </a:ext>
            </a:extLst>
          </p:cNvPr>
          <p:cNvSpPr txBox="1"/>
          <p:nvPr/>
        </p:nvSpPr>
        <p:spPr>
          <a:xfrm>
            <a:off x="1440242" y="1241979"/>
            <a:ext cx="9039310" cy="476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基于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NIST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QuaMeter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提出的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83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种指标，进行筛选及补充，提取出共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47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个指标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5F6F11B7-589A-46D6-9465-76C2AF06BB80}"/>
              </a:ext>
            </a:extLst>
          </p:cNvPr>
          <p:cNvGrpSpPr/>
          <p:nvPr/>
        </p:nvGrpSpPr>
        <p:grpSpPr>
          <a:xfrm>
            <a:off x="2017624" y="1718520"/>
            <a:ext cx="7639331" cy="5067957"/>
            <a:chOff x="2017624" y="1718520"/>
            <a:chExt cx="7639331" cy="506795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BE995AC-3358-42D2-B12E-A67BD1BA2B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158"/>
            <a:stretch/>
          </p:blipFill>
          <p:spPr>
            <a:xfrm>
              <a:off x="2017624" y="1792619"/>
              <a:ext cx="7639331" cy="4993858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6F5F12FF-877F-4D6C-B8CE-04282901AE62}"/>
                </a:ext>
              </a:extLst>
            </p:cNvPr>
            <p:cNvSpPr/>
            <p:nvPr/>
          </p:nvSpPr>
          <p:spPr>
            <a:xfrm>
              <a:off x="2112819" y="1718520"/>
              <a:ext cx="325582" cy="205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F962F1AC-BEFD-4CAF-A338-D3ADB714B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534E-9B70-432C-A3B0-07AC948CB584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96160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如何</a:t>
            </a:r>
            <a:r>
              <a:rPr lang="zh-CN" altLang="en-US" dirty="0">
                <a:solidFill>
                  <a:srgbClr val="C00000"/>
                </a:solidFill>
              </a:rPr>
              <a:t>鉴定更多</a:t>
            </a:r>
            <a:r>
              <a:rPr lang="zh-CN" altLang="en-US" dirty="0"/>
              <a:t>肽段和蛋白质（</a:t>
            </a:r>
            <a:r>
              <a:rPr lang="en-US" altLang="zh-CN" dirty="0">
                <a:solidFill>
                  <a:srgbClr val="C00000"/>
                </a:solidFill>
              </a:rPr>
              <a:t>DIA</a:t>
            </a:r>
            <a:r>
              <a:rPr lang="zh-CN" altLang="en-US" dirty="0"/>
              <a:t>）</a:t>
            </a:r>
            <a:endParaRPr dirty="0">
              <a:sym typeface="+mn-ea"/>
            </a:endParaRPr>
          </a:p>
        </p:txBody>
      </p:sp>
      <p:sp>
        <p:nvSpPr>
          <p:cNvPr id="5" name="内容占位符 2"/>
          <p:cNvSpPr>
            <a:spLocks noGrp="1"/>
          </p:cNvSpPr>
          <p:nvPr/>
        </p:nvSpPr>
        <p:spPr>
          <a:xfrm>
            <a:off x="745560" y="141801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000" dirty="0">
                <a:sym typeface="+mn-ea"/>
              </a:rPr>
              <a:t>建立打分体系，客观简便的分析质谱数据的质量（</a:t>
            </a:r>
            <a:r>
              <a:rPr lang="en-US" altLang="zh-CN" sz="2000" dirty="0">
                <a:sym typeface="+mn-ea"/>
              </a:rPr>
              <a:t>Q</a:t>
            </a:r>
            <a:r>
              <a:rPr sz="2000" dirty="0">
                <a:sym typeface="+mn-ea"/>
              </a:rPr>
              <a:t>uality）</a:t>
            </a:r>
            <a:endParaRPr lang="zh-CN" altLang="en-US" sz="2000" dirty="0"/>
          </a:p>
          <a:p>
            <a:endParaRPr lang="zh-CN" altLang="en-US" dirty="0"/>
          </a:p>
        </p:txBody>
      </p:sp>
      <p:sp>
        <p:nvSpPr>
          <p:cNvPr id="6" name="内容占位符 2"/>
          <p:cNvSpPr>
            <a:spLocks noGrp="1"/>
          </p:cNvSpPr>
          <p:nvPr/>
        </p:nvSpPr>
        <p:spPr>
          <a:xfrm>
            <a:off x="838244" y="1825672"/>
            <a:ext cx="10515600" cy="4351339"/>
          </a:xfrm>
          <a:prstGeom prst="rect">
            <a:avLst/>
          </a:prstGeom>
        </p:spPr>
        <p:txBody>
          <a:bodyPr vert="horz" lIns="91002" tIns="45498" rIns="91002" bIns="45498" rtlCol="0">
            <a:normAutofit/>
          </a:bodyPr>
          <a:lstStyle>
            <a:lvl1pPr marL="227330" indent="-227330" algn="l" defTabSz="9099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227330" algn="l" defTabSz="9099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7920" indent="-227330" algn="l" defTabSz="9099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2580" indent="-227330" algn="l" defTabSz="9099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7875" indent="-227330" algn="l" defTabSz="9099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3170" indent="-227330" algn="l" defTabSz="9099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7830" indent="-227330" algn="l" defTabSz="9099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3125" indent="-227330" algn="l" defTabSz="9099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8420" indent="-227330" algn="l" defTabSz="9099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</p:txBody>
      </p:sp>
      <p:sp>
        <p:nvSpPr>
          <p:cNvPr id="34" name="内容占位符 2"/>
          <p:cNvSpPr>
            <a:spLocks noGrp="1"/>
          </p:cNvSpPr>
          <p:nvPr/>
        </p:nvSpPr>
        <p:spPr>
          <a:xfrm>
            <a:off x="249382" y="3632835"/>
            <a:ext cx="7136303" cy="1336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200" dirty="0"/>
              <a:t>1.</a:t>
            </a:r>
            <a:r>
              <a:rPr lang="zh-CN" altLang="en-US" sz="2200" dirty="0"/>
              <a:t> </a:t>
            </a:r>
            <a:r>
              <a:rPr lang="en-US" altLang="zh-CN" sz="2200" i="1" dirty="0"/>
              <a:t>N </a:t>
            </a:r>
            <a:r>
              <a:rPr lang="en-US" altLang="zh-CN" sz="2200" baseline="-25000" dirty="0"/>
              <a:t>acquired_MS2 </a:t>
            </a:r>
            <a:r>
              <a:rPr lang="en-US" altLang="zh-CN" sz="2200" i="1" baseline="-25000" dirty="0"/>
              <a:t> </a:t>
            </a:r>
            <a:r>
              <a:rPr lang="zh-CN" altLang="en-US" sz="2200" dirty="0"/>
              <a:t>采集二级谱图数目</a:t>
            </a:r>
          </a:p>
          <a:p>
            <a:r>
              <a:rPr lang="en-US" altLang="zh-CN" sz="2200" dirty="0">
                <a:sym typeface="+mn-ea"/>
              </a:rPr>
              <a:t>2.</a:t>
            </a:r>
            <a:r>
              <a:rPr lang="zh-CN" altLang="en-US" sz="2200" dirty="0">
                <a:sym typeface="+mn-ea"/>
              </a:rPr>
              <a:t> </a:t>
            </a:r>
            <a:r>
              <a:rPr lang="en-US" altLang="zh-CN" sz="2200" i="1" dirty="0">
                <a:sym typeface="+mn-ea"/>
              </a:rPr>
              <a:t>Q </a:t>
            </a:r>
            <a:r>
              <a:rPr lang="en-US" altLang="zh-CN" sz="2200" baseline="-25000" dirty="0">
                <a:sym typeface="+mn-ea"/>
              </a:rPr>
              <a:t>MS2</a:t>
            </a:r>
            <a:r>
              <a:rPr lang="zh-CN" altLang="en-US" sz="2200" dirty="0">
                <a:sym typeface="+mn-ea"/>
              </a:rPr>
              <a:t>   谱图鉴定率</a:t>
            </a:r>
            <a:endParaRPr lang="en-US" altLang="zh-CN" sz="2200" dirty="0">
              <a:sym typeface="+mn-ea"/>
            </a:endParaRPr>
          </a:p>
          <a:p>
            <a:r>
              <a:rPr lang="en-US" altLang="zh-CN" sz="2200" dirty="0"/>
              <a:t>3.</a:t>
            </a:r>
            <a:r>
              <a:rPr lang="zh-CN" altLang="en-US" sz="2200" dirty="0"/>
              <a:t> </a:t>
            </a:r>
            <a:r>
              <a:rPr lang="en-US" altLang="zh-CN" sz="2200" i="1" dirty="0">
                <a:solidFill>
                  <a:srgbClr val="C00000"/>
                </a:solidFill>
              </a:rPr>
              <a:t>N </a:t>
            </a:r>
            <a:r>
              <a:rPr lang="en-US" altLang="zh-CN" sz="2200" baseline="-25000" dirty="0">
                <a:solidFill>
                  <a:srgbClr val="C00000"/>
                </a:solidFill>
              </a:rPr>
              <a:t>precursor_MS2</a:t>
            </a:r>
            <a:r>
              <a:rPr lang="en-US" altLang="zh-CN" sz="2200" i="1" baseline="-25000" dirty="0">
                <a:solidFill>
                  <a:srgbClr val="C00000"/>
                </a:solidFill>
              </a:rPr>
              <a:t>  </a:t>
            </a:r>
            <a:r>
              <a:rPr lang="zh-CN" altLang="en-US" sz="2200" dirty="0"/>
              <a:t>每张二级谱图鉴定到几条母离子</a:t>
            </a:r>
            <a:endParaRPr lang="en-US" altLang="zh-CN" sz="2200" dirty="0"/>
          </a:p>
          <a:p>
            <a:r>
              <a:rPr lang="en-US" altLang="zh-CN" sz="2200" dirty="0"/>
              <a:t>4.</a:t>
            </a:r>
            <a:r>
              <a:rPr lang="zh-CN" altLang="en-US" sz="2200" dirty="0"/>
              <a:t> </a:t>
            </a:r>
            <a:r>
              <a:rPr lang="en-US" altLang="zh-CN" sz="2200" i="1" dirty="0">
                <a:solidFill>
                  <a:srgbClr val="C00000"/>
                </a:solidFill>
              </a:rPr>
              <a:t>R </a:t>
            </a:r>
            <a:r>
              <a:rPr lang="en-US" altLang="zh-CN" sz="2200" baseline="-25000" dirty="0">
                <a:solidFill>
                  <a:srgbClr val="C00000"/>
                </a:solidFill>
              </a:rPr>
              <a:t>precursor  </a:t>
            </a:r>
            <a:r>
              <a:rPr lang="zh-CN" altLang="en-US" sz="2200" dirty="0"/>
              <a:t>母离子的冗余鉴定率</a:t>
            </a:r>
            <a:endParaRPr lang="en-US" altLang="zh-CN" sz="2200" dirty="0"/>
          </a:p>
          <a:p>
            <a:pPr lvl="1"/>
            <a:r>
              <a:rPr lang="zh-CN" altLang="en-US" sz="1800" dirty="0"/>
              <a:t>如果多张二级谱图鉴定到同一条母离子，只计算</a:t>
            </a:r>
            <a:r>
              <a:rPr lang="en-US" altLang="zh-CN" sz="1800" dirty="0"/>
              <a:t>1</a:t>
            </a:r>
            <a:r>
              <a:rPr lang="zh-CN" altLang="en-US" sz="1800" dirty="0"/>
              <a:t>次</a:t>
            </a:r>
            <a:endParaRPr lang="en-US" altLang="zh-CN" sz="1800" dirty="0"/>
          </a:p>
        </p:txBody>
      </p:sp>
      <p:sp>
        <p:nvSpPr>
          <p:cNvPr id="9" name="文本框 8"/>
          <p:cNvSpPr txBox="1"/>
          <p:nvPr/>
        </p:nvSpPr>
        <p:spPr>
          <a:xfrm>
            <a:off x="9012087" y="3044088"/>
            <a:ext cx="17443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C00000"/>
                </a:solidFill>
              </a:rPr>
              <a:t>三线图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EE13D39-EFEF-4F03-B8BF-36AE721E9860}"/>
              </a:ext>
            </a:extLst>
          </p:cNvPr>
          <p:cNvSpPr txBox="1"/>
          <p:nvPr/>
        </p:nvSpPr>
        <p:spPr>
          <a:xfrm>
            <a:off x="914399" y="2063185"/>
            <a:ext cx="8271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identified_precursor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acquried_MS2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MS2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×(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precursor_ms2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precursor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D4908B-53F1-400E-A896-08B60BD44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8700" y="3538959"/>
            <a:ext cx="4342130" cy="2505075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8AFF092-FB9C-4708-91A8-085CE1F4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534E-9B70-432C-A3B0-07AC948CB584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0978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57E382-CD59-4020-BEB3-3C61F03E8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Metric-Matrix</a:t>
            </a:r>
            <a:r>
              <a:rPr lang="zh-CN" altLang="en-US" dirty="0"/>
              <a:t>（指标矩阵）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826F46F-0DE7-4BC4-BD18-941A4FDA9CED}"/>
              </a:ext>
            </a:extLst>
          </p:cNvPr>
          <p:cNvSpPr txBox="1"/>
          <p:nvPr/>
        </p:nvSpPr>
        <p:spPr>
          <a:xfrm>
            <a:off x="1440242" y="1241979"/>
            <a:ext cx="9039310" cy="476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基于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NIST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QuaMeter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提出的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83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种指标，进行筛选及补充，提取出共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45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个指标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1334B2A-B211-44F7-8075-8737C3736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83" y="1923877"/>
            <a:ext cx="6321552" cy="4401312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EC92937-8B85-4A14-B3D8-E997F42F7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534E-9B70-432C-A3B0-07AC948CB584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66A973B-0C6A-4511-82F5-813622E76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1128" y="3093538"/>
            <a:ext cx="3037489" cy="227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407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ern="0">
                <a:solidFill>
                  <a:srgbClr val="183884"/>
                </a:solidFill>
                <a:latin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汇报提纲</a:t>
            </a:r>
            <a:endParaRPr lang="zh-CN" altLang="en-US" kern="0">
              <a:solidFill>
                <a:srgbClr val="183884"/>
              </a:solidFill>
              <a:latin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656870" y="1460351"/>
            <a:ext cx="7282150" cy="2791346"/>
            <a:chOff x="2070130" y="1092686"/>
            <a:chExt cx="7282150" cy="2791346"/>
          </a:xfrm>
        </p:grpSpPr>
        <p:sp>
          <p:nvSpPr>
            <p:cNvPr id="12" name="矩形​​ 12"/>
            <p:cNvSpPr/>
            <p:nvPr/>
          </p:nvSpPr>
          <p:spPr>
            <a:xfrm>
              <a:off x="3241611" y="1092686"/>
              <a:ext cx="6110669" cy="69386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5" rIns="121908" bIns="60955" anchor="ctr"/>
            <a:lstStyle/>
            <a:p>
              <a:pPr marL="360045">
                <a:defRPr/>
              </a:pPr>
              <a:r>
                <a:rPr lang="zh-CN" altLang="en-US" sz="3600" b="1" dirty="0">
                  <a:solidFill>
                    <a:srgbClr val="1838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评测情况概述</a:t>
              </a:r>
            </a:p>
          </p:txBody>
        </p:sp>
        <p:sp>
          <p:nvSpPr>
            <p:cNvPr id="13" name="矩形​​ 3"/>
            <p:cNvSpPr/>
            <p:nvPr/>
          </p:nvSpPr>
          <p:spPr>
            <a:xfrm>
              <a:off x="2070130" y="1092686"/>
              <a:ext cx="974055" cy="820404"/>
            </a:xfrm>
            <a:custGeom>
              <a:avLst/>
              <a:gdLst/>
              <a:ahLst/>
              <a:cxnLst/>
              <a:rect l="l" t="t" r="r" b="b"/>
              <a:pathLst>
                <a:path w="1152128" h="936104">
                  <a:moveTo>
                    <a:pt x="0" y="0"/>
                  </a:moveTo>
                  <a:lnTo>
                    <a:pt x="1152128" y="0"/>
                  </a:lnTo>
                  <a:lnTo>
                    <a:pt x="1152128" y="792088"/>
                  </a:lnTo>
                  <a:lnTo>
                    <a:pt x="720080" y="792088"/>
                  </a:lnTo>
                  <a:lnTo>
                    <a:pt x="576064" y="936104"/>
                  </a:lnTo>
                  <a:lnTo>
                    <a:pt x="432048" y="792088"/>
                  </a:lnTo>
                  <a:lnTo>
                    <a:pt x="0" y="792088"/>
                  </a:lnTo>
                  <a:close/>
                </a:path>
              </a:pathLst>
            </a:custGeom>
            <a:solidFill>
              <a:srgbClr val="1B2153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 algn="ctr">
                <a:defRPr/>
              </a:pPr>
              <a:r>
                <a:rPr lang="zh-CN" altLang="en-US" sz="36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</a:t>
              </a:r>
            </a:p>
          </p:txBody>
        </p:sp>
        <p:sp>
          <p:nvSpPr>
            <p:cNvPr id="14" name="矩形​​ 3"/>
            <p:cNvSpPr/>
            <p:nvPr/>
          </p:nvSpPr>
          <p:spPr>
            <a:xfrm>
              <a:off x="2070130" y="2078157"/>
              <a:ext cx="974055" cy="820404"/>
            </a:xfrm>
            <a:custGeom>
              <a:avLst/>
              <a:gdLst/>
              <a:ahLst/>
              <a:cxnLst/>
              <a:rect l="l" t="t" r="r" b="b"/>
              <a:pathLst>
                <a:path w="1152128" h="936104">
                  <a:moveTo>
                    <a:pt x="0" y="0"/>
                  </a:moveTo>
                  <a:lnTo>
                    <a:pt x="1152128" y="0"/>
                  </a:lnTo>
                  <a:lnTo>
                    <a:pt x="1152128" y="792088"/>
                  </a:lnTo>
                  <a:lnTo>
                    <a:pt x="720080" y="792088"/>
                  </a:lnTo>
                  <a:lnTo>
                    <a:pt x="576064" y="936104"/>
                  </a:lnTo>
                  <a:lnTo>
                    <a:pt x="432048" y="792088"/>
                  </a:lnTo>
                  <a:lnTo>
                    <a:pt x="0" y="792088"/>
                  </a:lnTo>
                  <a:close/>
                </a:path>
              </a:pathLst>
            </a:custGeom>
            <a:solidFill>
              <a:srgbClr val="1B2153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 algn="ctr">
                <a:defRPr/>
              </a:pPr>
              <a:r>
                <a:rPr lang="zh-CN" altLang="en-US" sz="36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</a:t>
              </a:r>
            </a:p>
          </p:txBody>
        </p:sp>
        <p:sp>
          <p:nvSpPr>
            <p:cNvPr id="15" name="矩形​​ 12"/>
            <p:cNvSpPr/>
            <p:nvPr/>
          </p:nvSpPr>
          <p:spPr>
            <a:xfrm>
              <a:off x="3241611" y="2078157"/>
              <a:ext cx="6110669" cy="69386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5" rIns="121908" bIns="60955" anchor="ctr"/>
            <a:lstStyle/>
            <a:p>
              <a:pPr marL="360045">
                <a:defRPr/>
              </a:pPr>
              <a:r>
                <a:rPr lang="zh-CN" altLang="en-US" sz="3600" b="1" dirty="0">
                  <a:solidFill>
                    <a:srgbClr val="1838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评测方法介绍</a:t>
              </a:r>
            </a:p>
          </p:txBody>
        </p:sp>
        <p:sp>
          <p:nvSpPr>
            <p:cNvPr id="20" name="矩形​​ 3"/>
            <p:cNvSpPr/>
            <p:nvPr/>
          </p:nvSpPr>
          <p:spPr>
            <a:xfrm>
              <a:off x="2070130" y="3063628"/>
              <a:ext cx="974055" cy="820404"/>
            </a:xfrm>
            <a:custGeom>
              <a:avLst/>
              <a:gdLst/>
              <a:ahLst/>
              <a:cxnLst/>
              <a:rect l="l" t="t" r="r" b="b"/>
              <a:pathLst>
                <a:path w="1152128" h="936104">
                  <a:moveTo>
                    <a:pt x="0" y="0"/>
                  </a:moveTo>
                  <a:lnTo>
                    <a:pt x="1152128" y="0"/>
                  </a:lnTo>
                  <a:lnTo>
                    <a:pt x="1152128" y="792088"/>
                  </a:lnTo>
                  <a:lnTo>
                    <a:pt x="720080" y="792088"/>
                  </a:lnTo>
                  <a:lnTo>
                    <a:pt x="576064" y="936104"/>
                  </a:lnTo>
                  <a:lnTo>
                    <a:pt x="432048" y="792088"/>
                  </a:lnTo>
                  <a:lnTo>
                    <a:pt x="0" y="792088"/>
                  </a:lnTo>
                  <a:close/>
                </a:path>
              </a:pathLst>
            </a:custGeom>
            <a:solidFill>
              <a:srgbClr val="1B2153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 algn="ctr">
                <a:defRPr/>
              </a:pPr>
              <a:r>
                <a:rPr lang="zh-CN" altLang="en-US" sz="36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三</a:t>
              </a:r>
            </a:p>
          </p:txBody>
        </p:sp>
      </p:grpSp>
      <p:sp>
        <p:nvSpPr>
          <p:cNvPr id="4" name="矩形​​ 12"/>
          <p:cNvSpPr/>
          <p:nvPr/>
        </p:nvSpPr>
        <p:spPr>
          <a:xfrm>
            <a:off x="3828351" y="3431342"/>
            <a:ext cx="6110669" cy="693865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5" rIns="121908" bIns="60955" anchor="ctr"/>
          <a:lstStyle/>
          <a:p>
            <a:pPr marL="360045">
              <a:defRPr/>
            </a:pP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评测结果展示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828351" y="4194506"/>
            <a:ext cx="759683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charset="0"/>
              <a:buChar char="l"/>
            </a:pPr>
            <a:r>
              <a:rPr lang="zh-CN" altLang="en-US" sz="2600" b="1" dirty="0">
                <a:solidFill>
                  <a:srgbClr val="C00000"/>
                </a:solidFill>
              </a:rPr>
              <a:t>定性对比：相同仪器不同实验室</a:t>
            </a:r>
            <a:endParaRPr lang="en-US" altLang="zh-CN" sz="2600" b="1" dirty="0">
              <a:solidFill>
                <a:srgbClr val="C00000"/>
              </a:solidFill>
            </a:endParaRPr>
          </a:p>
          <a:p>
            <a:pPr marL="342900" indent="-342900">
              <a:buFont typeface="Wingdings" panose="05000000000000000000" charset="0"/>
              <a:buChar char="l"/>
            </a:pPr>
            <a:r>
              <a:rPr lang="zh-CN" altLang="en-US" sz="2600" b="1" dirty="0">
                <a:solidFill>
                  <a:schemeClr val="bg1">
                    <a:lumMod val="65000"/>
                  </a:schemeClr>
                </a:solidFill>
              </a:rPr>
              <a:t>定性对比：相同实验室不同方法（</a:t>
            </a:r>
            <a:r>
              <a:rPr lang="en-US" altLang="zh-CN" sz="2600" b="1" dirty="0">
                <a:solidFill>
                  <a:schemeClr val="bg1">
                    <a:lumMod val="65000"/>
                  </a:schemeClr>
                </a:solidFill>
              </a:rPr>
              <a:t>DDA vs. DIA</a:t>
            </a:r>
            <a:r>
              <a:rPr lang="zh-CN" altLang="en-US" sz="2600" b="1" dirty="0">
                <a:solidFill>
                  <a:schemeClr val="bg1">
                    <a:lumMod val="65000"/>
                  </a:schemeClr>
                </a:solidFill>
              </a:rPr>
              <a:t>）</a:t>
            </a:r>
            <a:endParaRPr lang="en-US" altLang="zh-CN" sz="2600" b="1" dirty="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Wingdings" panose="05000000000000000000" charset="0"/>
              <a:buChar char="l"/>
            </a:pPr>
            <a:r>
              <a:rPr lang="zh-CN" altLang="en-US" sz="2600" b="1" dirty="0">
                <a:solidFill>
                  <a:schemeClr val="bg1">
                    <a:lumMod val="65000"/>
                  </a:schemeClr>
                </a:solidFill>
              </a:rPr>
              <a:t>定量对比：不同实验室相同仪器</a:t>
            </a:r>
            <a:endParaRPr lang="en-US" altLang="zh-CN" sz="2600" b="1" dirty="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Wingdings" panose="05000000000000000000" charset="0"/>
              <a:buChar char="l"/>
            </a:pPr>
            <a:endParaRPr lang="zh-CN" altLang="en-US" sz="2600" b="1" dirty="0">
              <a:solidFill>
                <a:srgbClr val="183884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01AE813-9AE0-4899-871B-F9FE912F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534E-9B70-432C-A3B0-07AC948CB584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0343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59D1A0-66D7-441B-8472-98D576E3C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结果展示</a:t>
            </a:r>
            <a:r>
              <a:rPr lang="en-US" altLang="zh-CN" dirty="0"/>
              <a:t>-</a:t>
            </a:r>
            <a:r>
              <a:rPr lang="en-US" altLang="zh-CN" dirty="0">
                <a:solidFill>
                  <a:srgbClr val="C00000"/>
                </a:solidFill>
              </a:rPr>
              <a:t>DDA</a:t>
            </a:r>
            <a:endParaRPr lang="zh-CN" altLang="en-US" dirty="0">
              <a:solidFill>
                <a:srgbClr val="C00000"/>
              </a:solidFill>
            </a:endParaRPr>
          </a:p>
        </p:txBody>
      </p:sp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A326469D-C8AE-4537-ACE8-DE2571E656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0728207"/>
              </p:ext>
            </p:extLst>
          </p:nvPr>
        </p:nvGraphicFramePr>
        <p:xfrm>
          <a:off x="1841378" y="1601651"/>
          <a:ext cx="8339667" cy="416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5D7CF21A-63BB-49B4-A368-F88CA0F930AA}"/>
              </a:ext>
            </a:extLst>
          </p:cNvPr>
          <p:cNvSpPr txBox="1"/>
          <p:nvPr/>
        </p:nvSpPr>
        <p:spPr>
          <a:xfrm>
            <a:off x="1243208" y="1601651"/>
            <a:ext cx="598170" cy="28187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b="1" dirty="0">
                <a:solidFill>
                  <a:srgbClr val="183884"/>
                </a:solidFill>
                <a:sym typeface="+mn-ea"/>
              </a:rPr>
              <a:t>鉴定蛋白质</a:t>
            </a:r>
            <a:r>
              <a:rPr lang="en-US" altLang="zh-CN" b="1" dirty="0">
                <a:solidFill>
                  <a:srgbClr val="183884"/>
                </a:solidFill>
                <a:sym typeface="+mn-ea"/>
              </a:rPr>
              <a:t>(Group)</a:t>
            </a:r>
            <a:r>
              <a:rPr lang="zh-CN" b="1" dirty="0">
                <a:solidFill>
                  <a:srgbClr val="183884"/>
                </a:solidFill>
                <a:sym typeface="+mn-ea"/>
              </a:rPr>
              <a:t>数目</a:t>
            </a:r>
            <a:endParaRPr lang="zh-CN" altLang="en-US" b="1" dirty="0">
              <a:solidFill>
                <a:srgbClr val="183884"/>
              </a:solidFill>
              <a:sym typeface="+mn-ea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558A376-CD49-4086-9457-57E85D0B7C60}"/>
              </a:ext>
            </a:extLst>
          </p:cNvPr>
          <p:cNvSpPr txBox="1"/>
          <p:nvPr/>
        </p:nvSpPr>
        <p:spPr>
          <a:xfrm>
            <a:off x="113725" y="5855226"/>
            <a:ext cx="7069637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400" b="1" dirty="0">
                <a:solidFill>
                  <a:srgbClr val="C00000"/>
                </a:solidFill>
                <a:sym typeface="+mn-ea"/>
              </a:rPr>
              <a:t>总计</a:t>
            </a:r>
            <a:r>
              <a:rPr lang="en-US" altLang="zh-CN" sz="1400" b="1" dirty="0">
                <a:solidFill>
                  <a:srgbClr val="C00000"/>
                </a:solidFill>
                <a:sym typeface="+mn-ea"/>
              </a:rPr>
              <a:t>27</a:t>
            </a:r>
            <a:r>
              <a:rPr lang="zh-CN" altLang="en-US" sz="1400" b="1" dirty="0">
                <a:solidFill>
                  <a:srgbClr val="C00000"/>
                </a:solidFill>
                <a:sym typeface="+mn-ea"/>
              </a:rPr>
              <a:t>个结果</a:t>
            </a:r>
            <a:endParaRPr lang="en-US" altLang="zh-CN" sz="1400" b="1" dirty="0">
              <a:solidFill>
                <a:srgbClr val="C00000"/>
              </a:solidFill>
              <a:sym typeface="+mn-ea"/>
            </a:endParaRPr>
          </a:p>
          <a:p>
            <a:pPr algn="l"/>
            <a:r>
              <a:rPr lang="en-US" altLang="zh-CN" sz="1400" b="1" dirty="0">
                <a:solidFill>
                  <a:srgbClr val="183884"/>
                </a:solidFill>
                <a:sym typeface="+mn-ea"/>
              </a:rPr>
              <a:t>1.</a:t>
            </a:r>
            <a:r>
              <a:rPr lang="zh-CN" altLang="en-US" sz="1400" b="1" dirty="0">
                <a:solidFill>
                  <a:srgbClr val="183884"/>
                </a:solidFill>
                <a:sym typeface="+mn-ea"/>
              </a:rPr>
              <a:t> 按</a:t>
            </a:r>
            <a:r>
              <a:rPr lang="zh-CN" sz="1400" b="1" dirty="0">
                <a:solidFill>
                  <a:srgbClr val="183884"/>
                </a:solidFill>
                <a:sym typeface="+mn-ea"/>
              </a:rPr>
              <a:t>质谱仪的最初发布时间</a:t>
            </a:r>
            <a:r>
              <a:rPr lang="zh-CN" altLang="en-US" sz="1400" b="1" dirty="0">
                <a:solidFill>
                  <a:srgbClr val="183884"/>
                </a:solidFill>
                <a:sym typeface="+mn-ea"/>
              </a:rPr>
              <a:t>和各平台提交数据时间从左向右</a:t>
            </a:r>
            <a:r>
              <a:rPr lang="zh-CN" sz="1400" b="1" dirty="0">
                <a:solidFill>
                  <a:srgbClr val="183884"/>
                </a:solidFill>
                <a:sym typeface="+mn-ea"/>
              </a:rPr>
              <a:t>排序；</a:t>
            </a:r>
          </a:p>
          <a:p>
            <a:r>
              <a:rPr lang="en-US" altLang="zh-CN" sz="1400" b="1" dirty="0">
                <a:solidFill>
                  <a:srgbClr val="183884"/>
                </a:solidFill>
                <a:sym typeface="+mn-ea"/>
              </a:rPr>
              <a:t>2.</a:t>
            </a:r>
            <a:r>
              <a:rPr lang="zh-CN" altLang="en-US" sz="1400" b="1" dirty="0">
                <a:solidFill>
                  <a:srgbClr val="183884"/>
                </a:solidFill>
                <a:sym typeface="+mn-ea"/>
              </a:rPr>
              <a:t> </a:t>
            </a:r>
            <a:r>
              <a:rPr lang="zh-CN" sz="1400" b="1" dirty="0">
                <a:solidFill>
                  <a:srgbClr val="183884"/>
                </a:solidFill>
                <a:sym typeface="+mn-ea"/>
              </a:rPr>
              <a:t>质谱仪</a:t>
            </a:r>
            <a:r>
              <a:rPr sz="1400" b="1" dirty="0">
                <a:solidFill>
                  <a:srgbClr val="183884"/>
                </a:solidFill>
                <a:sym typeface="+mn-ea"/>
              </a:rPr>
              <a:t>类型</a:t>
            </a:r>
            <a:r>
              <a:rPr lang="en-US" altLang="zh-CN" sz="1400" b="1" dirty="0">
                <a:solidFill>
                  <a:srgbClr val="183884"/>
                </a:solidFill>
                <a:sym typeface="+mn-ea"/>
              </a:rPr>
              <a:t> +</a:t>
            </a:r>
            <a:r>
              <a:rPr lang="zh-CN" altLang="en-US" sz="1400" b="1" dirty="0">
                <a:solidFill>
                  <a:srgbClr val="183884"/>
                </a:solidFill>
                <a:sym typeface="+mn-ea"/>
              </a:rPr>
              <a:t>（</a:t>
            </a:r>
            <a:r>
              <a:rPr lang="zh-CN" altLang="zh-CN" sz="1400" b="1" dirty="0">
                <a:solidFill>
                  <a:srgbClr val="183884"/>
                </a:solidFill>
                <a:sym typeface="+mn-ea"/>
              </a:rPr>
              <a:t>分析编号</a:t>
            </a:r>
            <a:r>
              <a:rPr lang="zh-CN" altLang="en-US" sz="1400" b="1" dirty="0">
                <a:solidFill>
                  <a:srgbClr val="183884"/>
                </a:solidFill>
                <a:sym typeface="+mn-ea"/>
              </a:rPr>
              <a:t>，隐去），取第一次重复的鉴定结果</a:t>
            </a:r>
            <a:endParaRPr lang="en-US" altLang="zh-CN" sz="1400" b="1" dirty="0">
              <a:solidFill>
                <a:srgbClr val="183884"/>
              </a:solidFill>
              <a:sym typeface="+mn-ea"/>
            </a:endParaRPr>
          </a:p>
          <a:p>
            <a:r>
              <a:rPr lang="en-US" altLang="zh-CN" sz="1400" b="1" dirty="0">
                <a:solidFill>
                  <a:srgbClr val="183884"/>
                </a:solidFill>
                <a:sym typeface="+mn-ea"/>
              </a:rPr>
              <a:t>3. </a:t>
            </a:r>
            <a:r>
              <a:rPr lang="zh-CN" altLang="en-US" sz="1400" b="1" dirty="0">
                <a:solidFill>
                  <a:srgbClr val="183884"/>
                </a:solidFill>
                <a:sym typeface="+mn-ea"/>
              </a:rPr>
              <a:t>有一个</a:t>
            </a:r>
            <a:r>
              <a:rPr lang="en-US" altLang="zh-CN" sz="1400" b="1" dirty="0">
                <a:solidFill>
                  <a:srgbClr val="183884"/>
                </a:solidFill>
                <a:sym typeface="+mn-ea"/>
              </a:rPr>
              <a:t>timsTOFPro1</a:t>
            </a:r>
            <a:r>
              <a:rPr lang="zh-CN" altLang="en-US" sz="1400" b="1" dirty="0">
                <a:solidFill>
                  <a:srgbClr val="183884"/>
                </a:solidFill>
                <a:sym typeface="+mn-ea"/>
              </a:rPr>
              <a:t>只有</a:t>
            </a:r>
            <a:r>
              <a:rPr lang="en-US" altLang="zh-CN" sz="1400" b="1" dirty="0">
                <a:solidFill>
                  <a:srgbClr val="183884"/>
                </a:solidFill>
                <a:sym typeface="+mn-ea"/>
              </a:rPr>
              <a:t>DIA</a:t>
            </a:r>
            <a:r>
              <a:rPr lang="zh-CN" altLang="en-US" sz="1400" b="1" dirty="0">
                <a:solidFill>
                  <a:srgbClr val="183884"/>
                </a:solidFill>
                <a:sym typeface="+mn-ea"/>
              </a:rPr>
              <a:t>结果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B87227-13E4-4491-8CA2-D44DC61A7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534E-9B70-432C-A3B0-07AC948CB584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09498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59D1A0-66D7-441B-8472-98D576E3C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.raw</a:t>
            </a:r>
            <a:r>
              <a:rPr lang="zh-CN" altLang="en-US" dirty="0">
                <a:solidFill>
                  <a:srgbClr val="C00000"/>
                </a:solidFill>
              </a:rPr>
              <a:t>类型的数据各实验室差异不大</a:t>
            </a:r>
          </a:p>
        </p:txBody>
      </p:sp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A326469D-C8AE-4537-ACE8-DE2571E656F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841378" y="1601651"/>
          <a:ext cx="8339667" cy="416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5D7CF21A-63BB-49B4-A368-F88CA0F930AA}"/>
              </a:ext>
            </a:extLst>
          </p:cNvPr>
          <p:cNvSpPr txBox="1"/>
          <p:nvPr/>
        </p:nvSpPr>
        <p:spPr>
          <a:xfrm>
            <a:off x="1243208" y="1601651"/>
            <a:ext cx="598170" cy="28187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b="1" dirty="0">
                <a:solidFill>
                  <a:srgbClr val="183884"/>
                </a:solidFill>
                <a:sym typeface="+mn-ea"/>
              </a:rPr>
              <a:t>鉴定蛋白质</a:t>
            </a:r>
            <a:r>
              <a:rPr lang="en-US" altLang="zh-CN" b="1" dirty="0">
                <a:solidFill>
                  <a:srgbClr val="183884"/>
                </a:solidFill>
                <a:sym typeface="+mn-ea"/>
              </a:rPr>
              <a:t>(Group)</a:t>
            </a:r>
            <a:r>
              <a:rPr lang="zh-CN" b="1" dirty="0">
                <a:solidFill>
                  <a:srgbClr val="183884"/>
                </a:solidFill>
                <a:sym typeface="+mn-ea"/>
              </a:rPr>
              <a:t>数目</a:t>
            </a:r>
            <a:endParaRPr lang="zh-CN" altLang="en-US" b="1" dirty="0">
              <a:solidFill>
                <a:srgbClr val="183884"/>
              </a:solidFill>
              <a:sym typeface="+mn-ea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558A376-CD49-4086-9457-57E85D0B7C60}"/>
              </a:ext>
            </a:extLst>
          </p:cNvPr>
          <p:cNvSpPr txBox="1"/>
          <p:nvPr/>
        </p:nvSpPr>
        <p:spPr>
          <a:xfrm>
            <a:off x="113725" y="5855226"/>
            <a:ext cx="7069637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400" b="1" dirty="0">
                <a:solidFill>
                  <a:srgbClr val="C00000"/>
                </a:solidFill>
                <a:sym typeface="+mn-ea"/>
              </a:rPr>
              <a:t>总计</a:t>
            </a:r>
            <a:r>
              <a:rPr lang="en-US" altLang="zh-CN" sz="1400" b="1" dirty="0">
                <a:solidFill>
                  <a:srgbClr val="C00000"/>
                </a:solidFill>
                <a:sym typeface="+mn-ea"/>
              </a:rPr>
              <a:t>27</a:t>
            </a:r>
            <a:r>
              <a:rPr lang="zh-CN" altLang="en-US" sz="1400" b="1" dirty="0">
                <a:solidFill>
                  <a:srgbClr val="C00000"/>
                </a:solidFill>
                <a:sym typeface="+mn-ea"/>
              </a:rPr>
              <a:t>个结果</a:t>
            </a:r>
            <a:endParaRPr lang="en-US" altLang="zh-CN" sz="1400" b="1" dirty="0">
              <a:solidFill>
                <a:srgbClr val="C00000"/>
              </a:solidFill>
              <a:sym typeface="+mn-ea"/>
            </a:endParaRPr>
          </a:p>
          <a:p>
            <a:pPr algn="l"/>
            <a:r>
              <a:rPr lang="en-US" altLang="zh-CN" sz="1400" b="1" dirty="0">
                <a:solidFill>
                  <a:srgbClr val="183884"/>
                </a:solidFill>
                <a:sym typeface="+mn-ea"/>
              </a:rPr>
              <a:t>1.</a:t>
            </a:r>
            <a:r>
              <a:rPr lang="zh-CN" altLang="en-US" sz="1400" b="1" dirty="0">
                <a:solidFill>
                  <a:srgbClr val="183884"/>
                </a:solidFill>
                <a:sym typeface="+mn-ea"/>
              </a:rPr>
              <a:t> 按</a:t>
            </a:r>
            <a:r>
              <a:rPr lang="zh-CN" sz="1400" b="1" dirty="0">
                <a:solidFill>
                  <a:srgbClr val="183884"/>
                </a:solidFill>
                <a:sym typeface="+mn-ea"/>
              </a:rPr>
              <a:t>质谱仪的最初发布时间</a:t>
            </a:r>
            <a:r>
              <a:rPr lang="zh-CN" altLang="en-US" sz="1400" b="1" dirty="0">
                <a:solidFill>
                  <a:srgbClr val="183884"/>
                </a:solidFill>
                <a:sym typeface="+mn-ea"/>
              </a:rPr>
              <a:t>和各平台提交数据时间从左向右</a:t>
            </a:r>
            <a:r>
              <a:rPr lang="zh-CN" sz="1400" b="1" dirty="0">
                <a:solidFill>
                  <a:srgbClr val="183884"/>
                </a:solidFill>
                <a:sym typeface="+mn-ea"/>
              </a:rPr>
              <a:t>排序；</a:t>
            </a:r>
          </a:p>
          <a:p>
            <a:r>
              <a:rPr lang="en-US" altLang="zh-CN" sz="1400" b="1" dirty="0">
                <a:solidFill>
                  <a:srgbClr val="183884"/>
                </a:solidFill>
                <a:sym typeface="+mn-ea"/>
              </a:rPr>
              <a:t>2.</a:t>
            </a:r>
            <a:r>
              <a:rPr lang="zh-CN" altLang="en-US" sz="1400" b="1" dirty="0">
                <a:solidFill>
                  <a:srgbClr val="183884"/>
                </a:solidFill>
                <a:sym typeface="+mn-ea"/>
              </a:rPr>
              <a:t> </a:t>
            </a:r>
            <a:r>
              <a:rPr lang="zh-CN" sz="1400" b="1" dirty="0">
                <a:solidFill>
                  <a:srgbClr val="183884"/>
                </a:solidFill>
                <a:sym typeface="+mn-ea"/>
              </a:rPr>
              <a:t>质谱仪</a:t>
            </a:r>
            <a:r>
              <a:rPr sz="1400" b="1" dirty="0" err="1">
                <a:solidFill>
                  <a:srgbClr val="183884"/>
                </a:solidFill>
                <a:sym typeface="+mn-ea"/>
              </a:rPr>
              <a:t>类型</a:t>
            </a:r>
            <a:r>
              <a:rPr lang="en-US" altLang="zh-CN" sz="1400" b="1" dirty="0">
                <a:solidFill>
                  <a:srgbClr val="183884"/>
                </a:solidFill>
                <a:sym typeface="+mn-ea"/>
              </a:rPr>
              <a:t> +</a:t>
            </a:r>
            <a:r>
              <a:rPr lang="zh-CN" altLang="en-US" sz="1400" b="1" dirty="0">
                <a:solidFill>
                  <a:srgbClr val="183884"/>
                </a:solidFill>
                <a:sym typeface="+mn-ea"/>
              </a:rPr>
              <a:t>（</a:t>
            </a:r>
            <a:r>
              <a:rPr lang="zh-CN" altLang="zh-CN" sz="1400" b="1" dirty="0">
                <a:solidFill>
                  <a:srgbClr val="183884"/>
                </a:solidFill>
                <a:sym typeface="+mn-ea"/>
              </a:rPr>
              <a:t>分析编号</a:t>
            </a:r>
            <a:r>
              <a:rPr lang="zh-CN" altLang="en-US" sz="1400" b="1" dirty="0">
                <a:solidFill>
                  <a:srgbClr val="183884"/>
                </a:solidFill>
                <a:sym typeface="+mn-ea"/>
              </a:rPr>
              <a:t>，隐去），取第一次重复的鉴定结果</a:t>
            </a:r>
            <a:endParaRPr lang="en-US" altLang="zh-CN" sz="1400" b="1" dirty="0">
              <a:solidFill>
                <a:srgbClr val="183884"/>
              </a:solidFill>
              <a:sym typeface="+mn-ea"/>
            </a:endParaRPr>
          </a:p>
          <a:p>
            <a:r>
              <a:rPr lang="en-US" altLang="zh-CN" sz="1400" b="1" dirty="0">
                <a:solidFill>
                  <a:srgbClr val="183884"/>
                </a:solidFill>
                <a:sym typeface="+mn-ea"/>
              </a:rPr>
              <a:t>3. </a:t>
            </a:r>
            <a:r>
              <a:rPr lang="zh-CN" altLang="en-US" sz="1400" b="1" dirty="0">
                <a:solidFill>
                  <a:srgbClr val="183884"/>
                </a:solidFill>
                <a:sym typeface="+mn-ea"/>
              </a:rPr>
              <a:t>有一个</a:t>
            </a:r>
            <a:r>
              <a:rPr lang="en-US" altLang="zh-CN" sz="1400" b="1" dirty="0">
                <a:solidFill>
                  <a:srgbClr val="183884"/>
                </a:solidFill>
                <a:sym typeface="+mn-ea"/>
              </a:rPr>
              <a:t>timsTOFPro1</a:t>
            </a:r>
            <a:r>
              <a:rPr lang="zh-CN" altLang="en-US" sz="1400" b="1" dirty="0">
                <a:solidFill>
                  <a:srgbClr val="183884"/>
                </a:solidFill>
                <a:sym typeface="+mn-ea"/>
              </a:rPr>
              <a:t>只有</a:t>
            </a:r>
            <a:r>
              <a:rPr lang="en-US" altLang="zh-CN" sz="1400" b="1" dirty="0">
                <a:solidFill>
                  <a:srgbClr val="183884"/>
                </a:solidFill>
                <a:sym typeface="+mn-ea"/>
              </a:rPr>
              <a:t>DIA</a:t>
            </a:r>
            <a:r>
              <a:rPr lang="zh-CN" altLang="en-US" sz="1400" b="1" dirty="0">
                <a:solidFill>
                  <a:srgbClr val="183884"/>
                </a:solidFill>
                <a:sym typeface="+mn-ea"/>
              </a:rPr>
              <a:t>结果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C058DA9-E638-4BB4-B7AA-317B0E3FFB17}"/>
              </a:ext>
            </a:extLst>
          </p:cNvPr>
          <p:cNvSpPr/>
          <p:nvPr/>
        </p:nvSpPr>
        <p:spPr>
          <a:xfrm>
            <a:off x="5841124" y="2412124"/>
            <a:ext cx="1411014" cy="307427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03324E87-A281-4256-8A5A-BEE31CC7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534E-9B70-432C-A3B0-07AC948CB584}" type="slidenum">
              <a:rPr lang="zh-CN" altLang="en-US" smtClean="0"/>
              <a:pPr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54984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59D1A0-66D7-441B-8472-98D576E3C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.d</a:t>
            </a:r>
            <a:r>
              <a:rPr lang="zh-CN" altLang="en-US" dirty="0">
                <a:solidFill>
                  <a:srgbClr val="C00000"/>
                </a:solidFill>
              </a:rPr>
              <a:t>类型的数据有一定程度的差异</a:t>
            </a:r>
          </a:p>
        </p:txBody>
      </p:sp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A326469D-C8AE-4537-ACE8-DE2571E656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6198886"/>
              </p:ext>
            </p:extLst>
          </p:nvPr>
        </p:nvGraphicFramePr>
        <p:xfrm>
          <a:off x="1841378" y="1601651"/>
          <a:ext cx="8339667" cy="416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5D7CF21A-63BB-49B4-A368-F88CA0F930AA}"/>
              </a:ext>
            </a:extLst>
          </p:cNvPr>
          <p:cNvSpPr txBox="1"/>
          <p:nvPr/>
        </p:nvSpPr>
        <p:spPr>
          <a:xfrm>
            <a:off x="1243208" y="1601651"/>
            <a:ext cx="598170" cy="28187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b="1" dirty="0">
                <a:solidFill>
                  <a:srgbClr val="183884"/>
                </a:solidFill>
                <a:sym typeface="+mn-ea"/>
              </a:rPr>
              <a:t>鉴定蛋白质</a:t>
            </a:r>
            <a:r>
              <a:rPr lang="en-US" altLang="zh-CN" b="1" dirty="0">
                <a:solidFill>
                  <a:srgbClr val="183884"/>
                </a:solidFill>
                <a:sym typeface="+mn-ea"/>
              </a:rPr>
              <a:t>(Group)</a:t>
            </a:r>
            <a:r>
              <a:rPr lang="zh-CN" b="1" dirty="0">
                <a:solidFill>
                  <a:srgbClr val="183884"/>
                </a:solidFill>
                <a:sym typeface="+mn-ea"/>
              </a:rPr>
              <a:t>数目</a:t>
            </a:r>
            <a:endParaRPr lang="zh-CN" altLang="en-US" b="1" dirty="0">
              <a:solidFill>
                <a:srgbClr val="183884"/>
              </a:solidFill>
              <a:sym typeface="+mn-ea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558A376-CD49-4086-9457-57E85D0B7C60}"/>
              </a:ext>
            </a:extLst>
          </p:cNvPr>
          <p:cNvSpPr txBox="1"/>
          <p:nvPr/>
        </p:nvSpPr>
        <p:spPr>
          <a:xfrm>
            <a:off x="113725" y="5855226"/>
            <a:ext cx="7069637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400" b="1" dirty="0">
                <a:solidFill>
                  <a:srgbClr val="C00000"/>
                </a:solidFill>
                <a:sym typeface="+mn-ea"/>
              </a:rPr>
              <a:t>总计</a:t>
            </a:r>
            <a:r>
              <a:rPr lang="en-US" altLang="zh-CN" sz="1400" b="1" dirty="0">
                <a:solidFill>
                  <a:srgbClr val="C00000"/>
                </a:solidFill>
                <a:sym typeface="+mn-ea"/>
              </a:rPr>
              <a:t>27</a:t>
            </a:r>
            <a:r>
              <a:rPr lang="zh-CN" altLang="en-US" sz="1400" b="1" dirty="0">
                <a:solidFill>
                  <a:srgbClr val="C00000"/>
                </a:solidFill>
                <a:sym typeface="+mn-ea"/>
              </a:rPr>
              <a:t>个结果</a:t>
            </a:r>
            <a:endParaRPr lang="en-US" altLang="zh-CN" sz="1400" b="1" dirty="0">
              <a:solidFill>
                <a:srgbClr val="C00000"/>
              </a:solidFill>
              <a:sym typeface="+mn-ea"/>
            </a:endParaRPr>
          </a:p>
          <a:p>
            <a:pPr algn="l"/>
            <a:r>
              <a:rPr lang="en-US" altLang="zh-CN" sz="1400" b="1" dirty="0">
                <a:solidFill>
                  <a:srgbClr val="183884"/>
                </a:solidFill>
                <a:sym typeface="+mn-ea"/>
              </a:rPr>
              <a:t>1.</a:t>
            </a:r>
            <a:r>
              <a:rPr lang="zh-CN" altLang="en-US" sz="1400" b="1" dirty="0">
                <a:solidFill>
                  <a:srgbClr val="183884"/>
                </a:solidFill>
                <a:sym typeface="+mn-ea"/>
              </a:rPr>
              <a:t> 按</a:t>
            </a:r>
            <a:r>
              <a:rPr lang="zh-CN" sz="1400" b="1" dirty="0">
                <a:solidFill>
                  <a:srgbClr val="183884"/>
                </a:solidFill>
                <a:sym typeface="+mn-ea"/>
              </a:rPr>
              <a:t>质谱仪的最初发布时间</a:t>
            </a:r>
            <a:r>
              <a:rPr lang="zh-CN" altLang="en-US" sz="1400" b="1" dirty="0">
                <a:solidFill>
                  <a:srgbClr val="183884"/>
                </a:solidFill>
                <a:sym typeface="+mn-ea"/>
              </a:rPr>
              <a:t>和各平台提交数据时间从左向右</a:t>
            </a:r>
            <a:r>
              <a:rPr lang="zh-CN" sz="1400" b="1" dirty="0">
                <a:solidFill>
                  <a:srgbClr val="183884"/>
                </a:solidFill>
                <a:sym typeface="+mn-ea"/>
              </a:rPr>
              <a:t>排序；</a:t>
            </a:r>
          </a:p>
          <a:p>
            <a:r>
              <a:rPr lang="en-US" altLang="zh-CN" sz="1400" b="1" dirty="0">
                <a:solidFill>
                  <a:srgbClr val="183884"/>
                </a:solidFill>
                <a:sym typeface="+mn-ea"/>
              </a:rPr>
              <a:t>2.</a:t>
            </a:r>
            <a:r>
              <a:rPr lang="zh-CN" altLang="en-US" sz="1400" b="1" dirty="0">
                <a:solidFill>
                  <a:srgbClr val="183884"/>
                </a:solidFill>
                <a:sym typeface="+mn-ea"/>
              </a:rPr>
              <a:t> </a:t>
            </a:r>
            <a:r>
              <a:rPr lang="zh-CN" sz="1400" b="1" dirty="0">
                <a:solidFill>
                  <a:srgbClr val="183884"/>
                </a:solidFill>
                <a:sym typeface="+mn-ea"/>
              </a:rPr>
              <a:t>质谱仪</a:t>
            </a:r>
            <a:r>
              <a:rPr sz="1400" b="1" dirty="0" err="1">
                <a:solidFill>
                  <a:srgbClr val="183884"/>
                </a:solidFill>
                <a:sym typeface="+mn-ea"/>
              </a:rPr>
              <a:t>类型</a:t>
            </a:r>
            <a:r>
              <a:rPr lang="en-US" altLang="zh-CN" sz="1400" b="1" dirty="0">
                <a:solidFill>
                  <a:srgbClr val="183884"/>
                </a:solidFill>
                <a:sym typeface="+mn-ea"/>
              </a:rPr>
              <a:t> +</a:t>
            </a:r>
            <a:r>
              <a:rPr lang="zh-CN" altLang="en-US" sz="1400" b="1" dirty="0">
                <a:solidFill>
                  <a:srgbClr val="183884"/>
                </a:solidFill>
                <a:sym typeface="+mn-ea"/>
              </a:rPr>
              <a:t>（</a:t>
            </a:r>
            <a:r>
              <a:rPr lang="zh-CN" altLang="zh-CN" sz="1400" b="1" dirty="0">
                <a:solidFill>
                  <a:srgbClr val="183884"/>
                </a:solidFill>
                <a:sym typeface="+mn-ea"/>
              </a:rPr>
              <a:t>分析编号</a:t>
            </a:r>
            <a:r>
              <a:rPr lang="zh-CN" altLang="en-US" sz="1400" b="1" dirty="0">
                <a:solidFill>
                  <a:srgbClr val="183884"/>
                </a:solidFill>
                <a:sym typeface="+mn-ea"/>
              </a:rPr>
              <a:t>，隐去），取第一次重复的鉴定结果</a:t>
            </a:r>
            <a:endParaRPr lang="en-US" altLang="zh-CN" sz="1400" b="1" dirty="0">
              <a:solidFill>
                <a:srgbClr val="183884"/>
              </a:solidFill>
              <a:sym typeface="+mn-ea"/>
            </a:endParaRPr>
          </a:p>
          <a:p>
            <a:r>
              <a:rPr lang="en-US" altLang="zh-CN" sz="1400" b="1" dirty="0">
                <a:solidFill>
                  <a:srgbClr val="183884"/>
                </a:solidFill>
                <a:sym typeface="+mn-ea"/>
              </a:rPr>
              <a:t>3. </a:t>
            </a:r>
            <a:r>
              <a:rPr lang="zh-CN" altLang="en-US" sz="1400" b="1" dirty="0">
                <a:solidFill>
                  <a:srgbClr val="183884"/>
                </a:solidFill>
                <a:sym typeface="+mn-ea"/>
              </a:rPr>
              <a:t>有一个</a:t>
            </a:r>
            <a:r>
              <a:rPr lang="en-US" altLang="zh-CN" sz="1400" b="1" dirty="0">
                <a:solidFill>
                  <a:srgbClr val="183884"/>
                </a:solidFill>
                <a:sym typeface="+mn-ea"/>
              </a:rPr>
              <a:t>timsTOFPro1</a:t>
            </a:r>
            <a:r>
              <a:rPr lang="zh-CN" altLang="en-US" sz="1400" b="1" dirty="0">
                <a:solidFill>
                  <a:srgbClr val="183884"/>
                </a:solidFill>
                <a:sym typeface="+mn-ea"/>
              </a:rPr>
              <a:t>只有</a:t>
            </a:r>
            <a:r>
              <a:rPr lang="en-US" altLang="zh-CN" sz="1400" b="1" dirty="0">
                <a:solidFill>
                  <a:srgbClr val="183884"/>
                </a:solidFill>
                <a:sym typeface="+mn-ea"/>
              </a:rPr>
              <a:t>DIA</a:t>
            </a:r>
            <a:r>
              <a:rPr lang="zh-CN" altLang="en-US" sz="1400" b="1" dirty="0">
                <a:solidFill>
                  <a:srgbClr val="183884"/>
                </a:solidFill>
                <a:sym typeface="+mn-ea"/>
              </a:rPr>
              <a:t>结果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83A830B-74B7-4A3B-A706-6FE7A5ECFC66}"/>
              </a:ext>
            </a:extLst>
          </p:cNvPr>
          <p:cNvSpPr/>
          <p:nvPr/>
        </p:nvSpPr>
        <p:spPr>
          <a:xfrm>
            <a:off x="7868959" y="1691818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4834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895A5FB-A6A3-42AB-81AE-DF8FB7DB7C7B}"/>
              </a:ext>
            </a:extLst>
          </p:cNvPr>
          <p:cNvSpPr/>
          <p:nvPr/>
        </p:nvSpPr>
        <p:spPr>
          <a:xfrm>
            <a:off x="8420614" y="1239560"/>
            <a:ext cx="697627" cy="404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b="1" dirty="0">
                <a:solidFill>
                  <a:srgbClr val="C00000"/>
                </a:solidFill>
              </a:rPr>
              <a:t>5787</a:t>
            </a: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D06354C7-3BB6-48F3-B574-2DB33B3E83E9}"/>
              </a:ext>
            </a:extLst>
          </p:cNvPr>
          <p:cNvCxnSpPr/>
          <p:nvPr/>
        </p:nvCxnSpPr>
        <p:spPr>
          <a:xfrm>
            <a:off x="8217773" y="2022832"/>
            <a:ext cx="0" cy="24623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299E4B72-7F5D-4F81-8069-6EEE3038F742}"/>
              </a:ext>
            </a:extLst>
          </p:cNvPr>
          <p:cNvCxnSpPr/>
          <p:nvPr/>
        </p:nvCxnSpPr>
        <p:spPr>
          <a:xfrm>
            <a:off x="8769428" y="1601651"/>
            <a:ext cx="0" cy="24623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2CD79DD-04DA-4BFA-942C-96520D112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534E-9B70-432C-A3B0-07AC948CB584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90581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0134E2-084D-BAFF-9C56-5752F61AE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.d</a:t>
            </a:r>
            <a:r>
              <a:rPr lang="zh-CN" altLang="en-US" dirty="0"/>
              <a:t>类型文件结果对比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D4D9F98-70EA-2856-18CE-FB2925E65D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82"/>
          <a:stretch/>
        </p:blipFill>
        <p:spPr>
          <a:xfrm>
            <a:off x="324718" y="1648242"/>
            <a:ext cx="5423765" cy="33499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986B33D-0978-4670-7E6C-95CBBF17F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7890" y="1588653"/>
            <a:ext cx="5702300" cy="345061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325D33D-8553-BE98-22F7-19CA3C0C01E0}"/>
              </a:ext>
            </a:extLst>
          </p:cNvPr>
          <p:cNvSpPr txBox="1"/>
          <p:nvPr/>
        </p:nvSpPr>
        <p:spPr>
          <a:xfrm>
            <a:off x="1791854" y="1343504"/>
            <a:ext cx="3094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timsTOFPro2_01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2097C3D-A5CF-33C1-C058-28F0066C9BA1}"/>
              </a:ext>
            </a:extLst>
          </p:cNvPr>
          <p:cNvSpPr txBox="1"/>
          <p:nvPr/>
        </p:nvSpPr>
        <p:spPr>
          <a:xfrm>
            <a:off x="7772400" y="1371215"/>
            <a:ext cx="3094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timsTOFPro2_04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2135048-8023-0B7F-0EE9-3FB48F18663C}"/>
              </a:ext>
            </a:extLst>
          </p:cNvPr>
          <p:cNvSpPr txBox="1"/>
          <p:nvPr/>
        </p:nvSpPr>
        <p:spPr>
          <a:xfrm>
            <a:off x="915848" y="5092755"/>
            <a:ext cx="2758555" cy="1443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5000"/>
              </a:lnSpc>
            </a:pPr>
            <a:r>
              <a:rPr lang="en-US" altLang="zh-CN" dirty="0"/>
              <a:t>Identified MS2 Scans</a:t>
            </a:r>
          </a:p>
          <a:p>
            <a:pPr algn="r">
              <a:lnSpc>
                <a:spcPct val="125000"/>
              </a:lnSpc>
            </a:pPr>
            <a:r>
              <a:rPr lang="en-US" altLang="zh-CN" dirty="0"/>
              <a:t>Identified Peptides</a:t>
            </a:r>
          </a:p>
          <a:p>
            <a:pPr algn="r">
              <a:lnSpc>
                <a:spcPct val="125000"/>
              </a:lnSpc>
            </a:pPr>
            <a:r>
              <a:rPr lang="en-US" altLang="zh-CN" dirty="0"/>
              <a:t>Identified Proteins</a:t>
            </a:r>
          </a:p>
          <a:p>
            <a:pPr algn="r">
              <a:lnSpc>
                <a:spcPct val="125000"/>
              </a:lnSpc>
            </a:pPr>
            <a:r>
              <a:rPr lang="en-US" altLang="zh-CN" dirty="0"/>
              <a:t>Identified Protein Groups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A7D6154-45F9-1B59-0FEA-ACEF73310143}"/>
              </a:ext>
            </a:extLst>
          </p:cNvPr>
          <p:cNvSpPr txBox="1"/>
          <p:nvPr/>
        </p:nvSpPr>
        <p:spPr>
          <a:xfrm>
            <a:off x="6822500" y="5089509"/>
            <a:ext cx="2758555" cy="1443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5000"/>
              </a:lnSpc>
            </a:pPr>
            <a:r>
              <a:rPr lang="en-US" altLang="zh-CN" dirty="0"/>
              <a:t>Identified MS2 Scans</a:t>
            </a:r>
          </a:p>
          <a:p>
            <a:pPr algn="r">
              <a:lnSpc>
                <a:spcPct val="125000"/>
              </a:lnSpc>
            </a:pPr>
            <a:r>
              <a:rPr lang="en-US" altLang="zh-CN" dirty="0"/>
              <a:t>Identified Peptides</a:t>
            </a:r>
          </a:p>
          <a:p>
            <a:pPr algn="r">
              <a:lnSpc>
                <a:spcPct val="125000"/>
              </a:lnSpc>
            </a:pPr>
            <a:r>
              <a:rPr lang="en-US" altLang="zh-CN" dirty="0"/>
              <a:t>Identified Proteins</a:t>
            </a:r>
          </a:p>
          <a:p>
            <a:pPr algn="r">
              <a:lnSpc>
                <a:spcPct val="125000"/>
              </a:lnSpc>
            </a:pPr>
            <a:r>
              <a:rPr lang="en-US" altLang="zh-CN" dirty="0"/>
              <a:t>Identified Protein Groups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0876304-6DFB-B1CE-7D7A-698E876D047E}"/>
              </a:ext>
            </a:extLst>
          </p:cNvPr>
          <p:cNvSpPr txBox="1"/>
          <p:nvPr/>
        </p:nvSpPr>
        <p:spPr>
          <a:xfrm>
            <a:off x="3732994" y="5098746"/>
            <a:ext cx="1310063" cy="1443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dirty="0"/>
              <a:t>109070</a:t>
            </a:r>
          </a:p>
          <a:p>
            <a:pPr>
              <a:lnSpc>
                <a:spcPct val="125000"/>
              </a:lnSpc>
            </a:pPr>
            <a:r>
              <a:rPr lang="en-US" altLang="zh-CN" dirty="0"/>
              <a:t>59000</a:t>
            </a:r>
          </a:p>
          <a:p>
            <a:pPr>
              <a:lnSpc>
                <a:spcPct val="125000"/>
              </a:lnSpc>
            </a:pPr>
            <a:r>
              <a:rPr lang="en-US" altLang="zh-CN" dirty="0"/>
              <a:t>6164</a:t>
            </a:r>
          </a:p>
          <a:p>
            <a:pPr>
              <a:lnSpc>
                <a:spcPct val="125000"/>
              </a:lnSpc>
            </a:pPr>
            <a:r>
              <a:rPr lang="en-US" altLang="zh-CN" dirty="0"/>
              <a:t>4834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3B81708-2D30-523A-3AD2-595CDFFDEE14}"/>
              </a:ext>
            </a:extLst>
          </p:cNvPr>
          <p:cNvSpPr txBox="1"/>
          <p:nvPr/>
        </p:nvSpPr>
        <p:spPr>
          <a:xfrm>
            <a:off x="9644669" y="5068559"/>
            <a:ext cx="1725066" cy="1443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dirty="0"/>
              <a:t>147039	</a:t>
            </a:r>
          </a:p>
          <a:p>
            <a:pPr>
              <a:lnSpc>
                <a:spcPct val="125000"/>
              </a:lnSpc>
            </a:pPr>
            <a:r>
              <a:rPr lang="en-US" altLang="zh-CN" dirty="0"/>
              <a:t>99930</a:t>
            </a:r>
          </a:p>
          <a:p>
            <a:pPr>
              <a:lnSpc>
                <a:spcPct val="125000"/>
              </a:lnSpc>
            </a:pPr>
            <a:r>
              <a:rPr lang="en-US" altLang="zh-CN" dirty="0"/>
              <a:t>8130</a:t>
            </a:r>
          </a:p>
          <a:p>
            <a:pPr>
              <a:lnSpc>
                <a:spcPct val="125000"/>
              </a:lnSpc>
            </a:pPr>
            <a:r>
              <a:rPr lang="en-US" altLang="zh-CN" dirty="0"/>
              <a:t>5787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C1C36BE-FFC3-93FA-3371-04A5F0B27065}"/>
              </a:ext>
            </a:extLst>
          </p:cNvPr>
          <p:cNvSpPr txBox="1"/>
          <p:nvPr/>
        </p:nvSpPr>
        <p:spPr>
          <a:xfrm>
            <a:off x="1487056" y="2967335"/>
            <a:ext cx="9844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</a:rPr>
              <a:t>两个数据在（</a:t>
            </a:r>
            <a:r>
              <a:rPr lang="en-US" altLang="zh-CN" sz="2400" b="1" dirty="0">
                <a:solidFill>
                  <a:srgbClr val="C00000"/>
                </a:solidFill>
              </a:rPr>
              <a:t>1</a:t>
            </a:r>
            <a:r>
              <a:rPr lang="zh-CN" altLang="en-US" sz="2400" b="1" dirty="0">
                <a:solidFill>
                  <a:srgbClr val="C00000"/>
                </a:solidFill>
              </a:rPr>
              <a:t>）谱图的采集数目和（</a:t>
            </a:r>
            <a:r>
              <a:rPr lang="en-US" altLang="zh-CN" sz="2400" b="1" dirty="0">
                <a:solidFill>
                  <a:srgbClr val="C00000"/>
                </a:solidFill>
              </a:rPr>
              <a:t>2</a:t>
            </a:r>
            <a:r>
              <a:rPr lang="zh-CN" altLang="en-US" sz="2400" b="1" dirty="0">
                <a:solidFill>
                  <a:srgbClr val="C00000"/>
                </a:solidFill>
              </a:rPr>
              <a:t>）肽段重复采集次数有明显差异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1FCF7-D690-40DC-8E47-EC31C9F4A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534E-9B70-432C-A3B0-07AC948CB584}" type="slidenum">
              <a:rPr lang="zh-CN" altLang="en-US" smtClean="0"/>
              <a:pPr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094863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4FDAEF03-8059-32F7-5CDD-C166232A7E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0" b="3389"/>
          <a:stretch/>
        </p:blipFill>
        <p:spPr>
          <a:xfrm>
            <a:off x="4098434" y="1833916"/>
            <a:ext cx="2985857" cy="240955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2F17A30C-802A-92D4-3FB1-0CB98AD01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分析数据差异原因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7EE9C31-51C9-267E-CAD0-7634E53FDDDB}"/>
              </a:ext>
            </a:extLst>
          </p:cNvPr>
          <p:cNvSpPr txBox="1"/>
          <p:nvPr/>
        </p:nvSpPr>
        <p:spPr>
          <a:xfrm>
            <a:off x="461823" y="1243789"/>
            <a:ext cx="29186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/>
              <a:t>（</a:t>
            </a:r>
            <a:r>
              <a:rPr lang="en-US" altLang="zh-CN" sz="2000" dirty="0"/>
              <a:t>1</a:t>
            </a:r>
            <a:r>
              <a:rPr lang="zh-CN" altLang="en-US" sz="2000" dirty="0"/>
              <a:t>）谱图的采集数目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5BCEAFC-DF62-B7AA-9FA8-2D12233F92A4}"/>
              </a:ext>
            </a:extLst>
          </p:cNvPr>
          <p:cNvSpPr txBox="1"/>
          <p:nvPr/>
        </p:nvSpPr>
        <p:spPr>
          <a:xfrm>
            <a:off x="7629230" y="1235214"/>
            <a:ext cx="40270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/>
              <a:t>（</a:t>
            </a:r>
            <a:r>
              <a:rPr lang="en-US" altLang="zh-CN" sz="2000" dirty="0"/>
              <a:t>2</a:t>
            </a:r>
            <a:r>
              <a:rPr lang="zh-CN" altLang="en-US" sz="2000" dirty="0"/>
              <a:t>）肽段的重复采集次数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B642438-C566-F65A-318F-0DF9FEC570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88"/>
          <a:stretch/>
        </p:blipFill>
        <p:spPr>
          <a:xfrm>
            <a:off x="376822" y="1679410"/>
            <a:ext cx="3705657" cy="270646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BBCD967-8BDB-290F-4F26-2078E5E779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60"/>
          <a:stretch/>
        </p:blipFill>
        <p:spPr>
          <a:xfrm>
            <a:off x="376822" y="4243472"/>
            <a:ext cx="3599926" cy="26145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2B2DF7F-2105-A593-158A-0BF6C9DB11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87"/>
          <a:stretch/>
        </p:blipFill>
        <p:spPr>
          <a:xfrm>
            <a:off x="7859995" y="4276698"/>
            <a:ext cx="3796289" cy="24600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959FE65-AF31-CF93-780A-2F41631C50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9254" y="1798864"/>
            <a:ext cx="3836266" cy="240955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164BF16-FE22-0107-720E-116817044E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6465" y="2213869"/>
            <a:ext cx="2740972" cy="143759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224A396-882D-B285-4836-CEB94768DA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2477" y="4367859"/>
            <a:ext cx="3066761" cy="239315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6420D5D-8FA1-79DA-B4B4-D185ACCF5162}"/>
              </a:ext>
            </a:extLst>
          </p:cNvPr>
          <p:cNvSpPr txBox="1"/>
          <p:nvPr/>
        </p:nvSpPr>
        <p:spPr>
          <a:xfrm>
            <a:off x="2900368" y="5421881"/>
            <a:ext cx="2715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</a:rPr>
              <a:t>Cycle</a:t>
            </a:r>
            <a:r>
              <a:rPr lang="zh-CN" altLang="en-US" sz="2000" b="1" dirty="0">
                <a:solidFill>
                  <a:srgbClr val="C00000"/>
                </a:solidFill>
              </a:rPr>
              <a:t>采集更饱满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CFD8264-525E-F85D-03CD-3EB9A93AEE11}"/>
              </a:ext>
            </a:extLst>
          </p:cNvPr>
          <p:cNvSpPr txBox="1"/>
          <p:nvPr/>
        </p:nvSpPr>
        <p:spPr>
          <a:xfrm>
            <a:off x="1665524" y="1849666"/>
            <a:ext cx="3094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timsTOFPro2_01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5A38E7D-E2CF-D552-6444-13FC705E9850}"/>
              </a:ext>
            </a:extLst>
          </p:cNvPr>
          <p:cNvSpPr txBox="1"/>
          <p:nvPr/>
        </p:nvSpPr>
        <p:spPr>
          <a:xfrm>
            <a:off x="1699054" y="4394340"/>
            <a:ext cx="3094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timsTOFPro2_04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0A6035F-E1C7-4479-B104-201C0DBD8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534E-9B70-432C-A3B0-07AC948CB584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DAF2DA2-C1F0-4ADE-A027-6CC37C9CC985}"/>
              </a:ext>
            </a:extLst>
          </p:cNvPr>
          <p:cNvSpPr txBox="1"/>
          <p:nvPr/>
        </p:nvSpPr>
        <p:spPr>
          <a:xfrm>
            <a:off x="5249917" y="425895"/>
            <a:ext cx="6310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identified_pep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acquried_MS2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MS2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pep_ms2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566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9D7E57-F503-4BEE-B18B-972520EBA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小结：如何评价及优化</a:t>
            </a:r>
            <a:r>
              <a:rPr lang="en-US" altLang="zh-CN" dirty="0"/>
              <a:t>DDA</a:t>
            </a:r>
            <a:r>
              <a:rPr lang="zh-CN" altLang="en-US" dirty="0"/>
              <a:t>参数设置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98AEFFD-6DBA-41D7-B420-C0642A35C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90" y="1591733"/>
            <a:ext cx="3573384" cy="4699000"/>
          </a:xfrm>
          <a:prstGeom prst="rect">
            <a:avLst/>
          </a:prstGeom>
          <a:ln>
            <a:solidFill>
              <a:srgbClr val="6096E6"/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F553844-0CEF-4D55-AF65-6E5D50B54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636" y="1405467"/>
            <a:ext cx="7311583" cy="330953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6DA0A29A-8404-406D-974D-21154FB26D66}"/>
              </a:ext>
            </a:extLst>
          </p:cNvPr>
          <p:cNvSpPr/>
          <p:nvPr/>
        </p:nvSpPr>
        <p:spPr>
          <a:xfrm>
            <a:off x="5545667" y="4813842"/>
            <a:ext cx="2692400" cy="540000"/>
          </a:xfrm>
          <a:prstGeom prst="roundRect">
            <a:avLst/>
          </a:prstGeom>
          <a:solidFill>
            <a:srgbClr val="609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血液和组织样品对比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9F5A04D0-7609-4449-AB81-9C3969C879D6}"/>
              </a:ext>
            </a:extLst>
          </p:cNvPr>
          <p:cNvSpPr/>
          <p:nvPr/>
        </p:nvSpPr>
        <p:spPr>
          <a:xfrm>
            <a:off x="8385361" y="4813842"/>
            <a:ext cx="2692400" cy="540000"/>
          </a:xfrm>
          <a:prstGeom prst="roundRect">
            <a:avLst/>
          </a:prstGeom>
          <a:solidFill>
            <a:srgbClr val="609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不同上样量对比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0577C985-392C-4BB0-A1A1-7D8854D908F6}"/>
              </a:ext>
            </a:extLst>
          </p:cNvPr>
          <p:cNvSpPr/>
          <p:nvPr/>
        </p:nvSpPr>
        <p:spPr>
          <a:xfrm>
            <a:off x="5545667" y="5465776"/>
            <a:ext cx="2692400" cy="540000"/>
          </a:xfrm>
          <a:prstGeom prst="roundRect">
            <a:avLst/>
          </a:prstGeom>
          <a:solidFill>
            <a:srgbClr val="609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不同色谱条件对比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6996E166-E0F5-4047-8DCD-1B645173F37A}"/>
              </a:ext>
            </a:extLst>
          </p:cNvPr>
          <p:cNvSpPr/>
          <p:nvPr/>
        </p:nvSpPr>
        <p:spPr>
          <a:xfrm>
            <a:off x="8385361" y="5465776"/>
            <a:ext cx="2692400" cy="540000"/>
          </a:xfrm>
          <a:prstGeom prst="roundRect">
            <a:avLst/>
          </a:prstGeom>
          <a:solidFill>
            <a:srgbClr val="609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不同质谱对比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DD558A88-6092-4333-8248-E131D5320F8A}"/>
              </a:ext>
            </a:extLst>
          </p:cNvPr>
          <p:cNvSpPr/>
          <p:nvPr/>
        </p:nvSpPr>
        <p:spPr>
          <a:xfrm>
            <a:off x="5545667" y="6117710"/>
            <a:ext cx="5532094" cy="540000"/>
          </a:xfrm>
          <a:prstGeom prst="roundRect">
            <a:avLst/>
          </a:prstGeom>
          <a:solidFill>
            <a:srgbClr val="609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优化实例 </a:t>
            </a:r>
            <a:r>
              <a:rPr lang="en-US" altLang="zh-CN" dirty="0"/>
              <a:t>20ng </a:t>
            </a:r>
            <a:r>
              <a:rPr lang="zh-CN" altLang="en-US" dirty="0"/>
              <a:t>鼠脑样品 </a:t>
            </a:r>
            <a:r>
              <a:rPr lang="en-US" altLang="zh-CN" dirty="0"/>
              <a:t>763</a:t>
            </a:r>
            <a:r>
              <a:rPr lang="zh-CN" altLang="en-US" dirty="0"/>
              <a:t> </a:t>
            </a:r>
            <a:r>
              <a:rPr lang="en-US" altLang="zh-CN" dirty="0"/>
              <a:t>vs. 2582</a:t>
            </a:r>
            <a:r>
              <a:rPr lang="zh-CN" altLang="en-US" dirty="0"/>
              <a:t> 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3BF2A85-DAE9-47BD-82EC-E19E34E2B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534E-9B70-432C-A3B0-07AC948CB584}" type="slidenum">
              <a:rPr lang="zh-CN" altLang="en-US" smtClean="0"/>
              <a:pPr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930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0134E2-084D-BAFF-9C56-5752F61AE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汇报提纲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44C85919-E719-40D4-B622-8AAF917C2E16}"/>
              </a:ext>
            </a:extLst>
          </p:cNvPr>
          <p:cNvGrpSpPr/>
          <p:nvPr/>
        </p:nvGrpSpPr>
        <p:grpSpPr>
          <a:xfrm>
            <a:off x="2656870" y="1936601"/>
            <a:ext cx="7282150" cy="3776817"/>
            <a:chOff x="2070130" y="1092686"/>
            <a:chExt cx="7282150" cy="3776817"/>
          </a:xfrm>
        </p:grpSpPr>
        <p:sp>
          <p:nvSpPr>
            <p:cNvPr id="7" name="矩形​​ 12">
              <a:extLst>
                <a:ext uri="{FF2B5EF4-FFF2-40B4-BE49-F238E27FC236}">
                  <a16:creationId xmlns:a16="http://schemas.microsoft.com/office/drawing/2014/main" id="{A6DC5E92-4967-4BA1-8DEE-D512A0FF211D}"/>
                </a:ext>
              </a:extLst>
            </p:cNvPr>
            <p:cNvSpPr/>
            <p:nvPr/>
          </p:nvSpPr>
          <p:spPr>
            <a:xfrm>
              <a:off x="3241611" y="1092686"/>
              <a:ext cx="6110669" cy="69386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5" rIns="121908" bIns="60955" anchor="ctr"/>
            <a:lstStyle/>
            <a:p>
              <a:pPr marL="360045">
                <a:defRPr/>
              </a:pPr>
              <a:r>
                <a:rPr lang="zh-CN" altLang="en-US" sz="3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评测情况概述</a:t>
              </a:r>
            </a:p>
          </p:txBody>
        </p:sp>
        <p:sp>
          <p:nvSpPr>
            <p:cNvPr id="8" name="矩形​​ 3">
              <a:extLst>
                <a:ext uri="{FF2B5EF4-FFF2-40B4-BE49-F238E27FC236}">
                  <a16:creationId xmlns:a16="http://schemas.microsoft.com/office/drawing/2014/main" id="{34A6CFBF-A71B-448F-AA69-10439F81EA5F}"/>
                </a:ext>
              </a:extLst>
            </p:cNvPr>
            <p:cNvSpPr/>
            <p:nvPr/>
          </p:nvSpPr>
          <p:spPr>
            <a:xfrm>
              <a:off x="2070130" y="1092686"/>
              <a:ext cx="974055" cy="820404"/>
            </a:xfrm>
            <a:custGeom>
              <a:avLst/>
              <a:gdLst/>
              <a:ahLst/>
              <a:cxnLst/>
              <a:rect l="l" t="t" r="r" b="b"/>
              <a:pathLst>
                <a:path w="1152128" h="936104">
                  <a:moveTo>
                    <a:pt x="0" y="0"/>
                  </a:moveTo>
                  <a:lnTo>
                    <a:pt x="1152128" y="0"/>
                  </a:lnTo>
                  <a:lnTo>
                    <a:pt x="1152128" y="792088"/>
                  </a:lnTo>
                  <a:lnTo>
                    <a:pt x="720080" y="792088"/>
                  </a:lnTo>
                  <a:lnTo>
                    <a:pt x="576064" y="936104"/>
                  </a:lnTo>
                  <a:lnTo>
                    <a:pt x="432048" y="792088"/>
                  </a:lnTo>
                  <a:lnTo>
                    <a:pt x="0" y="792088"/>
                  </a:lnTo>
                  <a:close/>
                </a:path>
              </a:pathLst>
            </a:custGeom>
            <a:solidFill>
              <a:srgbClr val="1B2153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 algn="ctr">
                <a:defRPr/>
              </a:pPr>
              <a:r>
                <a:rPr lang="zh-CN" altLang="en-US" sz="36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</a:t>
              </a:r>
            </a:p>
          </p:txBody>
        </p:sp>
        <p:sp>
          <p:nvSpPr>
            <p:cNvPr id="9" name="矩形​​ 3">
              <a:extLst>
                <a:ext uri="{FF2B5EF4-FFF2-40B4-BE49-F238E27FC236}">
                  <a16:creationId xmlns:a16="http://schemas.microsoft.com/office/drawing/2014/main" id="{F7078123-5D6C-4934-9B91-00764A4DE209}"/>
                </a:ext>
              </a:extLst>
            </p:cNvPr>
            <p:cNvSpPr/>
            <p:nvPr/>
          </p:nvSpPr>
          <p:spPr>
            <a:xfrm>
              <a:off x="2070130" y="2078157"/>
              <a:ext cx="974055" cy="820404"/>
            </a:xfrm>
            <a:custGeom>
              <a:avLst/>
              <a:gdLst/>
              <a:ahLst/>
              <a:cxnLst/>
              <a:rect l="l" t="t" r="r" b="b"/>
              <a:pathLst>
                <a:path w="1152128" h="936104">
                  <a:moveTo>
                    <a:pt x="0" y="0"/>
                  </a:moveTo>
                  <a:lnTo>
                    <a:pt x="1152128" y="0"/>
                  </a:lnTo>
                  <a:lnTo>
                    <a:pt x="1152128" y="792088"/>
                  </a:lnTo>
                  <a:lnTo>
                    <a:pt x="720080" y="792088"/>
                  </a:lnTo>
                  <a:lnTo>
                    <a:pt x="576064" y="936104"/>
                  </a:lnTo>
                  <a:lnTo>
                    <a:pt x="432048" y="792088"/>
                  </a:lnTo>
                  <a:lnTo>
                    <a:pt x="0" y="792088"/>
                  </a:lnTo>
                  <a:close/>
                </a:path>
              </a:pathLst>
            </a:custGeom>
            <a:solidFill>
              <a:srgbClr val="1B2153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 algn="ctr">
                <a:defRPr/>
              </a:pPr>
              <a:r>
                <a:rPr lang="zh-CN" altLang="en-US" sz="36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</a:t>
              </a:r>
            </a:p>
          </p:txBody>
        </p:sp>
        <p:sp>
          <p:nvSpPr>
            <p:cNvPr id="10" name="矩形​​ 12">
              <a:extLst>
                <a:ext uri="{FF2B5EF4-FFF2-40B4-BE49-F238E27FC236}">
                  <a16:creationId xmlns:a16="http://schemas.microsoft.com/office/drawing/2014/main" id="{56AA3A09-6CC9-469C-8DC7-9D21DF780A5D}"/>
                </a:ext>
              </a:extLst>
            </p:cNvPr>
            <p:cNvSpPr/>
            <p:nvPr/>
          </p:nvSpPr>
          <p:spPr>
            <a:xfrm>
              <a:off x="3241611" y="2078157"/>
              <a:ext cx="6110669" cy="69386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5" rIns="121908" bIns="60955" anchor="ctr"/>
            <a:lstStyle/>
            <a:p>
              <a:pPr marL="360045">
                <a:defRPr/>
              </a:pPr>
              <a:r>
                <a:rPr lang="zh-CN" altLang="en-US" sz="3600" b="1" dirty="0">
                  <a:solidFill>
                    <a:srgbClr val="1838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评测方法介绍</a:t>
              </a:r>
            </a:p>
          </p:txBody>
        </p:sp>
        <p:sp>
          <p:nvSpPr>
            <p:cNvPr id="11" name="矩形​​ 12">
              <a:extLst>
                <a:ext uri="{FF2B5EF4-FFF2-40B4-BE49-F238E27FC236}">
                  <a16:creationId xmlns:a16="http://schemas.microsoft.com/office/drawing/2014/main" id="{5CB64C44-1C41-4BEC-A892-C6E27343DA56}"/>
                </a:ext>
              </a:extLst>
            </p:cNvPr>
            <p:cNvSpPr/>
            <p:nvPr/>
          </p:nvSpPr>
          <p:spPr>
            <a:xfrm>
              <a:off x="3241611" y="4049099"/>
              <a:ext cx="6110669" cy="69386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5" rIns="121908" bIns="60955" anchor="ctr"/>
            <a:lstStyle/>
            <a:p>
              <a:pPr marL="360045"/>
              <a:r>
                <a:rPr lang="zh-CN" altLang="en-US" sz="3600" b="1" dirty="0">
                  <a:solidFill>
                    <a:srgbClr val="1838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总结与展望</a:t>
              </a:r>
              <a:endParaRPr lang="zh-CN" altLang="en-US" sz="3600" b="1" dirty="0">
                <a:solidFill>
                  <a:srgbClr val="18388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矩形​​ 3">
              <a:extLst>
                <a:ext uri="{FF2B5EF4-FFF2-40B4-BE49-F238E27FC236}">
                  <a16:creationId xmlns:a16="http://schemas.microsoft.com/office/drawing/2014/main" id="{3BFE3549-45B5-47CB-B4B8-E17381D4972D}"/>
                </a:ext>
              </a:extLst>
            </p:cNvPr>
            <p:cNvSpPr/>
            <p:nvPr/>
          </p:nvSpPr>
          <p:spPr>
            <a:xfrm>
              <a:off x="2070130" y="3063628"/>
              <a:ext cx="974055" cy="820404"/>
            </a:xfrm>
            <a:custGeom>
              <a:avLst/>
              <a:gdLst/>
              <a:ahLst/>
              <a:cxnLst/>
              <a:rect l="l" t="t" r="r" b="b"/>
              <a:pathLst>
                <a:path w="1152128" h="936104">
                  <a:moveTo>
                    <a:pt x="0" y="0"/>
                  </a:moveTo>
                  <a:lnTo>
                    <a:pt x="1152128" y="0"/>
                  </a:lnTo>
                  <a:lnTo>
                    <a:pt x="1152128" y="792088"/>
                  </a:lnTo>
                  <a:lnTo>
                    <a:pt x="720080" y="792088"/>
                  </a:lnTo>
                  <a:lnTo>
                    <a:pt x="576064" y="936104"/>
                  </a:lnTo>
                  <a:lnTo>
                    <a:pt x="432048" y="792088"/>
                  </a:lnTo>
                  <a:lnTo>
                    <a:pt x="0" y="792088"/>
                  </a:lnTo>
                  <a:close/>
                </a:path>
              </a:pathLst>
            </a:custGeom>
            <a:solidFill>
              <a:srgbClr val="1B2153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 algn="ctr">
                <a:defRPr/>
              </a:pPr>
              <a:r>
                <a:rPr lang="zh-CN" altLang="en-US" sz="36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三</a:t>
              </a:r>
            </a:p>
          </p:txBody>
        </p:sp>
        <p:sp>
          <p:nvSpPr>
            <p:cNvPr id="13" name="矩形​​ 3">
              <a:extLst>
                <a:ext uri="{FF2B5EF4-FFF2-40B4-BE49-F238E27FC236}">
                  <a16:creationId xmlns:a16="http://schemas.microsoft.com/office/drawing/2014/main" id="{DB9668A5-E992-4585-9C77-BEC2427893BF}"/>
                </a:ext>
              </a:extLst>
            </p:cNvPr>
            <p:cNvSpPr/>
            <p:nvPr/>
          </p:nvSpPr>
          <p:spPr>
            <a:xfrm>
              <a:off x="2070130" y="4049099"/>
              <a:ext cx="974055" cy="820404"/>
            </a:xfrm>
            <a:custGeom>
              <a:avLst/>
              <a:gdLst/>
              <a:ahLst/>
              <a:cxnLst/>
              <a:rect l="l" t="t" r="r" b="b"/>
              <a:pathLst>
                <a:path w="1152128" h="936104">
                  <a:moveTo>
                    <a:pt x="0" y="0"/>
                  </a:moveTo>
                  <a:lnTo>
                    <a:pt x="1152128" y="0"/>
                  </a:lnTo>
                  <a:lnTo>
                    <a:pt x="1152128" y="792088"/>
                  </a:lnTo>
                  <a:lnTo>
                    <a:pt x="720080" y="792088"/>
                  </a:lnTo>
                  <a:lnTo>
                    <a:pt x="576064" y="936104"/>
                  </a:lnTo>
                  <a:lnTo>
                    <a:pt x="432048" y="792088"/>
                  </a:lnTo>
                  <a:lnTo>
                    <a:pt x="0" y="792088"/>
                  </a:lnTo>
                  <a:close/>
                </a:path>
              </a:pathLst>
            </a:custGeom>
            <a:solidFill>
              <a:srgbClr val="1B2153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 algn="ctr">
                <a:defRPr/>
              </a:pPr>
              <a:r>
                <a:rPr lang="zh-CN" altLang="en-US" sz="36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四</a:t>
              </a:r>
            </a:p>
          </p:txBody>
        </p:sp>
      </p:grpSp>
      <p:sp>
        <p:nvSpPr>
          <p:cNvPr id="14" name="矩形​​ 12">
            <a:extLst>
              <a:ext uri="{FF2B5EF4-FFF2-40B4-BE49-F238E27FC236}">
                <a16:creationId xmlns:a16="http://schemas.microsoft.com/office/drawing/2014/main" id="{BA684820-854B-4881-85DF-A039FF892AD0}"/>
              </a:ext>
            </a:extLst>
          </p:cNvPr>
          <p:cNvSpPr/>
          <p:nvPr/>
        </p:nvSpPr>
        <p:spPr>
          <a:xfrm>
            <a:off x="3828351" y="3907592"/>
            <a:ext cx="6110669" cy="693865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5" rIns="121908" bIns="60955" anchor="ctr"/>
          <a:lstStyle/>
          <a:p>
            <a:pPr marL="360045">
              <a:defRPr/>
            </a:pPr>
            <a:r>
              <a:rPr lang="zh-CN" altLang="en-US" sz="3600" b="1" dirty="0">
                <a:solidFill>
                  <a:srgbClr val="18388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评测结果展示</a:t>
            </a:r>
            <a:endParaRPr lang="zh-CN" altLang="en-US" sz="3600" b="1" dirty="0">
              <a:solidFill>
                <a:srgbClr val="18388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0401C26-9A28-44BF-8098-4A98B4C2C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534E-9B70-432C-A3B0-07AC948CB584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144019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A112FB-618E-44E5-927E-3C41E2D3D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结果展示</a:t>
            </a:r>
            <a:r>
              <a:rPr lang="en-US" altLang="zh-CN" dirty="0"/>
              <a:t>-</a:t>
            </a:r>
            <a:r>
              <a:rPr lang="en-US" altLang="zh-CN" dirty="0">
                <a:solidFill>
                  <a:srgbClr val="C00000"/>
                </a:solidFill>
              </a:rPr>
              <a:t>DIA</a:t>
            </a:r>
            <a:endParaRPr lang="zh-CN" altLang="en-US" dirty="0">
              <a:solidFill>
                <a:srgbClr val="C00000"/>
              </a:solidFill>
            </a:endParaRPr>
          </a:p>
        </p:txBody>
      </p:sp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0803F548-2772-44DB-B192-8D57172316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5978495"/>
              </p:ext>
            </p:extLst>
          </p:nvPr>
        </p:nvGraphicFramePr>
        <p:xfrm>
          <a:off x="2324100" y="1555114"/>
          <a:ext cx="8077200" cy="4375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3AD81C58-0D2E-432D-B787-771DDB7FD030}"/>
              </a:ext>
            </a:extLst>
          </p:cNvPr>
          <p:cNvSpPr txBox="1"/>
          <p:nvPr/>
        </p:nvSpPr>
        <p:spPr>
          <a:xfrm>
            <a:off x="1714500" y="1555114"/>
            <a:ext cx="598170" cy="28187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b="1" dirty="0">
                <a:solidFill>
                  <a:srgbClr val="183884"/>
                </a:solidFill>
                <a:sym typeface="+mn-ea"/>
              </a:rPr>
              <a:t>鉴定蛋白质</a:t>
            </a:r>
            <a:r>
              <a:rPr lang="en-US" altLang="zh-CN" b="1" dirty="0">
                <a:solidFill>
                  <a:srgbClr val="183884"/>
                </a:solidFill>
                <a:sym typeface="+mn-ea"/>
              </a:rPr>
              <a:t>(Group)</a:t>
            </a:r>
            <a:r>
              <a:rPr lang="zh-CN" b="1" dirty="0">
                <a:solidFill>
                  <a:srgbClr val="183884"/>
                </a:solidFill>
                <a:sym typeface="+mn-ea"/>
              </a:rPr>
              <a:t>数目</a:t>
            </a:r>
            <a:endParaRPr lang="zh-CN" altLang="en-US" b="1" dirty="0">
              <a:solidFill>
                <a:srgbClr val="183884"/>
              </a:solidFill>
              <a:sym typeface="+mn-ea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DB391D0-FFC5-4227-87A1-A5C09B07B7E5}"/>
              </a:ext>
            </a:extLst>
          </p:cNvPr>
          <p:cNvSpPr txBox="1"/>
          <p:nvPr/>
        </p:nvSpPr>
        <p:spPr>
          <a:xfrm>
            <a:off x="113725" y="5855226"/>
            <a:ext cx="7069637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400" b="1" dirty="0">
                <a:solidFill>
                  <a:srgbClr val="C00000"/>
                </a:solidFill>
                <a:sym typeface="+mn-ea"/>
              </a:rPr>
              <a:t>总计</a:t>
            </a:r>
            <a:r>
              <a:rPr lang="en-US" altLang="zh-CN" sz="1400" b="1" dirty="0">
                <a:solidFill>
                  <a:srgbClr val="C00000"/>
                </a:solidFill>
                <a:sym typeface="+mn-ea"/>
              </a:rPr>
              <a:t>27</a:t>
            </a:r>
            <a:r>
              <a:rPr lang="zh-CN" altLang="en-US" sz="1400" b="1" dirty="0">
                <a:solidFill>
                  <a:srgbClr val="C00000"/>
                </a:solidFill>
                <a:sym typeface="+mn-ea"/>
              </a:rPr>
              <a:t>个结果</a:t>
            </a:r>
            <a:endParaRPr lang="en-US" altLang="zh-CN" sz="1400" b="1" dirty="0">
              <a:solidFill>
                <a:srgbClr val="C00000"/>
              </a:solidFill>
              <a:sym typeface="+mn-ea"/>
            </a:endParaRPr>
          </a:p>
          <a:p>
            <a:pPr algn="l"/>
            <a:r>
              <a:rPr lang="en-US" altLang="zh-CN" sz="1400" b="1" dirty="0">
                <a:solidFill>
                  <a:srgbClr val="183884"/>
                </a:solidFill>
                <a:sym typeface="+mn-ea"/>
              </a:rPr>
              <a:t>1.</a:t>
            </a:r>
            <a:r>
              <a:rPr lang="zh-CN" altLang="en-US" sz="1400" b="1" dirty="0">
                <a:solidFill>
                  <a:srgbClr val="183884"/>
                </a:solidFill>
                <a:sym typeface="+mn-ea"/>
              </a:rPr>
              <a:t> 按</a:t>
            </a:r>
            <a:r>
              <a:rPr lang="zh-CN" sz="1400" b="1" dirty="0">
                <a:solidFill>
                  <a:srgbClr val="183884"/>
                </a:solidFill>
                <a:sym typeface="+mn-ea"/>
              </a:rPr>
              <a:t>质谱仪的最初发布时间</a:t>
            </a:r>
            <a:r>
              <a:rPr lang="zh-CN" altLang="en-US" sz="1400" b="1" dirty="0">
                <a:solidFill>
                  <a:srgbClr val="183884"/>
                </a:solidFill>
                <a:sym typeface="+mn-ea"/>
              </a:rPr>
              <a:t>和各平台提交数据时间从左向右</a:t>
            </a:r>
            <a:r>
              <a:rPr lang="zh-CN" sz="1400" b="1" dirty="0">
                <a:solidFill>
                  <a:srgbClr val="183884"/>
                </a:solidFill>
                <a:sym typeface="+mn-ea"/>
              </a:rPr>
              <a:t>排序；</a:t>
            </a:r>
          </a:p>
          <a:p>
            <a:r>
              <a:rPr lang="en-US" altLang="zh-CN" sz="1400" b="1" dirty="0">
                <a:solidFill>
                  <a:srgbClr val="183884"/>
                </a:solidFill>
                <a:sym typeface="+mn-ea"/>
              </a:rPr>
              <a:t>2.</a:t>
            </a:r>
            <a:r>
              <a:rPr lang="zh-CN" altLang="en-US" sz="1400" b="1" dirty="0">
                <a:solidFill>
                  <a:srgbClr val="183884"/>
                </a:solidFill>
                <a:sym typeface="+mn-ea"/>
              </a:rPr>
              <a:t> </a:t>
            </a:r>
            <a:r>
              <a:rPr lang="zh-CN" sz="1400" b="1" dirty="0">
                <a:solidFill>
                  <a:srgbClr val="183884"/>
                </a:solidFill>
                <a:sym typeface="+mn-ea"/>
              </a:rPr>
              <a:t>质谱仪</a:t>
            </a:r>
            <a:r>
              <a:rPr sz="1400" b="1" dirty="0">
                <a:solidFill>
                  <a:srgbClr val="183884"/>
                </a:solidFill>
                <a:sym typeface="+mn-ea"/>
              </a:rPr>
              <a:t>类型</a:t>
            </a:r>
            <a:r>
              <a:rPr lang="en-US" altLang="zh-CN" sz="1400" b="1" dirty="0">
                <a:solidFill>
                  <a:srgbClr val="183884"/>
                </a:solidFill>
                <a:sym typeface="+mn-ea"/>
              </a:rPr>
              <a:t> +</a:t>
            </a:r>
            <a:r>
              <a:rPr lang="zh-CN" altLang="en-US" sz="1400" b="1" dirty="0">
                <a:solidFill>
                  <a:srgbClr val="183884"/>
                </a:solidFill>
                <a:sym typeface="+mn-ea"/>
              </a:rPr>
              <a:t>（</a:t>
            </a:r>
            <a:r>
              <a:rPr lang="zh-CN" altLang="zh-CN" sz="1400" b="1" dirty="0">
                <a:solidFill>
                  <a:srgbClr val="183884"/>
                </a:solidFill>
                <a:sym typeface="+mn-ea"/>
              </a:rPr>
              <a:t>分析编号</a:t>
            </a:r>
            <a:r>
              <a:rPr lang="zh-CN" altLang="en-US" sz="1400" b="1" dirty="0">
                <a:solidFill>
                  <a:srgbClr val="183884"/>
                </a:solidFill>
                <a:sym typeface="+mn-ea"/>
              </a:rPr>
              <a:t>，隐去），取第一次重复的鉴定结果</a:t>
            </a:r>
            <a:endParaRPr lang="en-US" altLang="zh-CN" sz="1400" b="1" dirty="0">
              <a:solidFill>
                <a:srgbClr val="183884"/>
              </a:solidFill>
              <a:sym typeface="+mn-ea"/>
            </a:endParaRPr>
          </a:p>
          <a:p>
            <a:r>
              <a:rPr lang="en-US" altLang="zh-CN" sz="1400" b="1" dirty="0">
                <a:solidFill>
                  <a:srgbClr val="183884"/>
                </a:solidFill>
                <a:sym typeface="+mn-ea"/>
              </a:rPr>
              <a:t>3. </a:t>
            </a:r>
            <a:r>
              <a:rPr lang="zh-CN" altLang="en-US" sz="1400" b="1" dirty="0">
                <a:solidFill>
                  <a:srgbClr val="183884"/>
                </a:solidFill>
                <a:sym typeface="+mn-ea"/>
              </a:rPr>
              <a:t>有</a:t>
            </a:r>
            <a:r>
              <a:rPr lang="en-US" altLang="zh-CN" sz="1400" b="1" dirty="0">
                <a:solidFill>
                  <a:srgbClr val="183884"/>
                </a:solidFill>
                <a:sym typeface="+mn-ea"/>
              </a:rPr>
              <a:t>1</a:t>
            </a:r>
            <a:r>
              <a:rPr lang="zh-CN" altLang="en-US" sz="1400" b="1" dirty="0">
                <a:solidFill>
                  <a:srgbClr val="183884"/>
                </a:solidFill>
                <a:sym typeface="+mn-ea"/>
              </a:rPr>
              <a:t>个</a:t>
            </a:r>
            <a:r>
              <a:rPr lang="en-US" altLang="zh-CN" sz="1400" b="1" dirty="0">
                <a:solidFill>
                  <a:srgbClr val="183884"/>
                </a:solidFill>
                <a:sym typeface="+mn-ea"/>
              </a:rPr>
              <a:t>QE</a:t>
            </a:r>
            <a:r>
              <a:rPr lang="zh-CN" altLang="en-US" sz="1400" b="1" dirty="0">
                <a:solidFill>
                  <a:srgbClr val="183884"/>
                </a:solidFill>
                <a:sym typeface="+mn-ea"/>
              </a:rPr>
              <a:t>和</a:t>
            </a:r>
            <a:r>
              <a:rPr lang="en-US" altLang="zh-CN" sz="1400" b="1" dirty="0">
                <a:solidFill>
                  <a:srgbClr val="183884"/>
                </a:solidFill>
                <a:sym typeface="+mn-ea"/>
              </a:rPr>
              <a:t>Exploris480</a:t>
            </a:r>
            <a:r>
              <a:rPr lang="zh-CN" altLang="en-US" sz="1400" b="1" dirty="0">
                <a:solidFill>
                  <a:srgbClr val="183884"/>
                </a:solidFill>
                <a:sym typeface="+mn-ea"/>
              </a:rPr>
              <a:t>只有</a:t>
            </a:r>
            <a:r>
              <a:rPr lang="en-US" altLang="zh-CN" sz="1400" b="1" dirty="0">
                <a:solidFill>
                  <a:srgbClr val="183884"/>
                </a:solidFill>
                <a:sym typeface="+mn-ea"/>
              </a:rPr>
              <a:t>DDA</a:t>
            </a:r>
            <a:r>
              <a:rPr lang="zh-CN" altLang="en-US" sz="1400" b="1" dirty="0">
                <a:solidFill>
                  <a:srgbClr val="183884"/>
                </a:solidFill>
                <a:sym typeface="+mn-ea"/>
              </a:rPr>
              <a:t>结果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3CA9A8-4828-42A1-A8E2-DE4194D08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534E-9B70-432C-A3B0-07AC948CB584}" type="slidenum">
              <a:rPr lang="zh-CN" altLang="en-US" smtClean="0"/>
              <a:pPr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20564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6D3B2E8-0E18-4BD7-99BB-9387131C8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166" y="1759254"/>
            <a:ext cx="5265955" cy="324815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FCA121-8EAD-4C2A-B1E7-FCFDF7F94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730" y="1832398"/>
            <a:ext cx="5290104" cy="311116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C80134E2-084D-BAFF-9C56-5752F61AE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189" y="331137"/>
            <a:ext cx="10738545" cy="705485"/>
          </a:xfrm>
        </p:spPr>
        <p:txBody>
          <a:bodyPr>
            <a:normAutofit/>
          </a:bodyPr>
          <a:lstStyle/>
          <a:p>
            <a:r>
              <a:rPr lang="zh-CN" altLang="en-US" dirty="0"/>
              <a:t>如何评估和优化</a:t>
            </a:r>
            <a:r>
              <a:rPr lang="en-US" altLang="zh-CN" dirty="0"/>
              <a:t>DIA</a:t>
            </a:r>
            <a:r>
              <a:rPr lang="zh-CN" altLang="en-US" dirty="0"/>
              <a:t>参数设置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325D33D-8553-BE98-22F7-19CA3C0C01E0}"/>
              </a:ext>
            </a:extLst>
          </p:cNvPr>
          <p:cNvSpPr txBox="1"/>
          <p:nvPr/>
        </p:nvSpPr>
        <p:spPr>
          <a:xfrm>
            <a:off x="829733" y="1343504"/>
            <a:ext cx="4580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err="1"/>
              <a:t>Exploris</a:t>
            </a:r>
            <a:r>
              <a:rPr lang="en-US" altLang="zh-CN" dirty="0"/>
              <a:t> 480_A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2097C3D-A5CF-33C1-C058-28F0066C9BA1}"/>
              </a:ext>
            </a:extLst>
          </p:cNvPr>
          <p:cNvSpPr txBox="1"/>
          <p:nvPr/>
        </p:nvSpPr>
        <p:spPr>
          <a:xfrm>
            <a:off x="6553200" y="1371215"/>
            <a:ext cx="481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err="1"/>
              <a:t>Exploris</a:t>
            </a:r>
            <a:r>
              <a:rPr lang="en-US" altLang="zh-CN" dirty="0"/>
              <a:t> 480_B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2135048-8023-0B7F-0EE9-3FB48F18663C}"/>
              </a:ext>
            </a:extLst>
          </p:cNvPr>
          <p:cNvSpPr txBox="1"/>
          <p:nvPr/>
        </p:nvSpPr>
        <p:spPr>
          <a:xfrm>
            <a:off x="583166" y="5092755"/>
            <a:ext cx="3104681" cy="1789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5000"/>
              </a:lnSpc>
            </a:pPr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Acquired MS1 Scans</a:t>
            </a:r>
          </a:p>
          <a:p>
            <a:pPr algn="r">
              <a:lnSpc>
                <a:spcPct val="125000"/>
              </a:lnSpc>
            </a:pPr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Acquired MS2 Scans</a:t>
            </a:r>
          </a:p>
          <a:p>
            <a:pPr algn="r">
              <a:lnSpc>
                <a:spcPct val="125000"/>
              </a:lnSpc>
            </a:pPr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Identified MS2 Scans</a:t>
            </a:r>
          </a:p>
          <a:p>
            <a:pPr algn="r">
              <a:lnSpc>
                <a:spcPct val="125000"/>
              </a:lnSpc>
            </a:pPr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Identified Precursors</a:t>
            </a:r>
          </a:p>
          <a:p>
            <a:pPr algn="r">
              <a:lnSpc>
                <a:spcPct val="125000"/>
              </a:lnSpc>
            </a:pPr>
            <a:r>
              <a:rPr lang="en-US" altLang="zh-CN" b="1" dirty="0">
                <a:solidFill>
                  <a:srgbClr val="C00000"/>
                </a:solidFill>
              </a:rPr>
              <a:t>Identified Protein Groups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0876304-6DFB-B1CE-7D7A-698E876D047E}"/>
              </a:ext>
            </a:extLst>
          </p:cNvPr>
          <p:cNvSpPr txBox="1"/>
          <p:nvPr/>
        </p:nvSpPr>
        <p:spPr>
          <a:xfrm>
            <a:off x="3457222" y="5092755"/>
            <a:ext cx="1310063" cy="1789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5000"/>
              </a:lnSpc>
            </a:pPr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2301</a:t>
            </a:r>
          </a:p>
          <a:p>
            <a:pPr algn="r">
              <a:lnSpc>
                <a:spcPct val="125000"/>
              </a:lnSpc>
            </a:pPr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69014</a:t>
            </a:r>
          </a:p>
          <a:p>
            <a:pPr algn="r">
              <a:lnSpc>
                <a:spcPct val="125000"/>
              </a:lnSpc>
            </a:pPr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59792</a:t>
            </a:r>
          </a:p>
          <a:p>
            <a:pPr algn="r">
              <a:lnSpc>
                <a:spcPct val="125000"/>
              </a:lnSpc>
            </a:pPr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45950</a:t>
            </a:r>
          </a:p>
          <a:p>
            <a:pPr algn="r">
              <a:lnSpc>
                <a:spcPct val="125000"/>
              </a:lnSpc>
            </a:pPr>
            <a:r>
              <a:rPr lang="en-US" altLang="zh-CN" b="1" dirty="0">
                <a:solidFill>
                  <a:srgbClr val="C00000"/>
                </a:solidFill>
              </a:rPr>
              <a:t>3878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3B81708-2D30-523A-3AD2-595CDFFDEE14}"/>
              </a:ext>
            </a:extLst>
          </p:cNvPr>
          <p:cNvSpPr txBox="1"/>
          <p:nvPr/>
        </p:nvSpPr>
        <p:spPr>
          <a:xfrm>
            <a:off x="8854747" y="5068408"/>
            <a:ext cx="1725066" cy="1789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5000"/>
              </a:lnSpc>
            </a:pPr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2107</a:t>
            </a:r>
          </a:p>
          <a:p>
            <a:pPr algn="r">
              <a:lnSpc>
                <a:spcPct val="125000"/>
              </a:lnSpc>
            </a:pPr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42134</a:t>
            </a:r>
          </a:p>
          <a:p>
            <a:pPr algn="r">
              <a:lnSpc>
                <a:spcPct val="125000"/>
              </a:lnSpc>
            </a:pPr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36296</a:t>
            </a:r>
          </a:p>
          <a:p>
            <a:pPr algn="r">
              <a:lnSpc>
                <a:spcPct val="125000"/>
              </a:lnSpc>
            </a:pPr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96344</a:t>
            </a:r>
          </a:p>
          <a:p>
            <a:pPr algn="r">
              <a:lnSpc>
                <a:spcPct val="125000"/>
              </a:lnSpc>
            </a:pPr>
            <a:r>
              <a:rPr lang="en-US" altLang="zh-CN" b="1" dirty="0">
                <a:solidFill>
                  <a:srgbClr val="C00000"/>
                </a:solidFill>
              </a:rPr>
              <a:t>6963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5A7B403-E86B-1C7D-C4F7-641918109C4A}"/>
              </a:ext>
            </a:extLst>
          </p:cNvPr>
          <p:cNvSpPr txBox="1"/>
          <p:nvPr/>
        </p:nvSpPr>
        <p:spPr>
          <a:xfrm>
            <a:off x="6460505" y="5053166"/>
            <a:ext cx="3104681" cy="1789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5000"/>
              </a:lnSpc>
            </a:pPr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Acquired MS1 Scans</a:t>
            </a:r>
          </a:p>
          <a:p>
            <a:pPr algn="r">
              <a:lnSpc>
                <a:spcPct val="125000"/>
              </a:lnSpc>
            </a:pPr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Acquired MS2 Scans</a:t>
            </a:r>
          </a:p>
          <a:p>
            <a:pPr algn="r">
              <a:lnSpc>
                <a:spcPct val="125000"/>
              </a:lnSpc>
            </a:pPr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Identified MS2 Scans</a:t>
            </a:r>
          </a:p>
          <a:p>
            <a:pPr algn="r">
              <a:lnSpc>
                <a:spcPct val="125000"/>
              </a:lnSpc>
            </a:pPr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Identified Precursors</a:t>
            </a:r>
          </a:p>
          <a:p>
            <a:pPr algn="r">
              <a:lnSpc>
                <a:spcPct val="125000"/>
              </a:lnSpc>
            </a:pPr>
            <a:r>
              <a:rPr lang="en-US" altLang="zh-CN" b="1" dirty="0">
                <a:solidFill>
                  <a:srgbClr val="C00000"/>
                </a:solidFill>
              </a:rPr>
              <a:t>Identified Protein Groups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690BB0-9B50-4F86-BA24-A0173FB2D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534E-9B70-432C-A3B0-07AC948CB584}" type="slidenum">
              <a:rPr lang="zh-CN" altLang="en-US" smtClean="0"/>
              <a:pPr/>
              <a:t>21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551105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6D3B2E8-0E18-4BD7-99BB-9387131C8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166" y="1759254"/>
            <a:ext cx="5265955" cy="324815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FCA121-8EAD-4C2A-B1E7-FCFDF7F94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730" y="1832398"/>
            <a:ext cx="5290104" cy="311116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C80134E2-084D-BAFF-9C56-5752F61AE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189" y="331137"/>
            <a:ext cx="10738545" cy="705485"/>
          </a:xfrm>
        </p:spPr>
        <p:txBody>
          <a:bodyPr>
            <a:normAutofit/>
          </a:bodyPr>
          <a:lstStyle/>
          <a:p>
            <a:r>
              <a:rPr lang="zh-CN" altLang="en-US" dirty="0"/>
              <a:t>如何评估和优化</a:t>
            </a:r>
            <a:r>
              <a:rPr lang="en-US" altLang="zh-CN" dirty="0"/>
              <a:t>DIA</a:t>
            </a:r>
            <a:r>
              <a:rPr lang="zh-CN" altLang="en-US" dirty="0"/>
              <a:t>参数设置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325D33D-8553-BE98-22F7-19CA3C0C01E0}"/>
              </a:ext>
            </a:extLst>
          </p:cNvPr>
          <p:cNvSpPr txBox="1"/>
          <p:nvPr/>
        </p:nvSpPr>
        <p:spPr>
          <a:xfrm>
            <a:off x="829733" y="1343504"/>
            <a:ext cx="4580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err="1"/>
              <a:t>Exploris</a:t>
            </a:r>
            <a:r>
              <a:rPr lang="en-US" altLang="zh-CN" dirty="0"/>
              <a:t> 480_A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2097C3D-A5CF-33C1-C058-28F0066C9BA1}"/>
              </a:ext>
            </a:extLst>
          </p:cNvPr>
          <p:cNvSpPr txBox="1"/>
          <p:nvPr/>
        </p:nvSpPr>
        <p:spPr>
          <a:xfrm>
            <a:off x="6553200" y="1371215"/>
            <a:ext cx="481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err="1"/>
              <a:t>Exploris</a:t>
            </a:r>
            <a:r>
              <a:rPr lang="en-US" altLang="zh-CN" dirty="0"/>
              <a:t> 480_B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2135048-8023-0B7F-0EE9-3FB48F18663C}"/>
              </a:ext>
            </a:extLst>
          </p:cNvPr>
          <p:cNvSpPr txBox="1"/>
          <p:nvPr/>
        </p:nvSpPr>
        <p:spPr>
          <a:xfrm>
            <a:off x="915847" y="5092755"/>
            <a:ext cx="2772000" cy="1789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5000"/>
              </a:lnSpc>
            </a:pPr>
            <a:r>
              <a:rPr lang="en-US" altLang="zh-CN" dirty="0"/>
              <a:t>Acquired MS1 Scans</a:t>
            </a:r>
          </a:p>
          <a:p>
            <a:pPr algn="r">
              <a:lnSpc>
                <a:spcPct val="125000"/>
              </a:lnSpc>
            </a:pPr>
            <a:r>
              <a:rPr lang="en-US" altLang="zh-CN" dirty="0"/>
              <a:t>Acquired MS2 Scans</a:t>
            </a:r>
          </a:p>
          <a:p>
            <a:pPr algn="r">
              <a:lnSpc>
                <a:spcPct val="125000"/>
              </a:lnSpc>
            </a:pPr>
            <a:r>
              <a:rPr lang="en-US" altLang="zh-CN" dirty="0"/>
              <a:t>Identified MS2 Scans</a:t>
            </a:r>
          </a:p>
          <a:p>
            <a:pPr algn="r">
              <a:lnSpc>
                <a:spcPct val="125000"/>
              </a:lnSpc>
            </a:pPr>
            <a:r>
              <a:rPr lang="en-US" altLang="zh-CN" b="1" dirty="0">
                <a:solidFill>
                  <a:srgbClr val="C00000"/>
                </a:solidFill>
              </a:rPr>
              <a:t>Identified Precursors</a:t>
            </a:r>
          </a:p>
          <a:p>
            <a:pPr algn="r">
              <a:lnSpc>
                <a:spcPct val="125000"/>
              </a:lnSpc>
            </a:pPr>
            <a:r>
              <a:rPr lang="en-US" altLang="zh-CN" dirty="0"/>
              <a:t>Identified Protein Groups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0876304-6DFB-B1CE-7D7A-698E876D047E}"/>
              </a:ext>
            </a:extLst>
          </p:cNvPr>
          <p:cNvSpPr txBox="1"/>
          <p:nvPr/>
        </p:nvSpPr>
        <p:spPr>
          <a:xfrm>
            <a:off x="3457222" y="5092755"/>
            <a:ext cx="1310063" cy="1789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5000"/>
              </a:lnSpc>
            </a:pPr>
            <a:r>
              <a:rPr lang="en-US" altLang="zh-CN" dirty="0"/>
              <a:t>2301</a:t>
            </a:r>
          </a:p>
          <a:p>
            <a:pPr algn="r">
              <a:lnSpc>
                <a:spcPct val="125000"/>
              </a:lnSpc>
            </a:pPr>
            <a:r>
              <a:rPr lang="en-US" altLang="zh-CN" dirty="0"/>
              <a:t>69014</a:t>
            </a:r>
          </a:p>
          <a:p>
            <a:pPr algn="r">
              <a:lnSpc>
                <a:spcPct val="125000"/>
              </a:lnSpc>
            </a:pPr>
            <a:r>
              <a:rPr lang="en-US" altLang="zh-CN" dirty="0"/>
              <a:t>59792</a:t>
            </a:r>
          </a:p>
          <a:p>
            <a:pPr algn="r">
              <a:lnSpc>
                <a:spcPct val="125000"/>
              </a:lnSpc>
            </a:pPr>
            <a:r>
              <a:rPr lang="en-US" altLang="zh-CN" b="1" dirty="0">
                <a:solidFill>
                  <a:srgbClr val="C00000"/>
                </a:solidFill>
              </a:rPr>
              <a:t>45950</a:t>
            </a:r>
          </a:p>
          <a:p>
            <a:pPr algn="r">
              <a:lnSpc>
                <a:spcPct val="125000"/>
              </a:lnSpc>
            </a:pPr>
            <a:r>
              <a:rPr lang="en-US" altLang="zh-CN" dirty="0"/>
              <a:t>3878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3B81708-2D30-523A-3AD2-595CDFFDEE14}"/>
              </a:ext>
            </a:extLst>
          </p:cNvPr>
          <p:cNvSpPr txBox="1"/>
          <p:nvPr/>
        </p:nvSpPr>
        <p:spPr>
          <a:xfrm>
            <a:off x="8854747" y="5068408"/>
            <a:ext cx="1725066" cy="1789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5000"/>
              </a:lnSpc>
            </a:pPr>
            <a:r>
              <a:rPr lang="en-US" altLang="zh-CN" dirty="0"/>
              <a:t>2107</a:t>
            </a:r>
          </a:p>
          <a:p>
            <a:pPr algn="r">
              <a:lnSpc>
                <a:spcPct val="125000"/>
              </a:lnSpc>
            </a:pPr>
            <a:r>
              <a:rPr lang="en-US" altLang="zh-CN" dirty="0"/>
              <a:t>42134</a:t>
            </a:r>
          </a:p>
          <a:p>
            <a:pPr algn="r">
              <a:lnSpc>
                <a:spcPct val="125000"/>
              </a:lnSpc>
            </a:pPr>
            <a:r>
              <a:rPr lang="en-US" altLang="zh-CN" dirty="0"/>
              <a:t>36296</a:t>
            </a:r>
          </a:p>
          <a:p>
            <a:pPr algn="r">
              <a:lnSpc>
                <a:spcPct val="125000"/>
              </a:lnSpc>
            </a:pPr>
            <a:r>
              <a:rPr lang="en-US" altLang="zh-CN" b="1" dirty="0">
                <a:solidFill>
                  <a:srgbClr val="C00000"/>
                </a:solidFill>
              </a:rPr>
              <a:t>96344</a:t>
            </a:r>
          </a:p>
          <a:p>
            <a:pPr algn="r">
              <a:lnSpc>
                <a:spcPct val="125000"/>
              </a:lnSpc>
            </a:pPr>
            <a:r>
              <a:rPr lang="en-US" altLang="zh-CN" dirty="0"/>
              <a:t>6963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5A7B403-E86B-1C7D-C4F7-641918109C4A}"/>
              </a:ext>
            </a:extLst>
          </p:cNvPr>
          <p:cNvSpPr txBox="1"/>
          <p:nvPr/>
        </p:nvSpPr>
        <p:spPr>
          <a:xfrm>
            <a:off x="6793186" y="5053166"/>
            <a:ext cx="2772000" cy="1789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5000"/>
              </a:lnSpc>
            </a:pPr>
            <a:r>
              <a:rPr lang="en-US" altLang="zh-CN" dirty="0"/>
              <a:t>Acquired MS1 Scans</a:t>
            </a:r>
          </a:p>
          <a:p>
            <a:pPr algn="r">
              <a:lnSpc>
                <a:spcPct val="125000"/>
              </a:lnSpc>
            </a:pPr>
            <a:r>
              <a:rPr lang="en-US" altLang="zh-CN" dirty="0"/>
              <a:t>Acquired MS2 Scans</a:t>
            </a:r>
          </a:p>
          <a:p>
            <a:pPr algn="r">
              <a:lnSpc>
                <a:spcPct val="125000"/>
              </a:lnSpc>
            </a:pPr>
            <a:r>
              <a:rPr lang="en-US" altLang="zh-CN" dirty="0"/>
              <a:t>Identified MS2 Scans</a:t>
            </a:r>
          </a:p>
          <a:p>
            <a:pPr algn="r">
              <a:lnSpc>
                <a:spcPct val="125000"/>
              </a:lnSpc>
            </a:pPr>
            <a:r>
              <a:rPr lang="en-US" altLang="zh-CN" b="1" dirty="0">
                <a:solidFill>
                  <a:srgbClr val="C00000"/>
                </a:solidFill>
              </a:rPr>
              <a:t>Identified Precursors</a:t>
            </a:r>
          </a:p>
          <a:p>
            <a:pPr algn="r">
              <a:lnSpc>
                <a:spcPct val="125000"/>
              </a:lnSpc>
            </a:pPr>
            <a:r>
              <a:rPr lang="en-US" altLang="zh-CN" dirty="0"/>
              <a:t>Identified Protein Groups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1671A-D215-4A93-AC34-E051139D3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534E-9B70-432C-A3B0-07AC948CB584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0050714-297F-4340-B837-1C7B234A8FA6}"/>
              </a:ext>
            </a:extLst>
          </p:cNvPr>
          <p:cNvSpPr txBox="1"/>
          <p:nvPr/>
        </p:nvSpPr>
        <p:spPr>
          <a:xfrm>
            <a:off x="7039303" y="406547"/>
            <a:ext cx="6310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identified_pep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acquried_MS2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MS2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pep_ms2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257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3EE77B-696C-4222-AEEB-B61A4CFE7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如何评估和优化</a:t>
            </a:r>
            <a:r>
              <a:rPr lang="en-US" altLang="zh-CN" dirty="0"/>
              <a:t>DIA</a:t>
            </a:r>
            <a:r>
              <a:rPr lang="zh-CN" altLang="en-US" dirty="0"/>
              <a:t>参数设置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CB74FDA-0ECB-4496-8C08-233A03C9D331}"/>
              </a:ext>
            </a:extLst>
          </p:cNvPr>
          <p:cNvSpPr txBox="1"/>
          <p:nvPr/>
        </p:nvSpPr>
        <p:spPr>
          <a:xfrm>
            <a:off x="855132" y="1504385"/>
            <a:ext cx="8271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identified_precursor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acquried_MS2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MS2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×(</a:t>
            </a:r>
            <a:r>
              <a:rPr lang="en-US" altLang="zh-CN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400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precursor_ms2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precursor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6358E62-7477-49CB-9B65-22B6F6123C1E}"/>
              </a:ext>
            </a:extLst>
          </p:cNvPr>
          <p:cNvSpPr txBox="1"/>
          <p:nvPr/>
        </p:nvSpPr>
        <p:spPr>
          <a:xfrm>
            <a:off x="855132" y="3102359"/>
            <a:ext cx="2772000" cy="1789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5000"/>
              </a:lnSpc>
            </a:pPr>
            <a:r>
              <a:rPr lang="en-US" altLang="zh-CN" dirty="0"/>
              <a:t>Acquired MS1 Scans</a:t>
            </a:r>
          </a:p>
          <a:p>
            <a:pPr algn="r">
              <a:lnSpc>
                <a:spcPct val="125000"/>
              </a:lnSpc>
            </a:pPr>
            <a:r>
              <a:rPr lang="en-US" altLang="zh-CN" dirty="0"/>
              <a:t>Acquired MS2 Scans</a:t>
            </a:r>
          </a:p>
          <a:p>
            <a:pPr algn="r">
              <a:lnSpc>
                <a:spcPct val="125000"/>
              </a:lnSpc>
            </a:pPr>
            <a:r>
              <a:rPr lang="en-US" altLang="zh-CN" dirty="0"/>
              <a:t>Identified MS2 Scans</a:t>
            </a:r>
          </a:p>
          <a:p>
            <a:pPr algn="r">
              <a:lnSpc>
                <a:spcPct val="125000"/>
              </a:lnSpc>
            </a:pPr>
            <a:r>
              <a:rPr lang="en-US" altLang="zh-CN" dirty="0"/>
              <a:t>Identified Precursors</a:t>
            </a:r>
          </a:p>
          <a:p>
            <a:pPr algn="r">
              <a:lnSpc>
                <a:spcPct val="125000"/>
              </a:lnSpc>
            </a:pPr>
            <a:r>
              <a:rPr lang="en-US" altLang="zh-CN" dirty="0"/>
              <a:t>Identified Protein Groups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36358C1-87B0-4AA8-A7DF-1888B129A662}"/>
              </a:ext>
            </a:extLst>
          </p:cNvPr>
          <p:cNvSpPr txBox="1"/>
          <p:nvPr/>
        </p:nvSpPr>
        <p:spPr>
          <a:xfrm>
            <a:off x="3396507" y="3102359"/>
            <a:ext cx="1310063" cy="1789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5000"/>
              </a:lnSpc>
            </a:pPr>
            <a:r>
              <a:rPr lang="en-US" altLang="zh-CN" dirty="0"/>
              <a:t>2301</a:t>
            </a:r>
          </a:p>
          <a:p>
            <a:pPr algn="r">
              <a:lnSpc>
                <a:spcPct val="125000"/>
              </a:lnSpc>
            </a:pPr>
            <a:r>
              <a:rPr lang="en-US" altLang="zh-CN" dirty="0"/>
              <a:t>69014</a:t>
            </a:r>
          </a:p>
          <a:p>
            <a:pPr algn="r">
              <a:lnSpc>
                <a:spcPct val="125000"/>
              </a:lnSpc>
            </a:pPr>
            <a:r>
              <a:rPr lang="en-US" altLang="zh-CN" dirty="0"/>
              <a:t>59792</a:t>
            </a:r>
          </a:p>
          <a:p>
            <a:pPr algn="r">
              <a:lnSpc>
                <a:spcPct val="125000"/>
              </a:lnSpc>
            </a:pPr>
            <a:r>
              <a:rPr lang="en-US" altLang="zh-CN" dirty="0">
                <a:solidFill>
                  <a:srgbClr val="C00000"/>
                </a:solidFill>
              </a:rPr>
              <a:t>45950</a:t>
            </a:r>
          </a:p>
          <a:p>
            <a:pPr algn="r">
              <a:lnSpc>
                <a:spcPct val="125000"/>
              </a:lnSpc>
            </a:pPr>
            <a:r>
              <a:rPr lang="en-US" altLang="zh-CN" dirty="0"/>
              <a:t>3878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4B32B39-C2A0-48C2-844C-E85B5556F1C4}"/>
              </a:ext>
            </a:extLst>
          </p:cNvPr>
          <p:cNvSpPr txBox="1"/>
          <p:nvPr/>
        </p:nvSpPr>
        <p:spPr>
          <a:xfrm>
            <a:off x="8794032" y="3078012"/>
            <a:ext cx="1725066" cy="1789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5000"/>
              </a:lnSpc>
            </a:pPr>
            <a:r>
              <a:rPr lang="en-US" altLang="zh-CN" dirty="0"/>
              <a:t>2107</a:t>
            </a:r>
          </a:p>
          <a:p>
            <a:pPr algn="r">
              <a:lnSpc>
                <a:spcPct val="125000"/>
              </a:lnSpc>
            </a:pPr>
            <a:r>
              <a:rPr lang="en-US" altLang="zh-CN" dirty="0"/>
              <a:t>42134</a:t>
            </a:r>
          </a:p>
          <a:p>
            <a:pPr algn="r">
              <a:lnSpc>
                <a:spcPct val="125000"/>
              </a:lnSpc>
            </a:pPr>
            <a:r>
              <a:rPr lang="en-US" altLang="zh-CN" dirty="0"/>
              <a:t>36296</a:t>
            </a:r>
          </a:p>
          <a:p>
            <a:pPr algn="r">
              <a:lnSpc>
                <a:spcPct val="125000"/>
              </a:lnSpc>
            </a:pPr>
            <a:r>
              <a:rPr lang="en-US" altLang="zh-CN" dirty="0">
                <a:solidFill>
                  <a:srgbClr val="C00000"/>
                </a:solidFill>
              </a:rPr>
              <a:t>96344</a:t>
            </a:r>
          </a:p>
          <a:p>
            <a:pPr algn="r">
              <a:lnSpc>
                <a:spcPct val="125000"/>
              </a:lnSpc>
            </a:pPr>
            <a:r>
              <a:rPr lang="en-US" altLang="zh-CN" dirty="0"/>
              <a:t>6963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B68715B-80F1-446A-AF87-4456B15CAEFE}"/>
              </a:ext>
            </a:extLst>
          </p:cNvPr>
          <p:cNvSpPr txBox="1"/>
          <p:nvPr/>
        </p:nvSpPr>
        <p:spPr>
          <a:xfrm>
            <a:off x="6732471" y="3062770"/>
            <a:ext cx="2772000" cy="1789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5000"/>
              </a:lnSpc>
            </a:pPr>
            <a:r>
              <a:rPr lang="en-US" altLang="zh-CN" dirty="0"/>
              <a:t>Acquired MS1 Scans</a:t>
            </a:r>
          </a:p>
          <a:p>
            <a:pPr algn="r">
              <a:lnSpc>
                <a:spcPct val="125000"/>
              </a:lnSpc>
            </a:pPr>
            <a:r>
              <a:rPr lang="en-US" altLang="zh-CN" dirty="0"/>
              <a:t>Acquired MS2 Scans</a:t>
            </a:r>
          </a:p>
          <a:p>
            <a:pPr algn="r">
              <a:lnSpc>
                <a:spcPct val="125000"/>
              </a:lnSpc>
            </a:pPr>
            <a:r>
              <a:rPr lang="en-US" altLang="zh-CN" dirty="0"/>
              <a:t>Identified MS2 Scans</a:t>
            </a:r>
          </a:p>
          <a:p>
            <a:pPr algn="r">
              <a:lnSpc>
                <a:spcPct val="125000"/>
              </a:lnSpc>
            </a:pPr>
            <a:r>
              <a:rPr lang="en-US" altLang="zh-CN" dirty="0"/>
              <a:t>Identified Precursors</a:t>
            </a:r>
          </a:p>
          <a:p>
            <a:pPr algn="r">
              <a:lnSpc>
                <a:spcPct val="125000"/>
              </a:lnSpc>
            </a:pPr>
            <a:r>
              <a:rPr lang="en-US" altLang="zh-CN" dirty="0"/>
              <a:t>Identified Protein Groups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C7B7207-01C9-45CE-A988-CBB2285A1270}"/>
              </a:ext>
            </a:extLst>
          </p:cNvPr>
          <p:cNvSpPr txBox="1"/>
          <p:nvPr/>
        </p:nvSpPr>
        <p:spPr>
          <a:xfrm>
            <a:off x="796867" y="2474827"/>
            <a:ext cx="4580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err="1"/>
              <a:t>Exploris</a:t>
            </a:r>
            <a:r>
              <a:rPr lang="en-US" altLang="zh-CN" dirty="0"/>
              <a:t> 480_A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FAB26D1-1D3B-486A-A9BA-65F654820F2A}"/>
              </a:ext>
            </a:extLst>
          </p:cNvPr>
          <p:cNvSpPr txBox="1"/>
          <p:nvPr/>
        </p:nvSpPr>
        <p:spPr>
          <a:xfrm>
            <a:off x="6520334" y="2502538"/>
            <a:ext cx="481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err="1"/>
              <a:t>Exploris</a:t>
            </a:r>
            <a:r>
              <a:rPr lang="en-US" altLang="zh-CN" dirty="0"/>
              <a:t> 480_B</a:t>
            </a:r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20C53CD2-2B7B-44B1-B9DC-177FA85D2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534E-9B70-432C-A3B0-07AC948CB584}" type="slidenum">
              <a:rPr lang="zh-CN" altLang="en-US" smtClean="0"/>
              <a:pPr/>
              <a:t>23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44243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F499BC-75E3-4222-9E8A-91036DB36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DIA</a:t>
            </a:r>
            <a:r>
              <a:rPr lang="zh-CN" altLang="en-US" dirty="0">
                <a:solidFill>
                  <a:srgbClr val="C00000"/>
                </a:solidFill>
              </a:rPr>
              <a:t>：二级谱图一定要包含足够多的信息</a:t>
            </a:r>
            <a:br>
              <a:rPr lang="en-US" altLang="zh-CN" dirty="0">
                <a:solidFill>
                  <a:srgbClr val="C00000"/>
                </a:solidFill>
              </a:rPr>
            </a:br>
            <a:r>
              <a:rPr lang="zh-CN" altLang="en-US" dirty="0"/>
              <a:t>二级谱图谱峰数目与二级谱图总离子流图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C1C0B1-7E69-4840-AAE5-55A141D44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A75A765-91A6-4F5E-A8BE-74E212E38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043969"/>
            <a:ext cx="8598428" cy="281403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1305413-8B0E-4735-A010-860DCAA33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90" y="1249735"/>
            <a:ext cx="8575638" cy="279423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A049CDB-ABA9-4C1C-A524-81A3ABCD5A65}"/>
              </a:ext>
            </a:extLst>
          </p:cNvPr>
          <p:cNvSpPr txBox="1"/>
          <p:nvPr/>
        </p:nvSpPr>
        <p:spPr>
          <a:xfrm>
            <a:off x="8889981" y="1662138"/>
            <a:ext cx="26876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Exploris480_A</a:t>
            </a:r>
          </a:p>
          <a:p>
            <a:endParaRPr lang="en-US" altLang="zh-CN" dirty="0"/>
          </a:p>
          <a:p>
            <a:r>
              <a:rPr lang="en-US" altLang="zh-CN" b="1" dirty="0">
                <a:solidFill>
                  <a:srgbClr val="C00000"/>
                </a:solidFill>
              </a:rPr>
              <a:t>MS2 AGC standard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837DB08-3E5E-4CC3-BF9E-B0BB4570B1BB}"/>
              </a:ext>
            </a:extLst>
          </p:cNvPr>
          <p:cNvSpPr txBox="1"/>
          <p:nvPr/>
        </p:nvSpPr>
        <p:spPr>
          <a:xfrm>
            <a:off x="8983114" y="4600071"/>
            <a:ext cx="26876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Exploris480_B</a:t>
            </a:r>
          </a:p>
          <a:p>
            <a:endParaRPr lang="en-US" altLang="zh-CN" dirty="0"/>
          </a:p>
          <a:p>
            <a:r>
              <a:rPr lang="en-US" altLang="zh-CN" b="1" dirty="0">
                <a:solidFill>
                  <a:srgbClr val="C00000"/>
                </a:solidFill>
              </a:rPr>
              <a:t>MS2 AGC 1000%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81F74B5-4A3B-4D0E-B29C-DF0D8089E4AA}"/>
              </a:ext>
            </a:extLst>
          </p:cNvPr>
          <p:cNvSpPr txBox="1"/>
          <p:nvPr/>
        </p:nvSpPr>
        <p:spPr>
          <a:xfrm>
            <a:off x="3259666" y="2844355"/>
            <a:ext cx="2243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</a:rPr>
              <a:t>中值：</a:t>
            </a:r>
            <a:r>
              <a:rPr lang="en-US" altLang="zh-CN" b="1" dirty="0">
                <a:solidFill>
                  <a:srgbClr val="C00000"/>
                </a:solidFill>
              </a:rPr>
              <a:t>760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F5DA1E4-ED5C-44CE-A7D4-F42A49D666D0}"/>
              </a:ext>
            </a:extLst>
          </p:cNvPr>
          <p:cNvSpPr txBox="1"/>
          <p:nvPr/>
        </p:nvSpPr>
        <p:spPr>
          <a:xfrm>
            <a:off x="3174999" y="5767256"/>
            <a:ext cx="2243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</a:rPr>
              <a:t>中值：</a:t>
            </a:r>
            <a:r>
              <a:rPr lang="en-US" altLang="zh-CN" b="1" dirty="0">
                <a:solidFill>
                  <a:srgbClr val="C00000"/>
                </a:solidFill>
              </a:rPr>
              <a:t>1650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0F188D51-FA3C-40F2-A425-9AAD198D8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534E-9B70-432C-A3B0-07AC948CB584}" type="slidenum">
              <a:rPr lang="zh-CN" altLang="en-US" smtClean="0"/>
              <a:pPr/>
              <a:t>24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19679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CB8EA7-792A-4876-569C-B67164816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与</a:t>
            </a:r>
            <a:r>
              <a:rPr lang="en-US" altLang="zh-CN" dirty="0"/>
              <a:t>DDA</a:t>
            </a:r>
            <a:r>
              <a:rPr lang="zh-CN" altLang="en-US" dirty="0"/>
              <a:t>实验相比，</a:t>
            </a:r>
            <a:r>
              <a:rPr lang="en-US" altLang="zh-CN" dirty="0"/>
              <a:t>DIA</a:t>
            </a:r>
            <a:r>
              <a:rPr lang="zh-CN" altLang="en-US" dirty="0"/>
              <a:t>参数设置有更大的调整空间</a:t>
            </a:r>
            <a:br>
              <a:rPr lang="en-US" altLang="zh-CN" dirty="0"/>
            </a:br>
            <a:r>
              <a:rPr lang="zh-CN" altLang="en-US" dirty="0">
                <a:solidFill>
                  <a:srgbClr val="C00000"/>
                </a:solidFill>
              </a:rPr>
              <a:t>常规</a:t>
            </a:r>
            <a:r>
              <a:rPr lang="en-US" altLang="zh-CN" dirty="0">
                <a:solidFill>
                  <a:srgbClr val="C00000"/>
                </a:solidFill>
              </a:rPr>
              <a:t>DIA vs. </a:t>
            </a:r>
            <a:r>
              <a:rPr lang="en-US" altLang="zh-CN" kern="0" spc="0" noProof="0" dirty="0">
                <a:solidFill>
                  <a:srgbClr val="C00000"/>
                </a:solidFill>
                <a:latin typeface="Arial"/>
                <a:ea typeface="微软雅黑"/>
              </a:rPr>
              <a:t>HRMS1-DIA</a:t>
            </a:r>
            <a:r>
              <a:rPr lang="en-US" altLang="zh-CN" kern="0" spc="0" baseline="30000" noProof="0" dirty="0">
                <a:solidFill>
                  <a:srgbClr val="C00000"/>
                </a:solidFill>
                <a:latin typeface="Arial"/>
                <a:ea typeface="微软雅黑"/>
              </a:rPr>
              <a:t>[1]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8F2108F-2598-439F-FCF8-0F4F5129A3EF}"/>
              </a:ext>
            </a:extLst>
          </p:cNvPr>
          <p:cNvSpPr txBox="1"/>
          <p:nvPr/>
        </p:nvSpPr>
        <p:spPr>
          <a:xfrm>
            <a:off x="1651006" y="5162474"/>
            <a:ext cx="1439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</a:rPr>
              <a:t>DIA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20E5F0F-C1E2-ED09-3786-6F43DE4D65D1}"/>
              </a:ext>
            </a:extLst>
          </p:cNvPr>
          <p:cNvGrpSpPr/>
          <p:nvPr/>
        </p:nvGrpSpPr>
        <p:grpSpPr>
          <a:xfrm>
            <a:off x="1084003" y="2724294"/>
            <a:ext cx="1655474" cy="2429572"/>
            <a:chOff x="187953" y="5555871"/>
            <a:chExt cx="822510" cy="1686778"/>
          </a:xfrm>
        </p:grpSpPr>
        <p:sp>
          <p:nvSpPr>
            <p:cNvPr id="118" name="矩形: 圆角 117">
              <a:extLst>
                <a:ext uri="{FF2B5EF4-FFF2-40B4-BE49-F238E27FC236}">
                  <a16:creationId xmlns:a16="http://schemas.microsoft.com/office/drawing/2014/main" id="{F7C6E504-ED2B-E70A-8EF9-E44282474888}"/>
                </a:ext>
              </a:extLst>
            </p:cNvPr>
            <p:cNvSpPr/>
            <p:nvPr/>
          </p:nvSpPr>
          <p:spPr>
            <a:xfrm>
              <a:off x="187953" y="5555871"/>
              <a:ext cx="822510" cy="1686778"/>
            </a:xfrm>
            <a:prstGeom prst="roundRect">
              <a:avLst/>
            </a:prstGeom>
            <a:gradFill rotWithShape="1">
              <a:gsLst>
                <a:gs pos="0">
                  <a:srgbClr val="AECCE8">
                    <a:satMod val="105000"/>
                    <a:tint val="67000"/>
                    <a:lumMod val="91000"/>
                    <a:lumOff val="9000"/>
                  </a:srgbClr>
                </a:gs>
                <a:gs pos="50000">
                  <a:srgbClr val="AECCE8">
                    <a:lumMod val="105000"/>
                    <a:satMod val="103000"/>
                    <a:tint val="73000"/>
                  </a:srgbClr>
                </a:gs>
                <a:gs pos="100000">
                  <a:srgbClr val="AECCE8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AECCE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9" name="矩形 118">
              <a:extLst>
                <a:ext uri="{FF2B5EF4-FFF2-40B4-BE49-F238E27FC236}">
                  <a16:creationId xmlns:a16="http://schemas.microsoft.com/office/drawing/2014/main" id="{A2F3AF10-DA23-BA53-0071-E7A1CAB5B95E}"/>
                </a:ext>
              </a:extLst>
            </p:cNvPr>
            <p:cNvSpPr/>
            <p:nvPr/>
          </p:nvSpPr>
          <p:spPr>
            <a:xfrm>
              <a:off x="332696" y="5729771"/>
              <a:ext cx="51410" cy="1309257"/>
            </a:xfrm>
            <a:prstGeom prst="rect">
              <a:avLst/>
            </a:prstGeom>
            <a:solidFill>
              <a:srgbClr val="00529F"/>
            </a:solidFill>
            <a:ln w="9525" cap="flat" cmpd="sng" algn="ctr">
              <a:solidFill>
                <a:srgbClr val="70ADE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0" name="矩形 119">
              <a:extLst>
                <a:ext uri="{FF2B5EF4-FFF2-40B4-BE49-F238E27FC236}">
                  <a16:creationId xmlns:a16="http://schemas.microsoft.com/office/drawing/2014/main" id="{CE7B1CD3-19D7-F2B6-CBE7-9E1C39F9D65A}"/>
                </a:ext>
              </a:extLst>
            </p:cNvPr>
            <p:cNvSpPr/>
            <p:nvPr/>
          </p:nvSpPr>
          <p:spPr>
            <a:xfrm>
              <a:off x="844075" y="5729771"/>
              <a:ext cx="51410" cy="1309257"/>
            </a:xfrm>
            <a:prstGeom prst="rect">
              <a:avLst/>
            </a:prstGeom>
            <a:solidFill>
              <a:srgbClr val="00529F"/>
            </a:solidFill>
            <a:ln w="9525" cap="flat" cmpd="sng" algn="ctr">
              <a:solidFill>
                <a:srgbClr val="70ADE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cxnSp>
          <p:nvCxnSpPr>
            <p:cNvPr id="121" name="直接箭头连接符 120">
              <a:extLst>
                <a:ext uri="{FF2B5EF4-FFF2-40B4-BE49-F238E27FC236}">
                  <a16:creationId xmlns:a16="http://schemas.microsoft.com/office/drawing/2014/main" id="{141E7C02-AB9F-35DF-A8C5-CF568A376178}"/>
                </a:ext>
              </a:extLst>
            </p:cNvPr>
            <p:cNvCxnSpPr>
              <a:cxnSpLocks/>
            </p:cNvCxnSpPr>
            <p:nvPr/>
          </p:nvCxnSpPr>
          <p:spPr>
            <a:xfrm>
              <a:off x="386871" y="7045004"/>
              <a:ext cx="472519" cy="731"/>
            </a:xfrm>
            <a:prstGeom prst="straightConnector1">
              <a:avLst/>
            </a:prstGeom>
            <a:noFill/>
            <a:ln w="12700" cap="flat" cmpd="sng" algn="ctr">
              <a:solidFill>
                <a:srgbClr val="70ADE6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22" name="文本框 121">
              <a:extLst>
                <a:ext uri="{FF2B5EF4-FFF2-40B4-BE49-F238E27FC236}">
                  <a16:creationId xmlns:a16="http://schemas.microsoft.com/office/drawing/2014/main" id="{491EA429-BCAA-B928-6DC0-CFCCAAF06537}"/>
                </a:ext>
              </a:extLst>
            </p:cNvPr>
            <p:cNvSpPr txBox="1"/>
            <p:nvPr/>
          </p:nvSpPr>
          <p:spPr>
            <a:xfrm>
              <a:off x="247650" y="5585945"/>
              <a:ext cx="502161" cy="16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85ACD1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微软雅黑"/>
                </a:rPr>
                <a:t>MS1</a:t>
              </a:r>
              <a:endPara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85ACD1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23" name="文本框 122">
              <a:extLst>
                <a:ext uri="{FF2B5EF4-FFF2-40B4-BE49-F238E27FC236}">
                  <a16:creationId xmlns:a16="http://schemas.microsoft.com/office/drawing/2014/main" id="{D19C28E1-2B57-08AB-3239-AC61A7364B96}"/>
                </a:ext>
              </a:extLst>
            </p:cNvPr>
            <p:cNvSpPr txBox="1"/>
            <p:nvPr/>
          </p:nvSpPr>
          <p:spPr>
            <a:xfrm>
              <a:off x="213028" y="5889662"/>
              <a:ext cx="91750" cy="806276"/>
            </a:xfrm>
            <a:prstGeom prst="rect">
              <a:avLst/>
            </a:prstGeom>
            <a:noFill/>
          </p:spPr>
          <p:txBody>
            <a:bodyPr vert="vert270"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m/z</a:t>
              </a:r>
              <a:r>
                <a: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：</a:t>
              </a: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350 - 1200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grpSp>
          <p:nvGrpSpPr>
            <p:cNvPr id="124" name="组合 123">
              <a:extLst>
                <a:ext uri="{FF2B5EF4-FFF2-40B4-BE49-F238E27FC236}">
                  <a16:creationId xmlns:a16="http://schemas.microsoft.com/office/drawing/2014/main" id="{14FF417F-0B0D-13B3-DBA2-22D496961F2D}"/>
                </a:ext>
              </a:extLst>
            </p:cNvPr>
            <p:cNvGrpSpPr/>
            <p:nvPr/>
          </p:nvGrpSpPr>
          <p:grpSpPr>
            <a:xfrm>
              <a:off x="384105" y="5729255"/>
              <a:ext cx="453966" cy="1313040"/>
              <a:chOff x="384105" y="5729255"/>
              <a:chExt cx="453966" cy="1313040"/>
            </a:xfrm>
          </p:grpSpPr>
          <p:sp>
            <p:nvSpPr>
              <p:cNvPr id="125" name="矩形 124">
                <a:extLst>
                  <a:ext uri="{FF2B5EF4-FFF2-40B4-BE49-F238E27FC236}">
                    <a16:creationId xmlns:a16="http://schemas.microsoft.com/office/drawing/2014/main" id="{D813D488-EC08-C271-95D2-42CCD700DB09}"/>
                  </a:ext>
                </a:extLst>
              </p:cNvPr>
              <p:cNvSpPr/>
              <p:nvPr/>
            </p:nvSpPr>
            <p:spPr>
              <a:xfrm>
                <a:off x="384105" y="6988295"/>
                <a:ext cx="21600" cy="5400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6" name="矩形 125">
                <a:extLst>
                  <a:ext uri="{FF2B5EF4-FFF2-40B4-BE49-F238E27FC236}">
                    <a16:creationId xmlns:a16="http://schemas.microsoft.com/office/drawing/2014/main" id="{ECE6D878-AB6F-AFD4-8127-C3A18C091E09}"/>
                  </a:ext>
                </a:extLst>
              </p:cNvPr>
              <p:cNvSpPr/>
              <p:nvPr/>
            </p:nvSpPr>
            <p:spPr>
              <a:xfrm>
                <a:off x="406503" y="6933726"/>
                <a:ext cx="21600" cy="5400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7" name="矩形 126">
                <a:extLst>
                  <a:ext uri="{FF2B5EF4-FFF2-40B4-BE49-F238E27FC236}">
                    <a16:creationId xmlns:a16="http://schemas.microsoft.com/office/drawing/2014/main" id="{CFFD53F8-510C-28CF-59F6-A19CD7F2D129}"/>
                  </a:ext>
                </a:extLst>
              </p:cNvPr>
              <p:cNvSpPr/>
              <p:nvPr/>
            </p:nvSpPr>
            <p:spPr>
              <a:xfrm>
                <a:off x="429174" y="6879726"/>
                <a:ext cx="21600" cy="5400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8" name="矩形 127">
                <a:extLst>
                  <a:ext uri="{FF2B5EF4-FFF2-40B4-BE49-F238E27FC236}">
                    <a16:creationId xmlns:a16="http://schemas.microsoft.com/office/drawing/2014/main" id="{5C7356DD-2532-C6CC-1B36-EC6AD5FE6D42}"/>
                  </a:ext>
                </a:extLst>
              </p:cNvPr>
              <p:cNvSpPr/>
              <p:nvPr/>
            </p:nvSpPr>
            <p:spPr>
              <a:xfrm>
                <a:off x="450961" y="6826726"/>
                <a:ext cx="21600" cy="5400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9" name="矩形 128">
                <a:extLst>
                  <a:ext uri="{FF2B5EF4-FFF2-40B4-BE49-F238E27FC236}">
                    <a16:creationId xmlns:a16="http://schemas.microsoft.com/office/drawing/2014/main" id="{F34A438B-9E62-D9FC-46F8-CC10AFC04B14}"/>
                  </a:ext>
                </a:extLst>
              </p:cNvPr>
              <p:cNvSpPr/>
              <p:nvPr/>
            </p:nvSpPr>
            <p:spPr>
              <a:xfrm>
                <a:off x="473359" y="6772962"/>
                <a:ext cx="21600" cy="5400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0" name="矩形 129">
                <a:extLst>
                  <a:ext uri="{FF2B5EF4-FFF2-40B4-BE49-F238E27FC236}">
                    <a16:creationId xmlns:a16="http://schemas.microsoft.com/office/drawing/2014/main" id="{6C1A58DF-A38E-59EB-13FA-07598283E3F2}"/>
                  </a:ext>
                </a:extLst>
              </p:cNvPr>
              <p:cNvSpPr/>
              <p:nvPr/>
            </p:nvSpPr>
            <p:spPr>
              <a:xfrm>
                <a:off x="494755" y="6717527"/>
                <a:ext cx="21600" cy="5400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1" name="矩形 130">
                <a:extLst>
                  <a:ext uri="{FF2B5EF4-FFF2-40B4-BE49-F238E27FC236}">
                    <a16:creationId xmlns:a16="http://schemas.microsoft.com/office/drawing/2014/main" id="{39C92383-0684-27CE-C18E-19E94862BE55}"/>
                  </a:ext>
                </a:extLst>
              </p:cNvPr>
              <p:cNvSpPr/>
              <p:nvPr/>
            </p:nvSpPr>
            <p:spPr>
              <a:xfrm>
                <a:off x="515462" y="6662919"/>
                <a:ext cx="21600" cy="5400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2" name="矩形 131">
                <a:extLst>
                  <a:ext uri="{FF2B5EF4-FFF2-40B4-BE49-F238E27FC236}">
                    <a16:creationId xmlns:a16="http://schemas.microsoft.com/office/drawing/2014/main" id="{9BD78EB7-9A11-AD61-58E5-C2894B77971E}"/>
                  </a:ext>
                </a:extLst>
              </p:cNvPr>
              <p:cNvSpPr/>
              <p:nvPr/>
            </p:nvSpPr>
            <p:spPr>
              <a:xfrm>
                <a:off x="535404" y="6608486"/>
                <a:ext cx="21600" cy="5400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3" name="矩形 132">
                <a:extLst>
                  <a:ext uri="{FF2B5EF4-FFF2-40B4-BE49-F238E27FC236}">
                    <a16:creationId xmlns:a16="http://schemas.microsoft.com/office/drawing/2014/main" id="{4C3BA753-23C0-0247-36B7-B20A09D85B7A}"/>
                  </a:ext>
                </a:extLst>
              </p:cNvPr>
              <p:cNvSpPr/>
              <p:nvPr/>
            </p:nvSpPr>
            <p:spPr>
              <a:xfrm>
                <a:off x="700947" y="6213961"/>
                <a:ext cx="21600" cy="5400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4" name="矩形 133">
                <a:extLst>
                  <a:ext uri="{FF2B5EF4-FFF2-40B4-BE49-F238E27FC236}">
                    <a16:creationId xmlns:a16="http://schemas.microsoft.com/office/drawing/2014/main" id="{3D761E2C-9A7D-9772-FFCB-165A09A456AC}"/>
                  </a:ext>
                </a:extLst>
              </p:cNvPr>
              <p:cNvSpPr/>
              <p:nvPr/>
            </p:nvSpPr>
            <p:spPr>
              <a:xfrm>
                <a:off x="559254" y="6555459"/>
                <a:ext cx="21600" cy="5400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5" name="矩形 134">
                <a:extLst>
                  <a:ext uri="{FF2B5EF4-FFF2-40B4-BE49-F238E27FC236}">
                    <a16:creationId xmlns:a16="http://schemas.microsoft.com/office/drawing/2014/main" id="{43E7AC65-AA5F-CA54-2FF2-245D6A2BE2D4}"/>
                  </a:ext>
                </a:extLst>
              </p:cNvPr>
              <p:cNvSpPr/>
              <p:nvPr/>
            </p:nvSpPr>
            <p:spPr>
              <a:xfrm>
                <a:off x="580226" y="6501905"/>
                <a:ext cx="21600" cy="5400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6" name="矩形 135">
                <a:extLst>
                  <a:ext uri="{FF2B5EF4-FFF2-40B4-BE49-F238E27FC236}">
                    <a16:creationId xmlns:a16="http://schemas.microsoft.com/office/drawing/2014/main" id="{B75967E4-B2E0-8159-C70E-48ECFF812C8A}"/>
                  </a:ext>
                </a:extLst>
              </p:cNvPr>
              <p:cNvSpPr/>
              <p:nvPr/>
            </p:nvSpPr>
            <p:spPr>
              <a:xfrm>
                <a:off x="600425" y="6455956"/>
                <a:ext cx="21600" cy="45719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7" name="矩形 136">
                <a:extLst>
                  <a:ext uri="{FF2B5EF4-FFF2-40B4-BE49-F238E27FC236}">
                    <a16:creationId xmlns:a16="http://schemas.microsoft.com/office/drawing/2014/main" id="{E2E0CE6C-8FD8-603B-1BB7-0AF557C29771}"/>
                  </a:ext>
                </a:extLst>
              </p:cNvPr>
              <p:cNvSpPr/>
              <p:nvPr/>
            </p:nvSpPr>
            <p:spPr>
              <a:xfrm>
                <a:off x="621957" y="6410006"/>
                <a:ext cx="21600" cy="45719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8" name="矩形 137">
                <a:extLst>
                  <a:ext uri="{FF2B5EF4-FFF2-40B4-BE49-F238E27FC236}">
                    <a16:creationId xmlns:a16="http://schemas.microsoft.com/office/drawing/2014/main" id="{33CA4DED-2B8F-3517-B46A-16E16406857B}"/>
                  </a:ext>
                </a:extLst>
              </p:cNvPr>
              <p:cNvSpPr/>
              <p:nvPr/>
            </p:nvSpPr>
            <p:spPr>
              <a:xfrm>
                <a:off x="643937" y="6363951"/>
                <a:ext cx="21600" cy="45719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9" name="矩形 138">
                <a:extLst>
                  <a:ext uri="{FF2B5EF4-FFF2-40B4-BE49-F238E27FC236}">
                    <a16:creationId xmlns:a16="http://schemas.microsoft.com/office/drawing/2014/main" id="{F68F2579-E8D6-A820-DCA6-59C26B2E9C4E}"/>
                  </a:ext>
                </a:extLst>
              </p:cNvPr>
              <p:cNvSpPr/>
              <p:nvPr/>
            </p:nvSpPr>
            <p:spPr>
              <a:xfrm>
                <a:off x="662820" y="6317455"/>
                <a:ext cx="21600" cy="45719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0" name="矩形 139">
                <a:extLst>
                  <a:ext uri="{FF2B5EF4-FFF2-40B4-BE49-F238E27FC236}">
                    <a16:creationId xmlns:a16="http://schemas.microsoft.com/office/drawing/2014/main" id="{BEA1F880-4D57-B8E7-EFE7-8F0AAC06941D}"/>
                  </a:ext>
                </a:extLst>
              </p:cNvPr>
              <p:cNvSpPr/>
              <p:nvPr/>
            </p:nvSpPr>
            <p:spPr>
              <a:xfrm>
                <a:off x="683673" y="6270682"/>
                <a:ext cx="21600" cy="45719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1" name="矩形 140">
                <a:extLst>
                  <a:ext uri="{FF2B5EF4-FFF2-40B4-BE49-F238E27FC236}">
                    <a16:creationId xmlns:a16="http://schemas.microsoft.com/office/drawing/2014/main" id="{AB107495-3D00-8D7C-9819-293FB9A0A5AE}"/>
                  </a:ext>
                </a:extLst>
              </p:cNvPr>
              <p:cNvSpPr/>
              <p:nvPr/>
            </p:nvSpPr>
            <p:spPr>
              <a:xfrm>
                <a:off x="719812" y="6141938"/>
                <a:ext cx="21600" cy="7200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2" name="矩形 141">
                <a:extLst>
                  <a:ext uri="{FF2B5EF4-FFF2-40B4-BE49-F238E27FC236}">
                    <a16:creationId xmlns:a16="http://schemas.microsoft.com/office/drawing/2014/main" id="{7F6B6E1B-DC17-F330-3B07-3F39B8CE4D58}"/>
                  </a:ext>
                </a:extLst>
              </p:cNvPr>
              <p:cNvSpPr/>
              <p:nvPr/>
            </p:nvSpPr>
            <p:spPr>
              <a:xfrm>
                <a:off x="739775" y="6060727"/>
                <a:ext cx="21600" cy="7920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3" name="矩形 142">
                <a:extLst>
                  <a:ext uri="{FF2B5EF4-FFF2-40B4-BE49-F238E27FC236}">
                    <a16:creationId xmlns:a16="http://schemas.microsoft.com/office/drawing/2014/main" id="{8792AE51-A01E-0464-DE15-D85036620669}"/>
                  </a:ext>
                </a:extLst>
              </p:cNvPr>
              <p:cNvSpPr/>
              <p:nvPr/>
            </p:nvSpPr>
            <p:spPr>
              <a:xfrm>
                <a:off x="762822" y="5978968"/>
                <a:ext cx="21600" cy="8280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4" name="矩形 143">
                <a:extLst>
                  <a:ext uri="{FF2B5EF4-FFF2-40B4-BE49-F238E27FC236}">
                    <a16:creationId xmlns:a16="http://schemas.microsoft.com/office/drawing/2014/main" id="{A625FB40-03C0-B47F-CDB5-654A3856004B}"/>
                  </a:ext>
                </a:extLst>
              </p:cNvPr>
              <p:cNvSpPr/>
              <p:nvPr/>
            </p:nvSpPr>
            <p:spPr>
              <a:xfrm>
                <a:off x="780861" y="5901751"/>
                <a:ext cx="21600" cy="7920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5" name="矩形 144">
                <a:extLst>
                  <a:ext uri="{FF2B5EF4-FFF2-40B4-BE49-F238E27FC236}">
                    <a16:creationId xmlns:a16="http://schemas.microsoft.com/office/drawing/2014/main" id="{2EB5E765-247D-2134-55CB-948DA6AB13E0}"/>
                  </a:ext>
                </a:extLst>
              </p:cNvPr>
              <p:cNvSpPr/>
              <p:nvPr/>
            </p:nvSpPr>
            <p:spPr>
              <a:xfrm>
                <a:off x="798670" y="5814845"/>
                <a:ext cx="21600" cy="8280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6" name="矩形 145">
                <a:extLst>
                  <a:ext uri="{FF2B5EF4-FFF2-40B4-BE49-F238E27FC236}">
                    <a16:creationId xmlns:a16="http://schemas.microsoft.com/office/drawing/2014/main" id="{5E7C1A43-692A-739E-D384-A359CC70D15A}"/>
                  </a:ext>
                </a:extLst>
              </p:cNvPr>
              <p:cNvSpPr/>
              <p:nvPr/>
            </p:nvSpPr>
            <p:spPr>
              <a:xfrm>
                <a:off x="816471" y="5729255"/>
                <a:ext cx="21600" cy="8280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sp>
        <p:nvSpPr>
          <p:cNvPr id="160" name="文本框 159">
            <a:extLst>
              <a:ext uri="{FF2B5EF4-FFF2-40B4-BE49-F238E27FC236}">
                <a16:creationId xmlns:a16="http://schemas.microsoft.com/office/drawing/2014/main" id="{DA632AE9-1B27-CBD1-D5D3-84E635D6603C}"/>
              </a:ext>
            </a:extLst>
          </p:cNvPr>
          <p:cNvSpPr txBox="1"/>
          <p:nvPr/>
        </p:nvSpPr>
        <p:spPr>
          <a:xfrm>
            <a:off x="2249286" y="2771065"/>
            <a:ext cx="1010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85ACD1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MS1</a:t>
            </a: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srgbClr val="85ACD1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8C837F51-1735-4E16-B6F6-0DA1824F66FC}"/>
              </a:ext>
            </a:extLst>
          </p:cNvPr>
          <p:cNvSpPr txBox="1"/>
          <p:nvPr/>
        </p:nvSpPr>
        <p:spPr>
          <a:xfrm>
            <a:off x="3750316" y="5153404"/>
            <a:ext cx="1891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</a:rPr>
              <a:t>HRMS1-DIA </a:t>
            </a:r>
            <a:r>
              <a:rPr kumimoji="0" lang="en-US" altLang="zh-CN" sz="12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</a:rPr>
              <a:t> </a:t>
            </a:r>
            <a:endParaRPr kumimoji="0" lang="zh-CN" altLang="en-US" sz="1200" b="0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3FA245F6-B3F3-4EC6-9255-B76DD0A80BA0}"/>
              </a:ext>
            </a:extLst>
          </p:cNvPr>
          <p:cNvSpPr txBox="1"/>
          <p:nvPr/>
        </p:nvSpPr>
        <p:spPr>
          <a:xfrm>
            <a:off x="4112841" y="2457209"/>
            <a:ext cx="2200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85ACD1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60 DIA Windows</a:t>
            </a: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srgbClr val="85ACD1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4B3251E7-EA30-4332-9C58-BDB6422D8858}"/>
              </a:ext>
            </a:extLst>
          </p:cNvPr>
          <p:cNvGrpSpPr/>
          <p:nvPr/>
        </p:nvGrpSpPr>
        <p:grpSpPr>
          <a:xfrm>
            <a:off x="3033115" y="2739396"/>
            <a:ext cx="3511333" cy="2382451"/>
            <a:chOff x="1060457" y="5555871"/>
            <a:chExt cx="2082818" cy="1686778"/>
          </a:xfrm>
        </p:grpSpPr>
        <p:sp>
          <p:nvSpPr>
            <p:cNvPr id="50" name="矩形: 圆角 49">
              <a:extLst>
                <a:ext uri="{FF2B5EF4-FFF2-40B4-BE49-F238E27FC236}">
                  <a16:creationId xmlns:a16="http://schemas.microsoft.com/office/drawing/2014/main" id="{1D66FD97-36D4-4A22-89A9-75EBD81F5CCB}"/>
                </a:ext>
              </a:extLst>
            </p:cNvPr>
            <p:cNvSpPr/>
            <p:nvPr/>
          </p:nvSpPr>
          <p:spPr>
            <a:xfrm>
              <a:off x="1060457" y="5555871"/>
              <a:ext cx="2082818" cy="1686778"/>
            </a:xfrm>
            <a:prstGeom prst="roundRect">
              <a:avLst>
                <a:gd name="adj" fmla="val 7951"/>
              </a:avLst>
            </a:prstGeom>
            <a:gradFill rotWithShape="1">
              <a:gsLst>
                <a:gs pos="0">
                  <a:srgbClr val="AECCE8">
                    <a:lumMod val="110000"/>
                    <a:satMod val="105000"/>
                    <a:tint val="67000"/>
                  </a:srgbClr>
                </a:gs>
                <a:gs pos="50000">
                  <a:srgbClr val="AECCE8">
                    <a:lumMod val="105000"/>
                    <a:satMod val="103000"/>
                    <a:tint val="73000"/>
                  </a:srgbClr>
                </a:gs>
                <a:gs pos="100000">
                  <a:srgbClr val="AECCE8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AECCE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060A8E25-B6B9-4FC5-8327-65455AC444DF}"/>
                </a:ext>
              </a:extLst>
            </p:cNvPr>
            <p:cNvSpPr/>
            <p:nvPr/>
          </p:nvSpPr>
          <p:spPr>
            <a:xfrm>
              <a:off x="1271910" y="5713884"/>
              <a:ext cx="51410" cy="1309257"/>
            </a:xfrm>
            <a:prstGeom prst="rect">
              <a:avLst/>
            </a:prstGeom>
            <a:solidFill>
              <a:srgbClr val="00529F"/>
            </a:solidFill>
            <a:ln w="9525" cap="flat" cmpd="sng" algn="ctr">
              <a:solidFill>
                <a:srgbClr val="70ADE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631850B6-9874-4713-9DE7-C9F7DD4002DD}"/>
                </a:ext>
              </a:extLst>
            </p:cNvPr>
            <p:cNvSpPr/>
            <p:nvPr/>
          </p:nvSpPr>
          <p:spPr>
            <a:xfrm>
              <a:off x="1820688" y="5713884"/>
              <a:ext cx="51410" cy="1309257"/>
            </a:xfrm>
            <a:prstGeom prst="rect">
              <a:avLst/>
            </a:prstGeom>
            <a:solidFill>
              <a:srgbClr val="00529F"/>
            </a:solidFill>
            <a:ln w="9525" cap="flat" cmpd="sng" algn="ctr">
              <a:solidFill>
                <a:srgbClr val="70ADE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cxnSp>
          <p:nvCxnSpPr>
            <p:cNvPr id="53" name="直接箭头连接符 52">
              <a:extLst>
                <a:ext uri="{FF2B5EF4-FFF2-40B4-BE49-F238E27FC236}">
                  <a16:creationId xmlns:a16="http://schemas.microsoft.com/office/drawing/2014/main" id="{93201F2C-F678-46F1-A08B-DD67631FC3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26085" y="7028778"/>
              <a:ext cx="1625171" cy="7959"/>
            </a:xfrm>
            <a:prstGeom prst="straightConnector1">
              <a:avLst/>
            </a:prstGeom>
            <a:noFill/>
            <a:ln w="12700" cap="flat" cmpd="sng" algn="ctr">
              <a:solidFill>
                <a:srgbClr val="70ADE6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49AF7FC4-5061-4561-AF70-D4EE2347B744}"/>
                </a:ext>
              </a:extLst>
            </p:cNvPr>
            <p:cNvSpPr txBox="1"/>
            <p:nvPr/>
          </p:nvSpPr>
          <p:spPr>
            <a:xfrm>
              <a:off x="1188793" y="5562705"/>
              <a:ext cx="502161" cy="16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85ACD1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微软雅黑"/>
                </a:rPr>
                <a:t>MS1</a:t>
              </a:r>
              <a:endPara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85ACD1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F0C78D4B-41FA-44E2-AAA0-69CEFA340087}"/>
                </a:ext>
              </a:extLst>
            </p:cNvPr>
            <p:cNvSpPr txBox="1"/>
            <p:nvPr/>
          </p:nvSpPr>
          <p:spPr>
            <a:xfrm>
              <a:off x="1725500" y="5562705"/>
              <a:ext cx="502161" cy="16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85ACD1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微软雅黑"/>
                </a:rPr>
                <a:t>MS1</a:t>
              </a:r>
              <a:endPara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85ACD1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29EFED54-6B66-4F28-98DD-F0FE2C61FC78}"/>
                </a:ext>
              </a:extLst>
            </p:cNvPr>
            <p:cNvSpPr txBox="1"/>
            <p:nvPr/>
          </p:nvSpPr>
          <p:spPr>
            <a:xfrm>
              <a:off x="1745376" y="7032074"/>
              <a:ext cx="901274" cy="16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85ACD1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微软雅黑"/>
                </a:rPr>
                <a:t>Cycle time ~5.4s</a:t>
              </a:r>
              <a:endPara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85ACD1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70022FDC-636D-44CB-84DE-DF8890468344}"/>
                </a:ext>
              </a:extLst>
            </p:cNvPr>
            <p:cNvSpPr txBox="1"/>
            <p:nvPr/>
          </p:nvSpPr>
          <p:spPr>
            <a:xfrm>
              <a:off x="1152242" y="5793905"/>
              <a:ext cx="109538" cy="886147"/>
            </a:xfrm>
            <a:prstGeom prst="rect">
              <a:avLst/>
            </a:prstGeom>
            <a:noFill/>
          </p:spPr>
          <p:txBody>
            <a:bodyPr vert="vert270"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m/z</a:t>
              </a:r>
              <a:r>
                <a: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：</a:t>
              </a: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350 - 1200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2671C47F-63D5-4806-B296-5D54B6199247}"/>
                </a:ext>
              </a:extLst>
            </p:cNvPr>
            <p:cNvSpPr/>
            <p:nvPr/>
          </p:nvSpPr>
          <p:spPr>
            <a:xfrm>
              <a:off x="2369466" y="5713884"/>
              <a:ext cx="51410" cy="1309257"/>
            </a:xfrm>
            <a:prstGeom prst="rect">
              <a:avLst/>
            </a:prstGeom>
            <a:solidFill>
              <a:srgbClr val="00529F"/>
            </a:solidFill>
            <a:ln w="9525" cap="flat" cmpd="sng" algn="ctr">
              <a:solidFill>
                <a:srgbClr val="70ADE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7FB7301F-CB77-465B-9CA2-B1CE48248A4D}"/>
                </a:ext>
              </a:extLst>
            </p:cNvPr>
            <p:cNvSpPr/>
            <p:nvPr/>
          </p:nvSpPr>
          <p:spPr>
            <a:xfrm>
              <a:off x="2918243" y="5713884"/>
              <a:ext cx="51410" cy="1309257"/>
            </a:xfrm>
            <a:prstGeom prst="rect">
              <a:avLst/>
            </a:prstGeom>
            <a:solidFill>
              <a:srgbClr val="00529F"/>
            </a:solidFill>
            <a:ln w="9525" cap="flat" cmpd="sng" algn="ctr">
              <a:solidFill>
                <a:srgbClr val="70ADE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3C7351DA-DB73-4B8B-B90D-555B1A5D74AB}"/>
                </a:ext>
              </a:extLst>
            </p:cNvPr>
            <p:cNvSpPr txBox="1"/>
            <p:nvPr/>
          </p:nvSpPr>
          <p:spPr>
            <a:xfrm>
              <a:off x="2271779" y="5562705"/>
              <a:ext cx="502161" cy="16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85ACD1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微软雅黑"/>
                </a:rPr>
                <a:t>MS1</a:t>
              </a:r>
              <a:endPara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85ACD1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53E006BD-159F-45AE-9000-D088F18FDE1C}"/>
                </a:ext>
              </a:extLst>
            </p:cNvPr>
            <p:cNvSpPr txBox="1"/>
            <p:nvPr/>
          </p:nvSpPr>
          <p:spPr>
            <a:xfrm>
              <a:off x="1375149" y="6361592"/>
              <a:ext cx="393709" cy="2212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rPr>
                <a:t>MS2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rPr>
                <a:t>350-520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771991FA-13DD-46B2-9E52-FFC2BBBA6F7D}"/>
                </a:ext>
              </a:extLst>
            </p:cNvPr>
            <p:cNvSpPr txBox="1"/>
            <p:nvPr/>
          </p:nvSpPr>
          <p:spPr>
            <a:xfrm>
              <a:off x="1923785" y="5930016"/>
              <a:ext cx="393709" cy="2212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rPr>
                <a:t>MS2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rPr>
                <a:t>520-650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7AED3124-8332-4E8E-BBD7-881DDC053CE0}"/>
                </a:ext>
              </a:extLst>
            </p:cNvPr>
            <p:cNvSpPr txBox="1"/>
            <p:nvPr/>
          </p:nvSpPr>
          <p:spPr>
            <a:xfrm>
              <a:off x="2446842" y="6140056"/>
              <a:ext cx="431474" cy="2212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rPr>
                <a:t>MS2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rPr>
                <a:t>650-1200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457FE8B6-1F04-40D5-8ED7-35C255A974BC}"/>
                </a:ext>
              </a:extLst>
            </p:cNvPr>
            <p:cNvGrpSpPr/>
            <p:nvPr/>
          </p:nvGrpSpPr>
          <p:grpSpPr>
            <a:xfrm>
              <a:off x="1327746" y="6683441"/>
              <a:ext cx="486009" cy="342082"/>
              <a:chOff x="1327746" y="6683441"/>
              <a:chExt cx="486009" cy="342082"/>
            </a:xfrm>
          </p:grpSpPr>
          <p:sp>
            <p:nvSpPr>
              <p:cNvPr id="166" name="矩形 165">
                <a:extLst>
                  <a:ext uri="{FF2B5EF4-FFF2-40B4-BE49-F238E27FC236}">
                    <a16:creationId xmlns:a16="http://schemas.microsoft.com/office/drawing/2014/main" id="{85858414-4BE1-4E27-8222-97725A9E52AB}"/>
                  </a:ext>
                </a:extLst>
              </p:cNvPr>
              <p:cNvSpPr/>
              <p:nvPr/>
            </p:nvSpPr>
            <p:spPr>
              <a:xfrm>
                <a:off x="1685630" y="6759081"/>
                <a:ext cx="18000" cy="1440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7" name="矩形 166">
                <a:extLst>
                  <a:ext uri="{FF2B5EF4-FFF2-40B4-BE49-F238E27FC236}">
                    <a16:creationId xmlns:a16="http://schemas.microsoft.com/office/drawing/2014/main" id="{4FDAD6B9-4A62-42FF-B748-466FFAC0B791}"/>
                  </a:ext>
                </a:extLst>
              </p:cNvPr>
              <p:cNvSpPr/>
              <p:nvPr/>
            </p:nvSpPr>
            <p:spPr>
              <a:xfrm>
                <a:off x="1719108" y="6730782"/>
                <a:ext cx="18000" cy="1440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68" name="组合 167">
                <a:extLst>
                  <a:ext uri="{FF2B5EF4-FFF2-40B4-BE49-F238E27FC236}">
                    <a16:creationId xmlns:a16="http://schemas.microsoft.com/office/drawing/2014/main" id="{2425D96D-CB3A-410E-9EFB-4ADD993F11C6}"/>
                  </a:ext>
                </a:extLst>
              </p:cNvPr>
              <p:cNvGrpSpPr/>
              <p:nvPr/>
            </p:nvGrpSpPr>
            <p:grpSpPr>
              <a:xfrm>
                <a:off x="1327746" y="6683441"/>
                <a:ext cx="486009" cy="342082"/>
                <a:chOff x="1327746" y="6683441"/>
                <a:chExt cx="486009" cy="342082"/>
              </a:xfrm>
            </p:grpSpPr>
            <p:sp>
              <p:nvSpPr>
                <p:cNvPr id="169" name="矩形 168">
                  <a:extLst>
                    <a:ext uri="{FF2B5EF4-FFF2-40B4-BE49-F238E27FC236}">
                      <a16:creationId xmlns:a16="http://schemas.microsoft.com/office/drawing/2014/main" id="{7C5A9B13-9FC7-4CDE-B66E-F253E3F444FE}"/>
                    </a:ext>
                  </a:extLst>
                </p:cNvPr>
                <p:cNvSpPr/>
                <p:nvPr/>
              </p:nvSpPr>
              <p:spPr>
                <a:xfrm>
                  <a:off x="1327746" y="7011123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70" name="矩形 169">
                  <a:extLst>
                    <a:ext uri="{FF2B5EF4-FFF2-40B4-BE49-F238E27FC236}">
                      <a16:creationId xmlns:a16="http://schemas.microsoft.com/office/drawing/2014/main" id="{13236FAE-34BC-4B60-BD6B-AAD3911D6AFE}"/>
                    </a:ext>
                  </a:extLst>
                </p:cNvPr>
                <p:cNvSpPr/>
                <p:nvPr/>
              </p:nvSpPr>
              <p:spPr>
                <a:xfrm>
                  <a:off x="1344367" y="6996712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71" name="矩形 170">
                  <a:extLst>
                    <a:ext uri="{FF2B5EF4-FFF2-40B4-BE49-F238E27FC236}">
                      <a16:creationId xmlns:a16="http://schemas.microsoft.com/office/drawing/2014/main" id="{5CBCC303-2EEB-4540-9472-7B6B87CBECDB}"/>
                    </a:ext>
                  </a:extLst>
                </p:cNvPr>
                <p:cNvSpPr/>
                <p:nvPr/>
              </p:nvSpPr>
              <p:spPr>
                <a:xfrm>
                  <a:off x="1363575" y="6982004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72" name="矩形 171">
                  <a:extLst>
                    <a:ext uri="{FF2B5EF4-FFF2-40B4-BE49-F238E27FC236}">
                      <a16:creationId xmlns:a16="http://schemas.microsoft.com/office/drawing/2014/main" id="{4F7CAF0F-4649-49ED-BDF9-E2234F6B9C6C}"/>
                    </a:ext>
                  </a:extLst>
                </p:cNvPr>
                <p:cNvSpPr/>
                <p:nvPr/>
              </p:nvSpPr>
              <p:spPr>
                <a:xfrm>
                  <a:off x="1382134" y="6969178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73" name="矩形 172">
                  <a:extLst>
                    <a:ext uri="{FF2B5EF4-FFF2-40B4-BE49-F238E27FC236}">
                      <a16:creationId xmlns:a16="http://schemas.microsoft.com/office/drawing/2014/main" id="{2920F165-D919-4F82-AE90-CF478C89660F}"/>
                    </a:ext>
                  </a:extLst>
                </p:cNvPr>
                <p:cNvSpPr/>
                <p:nvPr/>
              </p:nvSpPr>
              <p:spPr>
                <a:xfrm>
                  <a:off x="1417517" y="6940879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74" name="矩形 173">
                  <a:extLst>
                    <a:ext uri="{FF2B5EF4-FFF2-40B4-BE49-F238E27FC236}">
                      <a16:creationId xmlns:a16="http://schemas.microsoft.com/office/drawing/2014/main" id="{520A74A7-16EE-42C7-8C5D-45E5B5835F08}"/>
                    </a:ext>
                  </a:extLst>
                </p:cNvPr>
                <p:cNvSpPr/>
                <p:nvPr/>
              </p:nvSpPr>
              <p:spPr>
                <a:xfrm>
                  <a:off x="1399974" y="6955888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75" name="矩形 174">
                  <a:extLst>
                    <a:ext uri="{FF2B5EF4-FFF2-40B4-BE49-F238E27FC236}">
                      <a16:creationId xmlns:a16="http://schemas.microsoft.com/office/drawing/2014/main" id="{FDCD5551-FA64-4C69-86C4-985214CFE989}"/>
                    </a:ext>
                  </a:extLst>
                </p:cNvPr>
                <p:cNvSpPr/>
                <p:nvPr/>
              </p:nvSpPr>
              <p:spPr>
                <a:xfrm>
                  <a:off x="1437734" y="6930218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76" name="矩形 175">
                  <a:extLst>
                    <a:ext uri="{FF2B5EF4-FFF2-40B4-BE49-F238E27FC236}">
                      <a16:creationId xmlns:a16="http://schemas.microsoft.com/office/drawing/2014/main" id="{E54A98AA-A81A-40FB-ABDE-DC2F1987DF02}"/>
                    </a:ext>
                  </a:extLst>
                </p:cNvPr>
                <p:cNvSpPr/>
                <p:nvPr/>
              </p:nvSpPr>
              <p:spPr>
                <a:xfrm>
                  <a:off x="1456300" y="6918455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77" name="矩形 176">
                  <a:extLst>
                    <a:ext uri="{FF2B5EF4-FFF2-40B4-BE49-F238E27FC236}">
                      <a16:creationId xmlns:a16="http://schemas.microsoft.com/office/drawing/2014/main" id="{303A7CEA-F354-4504-9882-05C7DB5F39AE}"/>
                    </a:ext>
                  </a:extLst>
                </p:cNvPr>
                <p:cNvSpPr/>
                <p:nvPr/>
              </p:nvSpPr>
              <p:spPr>
                <a:xfrm>
                  <a:off x="1476771" y="6906703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grpSp>
              <p:nvGrpSpPr>
                <p:cNvPr id="178" name="组合 177">
                  <a:extLst>
                    <a:ext uri="{FF2B5EF4-FFF2-40B4-BE49-F238E27FC236}">
                      <a16:creationId xmlns:a16="http://schemas.microsoft.com/office/drawing/2014/main" id="{1711F0C9-E1C6-42A1-831A-310ECA7C23B8}"/>
                    </a:ext>
                  </a:extLst>
                </p:cNvPr>
                <p:cNvGrpSpPr/>
                <p:nvPr/>
              </p:nvGrpSpPr>
              <p:grpSpPr>
                <a:xfrm>
                  <a:off x="1497202" y="6745791"/>
                  <a:ext cx="222363" cy="160901"/>
                  <a:chOff x="1493392" y="6745791"/>
                  <a:chExt cx="222363" cy="160901"/>
                </a:xfrm>
              </p:grpSpPr>
              <p:sp>
                <p:nvSpPr>
                  <p:cNvPr id="183" name="矩形 182">
                    <a:extLst>
                      <a:ext uri="{FF2B5EF4-FFF2-40B4-BE49-F238E27FC236}">
                        <a16:creationId xmlns:a16="http://schemas.microsoft.com/office/drawing/2014/main" id="{396EF448-9312-427A-B135-7A6E4F9E891A}"/>
                      </a:ext>
                    </a:extLst>
                  </p:cNvPr>
                  <p:cNvSpPr/>
                  <p:nvPr/>
                </p:nvSpPr>
                <p:spPr>
                  <a:xfrm>
                    <a:off x="1493392" y="6892292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84" name="矩形 183">
                    <a:extLst>
                      <a:ext uri="{FF2B5EF4-FFF2-40B4-BE49-F238E27FC236}">
                        <a16:creationId xmlns:a16="http://schemas.microsoft.com/office/drawing/2014/main" id="{3157DB78-C8F4-4B30-A43A-822BEBFC9814}"/>
                      </a:ext>
                    </a:extLst>
                  </p:cNvPr>
                  <p:cNvSpPr/>
                  <p:nvPr/>
                </p:nvSpPr>
                <p:spPr>
                  <a:xfrm>
                    <a:off x="1512600" y="6877584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85" name="矩形 184">
                    <a:extLst>
                      <a:ext uri="{FF2B5EF4-FFF2-40B4-BE49-F238E27FC236}">
                        <a16:creationId xmlns:a16="http://schemas.microsoft.com/office/drawing/2014/main" id="{EA72F3EB-6128-43F0-AD6E-AC5FF51340E9}"/>
                      </a:ext>
                    </a:extLst>
                  </p:cNvPr>
                  <p:cNvSpPr/>
                  <p:nvPr/>
                </p:nvSpPr>
                <p:spPr>
                  <a:xfrm>
                    <a:off x="1531159" y="6864758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86" name="矩形 185">
                    <a:extLst>
                      <a:ext uri="{FF2B5EF4-FFF2-40B4-BE49-F238E27FC236}">
                        <a16:creationId xmlns:a16="http://schemas.microsoft.com/office/drawing/2014/main" id="{08C24C35-E232-4799-A08F-C869B6118E3D}"/>
                      </a:ext>
                    </a:extLst>
                  </p:cNvPr>
                  <p:cNvSpPr/>
                  <p:nvPr/>
                </p:nvSpPr>
                <p:spPr>
                  <a:xfrm>
                    <a:off x="1566542" y="6836459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87" name="矩形 186">
                    <a:extLst>
                      <a:ext uri="{FF2B5EF4-FFF2-40B4-BE49-F238E27FC236}">
                        <a16:creationId xmlns:a16="http://schemas.microsoft.com/office/drawing/2014/main" id="{66C427D0-D9C9-46A5-8DAB-FDB6931C28CC}"/>
                      </a:ext>
                    </a:extLst>
                  </p:cNvPr>
                  <p:cNvSpPr/>
                  <p:nvPr/>
                </p:nvSpPr>
                <p:spPr>
                  <a:xfrm>
                    <a:off x="1548999" y="6851468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88" name="矩形 187">
                    <a:extLst>
                      <a:ext uri="{FF2B5EF4-FFF2-40B4-BE49-F238E27FC236}">
                        <a16:creationId xmlns:a16="http://schemas.microsoft.com/office/drawing/2014/main" id="{36315564-F934-40E7-ABD6-1047B9BD1848}"/>
                      </a:ext>
                    </a:extLst>
                  </p:cNvPr>
                  <p:cNvSpPr/>
                  <p:nvPr/>
                </p:nvSpPr>
                <p:spPr>
                  <a:xfrm>
                    <a:off x="1586759" y="6825798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89" name="矩形 188">
                    <a:extLst>
                      <a:ext uri="{FF2B5EF4-FFF2-40B4-BE49-F238E27FC236}">
                        <a16:creationId xmlns:a16="http://schemas.microsoft.com/office/drawing/2014/main" id="{A3A4EE43-3612-4FF5-92BA-F018B2061D67}"/>
                      </a:ext>
                    </a:extLst>
                  </p:cNvPr>
                  <p:cNvSpPr/>
                  <p:nvPr/>
                </p:nvSpPr>
                <p:spPr>
                  <a:xfrm>
                    <a:off x="1605325" y="6814035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90" name="矩形 189">
                    <a:extLst>
                      <a:ext uri="{FF2B5EF4-FFF2-40B4-BE49-F238E27FC236}">
                        <a16:creationId xmlns:a16="http://schemas.microsoft.com/office/drawing/2014/main" id="{4CDD4806-CE2A-4667-ACA0-79622121DB6C}"/>
                      </a:ext>
                    </a:extLst>
                  </p:cNvPr>
                  <p:cNvSpPr/>
                  <p:nvPr/>
                </p:nvSpPr>
                <p:spPr>
                  <a:xfrm>
                    <a:off x="1625527" y="6801026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91" name="矩形 190">
                    <a:extLst>
                      <a:ext uri="{FF2B5EF4-FFF2-40B4-BE49-F238E27FC236}">
                        <a16:creationId xmlns:a16="http://schemas.microsoft.com/office/drawing/2014/main" id="{1CD4B36C-1E97-4DAB-8F98-01ED25164047}"/>
                      </a:ext>
                    </a:extLst>
                  </p:cNvPr>
                  <p:cNvSpPr/>
                  <p:nvPr/>
                </p:nvSpPr>
                <p:spPr>
                  <a:xfrm>
                    <a:off x="1644053" y="6786615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92" name="矩形 191">
                    <a:extLst>
                      <a:ext uri="{FF2B5EF4-FFF2-40B4-BE49-F238E27FC236}">
                        <a16:creationId xmlns:a16="http://schemas.microsoft.com/office/drawing/2014/main" id="{AE2E3B89-1652-438F-BF54-93E4FFB30CC4}"/>
                      </a:ext>
                    </a:extLst>
                  </p:cNvPr>
                  <p:cNvSpPr/>
                  <p:nvPr/>
                </p:nvSpPr>
                <p:spPr>
                  <a:xfrm>
                    <a:off x="1661356" y="6771907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93" name="矩形 192">
                    <a:extLst>
                      <a:ext uri="{FF2B5EF4-FFF2-40B4-BE49-F238E27FC236}">
                        <a16:creationId xmlns:a16="http://schemas.microsoft.com/office/drawing/2014/main" id="{18013ED6-BCEC-4463-91D8-63381A8AE48B}"/>
                      </a:ext>
                    </a:extLst>
                  </p:cNvPr>
                  <p:cNvSpPr/>
                  <p:nvPr/>
                </p:nvSpPr>
                <p:spPr>
                  <a:xfrm>
                    <a:off x="1697755" y="6745791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</p:grpSp>
            <p:sp>
              <p:nvSpPr>
                <p:cNvPr id="179" name="矩形 178">
                  <a:extLst>
                    <a:ext uri="{FF2B5EF4-FFF2-40B4-BE49-F238E27FC236}">
                      <a16:creationId xmlns:a16="http://schemas.microsoft.com/office/drawing/2014/main" id="{DC29785D-4361-47C4-8DEC-25010BBA73AE}"/>
                    </a:ext>
                  </a:extLst>
                </p:cNvPr>
                <p:cNvSpPr/>
                <p:nvPr/>
              </p:nvSpPr>
              <p:spPr>
                <a:xfrm>
                  <a:off x="1739325" y="6720121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80" name="矩形 179">
                  <a:extLst>
                    <a:ext uri="{FF2B5EF4-FFF2-40B4-BE49-F238E27FC236}">
                      <a16:creationId xmlns:a16="http://schemas.microsoft.com/office/drawing/2014/main" id="{83F5561A-FFE4-42DC-AFD8-BEBE2CED5271}"/>
                    </a:ext>
                  </a:extLst>
                </p:cNvPr>
                <p:cNvSpPr/>
                <p:nvPr/>
              </p:nvSpPr>
              <p:spPr>
                <a:xfrm>
                  <a:off x="1757891" y="6708358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81" name="矩形 180">
                  <a:extLst>
                    <a:ext uri="{FF2B5EF4-FFF2-40B4-BE49-F238E27FC236}">
                      <a16:creationId xmlns:a16="http://schemas.microsoft.com/office/drawing/2014/main" id="{F8264370-2F15-4670-B646-71D4A7ACA9DA}"/>
                    </a:ext>
                  </a:extLst>
                </p:cNvPr>
                <p:cNvSpPr/>
                <p:nvPr/>
              </p:nvSpPr>
              <p:spPr>
                <a:xfrm>
                  <a:off x="1792155" y="6683441"/>
                  <a:ext cx="216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82" name="矩形 181">
                  <a:extLst>
                    <a:ext uri="{FF2B5EF4-FFF2-40B4-BE49-F238E27FC236}">
                      <a16:creationId xmlns:a16="http://schemas.microsoft.com/office/drawing/2014/main" id="{60039EEC-0FAB-4646-B856-339D862A391F}"/>
                    </a:ext>
                  </a:extLst>
                </p:cNvPr>
                <p:cNvSpPr/>
                <p:nvPr/>
              </p:nvSpPr>
              <p:spPr>
                <a:xfrm>
                  <a:off x="1775312" y="6695273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id="{0483167B-8CBA-42C2-BE36-019FC8CCE053}"/>
                </a:ext>
              </a:extLst>
            </p:cNvPr>
            <p:cNvGrpSpPr/>
            <p:nvPr/>
          </p:nvGrpSpPr>
          <p:grpSpPr>
            <a:xfrm>
              <a:off x="1878367" y="6339754"/>
              <a:ext cx="486009" cy="342082"/>
              <a:chOff x="1327746" y="6683441"/>
              <a:chExt cx="486009" cy="342082"/>
            </a:xfrm>
          </p:grpSpPr>
          <p:sp>
            <p:nvSpPr>
              <p:cNvPr id="98" name="矩形 97">
                <a:extLst>
                  <a:ext uri="{FF2B5EF4-FFF2-40B4-BE49-F238E27FC236}">
                    <a16:creationId xmlns:a16="http://schemas.microsoft.com/office/drawing/2014/main" id="{CBB2BD00-67CD-4AB5-A24A-B17C85E5B0E2}"/>
                  </a:ext>
                </a:extLst>
              </p:cNvPr>
              <p:cNvSpPr/>
              <p:nvPr/>
            </p:nvSpPr>
            <p:spPr>
              <a:xfrm>
                <a:off x="1685630" y="6759081"/>
                <a:ext cx="18000" cy="1440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99" name="矩形 98">
                <a:extLst>
                  <a:ext uri="{FF2B5EF4-FFF2-40B4-BE49-F238E27FC236}">
                    <a16:creationId xmlns:a16="http://schemas.microsoft.com/office/drawing/2014/main" id="{25381E2D-A25A-4572-9266-BB1C9A25BED7}"/>
                  </a:ext>
                </a:extLst>
              </p:cNvPr>
              <p:cNvSpPr/>
              <p:nvPr/>
            </p:nvSpPr>
            <p:spPr>
              <a:xfrm>
                <a:off x="1719108" y="6730782"/>
                <a:ext cx="18000" cy="1440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00" name="组合 99">
                <a:extLst>
                  <a:ext uri="{FF2B5EF4-FFF2-40B4-BE49-F238E27FC236}">
                    <a16:creationId xmlns:a16="http://schemas.microsoft.com/office/drawing/2014/main" id="{AB708E4F-F054-440E-9998-28EF6A9341CD}"/>
                  </a:ext>
                </a:extLst>
              </p:cNvPr>
              <p:cNvGrpSpPr/>
              <p:nvPr/>
            </p:nvGrpSpPr>
            <p:grpSpPr>
              <a:xfrm>
                <a:off x="1327746" y="6683441"/>
                <a:ext cx="486009" cy="342082"/>
                <a:chOff x="1327746" y="6683441"/>
                <a:chExt cx="486009" cy="342082"/>
              </a:xfrm>
            </p:grpSpPr>
            <p:sp>
              <p:nvSpPr>
                <p:cNvPr id="101" name="矩形 100">
                  <a:extLst>
                    <a:ext uri="{FF2B5EF4-FFF2-40B4-BE49-F238E27FC236}">
                      <a16:creationId xmlns:a16="http://schemas.microsoft.com/office/drawing/2014/main" id="{0B86FAE3-34A3-4BC0-AC83-DA439FAA7520}"/>
                    </a:ext>
                  </a:extLst>
                </p:cNvPr>
                <p:cNvSpPr/>
                <p:nvPr/>
              </p:nvSpPr>
              <p:spPr>
                <a:xfrm>
                  <a:off x="1327746" y="7011123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02" name="矩形 101">
                  <a:extLst>
                    <a:ext uri="{FF2B5EF4-FFF2-40B4-BE49-F238E27FC236}">
                      <a16:creationId xmlns:a16="http://schemas.microsoft.com/office/drawing/2014/main" id="{D8877DA9-CC2D-439B-8468-C58B778545DC}"/>
                    </a:ext>
                  </a:extLst>
                </p:cNvPr>
                <p:cNvSpPr/>
                <p:nvPr/>
              </p:nvSpPr>
              <p:spPr>
                <a:xfrm>
                  <a:off x="1344367" y="6996712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03" name="矩形 102">
                  <a:extLst>
                    <a:ext uri="{FF2B5EF4-FFF2-40B4-BE49-F238E27FC236}">
                      <a16:creationId xmlns:a16="http://schemas.microsoft.com/office/drawing/2014/main" id="{927A7B48-2BA7-4539-AD91-4D6CD7A40D9A}"/>
                    </a:ext>
                  </a:extLst>
                </p:cNvPr>
                <p:cNvSpPr/>
                <p:nvPr/>
              </p:nvSpPr>
              <p:spPr>
                <a:xfrm>
                  <a:off x="1363575" y="6982004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04" name="矩形 103">
                  <a:extLst>
                    <a:ext uri="{FF2B5EF4-FFF2-40B4-BE49-F238E27FC236}">
                      <a16:creationId xmlns:a16="http://schemas.microsoft.com/office/drawing/2014/main" id="{7035D86C-8A73-49BC-A808-BE3F58AB1B84}"/>
                    </a:ext>
                  </a:extLst>
                </p:cNvPr>
                <p:cNvSpPr/>
                <p:nvPr/>
              </p:nvSpPr>
              <p:spPr>
                <a:xfrm>
                  <a:off x="1382134" y="6969178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05" name="矩形 104">
                  <a:extLst>
                    <a:ext uri="{FF2B5EF4-FFF2-40B4-BE49-F238E27FC236}">
                      <a16:creationId xmlns:a16="http://schemas.microsoft.com/office/drawing/2014/main" id="{DDFBD867-1AAA-4BEB-A84B-5C0DF1EBC099}"/>
                    </a:ext>
                  </a:extLst>
                </p:cNvPr>
                <p:cNvSpPr/>
                <p:nvPr/>
              </p:nvSpPr>
              <p:spPr>
                <a:xfrm>
                  <a:off x="1417517" y="6940879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06" name="矩形 105">
                  <a:extLst>
                    <a:ext uri="{FF2B5EF4-FFF2-40B4-BE49-F238E27FC236}">
                      <a16:creationId xmlns:a16="http://schemas.microsoft.com/office/drawing/2014/main" id="{87ADDF3E-0193-474B-8630-4FBBC3F3E8BA}"/>
                    </a:ext>
                  </a:extLst>
                </p:cNvPr>
                <p:cNvSpPr/>
                <p:nvPr/>
              </p:nvSpPr>
              <p:spPr>
                <a:xfrm>
                  <a:off x="1399974" y="6955888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07" name="矩形 106">
                  <a:extLst>
                    <a:ext uri="{FF2B5EF4-FFF2-40B4-BE49-F238E27FC236}">
                      <a16:creationId xmlns:a16="http://schemas.microsoft.com/office/drawing/2014/main" id="{82A27116-2B46-4586-BD24-8B6D1DEE7295}"/>
                    </a:ext>
                  </a:extLst>
                </p:cNvPr>
                <p:cNvSpPr/>
                <p:nvPr/>
              </p:nvSpPr>
              <p:spPr>
                <a:xfrm>
                  <a:off x="1437734" y="6930218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08" name="矩形 107">
                  <a:extLst>
                    <a:ext uri="{FF2B5EF4-FFF2-40B4-BE49-F238E27FC236}">
                      <a16:creationId xmlns:a16="http://schemas.microsoft.com/office/drawing/2014/main" id="{0ABBC7C0-73E2-45EB-BACD-039B6677ABD1}"/>
                    </a:ext>
                  </a:extLst>
                </p:cNvPr>
                <p:cNvSpPr/>
                <p:nvPr/>
              </p:nvSpPr>
              <p:spPr>
                <a:xfrm>
                  <a:off x="1456300" y="6918455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09" name="矩形 108">
                  <a:extLst>
                    <a:ext uri="{FF2B5EF4-FFF2-40B4-BE49-F238E27FC236}">
                      <a16:creationId xmlns:a16="http://schemas.microsoft.com/office/drawing/2014/main" id="{0DBD37AD-5C26-45AB-97A4-72B4A2CE3585}"/>
                    </a:ext>
                  </a:extLst>
                </p:cNvPr>
                <p:cNvSpPr/>
                <p:nvPr/>
              </p:nvSpPr>
              <p:spPr>
                <a:xfrm>
                  <a:off x="1476771" y="6906703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grpSp>
              <p:nvGrpSpPr>
                <p:cNvPr id="110" name="组合 109">
                  <a:extLst>
                    <a:ext uri="{FF2B5EF4-FFF2-40B4-BE49-F238E27FC236}">
                      <a16:creationId xmlns:a16="http://schemas.microsoft.com/office/drawing/2014/main" id="{65CE6FF8-6EA5-4E7B-BF15-0F5FBB7C8BA9}"/>
                    </a:ext>
                  </a:extLst>
                </p:cNvPr>
                <p:cNvGrpSpPr/>
                <p:nvPr/>
              </p:nvGrpSpPr>
              <p:grpSpPr>
                <a:xfrm>
                  <a:off x="1497202" y="6745791"/>
                  <a:ext cx="222363" cy="160901"/>
                  <a:chOff x="1493392" y="6745791"/>
                  <a:chExt cx="222363" cy="160901"/>
                </a:xfrm>
              </p:grpSpPr>
              <p:sp>
                <p:nvSpPr>
                  <p:cNvPr id="115" name="矩形 114">
                    <a:extLst>
                      <a:ext uri="{FF2B5EF4-FFF2-40B4-BE49-F238E27FC236}">
                        <a16:creationId xmlns:a16="http://schemas.microsoft.com/office/drawing/2014/main" id="{9C6748A9-3AC2-4116-8BE2-A69CB9B315C6}"/>
                      </a:ext>
                    </a:extLst>
                  </p:cNvPr>
                  <p:cNvSpPr/>
                  <p:nvPr/>
                </p:nvSpPr>
                <p:spPr>
                  <a:xfrm>
                    <a:off x="1493392" y="6892292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16" name="矩形 115">
                    <a:extLst>
                      <a:ext uri="{FF2B5EF4-FFF2-40B4-BE49-F238E27FC236}">
                        <a16:creationId xmlns:a16="http://schemas.microsoft.com/office/drawing/2014/main" id="{EEBAB533-32A6-49D9-80AA-2D218FC271B9}"/>
                      </a:ext>
                    </a:extLst>
                  </p:cNvPr>
                  <p:cNvSpPr/>
                  <p:nvPr/>
                </p:nvSpPr>
                <p:spPr>
                  <a:xfrm>
                    <a:off x="1512600" y="6877584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17" name="矩形 116">
                    <a:extLst>
                      <a:ext uri="{FF2B5EF4-FFF2-40B4-BE49-F238E27FC236}">
                        <a16:creationId xmlns:a16="http://schemas.microsoft.com/office/drawing/2014/main" id="{101DED85-9CE1-41F8-8E70-EC2F41A7A657}"/>
                      </a:ext>
                    </a:extLst>
                  </p:cNvPr>
                  <p:cNvSpPr/>
                  <p:nvPr/>
                </p:nvSpPr>
                <p:spPr>
                  <a:xfrm>
                    <a:off x="1531159" y="6864758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48" name="矩形 147">
                    <a:extLst>
                      <a:ext uri="{FF2B5EF4-FFF2-40B4-BE49-F238E27FC236}">
                        <a16:creationId xmlns:a16="http://schemas.microsoft.com/office/drawing/2014/main" id="{85576E1A-D2ED-4B6F-BA4B-BF90BB92E16F}"/>
                      </a:ext>
                    </a:extLst>
                  </p:cNvPr>
                  <p:cNvSpPr/>
                  <p:nvPr/>
                </p:nvSpPr>
                <p:spPr>
                  <a:xfrm>
                    <a:off x="1566542" y="6836459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49" name="矩形 148">
                    <a:extLst>
                      <a:ext uri="{FF2B5EF4-FFF2-40B4-BE49-F238E27FC236}">
                        <a16:creationId xmlns:a16="http://schemas.microsoft.com/office/drawing/2014/main" id="{4DFE11A5-B77C-4494-B381-DBD9A714D9EA}"/>
                      </a:ext>
                    </a:extLst>
                  </p:cNvPr>
                  <p:cNvSpPr/>
                  <p:nvPr/>
                </p:nvSpPr>
                <p:spPr>
                  <a:xfrm>
                    <a:off x="1548999" y="6851468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50" name="矩形 149">
                    <a:extLst>
                      <a:ext uri="{FF2B5EF4-FFF2-40B4-BE49-F238E27FC236}">
                        <a16:creationId xmlns:a16="http://schemas.microsoft.com/office/drawing/2014/main" id="{9BE42992-F789-4221-B0AF-05AC3C29CB55}"/>
                      </a:ext>
                    </a:extLst>
                  </p:cNvPr>
                  <p:cNvSpPr/>
                  <p:nvPr/>
                </p:nvSpPr>
                <p:spPr>
                  <a:xfrm>
                    <a:off x="1586759" y="6825798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52" name="矩形 151">
                    <a:extLst>
                      <a:ext uri="{FF2B5EF4-FFF2-40B4-BE49-F238E27FC236}">
                        <a16:creationId xmlns:a16="http://schemas.microsoft.com/office/drawing/2014/main" id="{4269C5A3-64A2-4285-A27F-E63C69142499}"/>
                      </a:ext>
                    </a:extLst>
                  </p:cNvPr>
                  <p:cNvSpPr/>
                  <p:nvPr/>
                </p:nvSpPr>
                <p:spPr>
                  <a:xfrm>
                    <a:off x="1605325" y="6814035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54" name="矩形 153">
                    <a:extLst>
                      <a:ext uri="{FF2B5EF4-FFF2-40B4-BE49-F238E27FC236}">
                        <a16:creationId xmlns:a16="http://schemas.microsoft.com/office/drawing/2014/main" id="{2E1F2A7C-3353-4489-A87E-2CD7F3052E71}"/>
                      </a:ext>
                    </a:extLst>
                  </p:cNvPr>
                  <p:cNvSpPr/>
                  <p:nvPr/>
                </p:nvSpPr>
                <p:spPr>
                  <a:xfrm>
                    <a:off x="1625527" y="6801026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55" name="矩形 154">
                    <a:extLst>
                      <a:ext uri="{FF2B5EF4-FFF2-40B4-BE49-F238E27FC236}">
                        <a16:creationId xmlns:a16="http://schemas.microsoft.com/office/drawing/2014/main" id="{34BD9BC0-3F10-4D12-B6E2-C235F7CF8CD5}"/>
                      </a:ext>
                    </a:extLst>
                  </p:cNvPr>
                  <p:cNvSpPr/>
                  <p:nvPr/>
                </p:nvSpPr>
                <p:spPr>
                  <a:xfrm>
                    <a:off x="1644053" y="6786615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56" name="矩形 155">
                    <a:extLst>
                      <a:ext uri="{FF2B5EF4-FFF2-40B4-BE49-F238E27FC236}">
                        <a16:creationId xmlns:a16="http://schemas.microsoft.com/office/drawing/2014/main" id="{6D23F4D1-65C6-494D-A74A-34DBE1401650}"/>
                      </a:ext>
                    </a:extLst>
                  </p:cNvPr>
                  <p:cNvSpPr/>
                  <p:nvPr/>
                </p:nvSpPr>
                <p:spPr>
                  <a:xfrm>
                    <a:off x="1661356" y="6771907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58" name="矩形 157">
                    <a:extLst>
                      <a:ext uri="{FF2B5EF4-FFF2-40B4-BE49-F238E27FC236}">
                        <a16:creationId xmlns:a16="http://schemas.microsoft.com/office/drawing/2014/main" id="{8ECB8EEF-72FE-436F-8283-B52E92F3E473}"/>
                      </a:ext>
                    </a:extLst>
                  </p:cNvPr>
                  <p:cNvSpPr/>
                  <p:nvPr/>
                </p:nvSpPr>
                <p:spPr>
                  <a:xfrm>
                    <a:off x="1697755" y="6745791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</p:grpSp>
            <p:sp>
              <p:nvSpPr>
                <p:cNvPr id="111" name="矩形 110">
                  <a:extLst>
                    <a:ext uri="{FF2B5EF4-FFF2-40B4-BE49-F238E27FC236}">
                      <a16:creationId xmlns:a16="http://schemas.microsoft.com/office/drawing/2014/main" id="{912FAC05-F2EB-4F36-8E09-7D55786CBE52}"/>
                    </a:ext>
                  </a:extLst>
                </p:cNvPr>
                <p:cNvSpPr/>
                <p:nvPr/>
              </p:nvSpPr>
              <p:spPr>
                <a:xfrm>
                  <a:off x="1739325" y="6720121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12" name="矩形 111">
                  <a:extLst>
                    <a:ext uri="{FF2B5EF4-FFF2-40B4-BE49-F238E27FC236}">
                      <a16:creationId xmlns:a16="http://schemas.microsoft.com/office/drawing/2014/main" id="{624C168E-B5F6-4EE6-A245-B560F2FEE7EC}"/>
                    </a:ext>
                  </a:extLst>
                </p:cNvPr>
                <p:cNvSpPr/>
                <p:nvPr/>
              </p:nvSpPr>
              <p:spPr>
                <a:xfrm>
                  <a:off x="1757891" y="6708358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13" name="矩形 112">
                  <a:extLst>
                    <a:ext uri="{FF2B5EF4-FFF2-40B4-BE49-F238E27FC236}">
                      <a16:creationId xmlns:a16="http://schemas.microsoft.com/office/drawing/2014/main" id="{BCF3393C-AC50-47FF-BDD8-5598FE4F9A2D}"/>
                    </a:ext>
                  </a:extLst>
                </p:cNvPr>
                <p:cNvSpPr/>
                <p:nvPr/>
              </p:nvSpPr>
              <p:spPr>
                <a:xfrm>
                  <a:off x="1792155" y="6683441"/>
                  <a:ext cx="216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14" name="矩形 113">
                  <a:extLst>
                    <a:ext uri="{FF2B5EF4-FFF2-40B4-BE49-F238E27FC236}">
                      <a16:creationId xmlns:a16="http://schemas.microsoft.com/office/drawing/2014/main" id="{BAACBC54-9559-43D6-99E7-5C90CC6F50C4}"/>
                    </a:ext>
                  </a:extLst>
                </p:cNvPr>
                <p:cNvSpPr/>
                <p:nvPr/>
              </p:nvSpPr>
              <p:spPr>
                <a:xfrm>
                  <a:off x="1775312" y="6695273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C9D6CC84-031F-4541-86CC-3EBEBD42FD8D}"/>
                </a:ext>
              </a:extLst>
            </p:cNvPr>
            <p:cNvGrpSpPr/>
            <p:nvPr/>
          </p:nvGrpSpPr>
          <p:grpSpPr>
            <a:xfrm>
              <a:off x="2425967" y="5713884"/>
              <a:ext cx="490617" cy="620701"/>
              <a:chOff x="2425967" y="5720166"/>
              <a:chExt cx="490617" cy="614419"/>
            </a:xfrm>
          </p:grpSpPr>
          <p:grpSp>
            <p:nvGrpSpPr>
              <p:cNvPr id="67" name="组合 66">
                <a:extLst>
                  <a:ext uri="{FF2B5EF4-FFF2-40B4-BE49-F238E27FC236}">
                    <a16:creationId xmlns:a16="http://schemas.microsoft.com/office/drawing/2014/main" id="{3135C8ED-0918-4087-95BB-CC9C8329AF7D}"/>
                  </a:ext>
                </a:extLst>
              </p:cNvPr>
              <p:cNvGrpSpPr/>
              <p:nvPr/>
            </p:nvGrpSpPr>
            <p:grpSpPr>
              <a:xfrm>
                <a:off x="2425967" y="5769135"/>
                <a:ext cx="451388" cy="565450"/>
                <a:chOff x="1327746" y="6683441"/>
                <a:chExt cx="486009" cy="342082"/>
              </a:xfrm>
            </p:grpSpPr>
            <p:sp>
              <p:nvSpPr>
                <p:cNvPr id="70" name="矩形 69">
                  <a:extLst>
                    <a:ext uri="{FF2B5EF4-FFF2-40B4-BE49-F238E27FC236}">
                      <a16:creationId xmlns:a16="http://schemas.microsoft.com/office/drawing/2014/main" id="{DE2D1C9A-E3D7-42A1-A0A6-7B264BC0BDEC}"/>
                    </a:ext>
                  </a:extLst>
                </p:cNvPr>
                <p:cNvSpPr/>
                <p:nvPr/>
              </p:nvSpPr>
              <p:spPr>
                <a:xfrm>
                  <a:off x="1685630" y="6759081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71" name="矩形 70">
                  <a:extLst>
                    <a:ext uri="{FF2B5EF4-FFF2-40B4-BE49-F238E27FC236}">
                      <a16:creationId xmlns:a16="http://schemas.microsoft.com/office/drawing/2014/main" id="{8FE0E9CD-734F-46FC-BF9B-93A68389E82C}"/>
                    </a:ext>
                  </a:extLst>
                </p:cNvPr>
                <p:cNvSpPr/>
                <p:nvPr/>
              </p:nvSpPr>
              <p:spPr>
                <a:xfrm>
                  <a:off x="1719108" y="6730782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grpSp>
              <p:nvGrpSpPr>
                <p:cNvPr id="72" name="组合 71">
                  <a:extLst>
                    <a:ext uri="{FF2B5EF4-FFF2-40B4-BE49-F238E27FC236}">
                      <a16:creationId xmlns:a16="http://schemas.microsoft.com/office/drawing/2014/main" id="{81ABFEA7-E483-4DD0-BF56-BEEA277E7E13}"/>
                    </a:ext>
                  </a:extLst>
                </p:cNvPr>
                <p:cNvGrpSpPr/>
                <p:nvPr/>
              </p:nvGrpSpPr>
              <p:grpSpPr>
                <a:xfrm>
                  <a:off x="1327746" y="6683441"/>
                  <a:ext cx="486009" cy="342082"/>
                  <a:chOff x="1327746" y="6683441"/>
                  <a:chExt cx="486009" cy="342082"/>
                </a:xfrm>
              </p:grpSpPr>
              <p:sp>
                <p:nvSpPr>
                  <p:cNvPr id="73" name="矩形 72">
                    <a:extLst>
                      <a:ext uri="{FF2B5EF4-FFF2-40B4-BE49-F238E27FC236}">
                        <a16:creationId xmlns:a16="http://schemas.microsoft.com/office/drawing/2014/main" id="{6C3D60EF-1965-4824-874F-443AAF869146}"/>
                      </a:ext>
                    </a:extLst>
                  </p:cNvPr>
                  <p:cNvSpPr/>
                  <p:nvPr/>
                </p:nvSpPr>
                <p:spPr>
                  <a:xfrm>
                    <a:off x="1327746" y="7011123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74" name="矩形 73">
                    <a:extLst>
                      <a:ext uri="{FF2B5EF4-FFF2-40B4-BE49-F238E27FC236}">
                        <a16:creationId xmlns:a16="http://schemas.microsoft.com/office/drawing/2014/main" id="{80206A1F-D6AF-4DDA-A17A-6CD77496CAFE}"/>
                      </a:ext>
                    </a:extLst>
                  </p:cNvPr>
                  <p:cNvSpPr/>
                  <p:nvPr/>
                </p:nvSpPr>
                <p:spPr>
                  <a:xfrm>
                    <a:off x="1344367" y="6996712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75" name="矩形 74">
                    <a:extLst>
                      <a:ext uri="{FF2B5EF4-FFF2-40B4-BE49-F238E27FC236}">
                        <a16:creationId xmlns:a16="http://schemas.microsoft.com/office/drawing/2014/main" id="{642D07BC-3833-4B0A-B75F-F17D1452D0E9}"/>
                      </a:ext>
                    </a:extLst>
                  </p:cNvPr>
                  <p:cNvSpPr/>
                  <p:nvPr/>
                </p:nvSpPr>
                <p:spPr>
                  <a:xfrm>
                    <a:off x="1363575" y="6982004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76" name="矩形 75">
                    <a:extLst>
                      <a:ext uri="{FF2B5EF4-FFF2-40B4-BE49-F238E27FC236}">
                        <a16:creationId xmlns:a16="http://schemas.microsoft.com/office/drawing/2014/main" id="{DB6EDA63-5204-4F8B-8E7E-9D62897DB3DD}"/>
                      </a:ext>
                    </a:extLst>
                  </p:cNvPr>
                  <p:cNvSpPr/>
                  <p:nvPr/>
                </p:nvSpPr>
                <p:spPr>
                  <a:xfrm>
                    <a:off x="1382134" y="6969178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77" name="矩形 76">
                    <a:extLst>
                      <a:ext uri="{FF2B5EF4-FFF2-40B4-BE49-F238E27FC236}">
                        <a16:creationId xmlns:a16="http://schemas.microsoft.com/office/drawing/2014/main" id="{E7AAC3B5-B6A0-4630-9C43-E02FF336BC5E}"/>
                      </a:ext>
                    </a:extLst>
                  </p:cNvPr>
                  <p:cNvSpPr/>
                  <p:nvPr/>
                </p:nvSpPr>
                <p:spPr>
                  <a:xfrm>
                    <a:off x="1417517" y="6940879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78" name="矩形 77">
                    <a:extLst>
                      <a:ext uri="{FF2B5EF4-FFF2-40B4-BE49-F238E27FC236}">
                        <a16:creationId xmlns:a16="http://schemas.microsoft.com/office/drawing/2014/main" id="{E2B07FC4-0AD0-48FD-87DA-40DD5A47C21C}"/>
                      </a:ext>
                    </a:extLst>
                  </p:cNvPr>
                  <p:cNvSpPr/>
                  <p:nvPr/>
                </p:nvSpPr>
                <p:spPr>
                  <a:xfrm>
                    <a:off x="1399974" y="6955888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79" name="矩形 78">
                    <a:extLst>
                      <a:ext uri="{FF2B5EF4-FFF2-40B4-BE49-F238E27FC236}">
                        <a16:creationId xmlns:a16="http://schemas.microsoft.com/office/drawing/2014/main" id="{FABA0508-6DB6-444F-9684-E2111D6BA891}"/>
                      </a:ext>
                    </a:extLst>
                  </p:cNvPr>
                  <p:cNvSpPr/>
                  <p:nvPr/>
                </p:nvSpPr>
                <p:spPr>
                  <a:xfrm>
                    <a:off x="1437734" y="6930218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80" name="矩形 79">
                    <a:extLst>
                      <a:ext uri="{FF2B5EF4-FFF2-40B4-BE49-F238E27FC236}">
                        <a16:creationId xmlns:a16="http://schemas.microsoft.com/office/drawing/2014/main" id="{5A433735-E18F-4E6C-9FDE-F7BC4133CE34}"/>
                      </a:ext>
                    </a:extLst>
                  </p:cNvPr>
                  <p:cNvSpPr/>
                  <p:nvPr/>
                </p:nvSpPr>
                <p:spPr>
                  <a:xfrm>
                    <a:off x="1456300" y="6918455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81" name="矩形 80">
                    <a:extLst>
                      <a:ext uri="{FF2B5EF4-FFF2-40B4-BE49-F238E27FC236}">
                        <a16:creationId xmlns:a16="http://schemas.microsoft.com/office/drawing/2014/main" id="{3E5A1CBD-9B82-4B1E-80C6-51A42EE366C3}"/>
                      </a:ext>
                    </a:extLst>
                  </p:cNvPr>
                  <p:cNvSpPr/>
                  <p:nvPr/>
                </p:nvSpPr>
                <p:spPr>
                  <a:xfrm>
                    <a:off x="1476771" y="6906703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grpSp>
                <p:nvGrpSpPr>
                  <p:cNvPr id="82" name="组合 81">
                    <a:extLst>
                      <a:ext uri="{FF2B5EF4-FFF2-40B4-BE49-F238E27FC236}">
                        <a16:creationId xmlns:a16="http://schemas.microsoft.com/office/drawing/2014/main" id="{F8566349-7D5A-4514-B395-1E1DFBC0D6C7}"/>
                      </a:ext>
                    </a:extLst>
                  </p:cNvPr>
                  <p:cNvGrpSpPr/>
                  <p:nvPr/>
                </p:nvGrpSpPr>
                <p:grpSpPr>
                  <a:xfrm>
                    <a:off x="1497202" y="6745791"/>
                    <a:ext cx="222363" cy="160901"/>
                    <a:chOff x="1493392" y="6745791"/>
                    <a:chExt cx="222363" cy="160901"/>
                  </a:xfrm>
                </p:grpSpPr>
                <p:sp>
                  <p:nvSpPr>
                    <p:cNvPr id="87" name="矩形 86">
                      <a:extLst>
                        <a:ext uri="{FF2B5EF4-FFF2-40B4-BE49-F238E27FC236}">
                          <a16:creationId xmlns:a16="http://schemas.microsoft.com/office/drawing/2014/main" id="{23C7AE0B-3A19-4128-995A-E9447D7DBD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3392" y="6892292"/>
                      <a:ext cx="18000" cy="14400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 w="6350" cap="flat" cmpd="sng" algn="ctr">
                      <a:solidFill>
                        <a:srgbClr val="70ADE6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微软雅黑"/>
                        <a:cs typeface="+mn-cs"/>
                      </a:endParaRPr>
                    </a:p>
                  </p:txBody>
                </p:sp>
                <p:sp>
                  <p:nvSpPr>
                    <p:cNvPr id="88" name="矩形 87">
                      <a:extLst>
                        <a:ext uri="{FF2B5EF4-FFF2-40B4-BE49-F238E27FC236}">
                          <a16:creationId xmlns:a16="http://schemas.microsoft.com/office/drawing/2014/main" id="{F1F652FC-C2F4-4081-8C86-47880866C0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2600" y="6877584"/>
                      <a:ext cx="18000" cy="14400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 w="6350" cap="flat" cmpd="sng" algn="ctr">
                      <a:solidFill>
                        <a:srgbClr val="70ADE6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微软雅黑"/>
                        <a:cs typeface="+mn-cs"/>
                      </a:endParaRPr>
                    </a:p>
                  </p:txBody>
                </p:sp>
                <p:sp>
                  <p:nvSpPr>
                    <p:cNvPr id="89" name="矩形 88">
                      <a:extLst>
                        <a:ext uri="{FF2B5EF4-FFF2-40B4-BE49-F238E27FC236}">
                          <a16:creationId xmlns:a16="http://schemas.microsoft.com/office/drawing/2014/main" id="{923BE0B8-BB54-4455-BA49-E258CB9100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1159" y="6864758"/>
                      <a:ext cx="18000" cy="14400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 w="6350" cap="flat" cmpd="sng" algn="ctr">
                      <a:solidFill>
                        <a:srgbClr val="70ADE6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微软雅黑"/>
                        <a:cs typeface="+mn-cs"/>
                      </a:endParaRPr>
                    </a:p>
                  </p:txBody>
                </p:sp>
                <p:sp>
                  <p:nvSpPr>
                    <p:cNvPr id="90" name="矩形 89">
                      <a:extLst>
                        <a:ext uri="{FF2B5EF4-FFF2-40B4-BE49-F238E27FC236}">
                          <a16:creationId xmlns:a16="http://schemas.microsoft.com/office/drawing/2014/main" id="{80051463-425E-4603-AFB9-A1A6C369EB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66542" y="6836459"/>
                      <a:ext cx="18000" cy="14400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 w="6350" cap="flat" cmpd="sng" algn="ctr">
                      <a:solidFill>
                        <a:srgbClr val="70ADE6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微软雅黑"/>
                        <a:cs typeface="+mn-cs"/>
                      </a:endParaRPr>
                    </a:p>
                  </p:txBody>
                </p:sp>
                <p:sp>
                  <p:nvSpPr>
                    <p:cNvPr id="91" name="矩形 90">
                      <a:extLst>
                        <a:ext uri="{FF2B5EF4-FFF2-40B4-BE49-F238E27FC236}">
                          <a16:creationId xmlns:a16="http://schemas.microsoft.com/office/drawing/2014/main" id="{C62D198A-386D-437E-B122-1D0BBB71C1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48999" y="6851468"/>
                      <a:ext cx="18000" cy="14400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 w="6350" cap="flat" cmpd="sng" algn="ctr">
                      <a:solidFill>
                        <a:srgbClr val="70ADE6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微软雅黑"/>
                        <a:cs typeface="+mn-cs"/>
                      </a:endParaRPr>
                    </a:p>
                  </p:txBody>
                </p:sp>
                <p:sp>
                  <p:nvSpPr>
                    <p:cNvPr id="92" name="矩形 91">
                      <a:extLst>
                        <a:ext uri="{FF2B5EF4-FFF2-40B4-BE49-F238E27FC236}">
                          <a16:creationId xmlns:a16="http://schemas.microsoft.com/office/drawing/2014/main" id="{60601AF1-ABF4-440F-9094-F7810EA0BE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6759" y="6825798"/>
                      <a:ext cx="18000" cy="14400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 w="6350" cap="flat" cmpd="sng" algn="ctr">
                      <a:solidFill>
                        <a:srgbClr val="70ADE6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微软雅黑"/>
                        <a:cs typeface="+mn-cs"/>
                      </a:endParaRPr>
                    </a:p>
                  </p:txBody>
                </p:sp>
                <p:sp>
                  <p:nvSpPr>
                    <p:cNvPr id="93" name="矩形 92">
                      <a:extLst>
                        <a:ext uri="{FF2B5EF4-FFF2-40B4-BE49-F238E27FC236}">
                          <a16:creationId xmlns:a16="http://schemas.microsoft.com/office/drawing/2014/main" id="{C51CE1B2-9392-4AEC-A0A9-EDE6B31B3B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05325" y="6814035"/>
                      <a:ext cx="18000" cy="14400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 w="6350" cap="flat" cmpd="sng" algn="ctr">
                      <a:solidFill>
                        <a:srgbClr val="70ADE6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微软雅黑"/>
                        <a:cs typeface="+mn-cs"/>
                      </a:endParaRPr>
                    </a:p>
                  </p:txBody>
                </p:sp>
                <p:sp>
                  <p:nvSpPr>
                    <p:cNvPr id="94" name="矩形 93">
                      <a:extLst>
                        <a:ext uri="{FF2B5EF4-FFF2-40B4-BE49-F238E27FC236}">
                          <a16:creationId xmlns:a16="http://schemas.microsoft.com/office/drawing/2014/main" id="{CA0C4476-0C22-49BC-8912-DC25D6738A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25527" y="6801026"/>
                      <a:ext cx="18000" cy="14400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 w="6350" cap="flat" cmpd="sng" algn="ctr">
                      <a:solidFill>
                        <a:srgbClr val="70ADE6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微软雅黑"/>
                        <a:cs typeface="+mn-cs"/>
                      </a:endParaRPr>
                    </a:p>
                  </p:txBody>
                </p:sp>
                <p:sp>
                  <p:nvSpPr>
                    <p:cNvPr id="95" name="矩形 94">
                      <a:extLst>
                        <a:ext uri="{FF2B5EF4-FFF2-40B4-BE49-F238E27FC236}">
                          <a16:creationId xmlns:a16="http://schemas.microsoft.com/office/drawing/2014/main" id="{28FD497C-DD46-4CE2-9560-0DEE90C180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44053" y="6786615"/>
                      <a:ext cx="18000" cy="14400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 w="6350" cap="flat" cmpd="sng" algn="ctr">
                      <a:solidFill>
                        <a:srgbClr val="70ADE6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微软雅黑"/>
                        <a:cs typeface="+mn-cs"/>
                      </a:endParaRPr>
                    </a:p>
                  </p:txBody>
                </p:sp>
                <p:sp>
                  <p:nvSpPr>
                    <p:cNvPr id="96" name="矩形 95">
                      <a:extLst>
                        <a:ext uri="{FF2B5EF4-FFF2-40B4-BE49-F238E27FC236}">
                          <a16:creationId xmlns:a16="http://schemas.microsoft.com/office/drawing/2014/main" id="{CD419401-AB72-4F8A-94C6-95BC32C260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61356" y="6771907"/>
                      <a:ext cx="18000" cy="14400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 w="6350" cap="flat" cmpd="sng" algn="ctr">
                      <a:solidFill>
                        <a:srgbClr val="70ADE6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微软雅黑"/>
                        <a:cs typeface="+mn-cs"/>
                      </a:endParaRPr>
                    </a:p>
                  </p:txBody>
                </p:sp>
                <p:sp>
                  <p:nvSpPr>
                    <p:cNvPr id="97" name="矩形 96">
                      <a:extLst>
                        <a:ext uri="{FF2B5EF4-FFF2-40B4-BE49-F238E27FC236}">
                          <a16:creationId xmlns:a16="http://schemas.microsoft.com/office/drawing/2014/main" id="{60CDCB02-1B89-49CD-A436-A7C67D1AF7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97755" y="6745791"/>
                      <a:ext cx="18000" cy="14400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 w="6350" cap="flat" cmpd="sng" algn="ctr">
                      <a:solidFill>
                        <a:srgbClr val="70ADE6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微软雅黑"/>
                        <a:cs typeface="+mn-cs"/>
                      </a:endParaRPr>
                    </a:p>
                  </p:txBody>
                </p:sp>
              </p:grpSp>
              <p:sp>
                <p:nvSpPr>
                  <p:cNvPr id="83" name="矩形 82">
                    <a:extLst>
                      <a:ext uri="{FF2B5EF4-FFF2-40B4-BE49-F238E27FC236}">
                        <a16:creationId xmlns:a16="http://schemas.microsoft.com/office/drawing/2014/main" id="{7DBD0647-2455-4E3D-BF9A-630B0450F7E5}"/>
                      </a:ext>
                    </a:extLst>
                  </p:cNvPr>
                  <p:cNvSpPr/>
                  <p:nvPr/>
                </p:nvSpPr>
                <p:spPr>
                  <a:xfrm>
                    <a:off x="1739325" y="6720121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84" name="矩形 83">
                    <a:extLst>
                      <a:ext uri="{FF2B5EF4-FFF2-40B4-BE49-F238E27FC236}">
                        <a16:creationId xmlns:a16="http://schemas.microsoft.com/office/drawing/2014/main" id="{45AE2609-6CD0-4F65-8CAA-3FA1E85E8FCB}"/>
                      </a:ext>
                    </a:extLst>
                  </p:cNvPr>
                  <p:cNvSpPr/>
                  <p:nvPr/>
                </p:nvSpPr>
                <p:spPr>
                  <a:xfrm>
                    <a:off x="1757891" y="6708358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85" name="矩形 84">
                    <a:extLst>
                      <a:ext uri="{FF2B5EF4-FFF2-40B4-BE49-F238E27FC236}">
                        <a16:creationId xmlns:a16="http://schemas.microsoft.com/office/drawing/2014/main" id="{19A42095-0447-4919-AE01-D56D9B4B1EAD}"/>
                      </a:ext>
                    </a:extLst>
                  </p:cNvPr>
                  <p:cNvSpPr/>
                  <p:nvPr/>
                </p:nvSpPr>
                <p:spPr>
                  <a:xfrm>
                    <a:off x="1792155" y="6683441"/>
                    <a:ext cx="216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86" name="矩形 85">
                    <a:extLst>
                      <a:ext uri="{FF2B5EF4-FFF2-40B4-BE49-F238E27FC236}">
                        <a16:creationId xmlns:a16="http://schemas.microsoft.com/office/drawing/2014/main" id="{1E621732-0DF0-4CE2-9DD7-7FA2D5CAF18A}"/>
                      </a:ext>
                    </a:extLst>
                  </p:cNvPr>
                  <p:cNvSpPr/>
                  <p:nvPr/>
                </p:nvSpPr>
                <p:spPr>
                  <a:xfrm>
                    <a:off x="1775312" y="6695273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</p:grpSp>
          </p:grpSp>
          <p:sp>
            <p:nvSpPr>
              <p:cNvPr id="68" name="矩形 67">
                <a:extLst>
                  <a:ext uri="{FF2B5EF4-FFF2-40B4-BE49-F238E27FC236}">
                    <a16:creationId xmlns:a16="http://schemas.microsoft.com/office/drawing/2014/main" id="{3B6F64FF-26FB-421F-BA69-BE99125816DF}"/>
                  </a:ext>
                </a:extLst>
              </p:cNvPr>
              <p:cNvSpPr/>
              <p:nvPr/>
            </p:nvSpPr>
            <p:spPr>
              <a:xfrm>
                <a:off x="2875658" y="5744062"/>
                <a:ext cx="20800" cy="23803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69" name="矩形 68">
                <a:extLst>
                  <a:ext uri="{FF2B5EF4-FFF2-40B4-BE49-F238E27FC236}">
                    <a16:creationId xmlns:a16="http://schemas.microsoft.com/office/drawing/2014/main" id="{002CE789-FDD3-4B46-B401-706B6CC51910}"/>
                  </a:ext>
                </a:extLst>
              </p:cNvPr>
              <p:cNvSpPr/>
              <p:nvPr/>
            </p:nvSpPr>
            <p:spPr>
              <a:xfrm>
                <a:off x="2895784" y="5720166"/>
                <a:ext cx="20800" cy="23803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sp>
        <p:nvSpPr>
          <p:cNvPr id="194" name="文本框 193">
            <a:extLst>
              <a:ext uri="{FF2B5EF4-FFF2-40B4-BE49-F238E27FC236}">
                <a16:creationId xmlns:a16="http://schemas.microsoft.com/office/drawing/2014/main" id="{B1153E59-BECF-47A2-8AF2-B7750B54B792}"/>
              </a:ext>
            </a:extLst>
          </p:cNvPr>
          <p:cNvSpPr txBox="1"/>
          <p:nvPr/>
        </p:nvSpPr>
        <p:spPr>
          <a:xfrm>
            <a:off x="132585" y="5911115"/>
            <a:ext cx="985808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dirty="0"/>
              <a:t>[1] Nat </a:t>
            </a:r>
            <a:r>
              <a:rPr lang="en-US" altLang="zh-CN" sz="1500" dirty="0" err="1"/>
              <a:t>Commun</a:t>
            </a:r>
            <a:r>
              <a:rPr lang="en-US" altLang="zh-CN" sz="1500" dirty="0"/>
              <a:t>. 2020 Oct 16;11(1):5248.</a:t>
            </a:r>
          </a:p>
          <a:p>
            <a:r>
              <a:rPr lang="en-US" altLang="zh-CN" sz="1500" dirty="0"/>
              <a:t>[2] Data Point Per Peak, DPPP</a:t>
            </a:r>
            <a:r>
              <a:rPr lang="zh-CN" altLang="en-US" sz="1500" dirty="0"/>
              <a:t>：一条肽段持续洗脱</a:t>
            </a:r>
            <a:r>
              <a:rPr lang="en-US" altLang="zh-CN" sz="1500" dirty="0"/>
              <a:t>30</a:t>
            </a:r>
            <a:r>
              <a:rPr lang="zh-CN" altLang="en-US" sz="1500" dirty="0"/>
              <a:t>秒，采几个</a:t>
            </a:r>
            <a:r>
              <a:rPr lang="en-US" altLang="zh-CN" sz="1500" dirty="0"/>
              <a:t>cycle</a:t>
            </a:r>
            <a:r>
              <a:rPr lang="zh-CN" altLang="en-US" sz="1500" dirty="0"/>
              <a:t>？也就是，色谱曲线上有几个数据点？</a:t>
            </a:r>
          </a:p>
        </p:txBody>
      </p:sp>
      <p:sp>
        <p:nvSpPr>
          <p:cNvPr id="195" name="文本框 194">
            <a:extLst>
              <a:ext uri="{FF2B5EF4-FFF2-40B4-BE49-F238E27FC236}">
                <a16:creationId xmlns:a16="http://schemas.microsoft.com/office/drawing/2014/main" id="{1CDCEB7E-0828-4FDB-BDEF-77F768D010F2}"/>
              </a:ext>
            </a:extLst>
          </p:cNvPr>
          <p:cNvSpPr txBox="1"/>
          <p:nvPr/>
        </p:nvSpPr>
        <p:spPr>
          <a:xfrm>
            <a:off x="5986029" y="2749049"/>
            <a:ext cx="8465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85ACD1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MS1</a:t>
            </a: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srgbClr val="85ACD1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196" name="文本框 195">
            <a:extLst>
              <a:ext uri="{FF2B5EF4-FFF2-40B4-BE49-F238E27FC236}">
                <a16:creationId xmlns:a16="http://schemas.microsoft.com/office/drawing/2014/main" id="{AA14038B-E22A-410E-8056-5FFB8EC772FF}"/>
              </a:ext>
            </a:extLst>
          </p:cNvPr>
          <p:cNvSpPr txBox="1"/>
          <p:nvPr/>
        </p:nvSpPr>
        <p:spPr>
          <a:xfrm>
            <a:off x="1252309" y="2431006"/>
            <a:ext cx="18478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85ACD1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30 DIA Windows</a:t>
            </a: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srgbClr val="85ACD1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4569381-002C-54DA-6E57-C9F9E1C86731}"/>
              </a:ext>
            </a:extLst>
          </p:cNvPr>
          <p:cNvSpPr txBox="1"/>
          <p:nvPr/>
        </p:nvSpPr>
        <p:spPr>
          <a:xfrm>
            <a:off x="1232428" y="4893156"/>
            <a:ext cx="1814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85ACD1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Cycle time ~1.8s</a:t>
            </a: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srgbClr val="85ACD1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FFF21B8-C0BA-4BC9-9EDF-DCE988AD26F9}"/>
              </a:ext>
            </a:extLst>
          </p:cNvPr>
          <p:cNvSpPr txBox="1"/>
          <p:nvPr/>
        </p:nvSpPr>
        <p:spPr>
          <a:xfrm>
            <a:off x="7306443" y="3117193"/>
            <a:ext cx="399626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>
                <a:solidFill>
                  <a:srgbClr val="183884"/>
                </a:solidFill>
              </a:rPr>
              <a:t>平均一个</a:t>
            </a:r>
            <a:r>
              <a:rPr lang="en-US" altLang="zh-CN" sz="2600" b="1" dirty="0">
                <a:solidFill>
                  <a:srgbClr val="183884"/>
                </a:solidFill>
              </a:rPr>
              <a:t>cycle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600" b="1" dirty="0">
                <a:solidFill>
                  <a:srgbClr val="C00000"/>
                </a:solidFill>
              </a:rPr>
              <a:t>二级谱图窗口设多大？</a:t>
            </a:r>
            <a:endParaRPr lang="en-US" altLang="zh-CN" sz="2600" b="1" dirty="0">
              <a:solidFill>
                <a:srgbClr val="C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600" b="1" dirty="0">
                <a:solidFill>
                  <a:srgbClr val="C00000"/>
                </a:solidFill>
              </a:rPr>
              <a:t>DPPP</a:t>
            </a:r>
            <a:r>
              <a:rPr lang="zh-CN" altLang="en-US" sz="2600" b="1" dirty="0">
                <a:solidFill>
                  <a:srgbClr val="C00000"/>
                </a:solidFill>
              </a:rPr>
              <a:t>设多少？</a:t>
            </a:r>
            <a:endParaRPr lang="en-US" altLang="zh-CN" sz="2600" b="1" dirty="0">
              <a:solidFill>
                <a:srgbClr val="C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600" b="1" dirty="0">
                <a:solidFill>
                  <a:srgbClr val="C00000"/>
                </a:solidFill>
              </a:rPr>
              <a:t>……</a:t>
            </a:r>
            <a:endParaRPr lang="zh-CN" altLang="en-US" sz="2600" b="1" dirty="0">
              <a:solidFill>
                <a:srgbClr val="C00000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806F47-9D70-4762-B290-9671A8D1A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534E-9B70-432C-A3B0-07AC948CB584}" type="slidenum">
              <a:rPr lang="zh-CN" altLang="en-US" smtClean="0"/>
              <a:pPr/>
              <a:t>25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463875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CBDDE0-24CB-4C37-9DE7-C7056C6BA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常规</a:t>
            </a:r>
            <a:r>
              <a:rPr lang="en-US" altLang="zh-CN" dirty="0"/>
              <a:t>DIA vs. </a:t>
            </a:r>
            <a:r>
              <a:rPr lang="en-US" altLang="zh-CN" kern="0" spc="0" noProof="0" dirty="0">
                <a:latin typeface="Arial"/>
                <a:ea typeface="微软雅黑"/>
              </a:rPr>
              <a:t>HRMS1-DIA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E023FB9-20DF-4058-80D7-83A4ACDEF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03" y="1625600"/>
            <a:ext cx="5167312" cy="301466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8359B7D-9A6A-4491-B949-B4E5CCF01E22}"/>
              </a:ext>
            </a:extLst>
          </p:cNvPr>
          <p:cNvSpPr txBox="1"/>
          <p:nvPr/>
        </p:nvSpPr>
        <p:spPr>
          <a:xfrm>
            <a:off x="914398" y="4775462"/>
            <a:ext cx="2772000" cy="1789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5000"/>
              </a:lnSpc>
            </a:pPr>
            <a:r>
              <a:rPr lang="en-US" altLang="zh-CN" dirty="0"/>
              <a:t>Acquired MS1 Scans</a:t>
            </a:r>
          </a:p>
          <a:p>
            <a:pPr algn="r">
              <a:lnSpc>
                <a:spcPct val="125000"/>
              </a:lnSpc>
            </a:pPr>
            <a:r>
              <a:rPr lang="en-US" altLang="zh-CN" dirty="0"/>
              <a:t>Acquired MS2 Scans</a:t>
            </a:r>
          </a:p>
          <a:p>
            <a:pPr algn="r">
              <a:lnSpc>
                <a:spcPct val="125000"/>
              </a:lnSpc>
            </a:pPr>
            <a:r>
              <a:rPr lang="en-US" altLang="zh-CN" dirty="0"/>
              <a:t>Identified MS2 Scans</a:t>
            </a:r>
          </a:p>
          <a:p>
            <a:pPr algn="r">
              <a:lnSpc>
                <a:spcPct val="125000"/>
              </a:lnSpc>
            </a:pPr>
            <a:r>
              <a:rPr lang="en-US" altLang="zh-CN" dirty="0"/>
              <a:t>Identified Precursors</a:t>
            </a:r>
          </a:p>
          <a:p>
            <a:pPr algn="r">
              <a:lnSpc>
                <a:spcPct val="125000"/>
              </a:lnSpc>
            </a:pPr>
            <a:r>
              <a:rPr lang="en-US" altLang="zh-CN" dirty="0"/>
              <a:t>Identified Protein Groups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07C8123-89E3-455D-B8FF-FB1359C050BD}"/>
              </a:ext>
            </a:extLst>
          </p:cNvPr>
          <p:cNvSpPr txBox="1"/>
          <p:nvPr/>
        </p:nvSpPr>
        <p:spPr>
          <a:xfrm>
            <a:off x="3455773" y="4775462"/>
            <a:ext cx="1310063" cy="1789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5000"/>
              </a:lnSpc>
            </a:pPr>
            <a:r>
              <a:rPr lang="en-US" altLang="zh-CN" dirty="0"/>
              <a:t>1456</a:t>
            </a:r>
          </a:p>
          <a:p>
            <a:pPr algn="r">
              <a:lnSpc>
                <a:spcPct val="125000"/>
              </a:lnSpc>
            </a:pPr>
            <a:r>
              <a:rPr lang="en-US" altLang="zh-CN" dirty="0"/>
              <a:t>43650</a:t>
            </a:r>
          </a:p>
          <a:p>
            <a:pPr algn="r">
              <a:lnSpc>
                <a:spcPct val="125000"/>
              </a:lnSpc>
            </a:pPr>
            <a:r>
              <a:rPr lang="en-US" altLang="zh-CN" dirty="0"/>
              <a:t>37123</a:t>
            </a:r>
          </a:p>
          <a:p>
            <a:pPr algn="r">
              <a:lnSpc>
                <a:spcPct val="125000"/>
              </a:lnSpc>
            </a:pPr>
            <a:r>
              <a:rPr lang="en-US" altLang="zh-CN" dirty="0">
                <a:solidFill>
                  <a:srgbClr val="C00000"/>
                </a:solidFill>
              </a:rPr>
              <a:t>81904</a:t>
            </a:r>
          </a:p>
          <a:p>
            <a:pPr algn="r">
              <a:lnSpc>
                <a:spcPct val="125000"/>
              </a:lnSpc>
            </a:pPr>
            <a:r>
              <a:rPr lang="en-US" altLang="zh-CN" dirty="0"/>
              <a:t>5688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E8E1D3A-9D49-4D53-99AA-153A038AB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175" y="1625599"/>
            <a:ext cx="5167311" cy="297297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2DC4E8B-B4DF-4871-BC62-30EE5A3D7F7B}"/>
              </a:ext>
            </a:extLst>
          </p:cNvPr>
          <p:cNvSpPr txBox="1"/>
          <p:nvPr/>
        </p:nvSpPr>
        <p:spPr>
          <a:xfrm>
            <a:off x="6375398" y="4775462"/>
            <a:ext cx="2772000" cy="1789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5000"/>
              </a:lnSpc>
            </a:pPr>
            <a:r>
              <a:rPr lang="en-US" altLang="zh-CN" dirty="0"/>
              <a:t>Acquired MS1 Scans</a:t>
            </a:r>
          </a:p>
          <a:p>
            <a:pPr algn="r">
              <a:lnSpc>
                <a:spcPct val="125000"/>
              </a:lnSpc>
            </a:pPr>
            <a:r>
              <a:rPr lang="en-US" altLang="zh-CN" dirty="0"/>
              <a:t>Acquired MS2 Scans</a:t>
            </a:r>
          </a:p>
          <a:p>
            <a:pPr algn="r">
              <a:lnSpc>
                <a:spcPct val="125000"/>
              </a:lnSpc>
            </a:pPr>
            <a:r>
              <a:rPr lang="en-US" altLang="zh-CN" dirty="0"/>
              <a:t>Identified MS2 Scans</a:t>
            </a:r>
          </a:p>
          <a:p>
            <a:pPr algn="r">
              <a:lnSpc>
                <a:spcPct val="125000"/>
              </a:lnSpc>
            </a:pPr>
            <a:r>
              <a:rPr lang="en-US" altLang="zh-CN" dirty="0"/>
              <a:t>Identified Precursors</a:t>
            </a:r>
          </a:p>
          <a:p>
            <a:pPr algn="r">
              <a:lnSpc>
                <a:spcPct val="125000"/>
              </a:lnSpc>
            </a:pPr>
            <a:r>
              <a:rPr lang="en-US" altLang="zh-CN" dirty="0"/>
              <a:t>Identified Protein Groups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748EF27-3D6B-4411-9084-E4D993B42DAE}"/>
              </a:ext>
            </a:extLst>
          </p:cNvPr>
          <p:cNvSpPr txBox="1"/>
          <p:nvPr/>
        </p:nvSpPr>
        <p:spPr>
          <a:xfrm>
            <a:off x="9163434" y="4775462"/>
            <a:ext cx="1310063" cy="1789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5000"/>
              </a:lnSpc>
            </a:pPr>
            <a:r>
              <a:rPr lang="en-US" altLang="zh-CN" dirty="0"/>
              <a:t>2030</a:t>
            </a:r>
          </a:p>
          <a:p>
            <a:pPr algn="r">
              <a:lnSpc>
                <a:spcPct val="125000"/>
              </a:lnSpc>
            </a:pPr>
            <a:r>
              <a:rPr lang="en-US" altLang="zh-CN" dirty="0"/>
              <a:t>40581</a:t>
            </a:r>
          </a:p>
          <a:p>
            <a:pPr algn="r">
              <a:lnSpc>
                <a:spcPct val="125000"/>
              </a:lnSpc>
            </a:pPr>
            <a:r>
              <a:rPr lang="en-US" altLang="zh-CN" dirty="0"/>
              <a:t>34009</a:t>
            </a:r>
          </a:p>
          <a:p>
            <a:pPr algn="r">
              <a:lnSpc>
                <a:spcPct val="125000"/>
              </a:lnSpc>
            </a:pPr>
            <a:r>
              <a:rPr lang="en-US" altLang="zh-CN" dirty="0">
                <a:solidFill>
                  <a:srgbClr val="C00000"/>
                </a:solidFill>
              </a:rPr>
              <a:t>105239</a:t>
            </a:r>
          </a:p>
          <a:p>
            <a:pPr algn="r">
              <a:lnSpc>
                <a:spcPct val="125000"/>
              </a:lnSpc>
            </a:pPr>
            <a:r>
              <a:rPr lang="en-US" altLang="zh-CN" dirty="0"/>
              <a:t>6573</a:t>
            </a: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EF13319-ECA5-4F8D-A9F7-88646059A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534E-9B70-432C-A3B0-07AC948CB584}" type="slidenum">
              <a:rPr lang="zh-CN" altLang="en-US" smtClean="0"/>
              <a:pPr/>
              <a:t>26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535601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CB8EA7-792A-4876-569C-B67164816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常规</a:t>
            </a:r>
            <a:r>
              <a:rPr lang="en-US" altLang="zh-CN" dirty="0"/>
              <a:t>DIA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8F2108F-2598-439F-FCF8-0F4F5129A3EF}"/>
              </a:ext>
            </a:extLst>
          </p:cNvPr>
          <p:cNvSpPr txBox="1"/>
          <p:nvPr/>
        </p:nvSpPr>
        <p:spPr>
          <a:xfrm>
            <a:off x="1602466" y="6581001"/>
            <a:ext cx="1439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</a:rPr>
              <a:t>DIA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4569381-002C-54DA-6E57-C9F9E1C86731}"/>
              </a:ext>
            </a:extLst>
          </p:cNvPr>
          <p:cNvSpPr txBox="1"/>
          <p:nvPr/>
        </p:nvSpPr>
        <p:spPr>
          <a:xfrm>
            <a:off x="1100137" y="6252702"/>
            <a:ext cx="1814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85ACD1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Cycle time ~1.8s</a:t>
            </a: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srgbClr val="85ACD1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EE8D7D4-5756-01F6-118B-D323058FA7B5}"/>
              </a:ext>
            </a:extLst>
          </p:cNvPr>
          <p:cNvSpPr txBox="1"/>
          <p:nvPr/>
        </p:nvSpPr>
        <p:spPr>
          <a:xfrm>
            <a:off x="1208211" y="3937388"/>
            <a:ext cx="18478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85ACD1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30 DIA Windows</a:t>
            </a: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srgbClr val="85ACD1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20E5F0F-C1E2-ED09-3786-6F43DE4D65D1}"/>
              </a:ext>
            </a:extLst>
          </p:cNvPr>
          <p:cNvGrpSpPr/>
          <p:nvPr/>
        </p:nvGrpSpPr>
        <p:grpSpPr>
          <a:xfrm>
            <a:off x="1029632" y="4165852"/>
            <a:ext cx="1655474" cy="2429572"/>
            <a:chOff x="187953" y="5555871"/>
            <a:chExt cx="822510" cy="1686778"/>
          </a:xfrm>
        </p:grpSpPr>
        <p:sp>
          <p:nvSpPr>
            <p:cNvPr id="118" name="矩形: 圆角 117">
              <a:extLst>
                <a:ext uri="{FF2B5EF4-FFF2-40B4-BE49-F238E27FC236}">
                  <a16:creationId xmlns:a16="http://schemas.microsoft.com/office/drawing/2014/main" id="{F7C6E504-ED2B-E70A-8EF9-E44282474888}"/>
                </a:ext>
              </a:extLst>
            </p:cNvPr>
            <p:cNvSpPr/>
            <p:nvPr/>
          </p:nvSpPr>
          <p:spPr>
            <a:xfrm>
              <a:off x="187953" y="5555871"/>
              <a:ext cx="822510" cy="1686778"/>
            </a:xfrm>
            <a:prstGeom prst="roundRect">
              <a:avLst/>
            </a:prstGeom>
            <a:gradFill rotWithShape="1">
              <a:gsLst>
                <a:gs pos="0">
                  <a:srgbClr val="AECCE8">
                    <a:satMod val="105000"/>
                    <a:tint val="67000"/>
                    <a:lumMod val="91000"/>
                    <a:lumOff val="9000"/>
                  </a:srgbClr>
                </a:gs>
                <a:gs pos="50000">
                  <a:srgbClr val="AECCE8">
                    <a:lumMod val="105000"/>
                    <a:satMod val="103000"/>
                    <a:tint val="73000"/>
                  </a:srgbClr>
                </a:gs>
                <a:gs pos="100000">
                  <a:srgbClr val="AECCE8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AECCE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9" name="矩形 118">
              <a:extLst>
                <a:ext uri="{FF2B5EF4-FFF2-40B4-BE49-F238E27FC236}">
                  <a16:creationId xmlns:a16="http://schemas.microsoft.com/office/drawing/2014/main" id="{A2F3AF10-DA23-BA53-0071-E7A1CAB5B95E}"/>
                </a:ext>
              </a:extLst>
            </p:cNvPr>
            <p:cNvSpPr/>
            <p:nvPr/>
          </p:nvSpPr>
          <p:spPr>
            <a:xfrm>
              <a:off x="332696" y="5729771"/>
              <a:ext cx="51410" cy="1309257"/>
            </a:xfrm>
            <a:prstGeom prst="rect">
              <a:avLst/>
            </a:prstGeom>
            <a:solidFill>
              <a:srgbClr val="00529F"/>
            </a:solidFill>
            <a:ln w="9525" cap="flat" cmpd="sng" algn="ctr">
              <a:solidFill>
                <a:srgbClr val="70ADE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0" name="矩形 119">
              <a:extLst>
                <a:ext uri="{FF2B5EF4-FFF2-40B4-BE49-F238E27FC236}">
                  <a16:creationId xmlns:a16="http://schemas.microsoft.com/office/drawing/2014/main" id="{CE7B1CD3-19D7-F2B6-CBE7-9E1C39F9D65A}"/>
                </a:ext>
              </a:extLst>
            </p:cNvPr>
            <p:cNvSpPr/>
            <p:nvPr/>
          </p:nvSpPr>
          <p:spPr>
            <a:xfrm>
              <a:off x="844075" y="5729771"/>
              <a:ext cx="51410" cy="1309257"/>
            </a:xfrm>
            <a:prstGeom prst="rect">
              <a:avLst/>
            </a:prstGeom>
            <a:solidFill>
              <a:srgbClr val="00529F"/>
            </a:solidFill>
            <a:ln w="9525" cap="flat" cmpd="sng" algn="ctr">
              <a:solidFill>
                <a:srgbClr val="70ADE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cxnSp>
          <p:nvCxnSpPr>
            <p:cNvPr id="121" name="直接箭头连接符 120">
              <a:extLst>
                <a:ext uri="{FF2B5EF4-FFF2-40B4-BE49-F238E27FC236}">
                  <a16:creationId xmlns:a16="http://schemas.microsoft.com/office/drawing/2014/main" id="{141E7C02-AB9F-35DF-A8C5-CF568A376178}"/>
                </a:ext>
              </a:extLst>
            </p:cNvPr>
            <p:cNvCxnSpPr>
              <a:cxnSpLocks/>
            </p:cNvCxnSpPr>
            <p:nvPr/>
          </p:nvCxnSpPr>
          <p:spPr>
            <a:xfrm>
              <a:off x="386871" y="7045004"/>
              <a:ext cx="472519" cy="731"/>
            </a:xfrm>
            <a:prstGeom prst="straightConnector1">
              <a:avLst/>
            </a:prstGeom>
            <a:noFill/>
            <a:ln w="12700" cap="flat" cmpd="sng" algn="ctr">
              <a:solidFill>
                <a:srgbClr val="70ADE6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22" name="文本框 121">
              <a:extLst>
                <a:ext uri="{FF2B5EF4-FFF2-40B4-BE49-F238E27FC236}">
                  <a16:creationId xmlns:a16="http://schemas.microsoft.com/office/drawing/2014/main" id="{491EA429-BCAA-B928-6DC0-CFCCAAF06537}"/>
                </a:ext>
              </a:extLst>
            </p:cNvPr>
            <p:cNvSpPr txBox="1"/>
            <p:nvPr/>
          </p:nvSpPr>
          <p:spPr>
            <a:xfrm>
              <a:off x="247650" y="5585945"/>
              <a:ext cx="502161" cy="16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85ACD1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微软雅黑"/>
                </a:rPr>
                <a:t>MS1</a:t>
              </a:r>
              <a:endPara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85ACD1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23" name="文本框 122">
              <a:extLst>
                <a:ext uri="{FF2B5EF4-FFF2-40B4-BE49-F238E27FC236}">
                  <a16:creationId xmlns:a16="http://schemas.microsoft.com/office/drawing/2014/main" id="{D19C28E1-2B57-08AB-3239-AC61A7364B96}"/>
                </a:ext>
              </a:extLst>
            </p:cNvPr>
            <p:cNvSpPr txBox="1"/>
            <p:nvPr/>
          </p:nvSpPr>
          <p:spPr>
            <a:xfrm>
              <a:off x="213028" y="5889662"/>
              <a:ext cx="91750" cy="806276"/>
            </a:xfrm>
            <a:prstGeom prst="rect">
              <a:avLst/>
            </a:prstGeom>
            <a:noFill/>
          </p:spPr>
          <p:txBody>
            <a:bodyPr vert="vert270"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m/z</a:t>
              </a:r>
              <a:r>
                <a: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：</a:t>
              </a: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350 - 1200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grpSp>
          <p:nvGrpSpPr>
            <p:cNvPr id="124" name="组合 123">
              <a:extLst>
                <a:ext uri="{FF2B5EF4-FFF2-40B4-BE49-F238E27FC236}">
                  <a16:creationId xmlns:a16="http://schemas.microsoft.com/office/drawing/2014/main" id="{14FF417F-0B0D-13B3-DBA2-22D496961F2D}"/>
                </a:ext>
              </a:extLst>
            </p:cNvPr>
            <p:cNvGrpSpPr/>
            <p:nvPr/>
          </p:nvGrpSpPr>
          <p:grpSpPr>
            <a:xfrm>
              <a:off x="384105" y="5729255"/>
              <a:ext cx="453966" cy="1313040"/>
              <a:chOff x="384105" y="5729255"/>
              <a:chExt cx="453966" cy="1313040"/>
            </a:xfrm>
          </p:grpSpPr>
          <p:sp>
            <p:nvSpPr>
              <p:cNvPr id="125" name="矩形 124">
                <a:extLst>
                  <a:ext uri="{FF2B5EF4-FFF2-40B4-BE49-F238E27FC236}">
                    <a16:creationId xmlns:a16="http://schemas.microsoft.com/office/drawing/2014/main" id="{D813D488-EC08-C271-95D2-42CCD700DB09}"/>
                  </a:ext>
                </a:extLst>
              </p:cNvPr>
              <p:cNvSpPr/>
              <p:nvPr/>
            </p:nvSpPr>
            <p:spPr>
              <a:xfrm>
                <a:off x="384105" y="6988295"/>
                <a:ext cx="21600" cy="5400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6" name="矩形 125">
                <a:extLst>
                  <a:ext uri="{FF2B5EF4-FFF2-40B4-BE49-F238E27FC236}">
                    <a16:creationId xmlns:a16="http://schemas.microsoft.com/office/drawing/2014/main" id="{ECE6D878-AB6F-AFD4-8127-C3A18C091E09}"/>
                  </a:ext>
                </a:extLst>
              </p:cNvPr>
              <p:cNvSpPr/>
              <p:nvPr/>
            </p:nvSpPr>
            <p:spPr>
              <a:xfrm>
                <a:off x="406503" y="6933726"/>
                <a:ext cx="21600" cy="5400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7" name="矩形 126">
                <a:extLst>
                  <a:ext uri="{FF2B5EF4-FFF2-40B4-BE49-F238E27FC236}">
                    <a16:creationId xmlns:a16="http://schemas.microsoft.com/office/drawing/2014/main" id="{CFFD53F8-510C-28CF-59F6-A19CD7F2D129}"/>
                  </a:ext>
                </a:extLst>
              </p:cNvPr>
              <p:cNvSpPr/>
              <p:nvPr/>
            </p:nvSpPr>
            <p:spPr>
              <a:xfrm>
                <a:off x="429174" y="6879726"/>
                <a:ext cx="21600" cy="5400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8" name="矩形 127">
                <a:extLst>
                  <a:ext uri="{FF2B5EF4-FFF2-40B4-BE49-F238E27FC236}">
                    <a16:creationId xmlns:a16="http://schemas.microsoft.com/office/drawing/2014/main" id="{5C7356DD-2532-C6CC-1B36-EC6AD5FE6D42}"/>
                  </a:ext>
                </a:extLst>
              </p:cNvPr>
              <p:cNvSpPr/>
              <p:nvPr/>
            </p:nvSpPr>
            <p:spPr>
              <a:xfrm>
                <a:off x="450961" y="6826726"/>
                <a:ext cx="21600" cy="5400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9" name="矩形 128">
                <a:extLst>
                  <a:ext uri="{FF2B5EF4-FFF2-40B4-BE49-F238E27FC236}">
                    <a16:creationId xmlns:a16="http://schemas.microsoft.com/office/drawing/2014/main" id="{F34A438B-9E62-D9FC-46F8-CC10AFC04B14}"/>
                  </a:ext>
                </a:extLst>
              </p:cNvPr>
              <p:cNvSpPr/>
              <p:nvPr/>
            </p:nvSpPr>
            <p:spPr>
              <a:xfrm>
                <a:off x="473359" y="6772962"/>
                <a:ext cx="21600" cy="5400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0" name="矩形 129">
                <a:extLst>
                  <a:ext uri="{FF2B5EF4-FFF2-40B4-BE49-F238E27FC236}">
                    <a16:creationId xmlns:a16="http://schemas.microsoft.com/office/drawing/2014/main" id="{6C1A58DF-A38E-59EB-13FA-07598283E3F2}"/>
                  </a:ext>
                </a:extLst>
              </p:cNvPr>
              <p:cNvSpPr/>
              <p:nvPr/>
            </p:nvSpPr>
            <p:spPr>
              <a:xfrm>
                <a:off x="494755" y="6717527"/>
                <a:ext cx="21600" cy="5400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1" name="矩形 130">
                <a:extLst>
                  <a:ext uri="{FF2B5EF4-FFF2-40B4-BE49-F238E27FC236}">
                    <a16:creationId xmlns:a16="http://schemas.microsoft.com/office/drawing/2014/main" id="{39C92383-0684-27CE-C18E-19E94862BE55}"/>
                  </a:ext>
                </a:extLst>
              </p:cNvPr>
              <p:cNvSpPr/>
              <p:nvPr/>
            </p:nvSpPr>
            <p:spPr>
              <a:xfrm>
                <a:off x="515462" y="6662919"/>
                <a:ext cx="21600" cy="5400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2" name="矩形 131">
                <a:extLst>
                  <a:ext uri="{FF2B5EF4-FFF2-40B4-BE49-F238E27FC236}">
                    <a16:creationId xmlns:a16="http://schemas.microsoft.com/office/drawing/2014/main" id="{9BD78EB7-9A11-AD61-58E5-C2894B77971E}"/>
                  </a:ext>
                </a:extLst>
              </p:cNvPr>
              <p:cNvSpPr/>
              <p:nvPr/>
            </p:nvSpPr>
            <p:spPr>
              <a:xfrm>
                <a:off x="535404" y="6608486"/>
                <a:ext cx="21600" cy="5400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3" name="矩形 132">
                <a:extLst>
                  <a:ext uri="{FF2B5EF4-FFF2-40B4-BE49-F238E27FC236}">
                    <a16:creationId xmlns:a16="http://schemas.microsoft.com/office/drawing/2014/main" id="{4C3BA753-23C0-0247-36B7-B20A09D85B7A}"/>
                  </a:ext>
                </a:extLst>
              </p:cNvPr>
              <p:cNvSpPr/>
              <p:nvPr/>
            </p:nvSpPr>
            <p:spPr>
              <a:xfrm>
                <a:off x="700947" y="6213961"/>
                <a:ext cx="21600" cy="5400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4" name="矩形 133">
                <a:extLst>
                  <a:ext uri="{FF2B5EF4-FFF2-40B4-BE49-F238E27FC236}">
                    <a16:creationId xmlns:a16="http://schemas.microsoft.com/office/drawing/2014/main" id="{3D761E2C-9A7D-9772-FFCB-165A09A456AC}"/>
                  </a:ext>
                </a:extLst>
              </p:cNvPr>
              <p:cNvSpPr/>
              <p:nvPr/>
            </p:nvSpPr>
            <p:spPr>
              <a:xfrm>
                <a:off x="559254" y="6555459"/>
                <a:ext cx="21600" cy="5400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5" name="矩形 134">
                <a:extLst>
                  <a:ext uri="{FF2B5EF4-FFF2-40B4-BE49-F238E27FC236}">
                    <a16:creationId xmlns:a16="http://schemas.microsoft.com/office/drawing/2014/main" id="{43E7AC65-AA5F-CA54-2FF2-245D6A2BE2D4}"/>
                  </a:ext>
                </a:extLst>
              </p:cNvPr>
              <p:cNvSpPr/>
              <p:nvPr/>
            </p:nvSpPr>
            <p:spPr>
              <a:xfrm>
                <a:off x="580226" y="6501905"/>
                <a:ext cx="21600" cy="5400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6" name="矩形 135">
                <a:extLst>
                  <a:ext uri="{FF2B5EF4-FFF2-40B4-BE49-F238E27FC236}">
                    <a16:creationId xmlns:a16="http://schemas.microsoft.com/office/drawing/2014/main" id="{B75967E4-B2E0-8159-C70E-48ECFF812C8A}"/>
                  </a:ext>
                </a:extLst>
              </p:cNvPr>
              <p:cNvSpPr/>
              <p:nvPr/>
            </p:nvSpPr>
            <p:spPr>
              <a:xfrm>
                <a:off x="600425" y="6455956"/>
                <a:ext cx="21600" cy="45719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7" name="矩形 136">
                <a:extLst>
                  <a:ext uri="{FF2B5EF4-FFF2-40B4-BE49-F238E27FC236}">
                    <a16:creationId xmlns:a16="http://schemas.microsoft.com/office/drawing/2014/main" id="{E2E0CE6C-8FD8-603B-1BB7-0AF557C29771}"/>
                  </a:ext>
                </a:extLst>
              </p:cNvPr>
              <p:cNvSpPr/>
              <p:nvPr/>
            </p:nvSpPr>
            <p:spPr>
              <a:xfrm>
                <a:off x="621957" y="6410006"/>
                <a:ext cx="21600" cy="45719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8" name="矩形 137">
                <a:extLst>
                  <a:ext uri="{FF2B5EF4-FFF2-40B4-BE49-F238E27FC236}">
                    <a16:creationId xmlns:a16="http://schemas.microsoft.com/office/drawing/2014/main" id="{33CA4DED-2B8F-3517-B46A-16E16406857B}"/>
                  </a:ext>
                </a:extLst>
              </p:cNvPr>
              <p:cNvSpPr/>
              <p:nvPr/>
            </p:nvSpPr>
            <p:spPr>
              <a:xfrm>
                <a:off x="643937" y="6363951"/>
                <a:ext cx="21600" cy="45719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9" name="矩形 138">
                <a:extLst>
                  <a:ext uri="{FF2B5EF4-FFF2-40B4-BE49-F238E27FC236}">
                    <a16:creationId xmlns:a16="http://schemas.microsoft.com/office/drawing/2014/main" id="{F68F2579-E8D6-A820-DCA6-59C26B2E9C4E}"/>
                  </a:ext>
                </a:extLst>
              </p:cNvPr>
              <p:cNvSpPr/>
              <p:nvPr/>
            </p:nvSpPr>
            <p:spPr>
              <a:xfrm>
                <a:off x="662820" y="6317455"/>
                <a:ext cx="21600" cy="45719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0" name="矩形 139">
                <a:extLst>
                  <a:ext uri="{FF2B5EF4-FFF2-40B4-BE49-F238E27FC236}">
                    <a16:creationId xmlns:a16="http://schemas.microsoft.com/office/drawing/2014/main" id="{BEA1F880-4D57-B8E7-EFE7-8F0AAC06941D}"/>
                  </a:ext>
                </a:extLst>
              </p:cNvPr>
              <p:cNvSpPr/>
              <p:nvPr/>
            </p:nvSpPr>
            <p:spPr>
              <a:xfrm>
                <a:off x="683673" y="6270682"/>
                <a:ext cx="21600" cy="45719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1" name="矩形 140">
                <a:extLst>
                  <a:ext uri="{FF2B5EF4-FFF2-40B4-BE49-F238E27FC236}">
                    <a16:creationId xmlns:a16="http://schemas.microsoft.com/office/drawing/2014/main" id="{AB107495-3D00-8D7C-9819-293FB9A0A5AE}"/>
                  </a:ext>
                </a:extLst>
              </p:cNvPr>
              <p:cNvSpPr/>
              <p:nvPr/>
            </p:nvSpPr>
            <p:spPr>
              <a:xfrm>
                <a:off x="719812" y="6141938"/>
                <a:ext cx="21600" cy="7200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2" name="矩形 141">
                <a:extLst>
                  <a:ext uri="{FF2B5EF4-FFF2-40B4-BE49-F238E27FC236}">
                    <a16:creationId xmlns:a16="http://schemas.microsoft.com/office/drawing/2014/main" id="{7F6B6E1B-DC17-F330-3B07-3F39B8CE4D58}"/>
                  </a:ext>
                </a:extLst>
              </p:cNvPr>
              <p:cNvSpPr/>
              <p:nvPr/>
            </p:nvSpPr>
            <p:spPr>
              <a:xfrm>
                <a:off x="739775" y="6060727"/>
                <a:ext cx="21600" cy="7920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3" name="矩形 142">
                <a:extLst>
                  <a:ext uri="{FF2B5EF4-FFF2-40B4-BE49-F238E27FC236}">
                    <a16:creationId xmlns:a16="http://schemas.microsoft.com/office/drawing/2014/main" id="{8792AE51-A01E-0464-DE15-D85036620669}"/>
                  </a:ext>
                </a:extLst>
              </p:cNvPr>
              <p:cNvSpPr/>
              <p:nvPr/>
            </p:nvSpPr>
            <p:spPr>
              <a:xfrm>
                <a:off x="762822" y="5978968"/>
                <a:ext cx="21600" cy="8280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4" name="矩形 143">
                <a:extLst>
                  <a:ext uri="{FF2B5EF4-FFF2-40B4-BE49-F238E27FC236}">
                    <a16:creationId xmlns:a16="http://schemas.microsoft.com/office/drawing/2014/main" id="{A625FB40-03C0-B47F-CDB5-654A3856004B}"/>
                  </a:ext>
                </a:extLst>
              </p:cNvPr>
              <p:cNvSpPr/>
              <p:nvPr/>
            </p:nvSpPr>
            <p:spPr>
              <a:xfrm>
                <a:off x="780861" y="5901751"/>
                <a:ext cx="21600" cy="7920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5" name="矩形 144">
                <a:extLst>
                  <a:ext uri="{FF2B5EF4-FFF2-40B4-BE49-F238E27FC236}">
                    <a16:creationId xmlns:a16="http://schemas.microsoft.com/office/drawing/2014/main" id="{2EB5E765-247D-2134-55CB-948DA6AB13E0}"/>
                  </a:ext>
                </a:extLst>
              </p:cNvPr>
              <p:cNvSpPr/>
              <p:nvPr/>
            </p:nvSpPr>
            <p:spPr>
              <a:xfrm>
                <a:off x="798670" y="5814845"/>
                <a:ext cx="21600" cy="8280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6" name="矩形 145">
                <a:extLst>
                  <a:ext uri="{FF2B5EF4-FFF2-40B4-BE49-F238E27FC236}">
                    <a16:creationId xmlns:a16="http://schemas.microsoft.com/office/drawing/2014/main" id="{5E7C1A43-692A-739E-D384-A359CC70D15A}"/>
                  </a:ext>
                </a:extLst>
              </p:cNvPr>
              <p:cNvSpPr/>
              <p:nvPr/>
            </p:nvSpPr>
            <p:spPr>
              <a:xfrm>
                <a:off x="816471" y="5729255"/>
                <a:ext cx="21600" cy="8280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sp>
        <p:nvSpPr>
          <p:cNvPr id="147" name="文本框 146">
            <a:extLst>
              <a:ext uri="{FF2B5EF4-FFF2-40B4-BE49-F238E27FC236}">
                <a16:creationId xmlns:a16="http://schemas.microsoft.com/office/drawing/2014/main" id="{1FBC38D3-7CAC-412C-B091-937990533327}"/>
              </a:ext>
            </a:extLst>
          </p:cNvPr>
          <p:cNvSpPr txBox="1"/>
          <p:nvPr/>
        </p:nvSpPr>
        <p:spPr>
          <a:xfrm>
            <a:off x="1142108" y="6265651"/>
            <a:ext cx="1814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85ACD1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Cycle time ~2.5 s</a:t>
            </a: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srgbClr val="85ACD1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pic>
        <p:nvPicPr>
          <p:cNvPr id="151" name="图片 150">
            <a:extLst>
              <a:ext uri="{FF2B5EF4-FFF2-40B4-BE49-F238E27FC236}">
                <a16:creationId xmlns:a16="http://schemas.microsoft.com/office/drawing/2014/main" id="{F4562744-F994-6493-D6DA-6DAE223A9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320" y="3932258"/>
            <a:ext cx="3520753" cy="2907461"/>
          </a:xfrm>
          <a:prstGeom prst="rect">
            <a:avLst/>
          </a:prstGeom>
        </p:spPr>
      </p:pic>
      <p:pic>
        <p:nvPicPr>
          <p:cNvPr id="153" name="图片 152">
            <a:extLst>
              <a:ext uri="{FF2B5EF4-FFF2-40B4-BE49-F238E27FC236}">
                <a16:creationId xmlns:a16="http://schemas.microsoft.com/office/drawing/2014/main" id="{4B835784-3948-C6C5-BBC7-6F8826079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4700" y="3932258"/>
            <a:ext cx="3299057" cy="2771812"/>
          </a:xfrm>
          <a:prstGeom prst="rect">
            <a:avLst/>
          </a:prstGeom>
        </p:spPr>
      </p:pic>
      <p:pic>
        <p:nvPicPr>
          <p:cNvPr id="157" name="图片 156">
            <a:extLst>
              <a:ext uri="{FF2B5EF4-FFF2-40B4-BE49-F238E27FC236}">
                <a16:creationId xmlns:a16="http://schemas.microsoft.com/office/drawing/2014/main" id="{D10956B0-C18A-040A-E11A-1757C521D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7135" y="1240830"/>
            <a:ext cx="3607565" cy="2771812"/>
          </a:xfrm>
          <a:prstGeom prst="rect">
            <a:avLst/>
          </a:prstGeom>
        </p:spPr>
      </p:pic>
      <p:pic>
        <p:nvPicPr>
          <p:cNvPr id="159" name="图片 158">
            <a:extLst>
              <a:ext uri="{FF2B5EF4-FFF2-40B4-BE49-F238E27FC236}">
                <a16:creationId xmlns:a16="http://schemas.microsoft.com/office/drawing/2014/main" id="{5369CF2B-B463-2CD1-2F1E-2EC2979193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6059" y="1236196"/>
            <a:ext cx="3607565" cy="2759075"/>
          </a:xfrm>
          <a:prstGeom prst="rect">
            <a:avLst/>
          </a:prstGeom>
        </p:spPr>
      </p:pic>
      <p:sp>
        <p:nvSpPr>
          <p:cNvPr id="160" name="文本框 159">
            <a:extLst>
              <a:ext uri="{FF2B5EF4-FFF2-40B4-BE49-F238E27FC236}">
                <a16:creationId xmlns:a16="http://schemas.microsoft.com/office/drawing/2014/main" id="{DA632AE9-1B27-CBD1-D5D3-84E635D6603C}"/>
              </a:ext>
            </a:extLst>
          </p:cNvPr>
          <p:cNvSpPr txBox="1"/>
          <p:nvPr/>
        </p:nvSpPr>
        <p:spPr>
          <a:xfrm>
            <a:off x="2162027" y="4198324"/>
            <a:ext cx="1010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85ACD1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MS1</a:t>
            </a: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srgbClr val="85ACD1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161" name="文本框 160">
            <a:extLst>
              <a:ext uri="{FF2B5EF4-FFF2-40B4-BE49-F238E27FC236}">
                <a16:creationId xmlns:a16="http://schemas.microsoft.com/office/drawing/2014/main" id="{90777F16-C0D6-DE20-9F75-D1473CD6D7D7}"/>
              </a:ext>
            </a:extLst>
          </p:cNvPr>
          <p:cNvSpPr txBox="1"/>
          <p:nvPr/>
        </p:nvSpPr>
        <p:spPr>
          <a:xfrm>
            <a:off x="365975" y="1489404"/>
            <a:ext cx="4602808" cy="1704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183884"/>
                </a:solidFill>
              </a:rPr>
              <a:t>MS1 data point per peak: 6</a:t>
            </a:r>
            <a:r>
              <a:rPr lang="zh-CN" altLang="en-US" dirty="0">
                <a:solidFill>
                  <a:srgbClr val="183884"/>
                </a:solidFill>
              </a:rPr>
              <a:t>个点</a:t>
            </a:r>
            <a:endParaRPr lang="en-US" altLang="zh-CN" dirty="0">
              <a:solidFill>
                <a:srgbClr val="183884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183884"/>
                </a:solidFill>
              </a:rPr>
              <a:t>MS2 data point per peak: 6</a:t>
            </a:r>
            <a:r>
              <a:rPr lang="zh-CN" altLang="en-US" dirty="0">
                <a:solidFill>
                  <a:srgbClr val="183884"/>
                </a:solidFill>
              </a:rPr>
              <a:t>个点</a:t>
            </a:r>
            <a:endParaRPr lang="en-US" altLang="zh-CN" dirty="0">
              <a:solidFill>
                <a:srgbClr val="183884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rgbClr val="183884"/>
                </a:solidFill>
              </a:rPr>
              <a:t>二级谱图重复鉴定率：</a:t>
            </a:r>
            <a:r>
              <a:rPr lang="en-US" altLang="zh-CN" dirty="0">
                <a:solidFill>
                  <a:srgbClr val="C00000"/>
                </a:solidFill>
              </a:rPr>
              <a:t>6</a:t>
            </a:r>
            <a:r>
              <a:rPr lang="zh-CN" altLang="en-US" dirty="0">
                <a:solidFill>
                  <a:srgbClr val="C00000"/>
                </a:solidFill>
              </a:rPr>
              <a:t>次</a:t>
            </a:r>
            <a:endParaRPr lang="en-US" altLang="zh-CN" dirty="0">
              <a:solidFill>
                <a:srgbClr val="C0000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rgbClr val="183884"/>
                </a:solidFill>
              </a:rPr>
              <a:t>平均每个二级谱图鉴定 </a:t>
            </a:r>
            <a:r>
              <a:rPr lang="en-US" altLang="zh-CN" dirty="0">
                <a:solidFill>
                  <a:srgbClr val="C00000"/>
                </a:solidFill>
              </a:rPr>
              <a:t>4</a:t>
            </a:r>
            <a:r>
              <a:rPr lang="zh-CN" altLang="en-US" dirty="0">
                <a:solidFill>
                  <a:srgbClr val="C00000"/>
                </a:solidFill>
              </a:rPr>
              <a:t>个</a:t>
            </a:r>
            <a:r>
              <a:rPr lang="zh-CN" altLang="en-US" dirty="0">
                <a:solidFill>
                  <a:srgbClr val="183884"/>
                </a:solidFill>
              </a:rPr>
              <a:t> </a:t>
            </a:r>
            <a:r>
              <a:rPr lang="en-US" altLang="zh-CN" dirty="0">
                <a:solidFill>
                  <a:srgbClr val="183884"/>
                </a:solidFill>
              </a:rPr>
              <a:t>precursors</a:t>
            </a:r>
            <a:endParaRPr lang="zh-CN" altLang="en-US" dirty="0">
              <a:solidFill>
                <a:srgbClr val="183884"/>
              </a:solidFill>
            </a:endParaRPr>
          </a:p>
        </p:txBody>
      </p:sp>
      <p:sp>
        <p:nvSpPr>
          <p:cNvPr id="162" name="文本框 161">
            <a:extLst>
              <a:ext uri="{FF2B5EF4-FFF2-40B4-BE49-F238E27FC236}">
                <a16:creationId xmlns:a16="http://schemas.microsoft.com/office/drawing/2014/main" id="{719E1DA2-061C-23AC-BF8E-C6C5AB3A65B1}"/>
              </a:ext>
            </a:extLst>
          </p:cNvPr>
          <p:cNvSpPr txBox="1"/>
          <p:nvPr/>
        </p:nvSpPr>
        <p:spPr>
          <a:xfrm>
            <a:off x="6406171" y="5236290"/>
            <a:ext cx="128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183884"/>
                </a:solidFill>
              </a:rPr>
              <a:t>推荐值 </a:t>
            </a:r>
            <a:r>
              <a:rPr lang="en-US" altLang="zh-CN" dirty="0">
                <a:solidFill>
                  <a:srgbClr val="183884"/>
                </a:solidFill>
              </a:rPr>
              <a:t>2-4</a:t>
            </a:r>
            <a:endParaRPr lang="zh-CN" altLang="en-US" dirty="0">
              <a:solidFill>
                <a:srgbClr val="183884"/>
              </a:solidFill>
            </a:endParaRPr>
          </a:p>
        </p:txBody>
      </p:sp>
      <p:sp>
        <p:nvSpPr>
          <p:cNvPr id="163" name="文本框 162">
            <a:extLst>
              <a:ext uri="{FF2B5EF4-FFF2-40B4-BE49-F238E27FC236}">
                <a16:creationId xmlns:a16="http://schemas.microsoft.com/office/drawing/2014/main" id="{FE0D31FB-86B0-2872-6723-3BF7E120D49D}"/>
              </a:ext>
            </a:extLst>
          </p:cNvPr>
          <p:cNvSpPr txBox="1"/>
          <p:nvPr/>
        </p:nvSpPr>
        <p:spPr>
          <a:xfrm>
            <a:off x="9653411" y="5227297"/>
            <a:ext cx="128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183884"/>
                </a:solidFill>
              </a:rPr>
              <a:t>推荐值 </a:t>
            </a:r>
            <a:r>
              <a:rPr lang="en-US" altLang="zh-CN" dirty="0">
                <a:solidFill>
                  <a:srgbClr val="183884"/>
                </a:solidFill>
              </a:rPr>
              <a:t>&gt;5</a:t>
            </a:r>
            <a:endParaRPr lang="zh-CN" altLang="en-US" dirty="0">
              <a:solidFill>
                <a:srgbClr val="183884"/>
              </a:solidFill>
            </a:endParaRPr>
          </a:p>
        </p:txBody>
      </p:sp>
      <p:sp>
        <p:nvSpPr>
          <p:cNvPr id="164" name="文本框 163">
            <a:extLst>
              <a:ext uri="{FF2B5EF4-FFF2-40B4-BE49-F238E27FC236}">
                <a16:creationId xmlns:a16="http://schemas.microsoft.com/office/drawing/2014/main" id="{7EAD833E-B90B-BCF5-EAEB-B4ED0BABF3F5}"/>
              </a:ext>
            </a:extLst>
          </p:cNvPr>
          <p:cNvSpPr txBox="1"/>
          <p:nvPr/>
        </p:nvSpPr>
        <p:spPr>
          <a:xfrm>
            <a:off x="6325192" y="2119354"/>
            <a:ext cx="128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183884"/>
                </a:solidFill>
              </a:rPr>
              <a:t>推荐值 </a:t>
            </a:r>
            <a:r>
              <a:rPr lang="en-US" altLang="zh-CN" dirty="0">
                <a:solidFill>
                  <a:srgbClr val="183884"/>
                </a:solidFill>
              </a:rPr>
              <a:t>2-4</a:t>
            </a:r>
            <a:endParaRPr lang="zh-CN" altLang="en-US" dirty="0">
              <a:solidFill>
                <a:srgbClr val="183884"/>
              </a:solidFill>
            </a:endParaRPr>
          </a:p>
        </p:txBody>
      </p:sp>
      <p:sp>
        <p:nvSpPr>
          <p:cNvPr id="165" name="文本框 164">
            <a:extLst>
              <a:ext uri="{FF2B5EF4-FFF2-40B4-BE49-F238E27FC236}">
                <a16:creationId xmlns:a16="http://schemas.microsoft.com/office/drawing/2014/main" id="{D40511DE-4D2C-C0EB-6CF9-D6E09ED449E6}"/>
              </a:ext>
            </a:extLst>
          </p:cNvPr>
          <p:cNvSpPr txBox="1"/>
          <p:nvPr/>
        </p:nvSpPr>
        <p:spPr>
          <a:xfrm>
            <a:off x="9547939" y="2119354"/>
            <a:ext cx="128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183884"/>
                </a:solidFill>
              </a:rPr>
              <a:t>推荐值 </a:t>
            </a:r>
            <a:r>
              <a:rPr lang="en-US" altLang="zh-CN" dirty="0">
                <a:solidFill>
                  <a:srgbClr val="183884"/>
                </a:solidFill>
              </a:rPr>
              <a:t>2-4</a:t>
            </a:r>
            <a:endParaRPr lang="zh-CN" altLang="en-US" dirty="0">
              <a:solidFill>
                <a:srgbClr val="183884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54A0F63-CCA5-4AD4-8FAC-B2B62A169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534E-9B70-432C-A3B0-07AC948CB584}" type="slidenum">
              <a:rPr lang="zh-CN" altLang="en-US" smtClean="0"/>
              <a:pPr/>
              <a:t>27</a:t>
            </a:fld>
            <a:endParaRPr lang="zh-CN" altLang="en-US" dirty="0"/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A9D83D38-D8BA-4644-B56E-C3B1A5FF6BE5}"/>
              </a:ext>
            </a:extLst>
          </p:cNvPr>
          <p:cNvSpPr txBox="1"/>
          <p:nvPr/>
        </p:nvSpPr>
        <p:spPr>
          <a:xfrm>
            <a:off x="3950476" y="425453"/>
            <a:ext cx="8271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identified_precursor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acquried_MS2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MS2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×(</a:t>
            </a:r>
            <a:r>
              <a:rPr lang="en-US" altLang="zh-CN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400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precursor_ms2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400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precursor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3049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3750BE-6173-28F5-0071-C16B3F8AE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kern="0" spc="0" noProof="0" dirty="0">
                <a:latin typeface="Arial"/>
                <a:ea typeface="微软雅黑"/>
              </a:rPr>
              <a:t>HRMS1-DIA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B67670B-1193-54E9-71BC-9695C8CA8FC3}"/>
              </a:ext>
            </a:extLst>
          </p:cNvPr>
          <p:cNvSpPr txBox="1"/>
          <p:nvPr/>
        </p:nvSpPr>
        <p:spPr>
          <a:xfrm>
            <a:off x="1695213" y="6346900"/>
            <a:ext cx="1891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</a:rPr>
              <a:t>HRMS1-DIA </a:t>
            </a:r>
            <a:r>
              <a:rPr kumimoji="0" lang="en-US" altLang="zh-CN" sz="12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</a:rPr>
              <a:t>[1] </a:t>
            </a:r>
            <a:endParaRPr kumimoji="0" lang="zh-CN" altLang="en-US" sz="1200" b="0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AF97BD8-2C40-7BFD-5EC6-9865189ACC44}"/>
              </a:ext>
            </a:extLst>
          </p:cNvPr>
          <p:cNvSpPr txBox="1"/>
          <p:nvPr/>
        </p:nvSpPr>
        <p:spPr>
          <a:xfrm>
            <a:off x="1914612" y="3650243"/>
            <a:ext cx="2200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85ACD1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60 DIA Windows</a:t>
            </a: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srgbClr val="85ACD1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A980732E-48B1-09CC-0070-765F76DFF8E3}"/>
              </a:ext>
            </a:extLst>
          </p:cNvPr>
          <p:cNvGrpSpPr/>
          <p:nvPr/>
        </p:nvGrpSpPr>
        <p:grpSpPr>
          <a:xfrm>
            <a:off x="834886" y="3932430"/>
            <a:ext cx="3511333" cy="2382451"/>
            <a:chOff x="1060457" y="5555871"/>
            <a:chExt cx="2082818" cy="1686778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0FB1CEC-114B-862F-604A-0D96DFE15F59}"/>
                </a:ext>
              </a:extLst>
            </p:cNvPr>
            <p:cNvSpPr/>
            <p:nvPr/>
          </p:nvSpPr>
          <p:spPr>
            <a:xfrm>
              <a:off x="1060457" y="5555871"/>
              <a:ext cx="2082818" cy="1686778"/>
            </a:xfrm>
            <a:prstGeom prst="roundRect">
              <a:avLst>
                <a:gd name="adj" fmla="val 7951"/>
              </a:avLst>
            </a:prstGeom>
            <a:gradFill rotWithShape="1">
              <a:gsLst>
                <a:gs pos="0">
                  <a:srgbClr val="AECCE8">
                    <a:lumMod val="110000"/>
                    <a:satMod val="105000"/>
                    <a:tint val="67000"/>
                  </a:srgbClr>
                </a:gs>
                <a:gs pos="50000">
                  <a:srgbClr val="AECCE8">
                    <a:lumMod val="105000"/>
                    <a:satMod val="103000"/>
                    <a:tint val="73000"/>
                  </a:srgbClr>
                </a:gs>
                <a:gs pos="100000">
                  <a:srgbClr val="AECCE8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AECCE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863040C3-E5FF-3C96-3A6D-DFEA09D661E4}"/>
                </a:ext>
              </a:extLst>
            </p:cNvPr>
            <p:cNvSpPr/>
            <p:nvPr/>
          </p:nvSpPr>
          <p:spPr>
            <a:xfrm>
              <a:off x="1271910" y="5713884"/>
              <a:ext cx="51410" cy="1309257"/>
            </a:xfrm>
            <a:prstGeom prst="rect">
              <a:avLst/>
            </a:prstGeom>
            <a:solidFill>
              <a:srgbClr val="00529F"/>
            </a:solidFill>
            <a:ln w="9525" cap="flat" cmpd="sng" algn="ctr">
              <a:solidFill>
                <a:srgbClr val="70ADE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6EE072B8-8A81-7BD8-8313-64CE4B23C8FE}"/>
                </a:ext>
              </a:extLst>
            </p:cNvPr>
            <p:cNvSpPr/>
            <p:nvPr/>
          </p:nvSpPr>
          <p:spPr>
            <a:xfrm>
              <a:off x="1820688" y="5713884"/>
              <a:ext cx="51410" cy="1309257"/>
            </a:xfrm>
            <a:prstGeom prst="rect">
              <a:avLst/>
            </a:prstGeom>
            <a:solidFill>
              <a:srgbClr val="00529F"/>
            </a:solidFill>
            <a:ln w="9525" cap="flat" cmpd="sng" algn="ctr">
              <a:solidFill>
                <a:srgbClr val="70ADE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992C94BD-1FD7-B248-4C2E-D19E52ADC0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26085" y="7028778"/>
              <a:ext cx="1625171" cy="7959"/>
            </a:xfrm>
            <a:prstGeom prst="straightConnector1">
              <a:avLst/>
            </a:prstGeom>
            <a:noFill/>
            <a:ln w="12700" cap="flat" cmpd="sng" algn="ctr">
              <a:solidFill>
                <a:srgbClr val="70ADE6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71D8C9AD-4C34-9CBF-0035-9B7258E41D39}"/>
                </a:ext>
              </a:extLst>
            </p:cNvPr>
            <p:cNvSpPr txBox="1"/>
            <p:nvPr/>
          </p:nvSpPr>
          <p:spPr>
            <a:xfrm>
              <a:off x="1188793" y="5562705"/>
              <a:ext cx="502161" cy="16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85ACD1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微软雅黑"/>
                </a:rPr>
                <a:t>MS1</a:t>
              </a:r>
              <a:endPara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85ACD1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1D938E99-C71A-3225-F7DD-59E19BF3A2D4}"/>
                </a:ext>
              </a:extLst>
            </p:cNvPr>
            <p:cNvSpPr txBox="1"/>
            <p:nvPr/>
          </p:nvSpPr>
          <p:spPr>
            <a:xfrm>
              <a:off x="1725500" y="5562705"/>
              <a:ext cx="502161" cy="16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85ACD1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微软雅黑"/>
                </a:rPr>
                <a:t>MS1</a:t>
              </a:r>
              <a:endPara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85ACD1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4950C0AB-D845-ADF3-A1C1-3B77F9FB1129}"/>
                </a:ext>
              </a:extLst>
            </p:cNvPr>
            <p:cNvSpPr txBox="1"/>
            <p:nvPr/>
          </p:nvSpPr>
          <p:spPr>
            <a:xfrm>
              <a:off x="1745376" y="7032074"/>
              <a:ext cx="901274" cy="16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85ACD1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微软雅黑"/>
                </a:rPr>
                <a:t>Cycle time ~5.4s</a:t>
              </a:r>
              <a:endPara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85ACD1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6613FCF9-EFE8-3BE7-8077-0DE0ECDF7722}"/>
                </a:ext>
              </a:extLst>
            </p:cNvPr>
            <p:cNvSpPr txBox="1"/>
            <p:nvPr/>
          </p:nvSpPr>
          <p:spPr>
            <a:xfrm>
              <a:off x="1152242" y="5793905"/>
              <a:ext cx="109538" cy="886147"/>
            </a:xfrm>
            <a:prstGeom prst="rect">
              <a:avLst/>
            </a:prstGeom>
            <a:noFill/>
          </p:spPr>
          <p:txBody>
            <a:bodyPr vert="vert270"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m/z</a:t>
              </a:r>
              <a:r>
                <a: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：</a:t>
              </a: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350 - 1200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4D082298-BD45-38BD-0805-850AFAA922CC}"/>
                </a:ext>
              </a:extLst>
            </p:cNvPr>
            <p:cNvSpPr/>
            <p:nvPr/>
          </p:nvSpPr>
          <p:spPr>
            <a:xfrm>
              <a:off x="2369466" y="5713884"/>
              <a:ext cx="51410" cy="1309257"/>
            </a:xfrm>
            <a:prstGeom prst="rect">
              <a:avLst/>
            </a:prstGeom>
            <a:solidFill>
              <a:srgbClr val="00529F"/>
            </a:solidFill>
            <a:ln w="9525" cap="flat" cmpd="sng" algn="ctr">
              <a:solidFill>
                <a:srgbClr val="70ADE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54F610BB-ADF9-FD59-791B-6E3FA76FD6B2}"/>
                </a:ext>
              </a:extLst>
            </p:cNvPr>
            <p:cNvSpPr/>
            <p:nvPr/>
          </p:nvSpPr>
          <p:spPr>
            <a:xfrm>
              <a:off x="2918243" y="5713884"/>
              <a:ext cx="51410" cy="1309257"/>
            </a:xfrm>
            <a:prstGeom prst="rect">
              <a:avLst/>
            </a:prstGeom>
            <a:solidFill>
              <a:srgbClr val="00529F"/>
            </a:solidFill>
            <a:ln w="9525" cap="flat" cmpd="sng" algn="ctr">
              <a:solidFill>
                <a:srgbClr val="70ADE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3908EAC9-3902-1D4E-FB9E-197BBCF6F828}"/>
                </a:ext>
              </a:extLst>
            </p:cNvPr>
            <p:cNvSpPr txBox="1"/>
            <p:nvPr/>
          </p:nvSpPr>
          <p:spPr>
            <a:xfrm>
              <a:off x="2271779" y="5562705"/>
              <a:ext cx="502161" cy="16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85ACD1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微软雅黑"/>
                </a:rPr>
                <a:t>MS1</a:t>
              </a:r>
              <a:endPara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85ACD1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1B76CAF2-B33E-9236-B339-6F26B20828FA}"/>
                </a:ext>
              </a:extLst>
            </p:cNvPr>
            <p:cNvSpPr txBox="1"/>
            <p:nvPr/>
          </p:nvSpPr>
          <p:spPr>
            <a:xfrm>
              <a:off x="1375149" y="6361592"/>
              <a:ext cx="393709" cy="2212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rPr>
                <a:t>MS2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rPr>
                <a:t>350-520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24FF10CF-C924-67E6-F251-2ACB83D7BB64}"/>
                </a:ext>
              </a:extLst>
            </p:cNvPr>
            <p:cNvSpPr txBox="1"/>
            <p:nvPr/>
          </p:nvSpPr>
          <p:spPr>
            <a:xfrm>
              <a:off x="1923785" y="5930016"/>
              <a:ext cx="393709" cy="2212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rPr>
                <a:t>MS2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rPr>
                <a:t>520-650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B7993013-DA35-624F-5EEE-FC0147827CDF}"/>
                </a:ext>
              </a:extLst>
            </p:cNvPr>
            <p:cNvSpPr txBox="1"/>
            <p:nvPr/>
          </p:nvSpPr>
          <p:spPr>
            <a:xfrm>
              <a:off x="2446842" y="6140056"/>
              <a:ext cx="431474" cy="2212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rPr>
                <a:t>MS2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rPr>
                <a:t>650-1200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BF984C19-BE8F-AFFF-E368-60FDF4572093}"/>
                </a:ext>
              </a:extLst>
            </p:cNvPr>
            <p:cNvGrpSpPr/>
            <p:nvPr/>
          </p:nvGrpSpPr>
          <p:grpSpPr>
            <a:xfrm>
              <a:off x="1327746" y="6683441"/>
              <a:ext cx="486009" cy="342082"/>
              <a:chOff x="1327746" y="6683441"/>
              <a:chExt cx="486009" cy="342082"/>
            </a:xfrm>
          </p:grpSpPr>
          <p:sp>
            <p:nvSpPr>
              <p:cNvPr id="84" name="矩形 83">
                <a:extLst>
                  <a:ext uri="{FF2B5EF4-FFF2-40B4-BE49-F238E27FC236}">
                    <a16:creationId xmlns:a16="http://schemas.microsoft.com/office/drawing/2014/main" id="{E45716B6-00E8-17EF-91F3-2F424B59B5F5}"/>
                  </a:ext>
                </a:extLst>
              </p:cNvPr>
              <p:cNvSpPr/>
              <p:nvPr/>
            </p:nvSpPr>
            <p:spPr>
              <a:xfrm>
                <a:off x="1685630" y="6759081"/>
                <a:ext cx="18000" cy="1440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85" name="矩形 84">
                <a:extLst>
                  <a:ext uri="{FF2B5EF4-FFF2-40B4-BE49-F238E27FC236}">
                    <a16:creationId xmlns:a16="http://schemas.microsoft.com/office/drawing/2014/main" id="{048D71E6-FB31-24F5-3A32-70736A1B66F3}"/>
                  </a:ext>
                </a:extLst>
              </p:cNvPr>
              <p:cNvSpPr/>
              <p:nvPr/>
            </p:nvSpPr>
            <p:spPr>
              <a:xfrm>
                <a:off x="1719108" y="6730782"/>
                <a:ext cx="18000" cy="1440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86" name="组合 85">
                <a:extLst>
                  <a:ext uri="{FF2B5EF4-FFF2-40B4-BE49-F238E27FC236}">
                    <a16:creationId xmlns:a16="http://schemas.microsoft.com/office/drawing/2014/main" id="{C5C8BEFF-BB33-AE21-F82E-79C23863BDEB}"/>
                  </a:ext>
                </a:extLst>
              </p:cNvPr>
              <p:cNvGrpSpPr/>
              <p:nvPr/>
            </p:nvGrpSpPr>
            <p:grpSpPr>
              <a:xfrm>
                <a:off x="1327746" y="6683441"/>
                <a:ext cx="486009" cy="342082"/>
                <a:chOff x="1327746" y="6683441"/>
                <a:chExt cx="486009" cy="342082"/>
              </a:xfrm>
            </p:grpSpPr>
            <p:sp>
              <p:nvSpPr>
                <p:cNvPr id="87" name="矩形 86">
                  <a:extLst>
                    <a:ext uri="{FF2B5EF4-FFF2-40B4-BE49-F238E27FC236}">
                      <a16:creationId xmlns:a16="http://schemas.microsoft.com/office/drawing/2014/main" id="{94E4ADCC-18A2-7678-7C2C-6B40A53F1484}"/>
                    </a:ext>
                  </a:extLst>
                </p:cNvPr>
                <p:cNvSpPr/>
                <p:nvPr/>
              </p:nvSpPr>
              <p:spPr>
                <a:xfrm>
                  <a:off x="1327746" y="7011123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88" name="矩形 87">
                  <a:extLst>
                    <a:ext uri="{FF2B5EF4-FFF2-40B4-BE49-F238E27FC236}">
                      <a16:creationId xmlns:a16="http://schemas.microsoft.com/office/drawing/2014/main" id="{1D59A2EC-2FBC-9FA4-0F6D-37AEF59A6E44}"/>
                    </a:ext>
                  </a:extLst>
                </p:cNvPr>
                <p:cNvSpPr/>
                <p:nvPr/>
              </p:nvSpPr>
              <p:spPr>
                <a:xfrm>
                  <a:off x="1344367" y="6996712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89" name="矩形 88">
                  <a:extLst>
                    <a:ext uri="{FF2B5EF4-FFF2-40B4-BE49-F238E27FC236}">
                      <a16:creationId xmlns:a16="http://schemas.microsoft.com/office/drawing/2014/main" id="{5AE994D2-3915-9D5E-8617-A294A1803304}"/>
                    </a:ext>
                  </a:extLst>
                </p:cNvPr>
                <p:cNvSpPr/>
                <p:nvPr/>
              </p:nvSpPr>
              <p:spPr>
                <a:xfrm>
                  <a:off x="1363575" y="6982004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90" name="矩形 89">
                  <a:extLst>
                    <a:ext uri="{FF2B5EF4-FFF2-40B4-BE49-F238E27FC236}">
                      <a16:creationId xmlns:a16="http://schemas.microsoft.com/office/drawing/2014/main" id="{D1EC0CEA-3DC8-6D2E-7D83-C0C7C0FEA9BF}"/>
                    </a:ext>
                  </a:extLst>
                </p:cNvPr>
                <p:cNvSpPr/>
                <p:nvPr/>
              </p:nvSpPr>
              <p:spPr>
                <a:xfrm>
                  <a:off x="1382134" y="6969178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91" name="矩形 90">
                  <a:extLst>
                    <a:ext uri="{FF2B5EF4-FFF2-40B4-BE49-F238E27FC236}">
                      <a16:creationId xmlns:a16="http://schemas.microsoft.com/office/drawing/2014/main" id="{811C7A24-C825-407F-0E3F-97C4D2067E82}"/>
                    </a:ext>
                  </a:extLst>
                </p:cNvPr>
                <p:cNvSpPr/>
                <p:nvPr/>
              </p:nvSpPr>
              <p:spPr>
                <a:xfrm>
                  <a:off x="1417517" y="6940879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92" name="矩形 91">
                  <a:extLst>
                    <a:ext uri="{FF2B5EF4-FFF2-40B4-BE49-F238E27FC236}">
                      <a16:creationId xmlns:a16="http://schemas.microsoft.com/office/drawing/2014/main" id="{DD48B8AB-664D-82BB-C42F-C6197CF9A960}"/>
                    </a:ext>
                  </a:extLst>
                </p:cNvPr>
                <p:cNvSpPr/>
                <p:nvPr/>
              </p:nvSpPr>
              <p:spPr>
                <a:xfrm>
                  <a:off x="1399974" y="6955888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93" name="矩形 92">
                  <a:extLst>
                    <a:ext uri="{FF2B5EF4-FFF2-40B4-BE49-F238E27FC236}">
                      <a16:creationId xmlns:a16="http://schemas.microsoft.com/office/drawing/2014/main" id="{70283B9F-5AC1-172E-B7F6-4E1A4B9BBB0F}"/>
                    </a:ext>
                  </a:extLst>
                </p:cNvPr>
                <p:cNvSpPr/>
                <p:nvPr/>
              </p:nvSpPr>
              <p:spPr>
                <a:xfrm>
                  <a:off x="1437734" y="6930218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94" name="矩形 93">
                  <a:extLst>
                    <a:ext uri="{FF2B5EF4-FFF2-40B4-BE49-F238E27FC236}">
                      <a16:creationId xmlns:a16="http://schemas.microsoft.com/office/drawing/2014/main" id="{E21802A8-66E6-BA76-1B57-3E970C95E0FD}"/>
                    </a:ext>
                  </a:extLst>
                </p:cNvPr>
                <p:cNvSpPr/>
                <p:nvPr/>
              </p:nvSpPr>
              <p:spPr>
                <a:xfrm>
                  <a:off x="1456300" y="6918455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95" name="矩形 94">
                  <a:extLst>
                    <a:ext uri="{FF2B5EF4-FFF2-40B4-BE49-F238E27FC236}">
                      <a16:creationId xmlns:a16="http://schemas.microsoft.com/office/drawing/2014/main" id="{53022308-F149-05C6-CB93-E82FD13D0CD9}"/>
                    </a:ext>
                  </a:extLst>
                </p:cNvPr>
                <p:cNvSpPr/>
                <p:nvPr/>
              </p:nvSpPr>
              <p:spPr>
                <a:xfrm>
                  <a:off x="1476771" y="6906703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grpSp>
              <p:nvGrpSpPr>
                <p:cNvPr id="96" name="组合 95">
                  <a:extLst>
                    <a:ext uri="{FF2B5EF4-FFF2-40B4-BE49-F238E27FC236}">
                      <a16:creationId xmlns:a16="http://schemas.microsoft.com/office/drawing/2014/main" id="{AB886C5E-915F-DC21-4C31-BCBEBADE1D70}"/>
                    </a:ext>
                  </a:extLst>
                </p:cNvPr>
                <p:cNvGrpSpPr/>
                <p:nvPr/>
              </p:nvGrpSpPr>
              <p:grpSpPr>
                <a:xfrm>
                  <a:off x="1497202" y="6745791"/>
                  <a:ext cx="222363" cy="160901"/>
                  <a:chOff x="1493392" y="6745791"/>
                  <a:chExt cx="222363" cy="160901"/>
                </a:xfrm>
              </p:grpSpPr>
              <p:sp>
                <p:nvSpPr>
                  <p:cNvPr id="101" name="矩形 100">
                    <a:extLst>
                      <a:ext uri="{FF2B5EF4-FFF2-40B4-BE49-F238E27FC236}">
                        <a16:creationId xmlns:a16="http://schemas.microsoft.com/office/drawing/2014/main" id="{9D273EA5-FD56-4365-2FC0-EB9DE4580EB8}"/>
                      </a:ext>
                    </a:extLst>
                  </p:cNvPr>
                  <p:cNvSpPr/>
                  <p:nvPr/>
                </p:nvSpPr>
                <p:spPr>
                  <a:xfrm>
                    <a:off x="1493392" y="6892292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02" name="矩形 101">
                    <a:extLst>
                      <a:ext uri="{FF2B5EF4-FFF2-40B4-BE49-F238E27FC236}">
                        <a16:creationId xmlns:a16="http://schemas.microsoft.com/office/drawing/2014/main" id="{1380BCC0-311A-2CC2-68C5-FF5899CF6995}"/>
                      </a:ext>
                    </a:extLst>
                  </p:cNvPr>
                  <p:cNvSpPr/>
                  <p:nvPr/>
                </p:nvSpPr>
                <p:spPr>
                  <a:xfrm>
                    <a:off x="1512600" y="6877584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03" name="矩形 102">
                    <a:extLst>
                      <a:ext uri="{FF2B5EF4-FFF2-40B4-BE49-F238E27FC236}">
                        <a16:creationId xmlns:a16="http://schemas.microsoft.com/office/drawing/2014/main" id="{246C14A4-3F89-B335-CD81-999F8CAB6C3F}"/>
                      </a:ext>
                    </a:extLst>
                  </p:cNvPr>
                  <p:cNvSpPr/>
                  <p:nvPr/>
                </p:nvSpPr>
                <p:spPr>
                  <a:xfrm>
                    <a:off x="1531159" y="6864758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04" name="矩形 103">
                    <a:extLst>
                      <a:ext uri="{FF2B5EF4-FFF2-40B4-BE49-F238E27FC236}">
                        <a16:creationId xmlns:a16="http://schemas.microsoft.com/office/drawing/2014/main" id="{09408377-B604-C699-25A5-DB6185CFB4AB}"/>
                      </a:ext>
                    </a:extLst>
                  </p:cNvPr>
                  <p:cNvSpPr/>
                  <p:nvPr/>
                </p:nvSpPr>
                <p:spPr>
                  <a:xfrm>
                    <a:off x="1566542" y="6836459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05" name="矩形 104">
                    <a:extLst>
                      <a:ext uri="{FF2B5EF4-FFF2-40B4-BE49-F238E27FC236}">
                        <a16:creationId xmlns:a16="http://schemas.microsoft.com/office/drawing/2014/main" id="{4516BEE9-BBC3-ED3E-E0AF-DDA336856102}"/>
                      </a:ext>
                    </a:extLst>
                  </p:cNvPr>
                  <p:cNvSpPr/>
                  <p:nvPr/>
                </p:nvSpPr>
                <p:spPr>
                  <a:xfrm>
                    <a:off x="1548999" y="6851468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06" name="矩形 105">
                    <a:extLst>
                      <a:ext uri="{FF2B5EF4-FFF2-40B4-BE49-F238E27FC236}">
                        <a16:creationId xmlns:a16="http://schemas.microsoft.com/office/drawing/2014/main" id="{0447C386-EF6C-1F88-9669-E87B1F369805}"/>
                      </a:ext>
                    </a:extLst>
                  </p:cNvPr>
                  <p:cNvSpPr/>
                  <p:nvPr/>
                </p:nvSpPr>
                <p:spPr>
                  <a:xfrm>
                    <a:off x="1586759" y="6825798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07" name="矩形 106">
                    <a:extLst>
                      <a:ext uri="{FF2B5EF4-FFF2-40B4-BE49-F238E27FC236}">
                        <a16:creationId xmlns:a16="http://schemas.microsoft.com/office/drawing/2014/main" id="{FD138DCD-54DF-BCC9-CA41-E3B5635B3A57}"/>
                      </a:ext>
                    </a:extLst>
                  </p:cNvPr>
                  <p:cNvSpPr/>
                  <p:nvPr/>
                </p:nvSpPr>
                <p:spPr>
                  <a:xfrm>
                    <a:off x="1605325" y="6814035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08" name="矩形 107">
                    <a:extLst>
                      <a:ext uri="{FF2B5EF4-FFF2-40B4-BE49-F238E27FC236}">
                        <a16:creationId xmlns:a16="http://schemas.microsoft.com/office/drawing/2014/main" id="{81F6DC37-A9DA-A926-6E58-2F0F587E63F2}"/>
                      </a:ext>
                    </a:extLst>
                  </p:cNvPr>
                  <p:cNvSpPr/>
                  <p:nvPr/>
                </p:nvSpPr>
                <p:spPr>
                  <a:xfrm>
                    <a:off x="1625527" y="6801026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09" name="矩形 108">
                    <a:extLst>
                      <a:ext uri="{FF2B5EF4-FFF2-40B4-BE49-F238E27FC236}">
                        <a16:creationId xmlns:a16="http://schemas.microsoft.com/office/drawing/2014/main" id="{7B27C562-DF68-8309-1C89-EB69E1DDEA05}"/>
                      </a:ext>
                    </a:extLst>
                  </p:cNvPr>
                  <p:cNvSpPr/>
                  <p:nvPr/>
                </p:nvSpPr>
                <p:spPr>
                  <a:xfrm>
                    <a:off x="1644053" y="6786615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10" name="矩形 109">
                    <a:extLst>
                      <a:ext uri="{FF2B5EF4-FFF2-40B4-BE49-F238E27FC236}">
                        <a16:creationId xmlns:a16="http://schemas.microsoft.com/office/drawing/2014/main" id="{C6F2A38A-2325-2A8A-9F17-F59CD3C77AB4}"/>
                      </a:ext>
                    </a:extLst>
                  </p:cNvPr>
                  <p:cNvSpPr/>
                  <p:nvPr/>
                </p:nvSpPr>
                <p:spPr>
                  <a:xfrm>
                    <a:off x="1661356" y="6771907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11" name="矩形 110">
                    <a:extLst>
                      <a:ext uri="{FF2B5EF4-FFF2-40B4-BE49-F238E27FC236}">
                        <a16:creationId xmlns:a16="http://schemas.microsoft.com/office/drawing/2014/main" id="{7429A94B-6E11-3A51-0F27-0838D1C18139}"/>
                      </a:ext>
                    </a:extLst>
                  </p:cNvPr>
                  <p:cNvSpPr/>
                  <p:nvPr/>
                </p:nvSpPr>
                <p:spPr>
                  <a:xfrm>
                    <a:off x="1697755" y="6745791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</p:grpSp>
            <p:sp>
              <p:nvSpPr>
                <p:cNvPr id="97" name="矩形 96">
                  <a:extLst>
                    <a:ext uri="{FF2B5EF4-FFF2-40B4-BE49-F238E27FC236}">
                      <a16:creationId xmlns:a16="http://schemas.microsoft.com/office/drawing/2014/main" id="{A0B56888-E4FA-ACF6-5FAD-47D0FAD752AC}"/>
                    </a:ext>
                  </a:extLst>
                </p:cNvPr>
                <p:cNvSpPr/>
                <p:nvPr/>
              </p:nvSpPr>
              <p:spPr>
                <a:xfrm>
                  <a:off x="1739325" y="6720121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98" name="矩形 97">
                  <a:extLst>
                    <a:ext uri="{FF2B5EF4-FFF2-40B4-BE49-F238E27FC236}">
                      <a16:creationId xmlns:a16="http://schemas.microsoft.com/office/drawing/2014/main" id="{4FC710E3-78B1-36DD-4C98-0B00976E93E6}"/>
                    </a:ext>
                  </a:extLst>
                </p:cNvPr>
                <p:cNvSpPr/>
                <p:nvPr/>
              </p:nvSpPr>
              <p:spPr>
                <a:xfrm>
                  <a:off x="1757891" y="6708358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99" name="矩形 98">
                  <a:extLst>
                    <a:ext uri="{FF2B5EF4-FFF2-40B4-BE49-F238E27FC236}">
                      <a16:creationId xmlns:a16="http://schemas.microsoft.com/office/drawing/2014/main" id="{569B3497-6056-C5C0-E8C3-2EF3293F2E7E}"/>
                    </a:ext>
                  </a:extLst>
                </p:cNvPr>
                <p:cNvSpPr/>
                <p:nvPr/>
              </p:nvSpPr>
              <p:spPr>
                <a:xfrm>
                  <a:off x="1792155" y="6683441"/>
                  <a:ext cx="216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00" name="矩形 99">
                  <a:extLst>
                    <a:ext uri="{FF2B5EF4-FFF2-40B4-BE49-F238E27FC236}">
                      <a16:creationId xmlns:a16="http://schemas.microsoft.com/office/drawing/2014/main" id="{87A0E63C-90BD-60BC-58A2-7593B435E868}"/>
                    </a:ext>
                  </a:extLst>
                </p:cNvPr>
                <p:cNvSpPr/>
                <p:nvPr/>
              </p:nvSpPr>
              <p:spPr>
                <a:xfrm>
                  <a:off x="1775312" y="6695273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E987AF13-4DDD-B167-B0B9-1591ED8D6976}"/>
                </a:ext>
              </a:extLst>
            </p:cNvPr>
            <p:cNvGrpSpPr/>
            <p:nvPr/>
          </p:nvGrpSpPr>
          <p:grpSpPr>
            <a:xfrm>
              <a:off x="1878367" y="6339754"/>
              <a:ext cx="486009" cy="342082"/>
              <a:chOff x="1327746" y="6683441"/>
              <a:chExt cx="486009" cy="342082"/>
            </a:xfrm>
          </p:grpSpPr>
          <p:sp>
            <p:nvSpPr>
              <p:cNvPr id="56" name="矩形 55">
                <a:extLst>
                  <a:ext uri="{FF2B5EF4-FFF2-40B4-BE49-F238E27FC236}">
                    <a16:creationId xmlns:a16="http://schemas.microsoft.com/office/drawing/2014/main" id="{BAD93C0D-1768-98ED-8007-FB61D16DDEE5}"/>
                  </a:ext>
                </a:extLst>
              </p:cNvPr>
              <p:cNvSpPr/>
              <p:nvPr/>
            </p:nvSpPr>
            <p:spPr>
              <a:xfrm>
                <a:off x="1685630" y="6759081"/>
                <a:ext cx="18000" cy="1440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7" name="矩形 56">
                <a:extLst>
                  <a:ext uri="{FF2B5EF4-FFF2-40B4-BE49-F238E27FC236}">
                    <a16:creationId xmlns:a16="http://schemas.microsoft.com/office/drawing/2014/main" id="{8593CBD7-B262-167C-60FE-EA8F21B5D4DA}"/>
                  </a:ext>
                </a:extLst>
              </p:cNvPr>
              <p:cNvSpPr/>
              <p:nvPr/>
            </p:nvSpPr>
            <p:spPr>
              <a:xfrm>
                <a:off x="1719108" y="6730782"/>
                <a:ext cx="18000" cy="14400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58" name="组合 57">
                <a:extLst>
                  <a:ext uri="{FF2B5EF4-FFF2-40B4-BE49-F238E27FC236}">
                    <a16:creationId xmlns:a16="http://schemas.microsoft.com/office/drawing/2014/main" id="{E99B8D39-5F80-7643-0462-332EB2480F62}"/>
                  </a:ext>
                </a:extLst>
              </p:cNvPr>
              <p:cNvGrpSpPr/>
              <p:nvPr/>
            </p:nvGrpSpPr>
            <p:grpSpPr>
              <a:xfrm>
                <a:off x="1327746" y="6683441"/>
                <a:ext cx="486009" cy="342082"/>
                <a:chOff x="1327746" y="6683441"/>
                <a:chExt cx="486009" cy="342082"/>
              </a:xfrm>
            </p:grpSpPr>
            <p:sp>
              <p:nvSpPr>
                <p:cNvPr id="59" name="矩形 58">
                  <a:extLst>
                    <a:ext uri="{FF2B5EF4-FFF2-40B4-BE49-F238E27FC236}">
                      <a16:creationId xmlns:a16="http://schemas.microsoft.com/office/drawing/2014/main" id="{17B2AA03-49A5-EFF5-0A69-57A1B8AC0D99}"/>
                    </a:ext>
                  </a:extLst>
                </p:cNvPr>
                <p:cNvSpPr/>
                <p:nvPr/>
              </p:nvSpPr>
              <p:spPr>
                <a:xfrm>
                  <a:off x="1327746" y="7011123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60" name="矩形 59">
                  <a:extLst>
                    <a:ext uri="{FF2B5EF4-FFF2-40B4-BE49-F238E27FC236}">
                      <a16:creationId xmlns:a16="http://schemas.microsoft.com/office/drawing/2014/main" id="{44489E25-FCC2-7034-5CB9-53CDE11CE0C8}"/>
                    </a:ext>
                  </a:extLst>
                </p:cNvPr>
                <p:cNvSpPr/>
                <p:nvPr/>
              </p:nvSpPr>
              <p:spPr>
                <a:xfrm>
                  <a:off x="1344367" y="6996712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61" name="矩形 60">
                  <a:extLst>
                    <a:ext uri="{FF2B5EF4-FFF2-40B4-BE49-F238E27FC236}">
                      <a16:creationId xmlns:a16="http://schemas.microsoft.com/office/drawing/2014/main" id="{234115DA-AAE0-4EAF-A149-5B934FFA9BE9}"/>
                    </a:ext>
                  </a:extLst>
                </p:cNvPr>
                <p:cNvSpPr/>
                <p:nvPr/>
              </p:nvSpPr>
              <p:spPr>
                <a:xfrm>
                  <a:off x="1363575" y="6982004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62" name="矩形 61">
                  <a:extLst>
                    <a:ext uri="{FF2B5EF4-FFF2-40B4-BE49-F238E27FC236}">
                      <a16:creationId xmlns:a16="http://schemas.microsoft.com/office/drawing/2014/main" id="{C922F56F-30AC-6180-08A3-A6E8B535F958}"/>
                    </a:ext>
                  </a:extLst>
                </p:cNvPr>
                <p:cNvSpPr/>
                <p:nvPr/>
              </p:nvSpPr>
              <p:spPr>
                <a:xfrm>
                  <a:off x="1382134" y="6969178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63" name="矩形 62">
                  <a:extLst>
                    <a:ext uri="{FF2B5EF4-FFF2-40B4-BE49-F238E27FC236}">
                      <a16:creationId xmlns:a16="http://schemas.microsoft.com/office/drawing/2014/main" id="{2EE182E6-46D5-0647-5678-B995FA7121B1}"/>
                    </a:ext>
                  </a:extLst>
                </p:cNvPr>
                <p:cNvSpPr/>
                <p:nvPr/>
              </p:nvSpPr>
              <p:spPr>
                <a:xfrm>
                  <a:off x="1417517" y="6940879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64" name="矩形 63">
                  <a:extLst>
                    <a:ext uri="{FF2B5EF4-FFF2-40B4-BE49-F238E27FC236}">
                      <a16:creationId xmlns:a16="http://schemas.microsoft.com/office/drawing/2014/main" id="{EFC207D7-C9FD-8485-D2F5-12D5411F803F}"/>
                    </a:ext>
                  </a:extLst>
                </p:cNvPr>
                <p:cNvSpPr/>
                <p:nvPr/>
              </p:nvSpPr>
              <p:spPr>
                <a:xfrm>
                  <a:off x="1399974" y="6955888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65" name="矩形 64">
                  <a:extLst>
                    <a:ext uri="{FF2B5EF4-FFF2-40B4-BE49-F238E27FC236}">
                      <a16:creationId xmlns:a16="http://schemas.microsoft.com/office/drawing/2014/main" id="{C6F63581-41CE-BDB3-F52B-A30FFAF181AA}"/>
                    </a:ext>
                  </a:extLst>
                </p:cNvPr>
                <p:cNvSpPr/>
                <p:nvPr/>
              </p:nvSpPr>
              <p:spPr>
                <a:xfrm>
                  <a:off x="1437734" y="6930218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66" name="矩形 65">
                  <a:extLst>
                    <a:ext uri="{FF2B5EF4-FFF2-40B4-BE49-F238E27FC236}">
                      <a16:creationId xmlns:a16="http://schemas.microsoft.com/office/drawing/2014/main" id="{46775269-39DC-FFBC-CE44-F0D2EF814784}"/>
                    </a:ext>
                  </a:extLst>
                </p:cNvPr>
                <p:cNvSpPr/>
                <p:nvPr/>
              </p:nvSpPr>
              <p:spPr>
                <a:xfrm>
                  <a:off x="1456300" y="6918455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67" name="矩形 66">
                  <a:extLst>
                    <a:ext uri="{FF2B5EF4-FFF2-40B4-BE49-F238E27FC236}">
                      <a16:creationId xmlns:a16="http://schemas.microsoft.com/office/drawing/2014/main" id="{7AB84BF7-6656-AB26-3B3B-91CF8726739C}"/>
                    </a:ext>
                  </a:extLst>
                </p:cNvPr>
                <p:cNvSpPr/>
                <p:nvPr/>
              </p:nvSpPr>
              <p:spPr>
                <a:xfrm>
                  <a:off x="1476771" y="6906703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grpSp>
              <p:nvGrpSpPr>
                <p:cNvPr id="68" name="组合 67">
                  <a:extLst>
                    <a:ext uri="{FF2B5EF4-FFF2-40B4-BE49-F238E27FC236}">
                      <a16:creationId xmlns:a16="http://schemas.microsoft.com/office/drawing/2014/main" id="{ACF4F5B3-2346-B311-57B2-C5361797043E}"/>
                    </a:ext>
                  </a:extLst>
                </p:cNvPr>
                <p:cNvGrpSpPr/>
                <p:nvPr/>
              </p:nvGrpSpPr>
              <p:grpSpPr>
                <a:xfrm>
                  <a:off x="1497202" y="6745791"/>
                  <a:ext cx="222363" cy="160901"/>
                  <a:chOff x="1493392" y="6745791"/>
                  <a:chExt cx="222363" cy="160901"/>
                </a:xfrm>
              </p:grpSpPr>
              <p:sp>
                <p:nvSpPr>
                  <p:cNvPr id="73" name="矩形 72">
                    <a:extLst>
                      <a:ext uri="{FF2B5EF4-FFF2-40B4-BE49-F238E27FC236}">
                        <a16:creationId xmlns:a16="http://schemas.microsoft.com/office/drawing/2014/main" id="{D0DB3024-83DB-5EEE-5E92-A76D8262A3C3}"/>
                      </a:ext>
                    </a:extLst>
                  </p:cNvPr>
                  <p:cNvSpPr/>
                  <p:nvPr/>
                </p:nvSpPr>
                <p:spPr>
                  <a:xfrm>
                    <a:off x="1493392" y="6892292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74" name="矩形 73">
                    <a:extLst>
                      <a:ext uri="{FF2B5EF4-FFF2-40B4-BE49-F238E27FC236}">
                        <a16:creationId xmlns:a16="http://schemas.microsoft.com/office/drawing/2014/main" id="{309A7DAE-908E-62BC-B82D-51F2554669E8}"/>
                      </a:ext>
                    </a:extLst>
                  </p:cNvPr>
                  <p:cNvSpPr/>
                  <p:nvPr/>
                </p:nvSpPr>
                <p:spPr>
                  <a:xfrm>
                    <a:off x="1512600" y="6877584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75" name="矩形 74">
                    <a:extLst>
                      <a:ext uri="{FF2B5EF4-FFF2-40B4-BE49-F238E27FC236}">
                        <a16:creationId xmlns:a16="http://schemas.microsoft.com/office/drawing/2014/main" id="{2919DD92-F199-6BCC-2B3B-6F6A9843F5FD}"/>
                      </a:ext>
                    </a:extLst>
                  </p:cNvPr>
                  <p:cNvSpPr/>
                  <p:nvPr/>
                </p:nvSpPr>
                <p:spPr>
                  <a:xfrm>
                    <a:off x="1531159" y="6864758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76" name="矩形 75">
                    <a:extLst>
                      <a:ext uri="{FF2B5EF4-FFF2-40B4-BE49-F238E27FC236}">
                        <a16:creationId xmlns:a16="http://schemas.microsoft.com/office/drawing/2014/main" id="{0A0A9A13-68FB-0006-61A3-1D73DFCA7A47}"/>
                      </a:ext>
                    </a:extLst>
                  </p:cNvPr>
                  <p:cNvSpPr/>
                  <p:nvPr/>
                </p:nvSpPr>
                <p:spPr>
                  <a:xfrm>
                    <a:off x="1566542" y="6836459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77" name="矩形 76">
                    <a:extLst>
                      <a:ext uri="{FF2B5EF4-FFF2-40B4-BE49-F238E27FC236}">
                        <a16:creationId xmlns:a16="http://schemas.microsoft.com/office/drawing/2014/main" id="{5C952D93-3819-6D53-DA4C-C8E2BE096AC4}"/>
                      </a:ext>
                    </a:extLst>
                  </p:cNvPr>
                  <p:cNvSpPr/>
                  <p:nvPr/>
                </p:nvSpPr>
                <p:spPr>
                  <a:xfrm>
                    <a:off x="1548999" y="6851468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78" name="矩形 77">
                    <a:extLst>
                      <a:ext uri="{FF2B5EF4-FFF2-40B4-BE49-F238E27FC236}">
                        <a16:creationId xmlns:a16="http://schemas.microsoft.com/office/drawing/2014/main" id="{6BED2AB9-5207-1C65-CAA0-DD56C68CECBF}"/>
                      </a:ext>
                    </a:extLst>
                  </p:cNvPr>
                  <p:cNvSpPr/>
                  <p:nvPr/>
                </p:nvSpPr>
                <p:spPr>
                  <a:xfrm>
                    <a:off x="1586759" y="6825798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79" name="矩形 78">
                    <a:extLst>
                      <a:ext uri="{FF2B5EF4-FFF2-40B4-BE49-F238E27FC236}">
                        <a16:creationId xmlns:a16="http://schemas.microsoft.com/office/drawing/2014/main" id="{DC2E6E2A-4EDA-10A3-BC4C-696C663AA3B9}"/>
                      </a:ext>
                    </a:extLst>
                  </p:cNvPr>
                  <p:cNvSpPr/>
                  <p:nvPr/>
                </p:nvSpPr>
                <p:spPr>
                  <a:xfrm>
                    <a:off x="1605325" y="6814035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80" name="矩形 79">
                    <a:extLst>
                      <a:ext uri="{FF2B5EF4-FFF2-40B4-BE49-F238E27FC236}">
                        <a16:creationId xmlns:a16="http://schemas.microsoft.com/office/drawing/2014/main" id="{A6E4BCA7-06AF-2216-B62F-5E4EF0767087}"/>
                      </a:ext>
                    </a:extLst>
                  </p:cNvPr>
                  <p:cNvSpPr/>
                  <p:nvPr/>
                </p:nvSpPr>
                <p:spPr>
                  <a:xfrm>
                    <a:off x="1625527" y="6801026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81" name="矩形 80">
                    <a:extLst>
                      <a:ext uri="{FF2B5EF4-FFF2-40B4-BE49-F238E27FC236}">
                        <a16:creationId xmlns:a16="http://schemas.microsoft.com/office/drawing/2014/main" id="{6D0F9703-EB9D-26DD-0DE3-E9C0ED53CD81}"/>
                      </a:ext>
                    </a:extLst>
                  </p:cNvPr>
                  <p:cNvSpPr/>
                  <p:nvPr/>
                </p:nvSpPr>
                <p:spPr>
                  <a:xfrm>
                    <a:off x="1644053" y="6786615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82" name="矩形 81">
                    <a:extLst>
                      <a:ext uri="{FF2B5EF4-FFF2-40B4-BE49-F238E27FC236}">
                        <a16:creationId xmlns:a16="http://schemas.microsoft.com/office/drawing/2014/main" id="{8F3E2B63-2206-8093-1CF0-4FB9635BDA76}"/>
                      </a:ext>
                    </a:extLst>
                  </p:cNvPr>
                  <p:cNvSpPr/>
                  <p:nvPr/>
                </p:nvSpPr>
                <p:spPr>
                  <a:xfrm>
                    <a:off x="1661356" y="6771907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83" name="矩形 82">
                    <a:extLst>
                      <a:ext uri="{FF2B5EF4-FFF2-40B4-BE49-F238E27FC236}">
                        <a16:creationId xmlns:a16="http://schemas.microsoft.com/office/drawing/2014/main" id="{B272F502-462B-0C05-1D6D-C5497F2752C5}"/>
                      </a:ext>
                    </a:extLst>
                  </p:cNvPr>
                  <p:cNvSpPr/>
                  <p:nvPr/>
                </p:nvSpPr>
                <p:spPr>
                  <a:xfrm>
                    <a:off x="1697755" y="6745791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</p:grpSp>
            <p:sp>
              <p:nvSpPr>
                <p:cNvPr id="69" name="矩形 68">
                  <a:extLst>
                    <a:ext uri="{FF2B5EF4-FFF2-40B4-BE49-F238E27FC236}">
                      <a16:creationId xmlns:a16="http://schemas.microsoft.com/office/drawing/2014/main" id="{655A8197-C92E-BD2B-D96B-282ACCB43265}"/>
                    </a:ext>
                  </a:extLst>
                </p:cNvPr>
                <p:cNvSpPr/>
                <p:nvPr/>
              </p:nvSpPr>
              <p:spPr>
                <a:xfrm>
                  <a:off x="1739325" y="6720121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70" name="矩形 69">
                  <a:extLst>
                    <a:ext uri="{FF2B5EF4-FFF2-40B4-BE49-F238E27FC236}">
                      <a16:creationId xmlns:a16="http://schemas.microsoft.com/office/drawing/2014/main" id="{AB50ED31-F1C8-14B2-699B-471B4E4607C5}"/>
                    </a:ext>
                  </a:extLst>
                </p:cNvPr>
                <p:cNvSpPr/>
                <p:nvPr/>
              </p:nvSpPr>
              <p:spPr>
                <a:xfrm>
                  <a:off x="1757891" y="6708358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71" name="矩形 70">
                  <a:extLst>
                    <a:ext uri="{FF2B5EF4-FFF2-40B4-BE49-F238E27FC236}">
                      <a16:creationId xmlns:a16="http://schemas.microsoft.com/office/drawing/2014/main" id="{57280D60-A5ED-FBC9-4DC2-50591550B3AF}"/>
                    </a:ext>
                  </a:extLst>
                </p:cNvPr>
                <p:cNvSpPr/>
                <p:nvPr/>
              </p:nvSpPr>
              <p:spPr>
                <a:xfrm>
                  <a:off x="1792155" y="6683441"/>
                  <a:ext cx="216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72" name="矩形 71">
                  <a:extLst>
                    <a:ext uri="{FF2B5EF4-FFF2-40B4-BE49-F238E27FC236}">
                      <a16:creationId xmlns:a16="http://schemas.microsoft.com/office/drawing/2014/main" id="{4A78D4E5-88FD-2BB8-5035-538B2B3EF947}"/>
                    </a:ext>
                  </a:extLst>
                </p:cNvPr>
                <p:cNvSpPr/>
                <p:nvPr/>
              </p:nvSpPr>
              <p:spPr>
                <a:xfrm>
                  <a:off x="1775312" y="6695273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5E44CA19-C41E-FA90-B7D0-B2765719C770}"/>
                </a:ext>
              </a:extLst>
            </p:cNvPr>
            <p:cNvGrpSpPr/>
            <p:nvPr/>
          </p:nvGrpSpPr>
          <p:grpSpPr>
            <a:xfrm>
              <a:off x="2425967" y="5713884"/>
              <a:ext cx="490617" cy="620701"/>
              <a:chOff x="2425967" y="5720166"/>
              <a:chExt cx="490617" cy="614419"/>
            </a:xfrm>
          </p:grpSpPr>
          <p:grpSp>
            <p:nvGrpSpPr>
              <p:cNvPr id="25" name="组合 24">
                <a:extLst>
                  <a:ext uri="{FF2B5EF4-FFF2-40B4-BE49-F238E27FC236}">
                    <a16:creationId xmlns:a16="http://schemas.microsoft.com/office/drawing/2014/main" id="{1E98747E-7082-1EF6-E83B-516E91AB2F0B}"/>
                  </a:ext>
                </a:extLst>
              </p:cNvPr>
              <p:cNvGrpSpPr/>
              <p:nvPr/>
            </p:nvGrpSpPr>
            <p:grpSpPr>
              <a:xfrm>
                <a:off x="2425967" y="5769135"/>
                <a:ext cx="451388" cy="565450"/>
                <a:chOff x="1327746" y="6683441"/>
                <a:chExt cx="486009" cy="342082"/>
              </a:xfrm>
            </p:grpSpPr>
            <p:sp>
              <p:nvSpPr>
                <p:cNvPr id="28" name="矩形 27">
                  <a:extLst>
                    <a:ext uri="{FF2B5EF4-FFF2-40B4-BE49-F238E27FC236}">
                      <a16:creationId xmlns:a16="http://schemas.microsoft.com/office/drawing/2014/main" id="{71C82D49-F59C-FC4B-9CA4-102045139A5B}"/>
                    </a:ext>
                  </a:extLst>
                </p:cNvPr>
                <p:cNvSpPr/>
                <p:nvPr/>
              </p:nvSpPr>
              <p:spPr>
                <a:xfrm>
                  <a:off x="1685630" y="6759081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9" name="矩形 28">
                  <a:extLst>
                    <a:ext uri="{FF2B5EF4-FFF2-40B4-BE49-F238E27FC236}">
                      <a16:creationId xmlns:a16="http://schemas.microsoft.com/office/drawing/2014/main" id="{39AC7846-C761-3ADB-4451-054A81CE373B}"/>
                    </a:ext>
                  </a:extLst>
                </p:cNvPr>
                <p:cNvSpPr/>
                <p:nvPr/>
              </p:nvSpPr>
              <p:spPr>
                <a:xfrm>
                  <a:off x="1719108" y="6730782"/>
                  <a:ext cx="18000" cy="14400"/>
                </a:xfrm>
                <a:prstGeom prst="rect">
                  <a:avLst/>
                </a:prstGeom>
                <a:solidFill>
                  <a:srgbClr val="FFC000"/>
                </a:solidFill>
                <a:ln w="6350" cap="flat" cmpd="sng" algn="ctr">
                  <a:solidFill>
                    <a:srgbClr val="70AD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D7B7544E-11A2-ABA7-4BCB-EA6303C33477}"/>
                    </a:ext>
                  </a:extLst>
                </p:cNvPr>
                <p:cNvGrpSpPr/>
                <p:nvPr/>
              </p:nvGrpSpPr>
              <p:grpSpPr>
                <a:xfrm>
                  <a:off x="1327746" y="6683441"/>
                  <a:ext cx="486009" cy="342082"/>
                  <a:chOff x="1327746" y="6683441"/>
                  <a:chExt cx="486009" cy="342082"/>
                </a:xfrm>
              </p:grpSpPr>
              <p:sp>
                <p:nvSpPr>
                  <p:cNvPr id="31" name="矩形 30">
                    <a:extLst>
                      <a:ext uri="{FF2B5EF4-FFF2-40B4-BE49-F238E27FC236}">
                        <a16:creationId xmlns:a16="http://schemas.microsoft.com/office/drawing/2014/main" id="{8C17F3C4-26A3-7FCB-3AD4-2128D3B3635A}"/>
                      </a:ext>
                    </a:extLst>
                  </p:cNvPr>
                  <p:cNvSpPr/>
                  <p:nvPr/>
                </p:nvSpPr>
                <p:spPr>
                  <a:xfrm>
                    <a:off x="1327746" y="7011123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32" name="矩形 31">
                    <a:extLst>
                      <a:ext uri="{FF2B5EF4-FFF2-40B4-BE49-F238E27FC236}">
                        <a16:creationId xmlns:a16="http://schemas.microsoft.com/office/drawing/2014/main" id="{0B1176A4-13B1-BD72-9389-76E286C6ACE4}"/>
                      </a:ext>
                    </a:extLst>
                  </p:cNvPr>
                  <p:cNvSpPr/>
                  <p:nvPr/>
                </p:nvSpPr>
                <p:spPr>
                  <a:xfrm>
                    <a:off x="1344367" y="6996712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33" name="矩形 32">
                    <a:extLst>
                      <a:ext uri="{FF2B5EF4-FFF2-40B4-BE49-F238E27FC236}">
                        <a16:creationId xmlns:a16="http://schemas.microsoft.com/office/drawing/2014/main" id="{88BEAE71-B56C-E397-6191-0E51020BBD67}"/>
                      </a:ext>
                    </a:extLst>
                  </p:cNvPr>
                  <p:cNvSpPr/>
                  <p:nvPr/>
                </p:nvSpPr>
                <p:spPr>
                  <a:xfrm>
                    <a:off x="1363575" y="6982004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34" name="矩形 33">
                    <a:extLst>
                      <a:ext uri="{FF2B5EF4-FFF2-40B4-BE49-F238E27FC236}">
                        <a16:creationId xmlns:a16="http://schemas.microsoft.com/office/drawing/2014/main" id="{5C854494-68C2-75B9-A1E6-97BC757EE6F2}"/>
                      </a:ext>
                    </a:extLst>
                  </p:cNvPr>
                  <p:cNvSpPr/>
                  <p:nvPr/>
                </p:nvSpPr>
                <p:spPr>
                  <a:xfrm>
                    <a:off x="1382134" y="6969178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35" name="矩形 34">
                    <a:extLst>
                      <a:ext uri="{FF2B5EF4-FFF2-40B4-BE49-F238E27FC236}">
                        <a16:creationId xmlns:a16="http://schemas.microsoft.com/office/drawing/2014/main" id="{C8EFE65E-D3E7-652D-B488-A45C9B21DA68}"/>
                      </a:ext>
                    </a:extLst>
                  </p:cNvPr>
                  <p:cNvSpPr/>
                  <p:nvPr/>
                </p:nvSpPr>
                <p:spPr>
                  <a:xfrm>
                    <a:off x="1417517" y="6940879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36" name="矩形 35">
                    <a:extLst>
                      <a:ext uri="{FF2B5EF4-FFF2-40B4-BE49-F238E27FC236}">
                        <a16:creationId xmlns:a16="http://schemas.microsoft.com/office/drawing/2014/main" id="{30ED7959-25B4-A27C-A4B7-994792F56B71}"/>
                      </a:ext>
                    </a:extLst>
                  </p:cNvPr>
                  <p:cNvSpPr/>
                  <p:nvPr/>
                </p:nvSpPr>
                <p:spPr>
                  <a:xfrm>
                    <a:off x="1399974" y="6955888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37" name="矩形 36">
                    <a:extLst>
                      <a:ext uri="{FF2B5EF4-FFF2-40B4-BE49-F238E27FC236}">
                        <a16:creationId xmlns:a16="http://schemas.microsoft.com/office/drawing/2014/main" id="{8E56B051-0AC4-FB33-13AD-EC350D592E36}"/>
                      </a:ext>
                    </a:extLst>
                  </p:cNvPr>
                  <p:cNvSpPr/>
                  <p:nvPr/>
                </p:nvSpPr>
                <p:spPr>
                  <a:xfrm>
                    <a:off x="1437734" y="6930218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38" name="矩形 37">
                    <a:extLst>
                      <a:ext uri="{FF2B5EF4-FFF2-40B4-BE49-F238E27FC236}">
                        <a16:creationId xmlns:a16="http://schemas.microsoft.com/office/drawing/2014/main" id="{5AD3338F-7DB0-6776-58A1-441FF2BDC8D2}"/>
                      </a:ext>
                    </a:extLst>
                  </p:cNvPr>
                  <p:cNvSpPr/>
                  <p:nvPr/>
                </p:nvSpPr>
                <p:spPr>
                  <a:xfrm>
                    <a:off x="1456300" y="6918455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39" name="矩形 38">
                    <a:extLst>
                      <a:ext uri="{FF2B5EF4-FFF2-40B4-BE49-F238E27FC236}">
                        <a16:creationId xmlns:a16="http://schemas.microsoft.com/office/drawing/2014/main" id="{F72F6490-10F3-A5B9-EB26-945CC88C2474}"/>
                      </a:ext>
                    </a:extLst>
                  </p:cNvPr>
                  <p:cNvSpPr/>
                  <p:nvPr/>
                </p:nvSpPr>
                <p:spPr>
                  <a:xfrm>
                    <a:off x="1476771" y="6906703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grpSp>
                <p:nvGrpSpPr>
                  <p:cNvPr id="40" name="组合 39">
                    <a:extLst>
                      <a:ext uri="{FF2B5EF4-FFF2-40B4-BE49-F238E27FC236}">
                        <a16:creationId xmlns:a16="http://schemas.microsoft.com/office/drawing/2014/main" id="{B3EFC70A-1EB3-176F-A65F-460501912A01}"/>
                      </a:ext>
                    </a:extLst>
                  </p:cNvPr>
                  <p:cNvGrpSpPr/>
                  <p:nvPr/>
                </p:nvGrpSpPr>
                <p:grpSpPr>
                  <a:xfrm>
                    <a:off x="1497202" y="6745791"/>
                    <a:ext cx="222363" cy="160901"/>
                    <a:chOff x="1493392" y="6745791"/>
                    <a:chExt cx="222363" cy="160901"/>
                  </a:xfrm>
                </p:grpSpPr>
                <p:sp>
                  <p:nvSpPr>
                    <p:cNvPr id="45" name="矩形 44">
                      <a:extLst>
                        <a:ext uri="{FF2B5EF4-FFF2-40B4-BE49-F238E27FC236}">
                          <a16:creationId xmlns:a16="http://schemas.microsoft.com/office/drawing/2014/main" id="{865EA894-56CD-07AB-00C4-616B2FBF86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3392" y="6892292"/>
                      <a:ext cx="18000" cy="14400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 w="6350" cap="flat" cmpd="sng" algn="ctr">
                      <a:solidFill>
                        <a:srgbClr val="70ADE6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微软雅黑"/>
                        <a:cs typeface="+mn-cs"/>
                      </a:endParaRPr>
                    </a:p>
                  </p:txBody>
                </p:sp>
                <p:sp>
                  <p:nvSpPr>
                    <p:cNvPr id="46" name="矩形 45">
                      <a:extLst>
                        <a:ext uri="{FF2B5EF4-FFF2-40B4-BE49-F238E27FC236}">
                          <a16:creationId xmlns:a16="http://schemas.microsoft.com/office/drawing/2014/main" id="{4DF8E0CC-468D-7AE5-1495-BD576019C3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2600" y="6877584"/>
                      <a:ext cx="18000" cy="14400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 w="6350" cap="flat" cmpd="sng" algn="ctr">
                      <a:solidFill>
                        <a:srgbClr val="70ADE6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微软雅黑"/>
                        <a:cs typeface="+mn-cs"/>
                      </a:endParaRPr>
                    </a:p>
                  </p:txBody>
                </p:sp>
                <p:sp>
                  <p:nvSpPr>
                    <p:cNvPr id="47" name="矩形 46">
                      <a:extLst>
                        <a:ext uri="{FF2B5EF4-FFF2-40B4-BE49-F238E27FC236}">
                          <a16:creationId xmlns:a16="http://schemas.microsoft.com/office/drawing/2014/main" id="{D222829C-1D54-E946-0127-0CDEC2F33D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1159" y="6864758"/>
                      <a:ext cx="18000" cy="14400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 w="6350" cap="flat" cmpd="sng" algn="ctr">
                      <a:solidFill>
                        <a:srgbClr val="70ADE6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微软雅黑"/>
                        <a:cs typeface="+mn-cs"/>
                      </a:endParaRPr>
                    </a:p>
                  </p:txBody>
                </p:sp>
                <p:sp>
                  <p:nvSpPr>
                    <p:cNvPr id="48" name="矩形 47">
                      <a:extLst>
                        <a:ext uri="{FF2B5EF4-FFF2-40B4-BE49-F238E27FC236}">
                          <a16:creationId xmlns:a16="http://schemas.microsoft.com/office/drawing/2014/main" id="{416886F9-BC0F-8EBC-F554-FB214EDCF6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66542" y="6836459"/>
                      <a:ext cx="18000" cy="14400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 w="6350" cap="flat" cmpd="sng" algn="ctr">
                      <a:solidFill>
                        <a:srgbClr val="70ADE6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微软雅黑"/>
                        <a:cs typeface="+mn-cs"/>
                      </a:endParaRPr>
                    </a:p>
                  </p:txBody>
                </p:sp>
                <p:sp>
                  <p:nvSpPr>
                    <p:cNvPr id="49" name="矩形 48">
                      <a:extLst>
                        <a:ext uri="{FF2B5EF4-FFF2-40B4-BE49-F238E27FC236}">
                          <a16:creationId xmlns:a16="http://schemas.microsoft.com/office/drawing/2014/main" id="{CD42FFFD-88AA-AE7A-EC28-A9F3B3179E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48999" y="6851468"/>
                      <a:ext cx="18000" cy="14400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 w="6350" cap="flat" cmpd="sng" algn="ctr">
                      <a:solidFill>
                        <a:srgbClr val="70ADE6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微软雅黑"/>
                        <a:cs typeface="+mn-cs"/>
                      </a:endParaRPr>
                    </a:p>
                  </p:txBody>
                </p:sp>
                <p:sp>
                  <p:nvSpPr>
                    <p:cNvPr id="50" name="矩形 49">
                      <a:extLst>
                        <a:ext uri="{FF2B5EF4-FFF2-40B4-BE49-F238E27FC236}">
                          <a16:creationId xmlns:a16="http://schemas.microsoft.com/office/drawing/2014/main" id="{52C6AD14-95AB-F8B1-DF8D-27D05771BA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6759" y="6825798"/>
                      <a:ext cx="18000" cy="14400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 w="6350" cap="flat" cmpd="sng" algn="ctr">
                      <a:solidFill>
                        <a:srgbClr val="70ADE6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微软雅黑"/>
                        <a:cs typeface="+mn-cs"/>
                      </a:endParaRPr>
                    </a:p>
                  </p:txBody>
                </p:sp>
                <p:sp>
                  <p:nvSpPr>
                    <p:cNvPr id="51" name="矩形 50">
                      <a:extLst>
                        <a:ext uri="{FF2B5EF4-FFF2-40B4-BE49-F238E27FC236}">
                          <a16:creationId xmlns:a16="http://schemas.microsoft.com/office/drawing/2014/main" id="{82213390-4F86-7D96-15D0-18A8B0D6FA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05325" y="6814035"/>
                      <a:ext cx="18000" cy="14400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 w="6350" cap="flat" cmpd="sng" algn="ctr">
                      <a:solidFill>
                        <a:srgbClr val="70ADE6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微软雅黑"/>
                        <a:cs typeface="+mn-cs"/>
                      </a:endParaRPr>
                    </a:p>
                  </p:txBody>
                </p:sp>
                <p:sp>
                  <p:nvSpPr>
                    <p:cNvPr id="52" name="矩形 51">
                      <a:extLst>
                        <a:ext uri="{FF2B5EF4-FFF2-40B4-BE49-F238E27FC236}">
                          <a16:creationId xmlns:a16="http://schemas.microsoft.com/office/drawing/2014/main" id="{5186752B-A0AB-174C-E7EF-0A866E191E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25527" y="6801026"/>
                      <a:ext cx="18000" cy="14400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 w="6350" cap="flat" cmpd="sng" algn="ctr">
                      <a:solidFill>
                        <a:srgbClr val="70ADE6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微软雅黑"/>
                        <a:cs typeface="+mn-cs"/>
                      </a:endParaRPr>
                    </a:p>
                  </p:txBody>
                </p:sp>
                <p:sp>
                  <p:nvSpPr>
                    <p:cNvPr id="53" name="矩形 52">
                      <a:extLst>
                        <a:ext uri="{FF2B5EF4-FFF2-40B4-BE49-F238E27FC236}">
                          <a16:creationId xmlns:a16="http://schemas.microsoft.com/office/drawing/2014/main" id="{D93755F7-3063-1E93-F4CC-3F826EC28E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44053" y="6786615"/>
                      <a:ext cx="18000" cy="14400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 w="6350" cap="flat" cmpd="sng" algn="ctr">
                      <a:solidFill>
                        <a:srgbClr val="70ADE6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微软雅黑"/>
                        <a:cs typeface="+mn-cs"/>
                      </a:endParaRPr>
                    </a:p>
                  </p:txBody>
                </p:sp>
                <p:sp>
                  <p:nvSpPr>
                    <p:cNvPr id="54" name="矩形 53">
                      <a:extLst>
                        <a:ext uri="{FF2B5EF4-FFF2-40B4-BE49-F238E27FC236}">
                          <a16:creationId xmlns:a16="http://schemas.microsoft.com/office/drawing/2014/main" id="{F5F5C4C5-307D-0149-B4EA-F7167994EA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61356" y="6771907"/>
                      <a:ext cx="18000" cy="14400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 w="6350" cap="flat" cmpd="sng" algn="ctr">
                      <a:solidFill>
                        <a:srgbClr val="70ADE6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微软雅黑"/>
                        <a:cs typeface="+mn-cs"/>
                      </a:endParaRPr>
                    </a:p>
                  </p:txBody>
                </p:sp>
                <p:sp>
                  <p:nvSpPr>
                    <p:cNvPr id="55" name="矩形 54">
                      <a:extLst>
                        <a:ext uri="{FF2B5EF4-FFF2-40B4-BE49-F238E27FC236}">
                          <a16:creationId xmlns:a16="http://schemas.microsoft.com/office/drawing/2014/main" id="{56ECF11B-DA36-88E2-F92F-DDA57F06D6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97755" y="6745791"/>
                      <a:ext cx="18000" cy="14400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 w="6350" cap="flat" cmpd="sng" algn="ctr">
                      <a:solidFill>
                        <a:srgbClr val="70ADE6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微软雅黑"/>
                        <a:cs typeface="+mn-cs"/>
                      </a:endParaRPr>
                    </a:p>
                  </p:txBody>
                </p:sp>
              </p:grpSp>
              <p:sp>
                <p:nvSpPr>
                  <p:cNvPr id="41" name="矩形 40">
                    <a:extLst>
                      <a:ext uri="{FF2B5EF4-FFF2-40B4-BE49-F238E27FC236}">
                        <a16:creationId xmlns:a16="http://schemas.microsoft.com/office/drawing/2014/main" id="{0A917E39-DF85-2EFB-E65B-DCCE9FF8AFD2}"/>
                      </a:ext>
                    </a:extLst>
                  </p:cNvPr>
                  <p:cNvSpPr/>
                  <p:nvPr/>
                </p:nvSpPr>
                <p:spPr>
                  <a:xfrm>
                    <a:off x="1739325" y="6720121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42" name="矩形 41">
                    <a:extLst>
                      <a:ext uri="{FF2B5EF4-FFF2-40B4-BE49-F238E27FC236}">
                        <a16:creationId xmlns:a16="http://schemas.microsoft.com/office/drawing/2014/main" id="{9E817A50-9B28-59DB-637C-4BB7B1A2B59F}"/>
                      </a:ext>
                    </a:extLst>
                  </p:cNvPr>
                  <p:cNvSpPr/>
                  <p:nvPr/>
                </p:nvSpPr>
                <p:spPr>
                  <a:xfrm>
                    <a:off x="1757891" y="6708358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43" name="矩形 42">
                    <a:extLst>
                      <a:ext uri="{FF2B5EF4-FFF2-40B4-BE49-F238E27FC236}">
                        <a16:creationId xmlns:a16="http://schemas.microsoft.com/office/drawing/2014/main" id="{4983BFF6-1EFC-FD22-9409-30A30869E31F}"/>
                      </a:ext>
                    </a:extLst>
                  </p:cNvPr>
                  <p:cNvSpPr/>
                  <p:nvPr/>
                </p:nvSpPr>
                <p:spPr>
                  <a:xfrm>
                    <a:off x="1792155" y="6683441"/>
                    <a:ext cx="216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44" name="矩形 43">
                    <a:extLst>
                      <a:ext uri="{FF2B5EF4-FFF2-40B4-BE49-F238E27FC236}">
                        <a16:creationId xmlns:a16="http://schemas.microsoft.com/office/drawing/2014/main" id="{516AD318-F61C-A0A4-5885-8ECC18E227ED}"/>
                      </a:ext>
                    </a:extLst>
                  </p:cNvPr>
                  <p:cNvSpPr/>
                  <p:nvPr/>
                </p:nvSpPr>
                <p:spPr>
                  <a:xfrm>
                    <a:off x="1775312" y="6695273"/>
                    <a:ext cx="18000" cy="14400"/>
                  </a:xfrm>
                  <a:prstGeom prst="rect">
                    <a:avLst/>
                  </a:prstGeom>
                  <a:solidFill>
                    <a:srgbClr val="FFC000"/>
                  </a:solidFill>
                  <a:ln w="6350" cap="flat" cmpd="sng" algn="ctr">
                    <a:solidFill>
                      <a:srgbClr val="70AD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</p:grpSp>
          </p:grp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86E38562-3898-0F2F-5BD1-332BB3758F81}"/>
                  </a:ext>
                </a:extLst>
              </p:cNvPr>
              <p:cNvSpPr/>
              <p:nvPr/>
            </p:nvSpPr>
            <p:spPr>
              <a:xfrm>
                <a:off x="2875658" y="5744062"/>
                <a:ext cx="20800" cy="23803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C8B1A974-CB06-10D5-4A59-C043E12F276C}"/>
                  </a:ext>
                </a:extLst>
              </p:cNvPr>
              <p:cNvSpPr/>
              <p:nvPr/>
            </p:nvSpPr>
            <p:spPr>
              <a:xfrm>
                <a:off x="2895784" y="5720166"/>
                <a:ext cx="20800" cy="23803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rgbClr val="70ADE6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sp>
        <p:nvSpPr>
          <p:cNvPr id="112" name="文本框 111">
            <a:extLst>
              <a:ext uri="{FF2B5EF4-FFF2-40B4-BE49-F238E27FC236}">
                <a16:creationId xmlns:a16="http://schemas.microsoft.com/office/drawing/2014/main" id="{23ECD812-06FB-09E3-28C7-B423A80196BA}"/>
              </a:ext>
            </a:extLst>
          </p:cNvPr>
          <p:cNvSpPr txBox="1"/>
          <p:nvPr/>
        </p:nvSpPr>
        <p:spPr>
          <a:xfrm>
            <a:off x="673864" y="6606698"/>
            <a:ext cx="277912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/>
              <a:t>[1] Nat </a:t>
            </a:r>
            <a:r>
              <a:rPr lang="en-US" altLang="zh-CN" sz="1050" dirty="0" err="1"/>
              <a:t>Commun</a:t>
            </a:r>
            <a:r>
              <a:rPr lang="en-US" altLang="zh-CN" sz="1050" dirty="0"/>
              <a:t>. 2020 Oct 16;11(1):5248.</a:t>
            </a:r>
            <a:endParaRPr lang="zh-CN" altLang="en-US" sz="1050" dirty="0"/>
          </a:p>
        </p:txBody>
      </p:sp>
      <p:pic>
        <p:nvPicPr>
          <p:cNvPr id="113" name="图片 112">
            <a:extLst>
              <a:ext uri="{FF2B5EF4-FFF2-40B4-BE49-F238E27FC236}">
                <a16:creationId xmlns:a16="http://schemas.microsoft.com/office/drawing/2014/main" id="{21B09AAA-FF1D-B687-456A-A53537B39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5319" y="1385551"/>
            <a:ext cx="3150372" cy="2342233"/>
          </a:xfrm>
          <a:prstGeom prst="rect">
            <a:avLst/>
          </a:prstGeom>
        </p:spPr>
      </p:pic>
      <p:pic>
        <p:nvPicPr>
          <p:cNvPr id="115" name="图片 114">
            <a:extLst>
              <a:ext uri="{FF2B5EF4-FFF2-40B4-BE49-F238E27FC236}">
                <a16:creationId xmlns:a16="http://schemas.microsoft.com/office/drawing/2014/main" id="{389D9132-B0E6-DACD-5A02-62FE13532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4878" y="1312829"/>
            <a:ext cx="3240705" cy="2443577"/>
          </a:xfrm>
          <a:prstGeom prst="rect">
            <a:avLst/>
          </a:prstGeom>
        </p:spPr>
      </p:pic>
      <p:pic>
        <p:nvPicPr>
          <p:cNvPr id="117" name="图片 116">
            <a:extLst>
              <a:ext uri="{FF2B5EF4-FFF2-40B4-BE49-F238E27FC236}">
                <a16:creationId xmlns:a16="http://schemas.microsoft.com/office/drawing/2014/main" id="{1DD7962B-E1AA-403F-C4BF-269BD1913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5319" y="3897072"/>
            <a:ext cx="3405227" cy="2673734"/>
          </a:xfrm>
          <a:prstGeom prst="rect">
            <a:avLst/>
          </a:prstGeom>
        </p:spPr>
      </p:pic>
      <p:pic>
        <p:nvPicPr>
          <p:cNvPr id="119" name="图片 118">
            <a:extLst>
              <a:ext uri="{FF2B5EF4-FFF2-40B4-BE49-F238E27FC236}">
                <a16:creationId xmlns:a16="http://schemas.microsoft.com/office/drawing/2014/main" id="{E63AA794-4D26-B0F4-49CD-A2CE6ECBB6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4878" y="3932430"/>
            <a:ext cx="3347765" cy="2478676"/>
          </a:xfrm>
          <a:prstGeom prst="rect">
            <a:avLst/>
          </a:prstGeom>
        </p:spPr>
      </p:pic>
      <p:sp>
        <p:nvSpPr>
          <p:cNvPr id="120" name="文本框 119">
            <a:extLst>
              <a:ext uri="{FF2B5EF4-FFF2-40B4-BE49-F238E27FC236}">
                <a16:creationId xmlns:a16="http://schemas.microsoft.com/office/drawing/2014/main" id="{ED285473-9414-51FA-C035-053828C31ED7}"/>
              </a:ext>
            </a:extLst>
          </p:cNvPr>
          <p:cNvSpPr txBox="1"/>
          <p:nvPr/>
        </p:nvSpPr>
        <p:spPr>
          <a:xfrm>
            <a:off x="3787800" y="3942083"/>
            <a:ext cx="8465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85ACD1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MS1</a:t>
            </a: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srgbClr val="85ACD1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121" name="文本框 120">
            <a:extLst>
              <a:ext uri="{FF2B5EF4-FFF2-40B4-BE49-F238E27FC236}">
                <a16:creationId xmlns:a16="http://schemas.microsoft.com/office/drawing/2014/main" id="{E260D76A-4B6B-7657-FA51-A191321C2AAD}"/>
              </a:ext>
            </a:extLst>
          </p:cNvPr>
          <p:cNvSpPr txBox="1"/>
          <p:nvPr/>
        </p:nvSpPr>
        <p:spPr>
          <a:xfrm>
            <a:off x="396575" y="1500897"/>
            <a:ext cx="5143445" cy="1704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183884"/>
                </a:solidFill>
              </a:rPr>
              <a:t>MS1 data point per peak: 9</a:t>
            </a:r>
            <a:r>
              <a:rPr lang="zh-CN" altLang="en-US" dirty="0">
                <a:solidFill>
                  <a:srgbClr val="183884"/>
                </a:solidFill>
              </a:rPr>
              <a:t>个点</a:t>
            </a:r>
            <a:endParaRPr lang="en-US" altLang="zh-CN" dirty="0">
              <a:solidFill>
                <a:srgbClr val="183884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183884"/>
                </a:solidFill>
              </a:rPr>
              <a:t>MS2 data point per peak: 3</a:t>
            </a:r>
            <a:r>
              <a:rPr lang="zh-CN" altLang="en-US" dirty="0">
                <a:solidFill>
                  <a:srgbClr val="183884"/>
                </a:solidFill>
              </a:rPr>
              <a:t>个点</a:t>
            </a:r>
            <a:endParaRPr lang="en-US" altLang="zh-CN" dirty="0">
              <a:solidFill>
                <a:srgbClr val="183884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rgbClr val="183884"/>
                </a:solidFill>
              </a:rPr>
              <a:t>二级谱图重复鉴定率：</a:t>
            </a:r>
            <a:r>
              <a:rPr lang="en-US" altLang="zh-CN" dirty="0">
                <a:solidFill>
                  <a:srgbClr val="C00000"/>
                </a:solidFill>
              </a:rPr>
              <a:t>3</a:t>
            </a:r>
            <a:r>
              <a:rPr lang="zh-CN" altLang="en-US" dirty="0">
                <a:solidFill>
                  <a:srgbClr val="C00000"/>
                </a:solidFill>
              </a:rPr>
              <a:t>次</a:t>
            </a:r>
            <a:endParaRPr lang="en-US" altLang="zh-CN" dirty="0">
              <a:solidFill>
                <a:srgbClr val="C0000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rgbClr val="183884"/>
                </a:solidFill>
              </a:rPr>
              <a:t>平均每个二级谱图鉴定 </a:t>
            </a:r>
            <a:r>
              <a:rPr lang="en-US" altLang="zh-CN" dirty="0">
                <a:solidFill>
                  <a:srgbClr val="C00000"/>
                </a:solidFill>
              </a:rPr>
              <a:t>7</a:t>
            </a:r>
            <a:r>
              <a:rPr lang="zh-CN" altLang="en-US" dirty="0">
                <a:solidFill>
                  <a:srgbClr val="C00000"/>
                </a:solidFill>
              </a:rPr>
              <a:t>个</a:t>
            </a:r>
            <a:r>
              <a:rPr lang="en-US" altLang="zh-CN" dirty="0">
                <a:solidFill>
                  <a:srgbClr val="183884"/>
                </a:solidFill>
              </a:rPr>
              <a:t>precursors</a:t>
            </a:r>
            <a:endParaRPr lang="zh-CN" altLang="en-US" dirty="0">
              <a:solidFill>
                <a:srgbClr val="183884"/>
              </a:solidFill>
            </a:endParaRPr>
          </a:p>
        </p:txBody>
      </p:sp>
      <p:sp>
        <p:nvSpPr>
          <p:cNvPr id="122" name="文本框 121">
            <a:extLst>
              <a:ext uri="{FF2B5EF4-FFF2-40B4-BE49-F238E27FC236}">
                <a16:creationId xmlns:a16="http://schemas.microsoft.com/office/drawing/2014/main" id="{C5C233BE-488F-FA97-95EB-3F268065FA31}"/>
              </a:ext>
            </a:extLst>
          </p:cNvPr>
          <p:cNvSpPr txBox="1"/>
          <p:nvPr/>
        </p:nvSpPr>
        <p:spPr>
          <a:xfrm>
            <a:off x="7066722" y="5276074"/>
            <a:ext cx="128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183884"/>
                </a:solidFill>
              </a:rPr>
              <a:t>推荐值 </a:t>
            </a:r>
            <a:r>
              <a:rPr lang="en-US" altLang="zh-CN" dirty="0">
                <a:solidFill>
                  <a:srgbClr val="183884"/>
                </a:solidFill>
              </a:rPr>
              <a:t>2-4</a:t>
            </a:r>
            <a:endParaRPr lang="zh-CN" altLang="en-US" dirty="0">
              <a:solidFill>
                <a:srgbClr val="183884"/>
              </a:solidFill>
            </a:endParaRPr>
          </a:p>
        </p:txBody>
      </p:sp>
      <p:sp>
        <p:nvSpPr>
          <p:cNvPr id="123" name="文本框 122">
            <a:extLst>
              <a:ext uri="{FF2B5EF4-FFF2-40B4-BE49-F238E27FC236}">
                <a16:creationId xmlns:a16="http://schemas.microsoft.com/office/drawing/2014/main" id="{E6BB126C-133A-3FE1-45B9-E8F94FB8B566}"/>
              </a:ext>
            </a:extLst>
          </p:cNvPr>
          <p:cNvSpPr txBox="1"/>
          <p:nvPr/>
        </p:nvSpPr>
        <p:spPr>
          <a:xfrm>
            <a:off x="9721494" y="5290829"/>
            <a:ext cx="128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183884"/>
                </a:solidFill>
              </a:rPr>
              <a:t>推荐值 </a:t>
            </a:r>
            <a:r>
              <a:rPr lang="en-US" altLang="zh-CN" dirty="0">
                <a:solidFill>
                  <a:srgbClr val="183884"/>
                </a:solidFill>
              </a:rPr>
              <a:t>&gt;5</a:t>
            </a:r>
            <a:endParaRPr lang="zh-CN" altLang="en-US" dirty="0">
              <a:solidFill>
                <a:srgbClr val="183884"/>
              </a:solidFill>
            </a:endParaRPr>
          </a:p>
        </p:txBody>
      </p:sp>
      <p:sp>
        <p:nvSpPr>
          <p:cNvPr id="124" name="文本框 123">
            <a:extLst>
              <a:ext uri="{FF2B5EF4-FFF2-40B4-BE49-F238E27FC236}">
                <a16:creationId xmlns:a16="http://schemas.microsoft.com/office/drawing/2014/main" id="{D5B93B95-EBBE-FD9A-071A-1523ECA5C764}"/>
              </a:ext>
            </a:extLst>
          </p:cNvPr>
          <p:cNvSpPr txBox="1"/>
          <p:nvPr/>
        </p:nvSpPr>
        <p:spPr>
          <a:xfrm>
            <a:off x="7066722" y="2097515"/>
            <a:ext cx="128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183884"/>
                </a:solidFill>
              </a:rPr>
              <a:t>推荐值 </a:t>
            </a:r>
            <a:r>
              <a:rPr lang="en-US" altLang="zh-CN" dirty="0">
                <a:solidFill>
                  <a:srgbClr val="183884"/>
                </a:solidFill>
              </a:rPr>
              <a:t>2-4</a:t>
            </a:r>
            <a:endParaRPr lang="zh-CN" altLang="en-US" dirty="0">
              <a:solidFill>
                <a:srgbClr val="183884"/>
              </a:solidFill>
            </a:endParaRPr>
          </a:p>
        </p:txBody>
      </p:sp>
      <p:sp>
        <p:nvSpPr>
          <p:cNvPr id="125" name="文本框 124">
            <a:extLst>
              <a:ext uri="{FF2B5EF4-FFF2-40B4-BE49-F238E27FC236}">
                <a16:creationId xmlns:a16="http://schemas.microsoft.com/office/drawing/2014/main" id="{A339905B-C00E-9FE4-FE49-B74712CFEA04}"/>
              </a:ext>
            </a:extLst>
          </p:cNvPr>
          <p:cNvSpPr txBox="1"/>
          <p:nvPr/>
        </p:nvSpPr>
        <p:spPr>
          <a:xfrm>
            <a:off x="10289469" y="2097515"/>
            <a:ext cx="128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183884"/>
                </a:solidFill>
              </a:rPr>
              <a:t>推荐值 </a:t>
            </a:r>
            <a:r>
              <a:rPr lang="en-US" altLang="zh-CN" dirty="0">
                <a:solidFill>
                  <a:srgbClr val="183884"/>
                </a:solidFill>
              </a:rPr>
              <a:t>2-4</a:t>
            </a:r>
            <a:endParaRPr lang="zh-CN" altLang="en-US" dirty="0">
              <a:solidFill>
                <a:srgbClr val="183884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1B76EC-6F1E-43EE-916F-41F636D85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534E-9B70-432C-A3B0-07AC948CB584}" type="slidenum">
              <a:rPr lang="zh-CN" altLang="en-US" smtClean="0"/>
              <a:pPr/>
              <a:t>28</a:t>
            </a:fld>
            <a:endParaRPr lang="zh-CN" altLang="en-US" dirty="0"/>
          </a:p>
        </p:txBody>
      </p:sp>
      <p:sp>
        <p:nvSpPr>
          <p:cNvPr id="126" name="文本框 125">
            <a:extLst>
              <a:ext uri="{FF2B5EF4-FFF2-40B4-BE49-F238E27FC236}">
                <a16:creationId xmlns:a16="http://schemas.microsoft.com/office/drawing/2014/main" id="{23C23B38-9162-4700-BC37-EE081F3C88B1}"/>
              </a:ext>
            </a:extLst>
          </p:cNvPr>
          <p:cNvSpPr txBox="1"/>
          <p:nvPr/>
        </p:nvSpPr>
        <p:spPr>
          <a:xfrm>
            <a:off x="3950476" y="425453"/>
            <a:ext cx="8271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identified_precursor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acquried_MS2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MS2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×(</a:t>
            </a:r>
            <a:r>
              <a:rPr lang="en-US" altLang="zh-CN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400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precursor_ms2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400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precursor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2765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3EE77B-696C-4222-AEEB-B61A4CFE7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小结：如何评估和优化</a:t>
            </a:r>
            <a:r>
              <a:rPr lang="en-US" altLang="zh-CN" dirty="0"/>
              <a:t>DIA</a:t>
            </a:r>
            <a:r>
              <a:rPr lang="zh-CN" altLang="en-US" dirty="0"/>
              <a:t>参数设置</a:t>
            </a:r>
            <a:br>
              <a:rPr lang="en-US" altLang="zh-CN" dirty="0"/>
            </a:br>
            <a:r>
              <a:rPr lang="zh-CN" altLang="en-US" dirty="0"/>
              <a:t>“万变不离其</a:t>
            </a:r>
            <a:r>
              <a:rPr lang="zh-CN" altLang="en-US" dirty="0">
                <a:solidFill>
                  <a:srgbClr val="C00000"/>
                </a:solidFill>
              </a:rPr>
              <a:t>宗</a:t>
            </a:r>
            <a:r>
              <a:rPr lang="zh-CN" altLang="en-US" dirty="0"/>
              <a:t>”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CB74FDA-0ECB-4496-8C08-233A03C9D331}"/>
              </a:ext>
            </a:extLst>
          </p:cNvPr>
          <p:cNvSpPr txBox="1"/>
          <p:nvPr/>
        </p:nvSpPr>
        <p:spPr>
          <a:xfrm>
            <a:off x="4119457" y="637965"/>
            <a:ext cx="8271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identified_precursor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acquried_MS2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MS2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×(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precursor_ms2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precursor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06FAB51-B865-4794-9556-B66086B43C35}"/>
              </a:ext>
            </a:extLst>
          </p:cNvPr>
          <p:cNvSpPr txBox="1"/>
          <p:nvPr/>
        </p:nvSpPr>
        <p:spPr>
          <a:xfrm>
            <a:off x="-863604" y="1662322"/>
            <a:ext cx="3259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acquried_MS2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2C07145-FBEA-4035-918D-D86502AE449C}"/>
              </a:ext>
            </a:extLst>
          </p:cNvPr>
          <p:cNvSpPr txBox="1"/>
          <p:nvPr/>
        </p:nvSpPr>
        <p:spPr>
          <a:xfrm>
            <a:off x="2201669" y="2856090"/>
            <a:ext cx="827116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注意有效梯度</a:t>
            </a:r>
            <a:endParaRPr lang="en-US" altLang="zh-CN" sz="2600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</a:t>
            </a:r>
            <a:r>
              <a:rPr lang="zh-CN" altLang="en-US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每张谱图信息都很丰富，通常意义上的解析率都很高</a:t>
            </a:r>
            <a:endParaRPr lang="en-US" altLang="zh-CN" sz="2200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色谱洗脱前</a:t>
            </a:r>
            <a:r>
              <a:rPr lang="en-US" altLang="zh-CN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分钟和后</a:t>
            </a:r>
            <a:r>
              <a:rPr lang="en-US" altLang="zh-CN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分钟不要浪费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294510B-1D50-4AD5-BEF8-631A5B6DFCA5}"/>
              </a:ext>
            </a:extLst>
          </p:cNvPr>
          <p:cNvSpPr txBox="1"/>
          <p:nvPr/>
        </p:nvSpPr>
        <p:spPr>
          <a:xfrm>
            <a:off x="-245537" y="4049998"/>
            <a:ext cx="264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precursor_ms2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1EF9E54-B1A1-4DC2-A344-6776F53F7C20}"/>
              </a:ext>
            </a:extLst>
          </p:cNvPr>
          <p:cNvSpPr/>
          <p:nvPr/>
        </p:nvSpPr>
        <p:spPr>
          <a:xfrm>
            <a:off x="2201669" y="1662322"/>
            <a:ext cx="1000125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注意有效梯度</a:t>
            </a:r>
            <a:endParaRPr lang="en-US" altLang="zh-CN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仪器固定的情况下，采集二级谱图总数与采集速度有关，可调整空间不大</a:t>
            </a:r>
            <a:endParaRPr lang="en-US" altLang="zh-CN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色谱洗脱前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分钟和后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分钟不要浪费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F994253-779B-4EFB-AA45-781CFB802EC6}"/>
              </a:ext>
            </a:extLst>
          </p:cNvPr>
          <p:cNvSpPr txBox="1"/>
          <p:nvPr/>
        </p:nvSpPr>
        <p:spPr>
          <a:xfrm>
            <a:off x="2201669" y="4069936"/>
            <a:ext cx="72683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把每张二级谱图“喂饱”</a:t>
            </a:r>
            <a:endParaRPr lang="en-US" altLang="zh-CN" sz="2600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</a:t>
            </a:r>
            <a:r>
              <a:rPr lang="zh-CN" altLang="en-US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每张谱图信息都很丰富，通常意义上的解析率都很高色谱洗脱前</a:t>
            </a:r>
            <a:r>
              <a:rPr lang="en-US" altLang="zh-CN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分钟和后</a:t>
            </a:r>
            <a:r>
              <a:rPr lang="en-US" altLang="zh-CN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分钟不要浪费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0BD4687-4B74-48E2-86A0-F0137166FF74}"/>
              </a:ext>
            </a:extLst>
          </p:cNvPr>
          <p:cNvSpPr txBox="1"/>
          <p:nvPr/>
        </p:nvSpPr>
        <p:spPr>
          <a:xfrm>
            <a:off x="-711204" y="2839862"/>
            <a:ext cx="3107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MS2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AA2619A-AA38-477D-BEE2-753579E2C9D4}"/>
              </a:ext>
            </a:extLst>
          </p:cNvPr>
          <p:cNvSpPr txBox="1"/>
          <p:nvPr/>
        </p:nvSpPr>
        <p:spPr>
          <a:xfrm>
            <a:off x="-245537" y="5239487"/>
            <a:ext cx="264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precursor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DA41F59-9FA7-445F-827B-C61C6EF5138F}"/>
              </a:ext>
            </a:extLst>
          </p:cNvPr>
          <p:cNvSpPr txBox="1"/>
          <p:nvPr/>
        </p:nvSpPr>
        <p:spPr>
          <a:xfrm>
            <a:off x="2201668" y="5262387"/>
            <a:ext cx="929987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色谱曲线上的“点”不要太多</a:t>
            </a:r>
            <a:endParaRPr lang="en-US" altLang="zh-CN" sz="2600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如肽段平均持续洗脱时间</a:t>
            </a:r>
            <a:r>
              <a:rPr lang="en-US" altLang="zh-CN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zh-CN" altLang="en-US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秒，可以设</a:t>
            </a:r>
            <a:r>
              <a:rPr lang="en-US" altLang="zh-CN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秒一个</a:t>
            </a:r>
            <a:r>
              <a:rPr lang="en-US" altLang="zh-CN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cycle</a:t>
            </a:r>
          </a:p>
          <a:p>
            <a:r>
              <a:rPr lang="zh-CN" altLang="en-US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采</a:t>
            </a:r>
            <a:r>
              <a:rPr lang="en-US" altLang="zh-CN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个点够用了</a:t>
            </a:r>
            <a:endParaRPr lang="zh-CN" altLang="en-US" sz="2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612535-EA97-427A-927F-9A3A9302C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534E-9B70-432C-A3B0-07AC948CB584}" type="slidenum">
              <a:rPr lang="zh-CN" altLang="en-US" smtClean="0"/>
              <a:pPr/>
              <a:t>29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7680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13A3E3-EABE-412D-B47D-C1BF26DBB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评测情况概述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F9DF205-B32C-478D-8B77-C96996394B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12617" y="2804207"/>
            <a:ext cx="5760000" cy="316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2FC9CF7-0014-432E-919D-72C94C686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878" y="2804207"/>
            <a:ext cx="5760000" cy="316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9C73B53-56AE-4D3D-B1B6-BFC6D4ACB4C6}"/>
              </a:ext>
            </a:extLst>
          </p:cNvPr>
          <p:cNvSpPr txBox="1"/>
          <p:nvPr/>
        </p:nvSpPr>
        <p:spPr>
          <a:xfrm>
            <a:off x="1415627" y="1639147"/>
            <a:ext cx="3488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183884"/>
                </a:solidFill>
                <a:latin typeface="+mn-ea"/>
              </a:rPr>
              <a:t>CNCP2018</a:t>
            </a:r>
            <a:r>
              <a:rPr lang="zh-CN" altLang="en-US" b="1" dirty="0">
                <a:solidFill>
                  <a:srgbClr val="183884"/>
                </a:solidFill>
                <a:latin typeface="+mn-ea"/>
              </a:rPr>
              <a:t>评测活动</a:t>
            </a:r>
            <a:endParaRPr lang="en-US" altLang="zh-CN" b="1" dirty="0">
              <a:solidFill>
                <a:srgbClr val="183884"/>
              </a:solidFill>
              <a:latin typeface="+mn-ea"/>
            </a:endParaRPr>
          </a:p>
          <a:p>
            <a:pPr algn="ctr"/>
            <a:r>
              <a:rPr lang="en-US" altLang="zh-CN" b="1" dirty="0">
                <a:solidFill>
                  <a:srgbClr val="C00000"/>
                </a:solidFill>
                <a:latin typeface="+mn-ea"/>
              </a:rPr>
              <a:t>17</a:t>
            </a:r>
            <a:r>
              <a:rPr lang="zh-CN" altLang="en-US" b="1" dirty="0">
                <a:solidFill>
                  <a:srgbClr val="C00000"/>
                </a:solidFill>
                <a:latin typeface="+mn-ea"/>
              </a:rPr>
              <a:t>个平台</a:t>
            </a:r>
            <a:endParaRPr lang="en-US" altLang="zh-CN" b="1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7545088-BF81-4869-89B1-557E47BD8DE2}"/>
              </a:ext>
            </a:extLst>
          </p:cNvPr>
          <p:cNvSpPr txBox="1"/>
          <p:nvPr/>
        </p:nvSpPr>
        <p:spPr>
          <a:xfrm>
            <a:off x="7067973" y="1635761"/>
            <a:ext cx="3488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183884"/>
                </a:solidFill>
                <a:latin typeface="+mn-ea"/>
              </a:rPr>
              <a:t>CNCP2020</a:t>
            </a:r>
            <a:r>
              <a:rPr lang="zh-CN" altLang="en-US" b="1" dirty="0">
                <a:solidFill>
                  <a:srgbClr val="183884"/>
                </a:solidFill>
                <a:latin typeface="+mn-ea"/>
              </a:rPr>
              <a:t>评测活动</a:t>
            </a:r>
            <a:endParaRPr lang="en-US" altLang="zh-CN" b="1" dirty="0">
              <a:solidFill>
                <a:srgbClr val="183884"/>
              </a:solidFill>
              <a:latin typeface="+mn-ea"/>
            </a:endParaRPr>
          </a:p>
          <a:p>
            <a:pPr algn="ctr"/>
            <a:r>
              <a:rPr lang="en-US" altLang="zh-CN" b="1" dirty="0">
                <a:solidFill>
                  <a:srgbClr val="C00000"/>
                </a:solidFill>
                <a:latin typeface="+mn-ea"/>
              </a:rPr>
              <a:t>26</a:t>
            </a:r>
            <a:r>
              <a:rPr lang="zh-CN" altLang="en-US" b="1" dirty="0">
                <a:solidFill>
                  <a:srgbClr val="C00000"/>
                </a:solidFill>
                <a:latin typeface="+mn-ea"/>
              </a:rPr>
              <a:t>个平台</a:t>
            </a:r>
            <a:endParaRPr lang="en-US" altLang="zh-CN" b="1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CFE45195-C977-4675-A246-C0F314004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534E-9B70-432C-A3B0-07AC948CB584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E2E9E31-E4A4-4357-9D09-615EABC779CE}"/>
              </a:ext>
            </a:extLst>
          </p:cNvPr>
          <p:cNvSpPr txBox="1"/>
          <p:nvPr/>
        </p:nvSpPr>
        <p:spPr>
          <a:xfrm>
            <a:off x="212616" y="6251028"/>
            <a:ext cx="5759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C00000"/>
                </a:solidFill>
              </a:rPr>
              <a:t>质谱实验到底可不可以优化？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5D24041-A611-4D1A-96F3-2D48DA8C5265}"/>
              </a:ext>
            </a:extLst>
          </p:cNvPr>
          <p:cNvSpPr txBox="1"/>
          <p:nvPr/>
        </p:nvSpPr>
        <p:spPr>
          <a:xfrm>
            <a:off x="6219387" y="6251028"/>
            <a:ext cx="5759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C00000"/>
                </a:solidFill>
              </a:rPr>
              <a:t>质谱实验到底怎么优化？</a:t>
            </a:r>
          </a:p>
        </p:txBody>
      </p:sp>
    </p:spTree>
    <p:extLst>
      <p:ext uri="{BB962C8B-B14F-4D97-AF65-F5344CB8AC3E}">
        <p14:creationId xmlns:p14="http://schemas.microsoft.com/office/powerpoint/2010/main" val="34623939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3EE77B-696C-4222-AEEB-B61A4CFE7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小结：如何评估和优化</a:t>
            </a:r>
            <a:r>
              <a:rPr lang="en-US" altLang="zh-CN" dirty="0"/>
              <a:t>DIA</a:t>
            </a:r>
            <a:r>
              <a:rPr lang="zh-CN" altLang="en-US" dirty="0"/>
              <a:t>参数设置</a:t>
            </a:r>
            <a:br>
              <a:rPr lang="en-US" altLang="zh-CN" dirty="0"/>
            </a:br>
            <a:r>
              <a:rPr lang="zh-CN" altLang="en-US" dirty="0"/>
              <a:t>“万变不离其</a:t>
            </a:r>
            <a:r>
              <a:rPr lang="zh-CN" altLang="en-US" dirty="0">
                <a:solidFill>
                  <a:srgbClr val="C00000"/>
                </a:solidFill>
              </a:rPr>
              <a:t>宗</a:t>
            </a:r>
            <a:r>
              <a:rPr lang="zh-CN" altLang="en-US" dirty="0"/>
              <a:t>”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CB74FDA-0ECB-4496-8C08-233A03C9D331}"/>
              </a:ext>
            </a:extLst>
          </p:cNvPr>
          <p:cNvSpPr txBox="1"/>
          <p:nvPr/>
        </p:nvSpPr>
        <p:spPr>
          <a:xfrm>
            <a:off x="4119457" y="637965"/>
            <a:ext cx="8271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identified_precursor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acquried_MS2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MS2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×(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precursor_ms2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precursor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06FAB51-B865-4794-9556-B66086B43C35}"/>
              </a:ext>
            </a:extLst>
          </p:cNvPr>
          <p:cNvSpPr txBox="1"/>
          <p:nvPr/>
        </p:nvSpPr>
        <p:spPr>
          <a:xfrm>
            <a:off x="-863604" y="1662322"/>
            <a:ext cx="3259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acquried_MS2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2C07145-FBEA-4035-918D-D86502AE449C}"/>
              </a:ext>
            </a:extLst>
          </p:cNvPr>
          <p:cNvSpPr txBox="1"/>
          <p:nvPr/>
        </p:nvSpPr>
        <p:spPr>
          <a:xfrm>
            <a:off x="2201669" y="2856090"/>
            <a:ext cx="827116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注意有效梯度</a:t>
            </a:r>
            <a:endParaRPr lang="en-US" altLang="zh-CN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</a:t>
            </a:r>
            <a:r>
              <a:rPr lang="zh-CN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每张谱图信息都很丰富，通常意义上的解析率都很高</a:t>
            </a:r>
            <a:endParaRPr lang="en-US" altLang="zh-CN" sz="2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色谱洗脱前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分钟和后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分钟不要浪费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294510B-1D50-4AD5-BEF8-631A5B6DFCA5}"/>
              </a:ext>
            </a:extLst>
          </p:cNvPr>
          <p:cNvSpPr txBox="1"/>
          <p:nvPr/>
        </p:nvSpPr>
        <p:spPr>
          <a:xfrm>
            <a:off x="-245537" y="4049998"/>
            <a:ext cx="264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precursor_ms2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1EF9E54-B1A1-4DC2-A344-6776F53F7C20}"/>
              </a:ext>
            </a:extLst>
          </p:cNvPr>
          <p:cNvSpPr/>
          <p:nvPr/>
        </p:nvSpPr>
        <p:spPr>
          <a:xfrm>
            <a:off x="2201669" y="1662322"/>
            <a:ext cx="1000125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6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注意有效梯度</a:t>
            </a:r>
            <a:endParaRPr lang="en-US" altLang="zh-CN" sz="2600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仪器固定的情况下，采集二级谱图总数与采集速度有关，可调整空间不大</a:t>
            </a:r>
            <a:endParaRPr lang="en-US" altLang="zh-CN" sz="2200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色谱洗脱前</a:t>
            </a:r>
            <a:r>
              <a:rPr lang="en-US" altLang="zh-CN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分钟和后</a:t>
            </a:r>
            <a:r>
              <a:rPr lang="en-US" altLang="zh-CN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分钟不要浪费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F994253-779B-4EFB-AA45-781CFB802EC6}"/>
              </a:ext>
            </a:extLst>
          </p:cNvPr>
          <p:cNvSpPr txBox="1"/>
          <p:nvPr/>
        </p:nvSpPr>
        <p:spPr>
          <a:xfrm>
            <a:off x="2201669" y="4069936"/>
            <a:ext cx="72683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把每张二级谱图“喂饱”</a:t>
            </a:r>
            <a:endParaRPr lang="en-US" altLang="zh-CN" sz="2600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</a:t>
            </a:r>
            <a:r>
              <a:rPr lang="zh-CN" altLang="en-US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每张谱图信息都很丰富，通常意义上的解析率都很高色谱洗脱前</a:t>
            </a:r>
            <a:r>
              <a:rPr lang="en-US" altLang="zh-CN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分钟和后</a:t>
            </a:r>
            <a:r>
              <a:rPr lang="en-US" altLang="zh-CN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分钟不要浪费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0BD4687-4B74-48E2-86A0-F0137166FF74}"/>
              </a:ext>
            </a:extLst>
          </p:cNvPr>
          <p:cNvSpPr txBox="1"/>
          <p:nvPr/>
        </p:nvSpPr>
        <p:spPr>
          <a:xfrm>
            <a:off x="-711204" y="2839862"/>
            <a:ext cx="3107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MS2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AA2619A-AA38-477D-BEE2-753579E2C9D4}"/>
              </a:ext>
            </a:extLst>
          </p:cNvPr>
          <p:cNvSpPr txBox="1"/>
          <p:nvPr/>
        </p:nvSpPr>
        <p:spPr>
          <a:xfrm>
            <a:off x="-245537" y="5239487"/>
            <a:ext cx="264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precursor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DA41F59-9FA7-445F-827B-C61C6EF5138F}"/>
              </a:ext>
            </a:extLst>
          </p:cNvPr>
          <p:cNvSpPr txBox="1"/>
          <p:nvPr/>
        </p:nvSpPr>
        <p:spPr>
          <a:xfrm>
            <a:off x="2201668" y="5262387"/>
            <a:ext cx="929987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色谱曲线上的“点”不要太多</a:t>
            </a:r>
            <a:endParaRPr lang="en-US" altLang="zh-CN" sz="2600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如肽段平均持续洗脱时间</a:t>
            </a:r>
            <a:r>
              <a:rPr lang="en-US" altLang="zh-CN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zh-CN" altLang="en-US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秒，可以设</a:t>
            </a:r>
            <a:r>
              <a:rPr lang="en-US" altLang="zh-CN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秒一个</a:t>
            </a:r>
            <a:r>
              <a:rPr lang="en-US" altLang="zh-CN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cycle</a:t>
            </a:r>
          </a:p>
          <a:p>
            <a:r>
              <a:rPr lang="zh-CN" altLang="en-US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采</a:t>
            </a:r>
            <a:r>
              <a:rPr lang="en-US" altLang="zh-CN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个点够用了</a:t>
            </a:r>
            <a:endParaRPr lang="zh-CN" altLang="en-US" sz="2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A12003-CF55-46B3-9A17-FC7E86E17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534E-9B70-432C-A3B0-07AC948CB584}" type="slidenum">
              <a:rPr lang="zh-CN" altLang="en-US" smtClean="0"/>
              <a:pPr/>
              <a:t>30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18699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3EE77B-696C-4222-AEEB-B61A4CFE7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小结：如何评估和优化</a:t>
            </a:r>
            <a:r>
              <a:rPr lang="en-US" altLang="zh-CN" dirty="0"/>
              <a:t>DIA</a:t>
            </a:r>
            <a:r>
              <a:rPr lang="zh-CN" altLang="en-US" dirty="0"/>
              <a:t>参数设置</a:t>
            </a:r>
            <a:br>
              <a:rPr lang="en-US" altLang="zh-CN" dirty="0"/>
            </a:br>
            <a:r>
              <a:rPr lang="zh-CN" altLang="en-US" dirty="0"/>
              <a:t>“万变不离其</a:t>
            </a:r>
            <a:r>
              <a:rPr lang="zh-CN" altLang="en-US" dirty="0">
                <a:solidFill>
                  <a:srgbClr val="C00000"/>
                </a:solidFill>
              </a:rPr>
              <a:t>宗</a:t>
            </a:r>
            <a:r>
              <a:rPr lang="zh-CN" altLang="en-US" dirty="0"/>
              <a:t>”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CB74FDA-0ECB-4496-8C08-233A03C9D331}"/>
              </a:ext>
            </a:extLst>
          </p:cNvPr>
          <p:cNvSpPr txBox="1"/>
          <p:nvPr/>
        </p:nvSpPr>
        <p:spPr>
          <a:xfrm>
            <a:off x="4119457" y="637965"/>
            <a:ext cx="8271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identified_precursor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acquried_MS2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MS2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×(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precursor_ms2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precursor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06FAB51-B865-4794-9556-B66086B43C35}"/>
              </a:ext>
            </a:extLst>
          </p:cNvPr>
          <p:cNvSpPr txBox="1"/>
          <p:nvPr/>
        </p:nvSpPr>
        <p:spPr>
          <a:xfrm>
            <a:off x="-863604" y="1662322"/>
            <a:ext cx="3259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acquried_MS2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2C07145-FBEA-4035-918D-D86502AE449C}"/>
              </a:ext>
            </a:extLst>
          </p:cNvPr>
          <p:cNvSpPr txBox="1"/>
          <p:nvPr/>
        </p:nvSpPr>
        <p:spPr>
          <a:xfrm>
            <a:off x="2201669" y="2856090"/>
            <a:ext cx="827116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注意有效梯度</a:t>
            </a:r>
            <a:endParaRPr lang="en-US" altLang="zh-CN" sz="2600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</a:t>
            </a:r>
            <a:r>
              <a:rPr lang="zh-CN" altLang="en-US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每张谱图信息都很丰富，通常意义上的解析率都很高</a:t>
            </a:r>
            <a:endParaRPr lang="en-US" altLang="zh-CN" sz="2200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色谱洗脱前</a:t>
            </a:r>
            <a:r>
              <a:rPr lang="en-US" altLang="zh-CN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分钟和后</a:t>
            </a:r>
            <a:r>
              <a:rPr lang="en-US" altLang="zh-CN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分钟不要浪费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294510B-1D50-4AD5-BEF8-631A5B6DFCA5}"/>
              </a:ext>
            </a:extLst>
          </p:cNvPr>
          <p:cNvSpPr txBox="1"/>
          <p:nvPr/>
        </p:nvSpPr>
        <p:spPr>
          <a:xfrm>
            <a:off x="-245537" y="4049998"/>
            <a:ext cx="264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precursor_ms2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1EF9E54-B1A1-4DC2-A344-6776F53F7C20}"/>
              </a:ext>
            </a:extLst>
          </p:cNvPr>
          <p:cNvSpPr/>
          <p:nvPr/>
        </p:nvSpPr>
        <p:spPr>
          <a:xfrm>
            <a:off x="2201669" y="1662322"/>
            <a:ext cx="1000125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6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注意有效梯度</a:t>
            </a:r>
            <a:endParaRPr lang="en-US" altLang="zh-CN" sz="2600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仪器固定的情况下，采集二级谱图总数与采集速度有关，可调整空间不大</a:t>
            </a:r>
            <a:endParaRPr lang="en-US" altLang="zh-CN" sz="2200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色谱洗脱前</a:t>
            </a:r>
            <a:r>
              <a:rPr lang="en-US" altLang="zh-CN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分钟和后</a:t>
            </a:r>
            <a:r>
              <a:rPr lang="en-US" altLang="zh-CN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分钟不要浪费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F994253-779B-4EFB-AA45-781CFB802EC6}"/>
              </a:ext>
            </a:extLst>
          </p:cNvPr>
          <p:cNvSpPr txBox="1"/>
          <p:nvPr/>
        </p:nvSpPr>
        <p:spPr>
          <a:xfrm>
            <a:off x="2201669" y="4069936"/>
            <a:ext cx="72683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把每张二级谱图“喂饱”</a:t>
            </a:r>
            <a:endParaRPr lang="en-US" altLang="zh-CN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</a:t>
            </a:r>
            <a:r>
              <a:rPr lang="zh-CN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每张谱图信息都很丰富，通常意义上的解析率都很高相信软件解析混合谱图的能力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0BD4687-4B74-48E2-86A0-F0137166FF74}"/>
              </a:ext>
            </a:extLst>
          </p:cNvPr>
          <p:cNvSpPr txBox="1"/>
          <p:nvPr/>
        </p:nvSpPr>
        <p:spPr>
          <a:xfrm>
            <a:off x="-711204" y="2839862"/>
            <a:ext cx="3107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MS2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AA2619A-AA38-477D-BEE2-753579E2C9D4}"/>
              </a:ext>
            </a:extLst>
          </p:cNvPr>
          <p:cNvSpPr txBox="1"/>
          <p:nvPr/>
        </p:nvSpPr>
        <p:spPr>
          <a:xfrm>
            <a:off x="-245537" y="5239487"/>
            <a:ext cx="264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precursor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DA41F59-9FA7-445F-827B-C61C6EF5138F}"/>
              </a:ext>
            </a:extLst>
          </p:cNvPr>
          <p:cNvSpPr txBox="1"/>
          <p:nvPr/>
        </p:nvSpPr>
        <p:spPr>
          <a:xfrm>
            <a:off x="2201668" y="5262387"/>
            <a:ext cx="929987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色谱曲线上的“点”不要太多</a:t>
            </a:r>
            <a:endParaRPr lang="en-US" altLang="zh-CN" sz="2600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如肽段平均持续洗脱时间</a:t>
            </a:r>
            <a:r>
              <a:rPr lang="en-US" altLang="zh-CN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zh-CN" altLang="en-US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秒，可以设</a:t>
            </a:r>
            <a:r>
              <a:rPr lang="en-US" altLang="zh-CN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秒一个</a:t>
            </a:r>
            <a:r>
              <a:rPr lang="en-US" altLang="zh-CN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cycle</a:t>
            </a:r>
          </a:p>
          <a:p>
            <a:r>
              <a:rPr lang="zh-CN" altLang="en-US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采</a:t>
            </a:r>
            <a:r>
              <a:rPr lang="en-US" altLang="zh-CN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个点够用了</a:t>
            </a:r>
            <a:endParaRPr lang="zh-CN" altLang="en-US" sz="2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AB6AF9-AD40-40BF-957E-621B0E6E0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534E-9B70-432C-A3B0-07AC948CB584}" type="slidenum">
              <a:rPr lang="zh-CN" altLang="en-US" smtClean="0"/>
              <a:pPr/>
              <a:t>31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8229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3EE77B-696C-4222-AEEB-B61A4CFE7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小结：如何评估和优化</a:t>
            </a:r>
            <a:r>
              <a:rPr lang="en-US" altLang="zh-CN" dirty="0"/>
              <a:t>DIA</a:t>
            </a:r>
            <a:r>
              <a:rPr lang="zh-CN" altLang="en-US" dirty="0"/>
              <a:t>参数设置</a:t>
            </a:r>
            <a:br>
              <a:rPr lang="en-US" altLang="zh-CN" dirty="0"/>
            </a:br>
            <a:r>
              <a:rPr lang="zh-CN" altLang="en-US" dirty="0"/>
              <a:t>“万变不离其</a:t>
            </a:r>
            <a:r>
              <a:rPr lang="zh-CN" altLang="en-US" dirty="0">
                <a:solidFill>
                  <a:srgbClr val="C00000"/>
                </a:solidFill>
              </a:rPr>
              <a:t>宗</a:t>
            </a:r>
            <a:r>
              <a:rPr lang="zh-CN" altLang="en-US" dirty="0"/>
              <a:t>”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CB74FDA-0ECB-4496-8C08-233A03C9D331}"/>
              </a:ext>
            </a:extLst>
          </p:cNvPr>
          <p:cNvSpPr txBox="1"/>
          <p:nvPr/>
        </p:nvSpPr>
        <p:spPr>
          <a:xfrm>
            <a:off x="4119457" y="637965"/>
            <a:ext cx="8271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identified_precursor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acquried_MS2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MS2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×(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precursor_ms2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precursor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06FAB51-B865-4794-9556-B66086B43C35}"/>
              </a:ext>
            </a:extLst>
          </p:cNvPr>
          <p:cNvSpPr txBox="1"/>
          <p:nvPr/>
        </p:nvSpPr>
        <p:spPr>
          <a:xfrm>
            <a:off x="-863604" y="1662322"/>
            <a:ext cx="3259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acquried_MS2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2C07145-FBEA-4035-918D-D86502AE449C}"/>
              </a:ext>
            </a:extLst>
          </p:cNvPr>
          <p:cNvSpPr txBox="1"/>
          <p:nvPr/>
        </p:nvSpPr>
        <p:spPr>
          <a:xfrm>
            <a:off x="2201669" y="2856090"/>
            <a:ext cx="827116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注意有效梯度</a:t>
            </a:r>
            <a:endParaRPr lang="en-US" altLang="zh-CN" sz="2600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</a:t>
            </a:r>
            <a:r>
              <a:rPr lang="zh-CN" altLang="en-US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每张谱图信息都很丰富，通常意义上的解析率都很高</a:t>
            </a:r>
            <a:endParaRPr lang="en-US" altLang="zh-CN" sz="2200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色谱洗脱前</a:t>
            </a:r>
            <a:r>
              <a:rPr lang="en-US" altLang="zh-CN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分钟和后</a:t>
            </a:r>
            <a:r>
              <a:rPr lang="en-US" altLang="zh-CN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分钟不要浪费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294510B-1D50-4AD5-BEF8-631A5B6DFCA5}"/>
              </a:ext>
            </a:extLst>
          </p:cNvPr>
          <p:cNvSpPr txBox="1"/>
          <p:nvPr/>
        </p:nvSpPr>
        <p:spPr>
          <a:xfrm>
            <a:off x="-245537" y="4049998"/>
            <a:ext cx="264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precursor_ms2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1EF9E54-B1A1-4DC2-A344-6776F53F7C20}"/>
              </a:ext>
            </a:extLst>
          </p:cNvPr>
          <p:cNvSpPr/>
          <p:nvPr/>
        </p:nvSpPr>
        <p:spPr>
          <a:xfrm>
            <a:off x="2201669" y="1662322"/>
            <a:ext cx="1000125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6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注意有效梯度</a:t>
            </a:r>
            <a:endParaRPr lang="en-US" altLang="zh-CN" sz="2600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仪器固定的情况下，采集二级谱图总数与采集速度有关，可调整空间不大</a:t>
            </a:r>
            <a:endParaRPr lang="en-US" altLang="zh-CN" sz="2200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色谱洗脱前</a:t>
            </a:r>
            <a:r>
              <a:rPr lang="en-US" altLang="zh-CN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分钟和后</a:t>
            </a:r>
            <a:r>
              <a:rPr lang="en-US" altLang="zh-CN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分钟不要浪费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F994253-779B-4EFB-AA45-781CFB802EC6}"/>
              </a:ext>
            </a:extLst>
          </p:cNvPr>
          <p:cNvSpPr txBox="1"/>
          <p:nvPr/>
        </p:nvSpPr>
        <p:spPr>
          <a:xfrm>
            <a:off x="2201669" y="4069936"/>
            <a:ext cx="72683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把每张二级谱图“喂饱”</a:t>
            </a:r>
            <a:endParaRPr lang="en-US" altLang="zh-CN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</a:t>
            </a:r>
            <a:r>
              <a:rPr lang="zh-CN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每张谱图信息都很丰富，通常意义上的解析率都很高相信软件解析混合谱图的能力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0BD4687-4B74-48E2-86A0-F0137166FF74}"/>
              </a:ext>
            </a:extLst>
          </p:cNvPr>
          <p:cNvSpPr txBox="1"/>
          <p:nvPr/>
        </p:nvSpPr>
        <p:spPr>
          <a:xfrm>
            <a:off x="-711204" y="2839862"/>
            <a:ext cx="3107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MS2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AA2619A-AA38-477D-BEE2-753579E2C9D4}"/>
              </a:ext>
            </a:extLst>
          </p:cNvPr>
          <p:cNvSpPr txBox="1"/>
          <p:nvPr/>
        </p:nvSpPr>
        <p:spPr>
          <a:xfrm>
            <a:off x="-245537" y="5239487"/>
            <a:ext cx="264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precursor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DA41F59-9FA7-445F-827B-C61C6EF5138F}"/>
              </a:ext>
            </a:extLst>
          </p:cNvPr>
          <p:cNvSpPr txBox="1"/>
          <p:nvPr/>
        </p:nvSpPr>
        <p:spPr>
          <a:xfrm>
            <a:off x="2201668" y="5262387"/>
            <a:ext cx="929987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色谱曲线上的“点”不要太多</a:t>
            </a:r>
            <a:endParaRPr lang="en-US" altLang="zh-CN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如肽段平均持续洗脱时间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zh-CN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秒，可以设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秒一个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cycle</a:t>
            </a:r>
          </a:p>
          <a:p>
            <a:r>
              <a:rPr lang="zh-CN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采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个点够用了</a:t>
            </a:r>
            <a:endParaRPr lang="zh-CN" altLang="en-US" sz="2200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2C3BCC-1337-4EF0-9297-93607E7A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534E-9B70-432C-A3B0-07AC948CB584}" type="slidenum">
              <a:rPr lang="zh-CN" altLang="en-US" smtClean="0"/>
              <a:pPr/>
              <a:t>32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27122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ern="0">
                <a:solidFill>
                  <a:srgbClr val="183884"/>
                </a:solidFill>
                <a:latin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汇报提纲</a:t>
            </a:r>
            <a:endParaRPr lang="zh-CN" altLang="en-US" kern="0">
              <a:solidFill>
                <a:srgbClr val="183884"/>
              </a:solidFill>
              <a:latin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656870" y="1460351"/>
            <a:ext cx="7282150" cy="2791346"/>
            <a:chOff x="2070130" y="1092686"/>
            <a:chExt cx="7282150" cy="2791346"/>
          </a:xfrm>
        </p:grpSpPr>
        <p:sp>
          <p:nvSpPr>
            <p:cNvPr id="12" name="矩形​​ 12"/>
            <p:cNvSpPr/>
            <p:nvPr/>
          </p:nvSpPr>
          <p:spPr>
            <a:xfrm>
              <a:off x="3241611" y="1092686"/>
              <a:ext cx="6110669" cy="69386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5" rIns="121908" bIns="60955" anchor="ctr"/>
            <a:lstStyle/>
            <a:p>
              <a:pPr marL="360045">
                <a:defRPr/>
              </a:pPr>
              <a:r>
                <a:rPr lang="zh-CN" altLang="en-US" sz="3600" b="1" dirty="0">
                  <a:solidFill>
                    <a:srgbClr val="1838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评测情况概述</a:t>
              </a:r>
            </a:p>
          </p:txBody>
        </p:sp>
        <p:sp>
          <p:nvSpPr>
            <p:cNvPr id="13" name="矩形​​ 3"/>
            <p:cNvSpPr/>
            <p:nvPr/>
          </p:nvSpPr>
          <p:spPr>
            <a:xfrm>
              <a:off x="2070130" y="1092686"/>
              <a:ext cx="974055" cy="820404"/>
            </a:xfrm>
            <a:custGeom>
              <a:avLst/>
              <a:gdLst/>
              <a:ahLst/>
              <a:cxnLst/>
              <a:rect l="l" t="t" r="r" b="b"/>
              <a:pathLst>
                <a:path w="1152128" h="936104">
                  <a:moveTo>
                    <a:pt x="0" y="0"/>
                  </a:moveTo>
                  <a:lnTo>
                    <a:pt x="1152128" y="0"/>
                  </a:lnTo>
                  <a:lnTo>
                    <a:pt x="1152128" y="792088"/>
                  </a:lnTo>
                  <a:lnTo>
                    <a:pt x="720080" y="792088"/>
                  </a:lnTo>
                  <a:lnTo>
                    <a:pt x="576064" y="936104"/>
                  </a:lnTo>
                  <a:lnTo>
                    <a:pt x="432048" y="792088"/>
                  </a:lnTo>
                  <a:lnTo>
                    <a:pt x="0" y="792088"/>
                  </a:lnTo>
                  <a:close/>
                </a:path>
              </a:pathLst>
            </a:custGeom>
            <a:solidFill>
              <a:srgbClr val="1B2153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 algn="ctr">
                <a:defRPr/>
              </a:pPr>
              <a:r>
                <a:rPr lang="zh-CN" altLang="en-US" sz="36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</a:t>
              </a:r>
            </a:p>
          </p:txBody>
        </p:sp>
        <p:sp>
          <p:nvSpPr>
            <p:cNvPr id="14" name="矩形​​ 3"/>
            <p:cNvSpPr/>
            <p:nvPr/>
          </p:nvSpPr>
          <p:spPr>
            <a:xfrm>
              <a:off x="2070130" y="2078157"/>
              <a:ext cx="974055" cy="820404"/>
            </a:xfrm>
            <a:custGeom>
              <a:avLst/>
              <a:gdLst/>
              <a:ahLst/>
              <a:cxnLst/>
              <a:rect l="l" t="t" r="r" b="b"/>
              <a:pathLst>
                <a:path w="1152128" h="936104">
                  <a:moveTo>
                    <a:pt x="0" y="0"/>
                  </a:moveTo>
                  <a:lnTo>
                    <a:pt x="1152128" y="0"/>
                  </a:lnTo>
                  <a:lnTo>
                    <a:pt x="1152128" y="792088"/>
                  </a:lnTo>
                  <a:lnTo>
                    <a:pt x="720080" y="792088"/>
                  </a:lnTo>
                  <a:lnTo>
                    <a:pt x="576064" y="936104"/>
                  </a:lnTo>
                  <a:lnTo>
                    <a:pt x="432048" y="792088"/>
                  </a:lnTo>
                  <a:lnTo>
                    <a:pt x="0" y="792088"/>
                  </a:lnTo>
                  <a:close/>
                </a:path>
              </a:pathLst>
            </a:custGeom>
            <a:solidFill>
              <a:srgbClr val="1B2153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 algn="ctr">
                <a:defRPr/>
              </a:pPr>
              <a:r>
                <a:rPr lang="zh-CN" altLang="en-US" sz="36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</a:t>
              </a:r>
            </a:p>
          </p:txBody>
        </p:sp>
        <p:sp>
          <p:nvSpPr>
            <p:cNvPr id="15" name="矩形​​ 12"/>
            <p:cNvSpPr/>
            <p:nvPr/>
          </p:nvSpPr>
          <p:spPr>
            <a:xfrm>
              <a:off x="3241611" y="2078157"/>
              <a:ext cx="6110669" cy="69386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5" rIns="121908" bIns="60955" anchor="ctr"/>
            <a:lstStyle/>
            <a:p>
              <a:pPr marL="360045">
                <a:defRPr/>
              </a:pPr>
              <a:r>
                <a:rPr lang="zh-CN" altLang="en-US" sz="3600" b="1" dirty="0">
                  <a:solidFill>
                    <a:srgbClr val="1838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评测方法介绍</a:t>
              </a:r>
            </a:p>
          </p:txBody>
        </p:sp>
        <p:sp>
          <p:nvSpPr>
            <p:cNvPr id="20" name="矩形​​ 3"/>
            <p:cNvSpPr/>
            <p:nvPr/>
          </p:nvSpPr>
          <p:spPr>
            <a:xfrm>
              <a:off x="2070130" y="3063628"/>
              <a:ext cx="974055" cy="820404"/>
            </a:xfrm>
            <a:custGeom>
              <a:avLst/>
              <a:gdLst/>
              <a:ahLst/>
              <a:cxnLst/>
              <a:rect l="l" t="t" r="r" b="b"/>
              <a:pathLst>
                <a:path w="1152128" h="936104">
                  <a:moveTo>
                    <a:pt x="0" y="0"/>
                  </a:moveTo>
                  <a:lnTo>
                    <a:pt x="1152128" y="0"/>
                  </a:lnTo>
                  <a:lnTo>
                    <a:pt x="1152128" y="792088"/>
                  </a:lnTo>
                  <a:lnTo>
                    <a:pt x="720080" y="792088"/>
                  </a:lnTo>
                  <a:lnTo>
                    <a:pt x="576064" y="936104"/>
                  </a:lnTo>
                  <a:lnTo>
                    <a:pt x="432048" y="792088"/>
                  </a:lnTo>
                  <a:lnTo>
                    <a:pt x="0" y="792088"/>
                  </a:lnTo>
                  <a:close/>
                </a:path>
              </a:pathLst>
            </a:custGeom>
            <a:solidFill>
              <a:srgbClr val="1B2153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 algn="ctr">
                <a:defRPr/>
              </a:pPr>
              <a:r>
                <a:rPr lang="zh-CN" altLang="en-US" sz="36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三</a:t>
              </a:r>
            </a:p>
          </p:txBody>
        </p:sp>
      </p:grpSp>
      <p:sp>
        <p:nvSpPr>
          <p:cNvPr id="4" name="矩形​​ 12"/>
          <p:cNvSpPr/>
          <p:nvPr/>
        </p:nvSpPr>
        <p:spPr>
          <a:xfrm>
            <a:off x="3828351" y="3431342"/>
            <a:ext cx="6110669" cy="693865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5" rIns="121908" bIns="60955" anchor="ctr"/>
          <a:lstStyle/>
          <a:p>
            <a:pPr marL="360045">
              <a:defRPr/>
            </a:pP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评测结果展示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828351" y="4194506"/>
            <a:ext cx="759683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charset="0"/>
              <a:buChar char="l"/>
            </a:pPr>
            <a:r>
              <a:rPr lang="zh-CN" altLang="en-US" sz="2600" b="1" dirty="0">
                <a:solidFill>
                  <a:schemeClr val="bg1">
                    <a:lumMod val="65000"/>
                  </a:schemeClr>
                </a:solidFill>
              </a:rPr>
              <a:t>定性对比：相同仪器不同实验室</a:t>
            </a:r>
            <a:endParaRPr lang="en-US" altLang="zh-CN" sz="2600" b="1" dirty="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Wingdings" panose="05000000000000000000" charset="0"/>
              <a:buChar char="l"/>
            </a:pPr>
            <a:r>
              <a:rPr lang="zh-CN" altLang="en-US" sz="2600" b="1" dirty="0">
                <a:solidFill>
                  <a:srgbClr val="C00000"/>
                </a:solidFill>
              </a:rPr>
              <a:t>定性对比：相同实验室不同方法（</a:t>
            </a:r>
            <a:r>
              <a:rPr lang="en-US" altLang="zh-CN" sz="2600" b="1" dirty="0">
                <a:solidFill>
                  <a:srgbClr val="C00000"/>
                </a:solidFill>
              </a:rPr>
              <a:t>DDA vs. DIA</a:t>
            </a:r>
            <a:r>
              <a:rPr lang="zh-CN" altLang="en-US" sz="2600" b="1" dirty="0">
                <a:solidFill>
                  <a:srgbClr val="C00000"/>
                </a:solidFill>
              </a:rPr>
              <a:t>）</a:t>
            </a:r>
            <a:endParaRPr lang="en-US" altLang="zh-CN" sz="2600" b="1" dirty="0">
              <a:solidFill>
                <a:srgbClr val="C00000"/>
              </a:solidFill>
            </a:endParaRPr>
          </a:p>
          <a:p>
            <a:pPr marL="342900" indent="-342900">
              <a:buFont typeface="Wingdings" panose="05000000000000000000" charset="0"/>
              <a:buChar char="l"/>
            </a:pPr>
            <a:r>
              <a:rPr lang="zh-CN" altLang="en-US" sz="2600" b="1" dirty="0">
                <a:solidFill>
                  <a:schemeClr val="bg1">
                    <a:lumMod val="65000"/>
                  </a:schemeClr>
                </a:solidFill>
              </a:rPr>
              <a:t>定量对比：不同实验室相同仪器</a:t>
            </a:r>
            <a:endParaRPr lang="en-US" altLang="zh-CN" sz="2600" b="1" dirty="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Wingdings" panose="05000000000000000000" charset="0"/>
              <a:buChar char="l"/>
            </a:pPr>
            <a:endParaRPr lang="zh-CN" altLang="en-US" sz="2600" b="1" dirty="0">
              <a:solidFill>
                <a:srgbClr val="183884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CC6F77-1BA7-47E1-B143-20F8CCB43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534E-9B70-432C-A3B0-07AC948CB584}" type="slidenum">
              <a:rPr lang="zh-CN" altLang="en-US" smtClean="0"/>
              <a:pPr/>
              <a:t>33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0134E2-084D-BAFF-9C56-5752F61AE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Exploris480</a:t>
            </a:r>
            <a:r>
              <a:rPr lang="zh-CN" altLang="en-US" dirty="0"/>
              <a:t>鉴定结果对比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3CA3D71-49AD-4116-A482-914198FD9A95}"/>
              </a:ext>
            </a:extLst>
          </p:cNvPr>
          <p:cNvSpPr/>
          <p:nvPr/>
        </p:nvSpPr>
        <p:spPr>
          <a:xfrm>
            <a:off x="5946788" y="1893280"/>
            <a:ext cx="306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b="1" dirty="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FC49955A-58B8-48A1-96BB-379416E09E89}"/>
              </a:ext>
            </a:extLst>
          </p:cNvPr>
          <p:cNvSpPr/>
          <p:nvPr/>
        </p:nvSpPr>
        <p:spPr>
          <a:xfrm>
            <a:off x="3606788" y="1893280"/>
            <a:ext cx="540000" cy="540000"/>
          </a:xfrm>
          <a:prstGeom prst="rect">
            <a:avLst/>
          </a:prstGeom>
          <a:solidFill>
            <a:srgbClr val="C0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BABA633-B284-4E31-B2A8-D56915D9F884}"/>
              </a:ext>
            </a:extLst>
          </p:cNvPr>
          <p:cNvSpPr/>
          <p:nvPr/>
        </p:nvSpPr>
        <p:spPr>
          <a:xfrm>
            <a:off x="4146788" y="1893280"/>
            <a:ext cx="1800000" cy="54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altLang="zh-CN" b="1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EE8F38D0-C101-4FAE-B176-B70AEBA857AC}"/>
              </a:ext>
            </a:extLst>
          </p:cNvPr>
          <p:cNvSpPr txBox="1"/>
          <p:nvPr/>
        </p:nvSpPr>
        <p:spPr>
          <a:xfrm>
            <a:off x="1646381" y="2047043"/>
            <a:ext cx="1486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/>
              <a:t>Precursor</a:t>
            </a:r>
            <a:endParaRPr lang="zh-CN" altLang="en-US" b="1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E3C5565-D81D-46C2-A2F7-84090E8468D6}"/>
              </a:ext>
            </a:extLst>
          </p:cNvPr>
          <p:cNvSpPr/>
          <p:nvPr/>
        </p:nvSpPr>
        <p:spPr>
          <a:xfrm>
            <a:off x="1858611" y="3137184"/>
            <a:ext cx="1274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CN" b="1" dirty="0"/>
              <a:t>Sequence</a:t>
            </a:r>
            <a:endParaRPr lang="zh-CN" altLang="en-US" b="1" dirty="0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77093D13-6948-4F93-93A8-7072225B3D70}"/>
              </a:ext>
            </a:extLst>
          </p:cNvPr>
          <p:cNvSpPr/>
          <p:nvPr/>
        </p:nvSpPr>
        <p:spPr>
          <a:xfrm>
            <a:off x="7793853" y="3113644"/>
            <a:ext cx="180000" cy="180000"/>
          </a:xfrm>
          <a:prstGeom prst="rect">
            <a:avLst/>
          </a:prstGeom>
          <a:solidFill>
            <a:schemeClr val="bg1">
              <a:lumMod val="6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37FDB7AF-567C-43C6-92B8-06F9BF947A33}"/>
              </a:ext>
            </a:extLst>
          </p:cNvPr>
          <p:cNvSpPr/>
          <p:nvPr/>
        </p:nvSpPr>
        <p:spPr>
          <a:xfrm>
            <a:off x="7793853" y="3472399"/>
            <a:ext cx="180000" cy="180000"/>
          </a:xfrm>
          <a:prstGeom prst="rect">
            <a:avLst/>
          </a:prstGeom>
          <a:solidFill>
            <a:srgbClr val="C0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A4E44FAA-E270-448F-A0AD-558E80E35D61}"/>
              </a:ext>
            </a:extLst>
          </p:cNvPr>
          <p:cNvSpPr txBox="1"/>
          <p:nvPr/>
        </p:nvSpPr>
        <p:spPr>
          <a:xfrm>
            <a:off x="8021789" y="3008401"/>
            <a:ext cx="2285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DIA</a:t>
            </a:r>
            <a:r>
              <a:rPr lang="zh-CN" altLang="en-US" b="1" dirty="0"/>
              <a:t>与</a:t>
            </a:r>
            <a:r>
              <a:rPr lang="en-US" altLang="zh-CN" b="1" dirty="0"/>
              <a:t>DDA</a:t>
            </a:r>
            <a:r>
              <a:rPr lang="zh-CN" altLang="en-US" b="1" dirty="0"/>
              <a:t>共同鉴定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DD7A4AE9-DCE4-4079-9D76-DBE06D81FA3C}"/>
              </a:ext>
            </a:extLst>
          </p:cNvPr>
          <p:cNvSpPr txBox="1"/>
          <p:nvPr/>
        </p:nvSpPr>
        <p:spPr>
          <a:xfrm>
            <a:off x="8021788" y="3377733"/>
            <a:ext cx="2285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只有</a:t>
            </a:r>
            <a:r>
              <a:rPr lang="en-US" altLang="zh-CN" b="1" dirty="0"/>
              <a:t>DDA</a:t>
            </a:r>
            <a:r>
              <a:rPr lang="zh-CN" altLang="en-US" b="1" dirty="0"/>
              <a:t>鉴定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1B9B3D6F-0F30-4B64-8C6A-11D63E283F8F}"/>
              </a:ext>
            </a:extLst>
          </p:cNvPr>
          <p:cNvSpPr txBox="1"/>
          <p:nvPr/>
        </p:nvSpPr>
        <p:spPr>
          <a:xfrm>
            <a:off x="8021788" y="3735244"/>
            <a:ext cx="2285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只有</a:t>
            </a:r>
            <a:r>
              <a:rPr lang="en-US" altLang="zh-CN" b="1" dirty="0"/>
              <a:t>DIA</a:t>
            </a:r>
            <a:r>
              <a:rPr lang="zh-CN" altLang="en-US" b="1" dirty="0"/>
              <a:t>鉴定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885416C-C280-48B3-88D0-F433DBD6F3CB}"/>
              </a:ext>
            </a:extLst>
          </p:cNvPr>
          <p:cNvSpPr/>
          <p:nvPr/>
        </p:nvSpPr>
        <p:spPr>
          <a:xfrm>
            <a:off x="3435142" y="2507580"/>
            <a:ext cx="76152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</a:rPr>
              <a:t>15936  </a:t>
            </a:r>
            <a:r>
              <a:rPr lang="en-US" altLang="zh-CN" sz="2400" b="1" dirty="0">
                <a:solidFill>
                  <a:schemeClr val="bg1">
                    <a:lumMod val="65000"/>
                  </a:schemeClr>
                </a:solidFill>
              </a:rPr>
              <a:t>50117</a:t>
            </a:r>
            <a:r>
              <a:rPr lang="en-US" altLang="zh-CN" sz="2400" b="1" dirty="0">
                <a:solidFill>
                  <a:srgbClr val="C00000"/>
                </a:solidFill>
              </a:rPr>
              <a:t>                   </a:t>
            </a:r>
            <a:r>
              <a:rPr lang="en-US" altLang="zh-CN" sz="2400" b="1" dirty="0">
                <a:solidFill>
                  <a:srgbClr val="2169D3"/>
                </a:solidFill>
              </a:rPr>
              <a:t>85661</a:t>
            </a:r>
            <a:endParaRPr lang="zh-CN" altLang="en-US" sz="2400" b="1" dirty="0">
              <a:solidFill>
                <a:srgbClr val="2169D3"/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3A9CFAE-0C09-4926-BEE6-36BD5A5297C2}"/>
              </a:ext>
            </a:extLst>
          </p:cNvPr>
          <p:cNvSpPr/>
          <p:nvPr/>
        </p:nvSpPr>
        <p:spPr>
          <a:xfrm>
            <a:off x="5440655" y="3048043"/>
            <a:ext cx="1764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b="1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818E03C5-B12D-422F-8D17-F031C91E05CF}"/>
              </a:ext>
            </a:extLst>
          </p:cNvPr>
          <p:cNvSpPr/>
          <p:nvPr/>
        </p:nvSpPr>
        <p:spPr>
          <a:xfrm>
            <a:off x="3606788" y="3051909"/>
            <a:ext cx="288000" cy="540000"/>
          </a:xfrm>
          <a:prstGeom prst="rect">
            <a:avLst/>
          </a:prstGeom>
          <a:solidFill>
            <a:srgbClr val="C0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82A37B8-1452-4B74-AEC6-B9B6DFF5BDE4}"/>
              </a:ext>
            </a:extLst>
          </p:cNvPr>
          <p:cNvSpPr/>
          <p:nvPr/>
        </p:nvSpPr>
        <p:spPr>
          <a:xfrm>
            <a:off x="3894788" y="3047727"/>
            <a:ext cx="1584000" cy="54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altLang="zh-CN" b="1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68D4C45-6B24-40D8-AECA-2FFBB8589A45}"/>
              </a:ext>
            </a:extLst>
          </p:cNvPr>
          <p:cNvSpPr/>
          <p:nvPr/>
        </p:nvSpPr>
        <p:spPr>
          <a:xfrm>
            <a:off x="3435142" y="3666209"/>
            <a:ext cx="76152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</a:rPr>
              <a:t>8072    </a:t>
            </a:r>
            <a:r>
              <a:rPr lang="en-US" altLang="zh-CN" sz="2400" b="1" dirty="0">
                <a:solidFill>
                  <a:schemeClr val="bg1">
                    <a:lumMod val="65000"/>
                  </a:schemeClr>
                </a:solidFill>
              </a:rPr>
              <a:t>44793</a:t>
            </a:r>
            <a:r>
              <a:rPr lang="en-US" altLang="zh-CN" sz="2400" b="1" dirty="0">
                <a:solidFill>
                  <a:srgbClr val="C00000"/>
                </a:solidFill>
              </a:rPr>
              <a:t>       </a:t>
            </a:r>
            <a:r>
              <a:rPr lang="en-US" altLang="zh-CN" sz="2400" b="1" dirty="0">
                <a:solidFill>
                  <a:srgbClr val="2169D3"/>
                </a:solidFill>
              </a:rPr>
              <a:t>49731</a:t>
            </a:r>
            <a:endParaRPr lang="zh-CN" altLang="en-US" sz="2400" b="1" dirty="0">
              <a:solidFill>
                <a:srgbClr val="2169D3"/>
              </a:solidFill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CA96FE0-C025-4C37-A059-D4180F270AD7}"/>
              </a:ext>
            </a:extLst>
          </p:cNvPr>
          <p:cNvSpPr/>
          <p:nvPr/>
        </p:nvSpPr>
        <p:spPr>
          <a:xfrm>
            <a:off x="2009288" y="4790267"/>
            <a:ext cx="10695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CN" b="1" dirty="0"/>
              <a:t>Protein*</a:t>
            </a:r>
          </a:p>
          <a:p>
            <a:pPr algn="r"/>
            <a:r>
              <a:rPr lang="en-US" altLang="zh-CN" b="1" dirty="0"/>
              <a:t>Group</a:t>
            </a:r>
            <a:endParaRPr lang="zh-CN" altLang="en-US" b="1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9AF5FF66-3E41-4C0B-B791-C13615277D8A}"/>
              </a:ext>
            </a:extLst>
          </p:cNvPr>
          <p:cNvSpPr/>
          <p:nvPr/>
        </p:nvSpPr>
        <p:spPr>
          <a:xfrm>
            <a:off x="5359481" y="4704992"/>
            <a:ext cx="1044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b="1" dirty="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16EC3DD4-2F3F-47D7-BEED-E266C316ACA7}"/>
              </a:ext>
            </a:extLst>
          </p:cNvPr>
          <p:cNvSpPr/>
          <p:nvPr/>
        </p:nvSpPr>
        <p:spPr>
          <a:xfrm>
            <a:off x="3552281" y="4704992"/>
            <a:ext cx="115200" cy="540000"/>
          </a:xfrm>
          <a:prstGeom prst="rect">
            <a:avLst/>
          </a:prstGeom>
          <a:solidFill>
            <a:srgbClr val="C0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B02F338C-FFF2-4032-8EC7-03F8AFD7B58C}"/>
              </a:ext>
            </a:extLst>
          </p:cNvPr>
          <p:cNvSpPr/>
          <p:nvPr/>
        </p:nvSpPr>
        <p:spPr>
          <a:xfrm>
            <a:off x="3667481" y="4704992"/>
            <a:ext cx="1692000" cy="54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altLang="zh-CN" b="1" dirty="0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AA7E5C97-7A67-48C7-B6EB-9D9895B39562}"/>
              </a:ext>
            </a:extLst>
          </p:cNvPr>
          <p:cNvSpPr/>
          <p:nvPr/>
        </p:nvSpPr>
        <p:spPr>
          <a:xfrm>
            <a:off x="3435142" y="5392972"/>
            <a:ext cx="76152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</a:rPr>
              <a:t>329    </a:t>
            </a:r>
            <a:r>
              <a:rPr lang="en-US" altLang="zh-CN" sz="2400" b="1" dirty="0">
                <a:solidFill>
                  <a:schemeClr val="bg1">
                    <a:lumMod val="65000"/>
                  </a:schemeClr>
                </a:solidFill>
              </a:rPr>
              <a:t>5739</a:t>
            </a:r>
            <a:r>
              <a:rPr lang="en-US" altLang="zh-CN" sz="2400" b="1" dirty="0">
                <a:solidFill>
                  <a:srgbClr val="C00000"/>
                </a:solidFill>
              </a:rPr>
              <a:t>     </a:t>
            </a:r>
            <a:r>
              <a:rPr lang="en-US" altLang="zh-CN" sz="2400" b="1" dirty="0">
                <a:solidFill>
                  <a:srgbClr val="2169D3"/>
                </a:solidFill>
              </a:rPr>
              <a:t>2965</a:t>
            </a:r>
            <a:endParaRPr lang="zh-CN" altLang="en-US" sz="2400" b="1" dirty="0">
              <a:solidFill>
                <a:srgbClr val="2169D3"/>
              </a:solidFill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B287302D-36B9-43EF-828A-4EAFA3763C51}"/>
              </a:ext>
            </a:extLst>
          </p:cNvPr>
          <p:cNvSpPr/>
          <p:nvPr/>
        </p:nvSpPr>
        <p:spPr>
          <a:xfrm>
            <a:off x="1540932" y="1502950"/>
            <a:ext cx="9355667" cy="2747051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700B133-2EE0-4C40-AF9D-46E79DFD6FAC}"/>
              </a:ext>
            </a:extLst>
          </p:cNvPr>
          <p:cNvSpPr/>
          <p:nvPr/>
        </p:nvSpPr>
        <p:spPr>
          <a:xfrm>
            <a:off x="9664600" y="3735244"/>
            <a:ext cx="82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10000</a:t>
            </a:r>
            <a:endParaRPr lang="zh-CN" altLang="en-US" dirty="0"/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0B405DB2-7CB9-4A84-AE9C-178E4EC33B05}"/>
              </a:ext>
            </a:extLst>
          </p:cNvPr>
          <p:cNvSpPr/>
          <p:nvPr/>
        </p:nvSpPr>
        <p:spPr>
          <a:xfrm>
            <a:off x="1567697" y="4434946"/>
            <a:ext cx="9355667" cy="1419692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05E237CD-AAD7-4F8D-BA62-07F339B4AA8E}"/>
              </a:ext>
            </a:extLst>
          </p:cNvPr>
          <p:cNvSpPr/>
          <p:nvPr/>
        </p:nvSpPr>
        <p:spPr>
          <a:xfrm>
            <a:off x="7793853" y="3810601"/>
            <a:ext cx="180000" cy="180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b="1" dirty="0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CE7D1560-F6DE-40FC-93C5-9354C7292255}"/>
              </a:ext>
            </a:extLst>
          </p:cNvPr>
          <p:cNvSpPr/>
          <p:nvPr/>
        </p:nvSpPr>
        <p:spPr>
          <a:xfrm>
            <a:off x="9792840" y="5392971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1000</a:t>
            </a:r>
            <a:endParaRPr lang="zh-CN" altLang="en-US" dirty="0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A8121D0B-3839-42D2-80CD-C00B2F4E8C9C}"/>
              </a:ext>
            </a:extLst>
          </p:cNvPr>
          <p:cNvGrpSpPr/>
          <p:nvPr/>
        </p:nvGrpSpPr>
        <p:grpSpPr>
          <a:xfrm>
            <a:off x="9981033" y="5244992"/>
            <a:ext cx="360000" cy="144000"/>
            <a:chOff x="9981033" y="5244992"/>
            <a:chExt cx="360000" cy="144000"/>
          </a:xfrm>
        </p:grpSpPr>
        <p:cxnSp>
          <p:nvCxnSpPr>
            <p:cNvPr id="43" name="直接箭头连接符 42">
              <a:extLst>
                <a:ext uri="{FF2B5EF4-FFF2-40B4-BE49-F238E27FC236}">
                  <a16:creationId xmlns:a16="http://schemas.microsoft.com/office/drawing/2014/main" id="{D0186238-D8EE-4F26-BA59-10FA99B853F9}"/>
                </a:ext>
              </a:extLst>
            </p:cNvPr>
            <p:cNvCxnSpPr/>
            <p:nvPr/>
          </p:nvCxnSpPr>
          <p:spPr>
            <a:xfrm>
              <a:off x="9981033" y="5316992"/>
              <a:ext cx="3600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36F4433C-D06A-4A2C-B017-74583650AEF3}"/>
                </a:ext>
              </a:extLst>
            </p:cNvPr>
            <p:cNvCxnSpPr/>
            <p:nvPr/>
          </p:nvCxnSpPr>
          <p:spPr>
            <a:xfrm>
              <a:off x="9981033" y="5244992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96FDA666-A300-4646-82F9-124C1A7D162E}"/>
                </a:ext>
              </a:extLst>
            </p:cNvPr>
            <p:cNvCxnSpPr/>
            <p:nvPr/>
          </p:nvCxnSpPr>
          <p:spPr>
            <a:xfrm>
              <a:off x="10341033" y="5244992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A9D00079-C64E-4AFD-AEAC-F6CBB3B90351}"/>
              </a:ext>
            </a:extLst>
          </p:cNvPr>
          <p:cNvGrpSpPr/>
          <p:nvPr/>
        </p:nvGrpSpPr>
        <p:grpSpPr>
          <a:xfrm>
            <a:off x="9897533" y="3635291"/>
            <a:ext cx="360000" cy="144000"/>
            <a:chOff x="9981033" y="5244992"/>
            <a:chExt cx="360000" cy="144000"/>
          </a:xfrm>
        </p:grpSpPr>
        <p:cxnSp>
          <p:nvCxnSpPr>
            <p:cNvPr id="52" name="直接箭头连接符 51">
              <a:extLst>
                <a:ext uri="{FF2B5EF4-FFF2-40B4-BE49-F238E27FC236}">
                  <a16:creationId xmlns:a16="http://schemas.microsoft.com/office/drawing/2014/main" id="{C16A0D59-FD95-4C3A-83B6-2824325AC0A6}"/>
                </a:ext>
              </a:extLst>
            </p:cNvPr>
            <p:cNvCxnSpPr/>
            <p:nvPr/>
          </p:nvCxnSpPr>
          <p:spPr>
            <a:xfrm>
              <a:off x="9981033" y="5316992"/>
              <a:ext cx="3600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id="{87F45323-2B41-41BC-BC7C-6622D2675FF1}"/>
                </a:ext>
              </a:extLst>
            </p:cNvPr>
            <p:cNvCxnSpPr/>
            <p:nvPr/>
          </p:nvCxnSpPr>
          <p:spPr>
            <a:xfrm>
              <a:off x="9981033" y="5244992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7D84895D-5E40-4B4D-A35E-CE06ED65B9F1}"/>
                </a:ext>
              </a:extLst>
            </p:cNvPr>
            <p:cNvCxnSpPr/>
            <p:nvPr/>
          </p:nvCxnSpPr>
          <p:spPr>
            <a:xfrm>
              <a:off x="10341033" y="5244992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487DE9B8-E081-4E36-AD41-42A932001AB4}"/>
              </a:ext>
            </a:extLst>
          </p:cNvPr>
          <p:cNvSpPr/>
          <p:nvPr/>
        </p:nvSpPr>
        <p:spPr>
          <a:xfrm>
            <a:off x="1484316" y="6332364"/>
            <a:ext cx="100012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/>
              <a:t>*</a:t>
            </a:r>
            <a:r>
              <a:rPr lang="en-US" altLang="zh-CN" sz="1200" dirty="0" err="1"/>
              <a:t>pFind</a:t>
            </a:r>
            <a:r>
              <a:rPr lang="zh-CN" altLang="en-US" sz="1200" dirty="0"/>
              <a:t>与</a:t>
            </a:r>
            <a:r>
              <a:rPr lang="en-US" altLang="zh-CN" sz="1200" dirty="0" err="1"/>
              <a:t>Spectronaut</a:t>
            </a:r>
            <a:r>
              <a:rPr lang="zh-CN" altLang="en-US" sz="1200" dirty="0"/>
              <a:t>归并蛋白质</a:t>
            </a:r>
            <a:r>
              <a:rPr lang="en-US" altLang="zh-CN" sz="1200" dirty="0"/>
              <a:t>Group</a:t>
            </a:r>
            <a:r>
              <a:rPr lang="zh-CN" altLang="en-US" sz="1200" dirty="0"/>
              <a:t>的策略并不一致，该结果不一定严谨，仅做参考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6BD25E5-43A4-48A0-A215-E26300AA7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534E-9B70-432C-A3B0-07AC948CB584}" type="slidenum">
              <a:rPr lang="zh-CN" altLang="en-US" smtClean="0"/>
              <a:pPr/>
              <a:t>34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12843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0134E2-084D-BAFF-9C56-5752F61AE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err="1"/>
              <a:t>timsTOF</a:t>
            </a:r>
            <a:r>
              <a:rPr lang="en-US" altLang="zh-CN" dirty="0"/>
              <a:t> Pro2</a:t>
            </a:r>
            <a:r>
              <a:rPr lang="zh-CN" altLang="en-US" dirty="0"/>
              <a:t>鉴定结果对比 </a:t>
            </a:r>
            <a:r>
              <a:rPr lang="en-US" altLang="zh-CN" dirty="0"/>
              <a:t>DIA vs.</a:t>
            </a:r>
            <a:r>
              <a:rPr lang="zh-CN" altLang="en-US" dirty="0"/>
              <a:t> </a:t>
            </a:r>
            <a:r>
              <a:rPr lang="en-US" altLang="zh-CN" dirty="0"/>
              <a:t>DDA</a:t>
            </a:r>
            <a:endParaRPr lang="zh-CN" alt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4026979C-0D1E-4C8E-A9B1-F0F4F9FD21F2}"/>
              </a:ext>
            </a:extLst>
          </p:cNvPr>
          <p:cNvSpPr/>
          <p:nvPr/>
        </p:nvSpPr>
        <p:spPr>
          <a:xfrm>
            <a:off x="6539842" y="1992387"/>
            <a:ext cx="432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b="1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8D48EE6D-C955-489E-997F-145DAE2E96F9}"/>
              </a:ext>
            </a:extLst>
          </p:cNvPr>
          <p:cNvSpPr/>
          <p:nvPr/>
        </p:nvSpPr>
        <p:spPr>
          <a:xfrm>
            <a:off x="3047842" y="1987873"/>
            <a:ext cx="1296000" cy="540000"/>
          </a:xfrm>
          <a:prstGeom prst="rect">
            <a:avLst/>
          </a:prstGeom>
          <a:solidFill>
            <a:srgbClr val="C0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CD294A35-A18C-400C-BAB5-94C12CB9B2FD}"/>
              </a:ext>
            </a:extLst>
          </p:cNvPr>
          <p:cNvSpPr/>
          <p:nvPr/>
        </p:nvSpPr>
        <p:spPr>
          <a:xfrm>
            <a:off x="4343842" y="1989000"/>
            <a:ext cx="2196000" cy="54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altLang="zh-CN" b="1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1D0F000-50A8-445F-9FCF-0093F63AC97E}"/>
              </a:ext>
            </a:extLst>
          </p:cNvPr>
          <p:cNvSpPr txBox="1"/>
          <p:nvPr/>
        </p:nvSpPr>
        <p:spPr>
          <a:xfrm>
            <a:off x="1087435" y="2141636"/>
            <a:ext cx="1486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/>
              <a:t>Precursor</a:t>
            </a:r>
            <a:endParaRPr lang="zh-CN" altLang="en-US" b="1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D39AD7A-5008-4A69-9B0C-1A10FFB0D7E2}"/>
              </a:ext>
            </a:extLst>
          </p:cNvPr>
          <p:cNvSpPr/>
          <p:nvPr/>
        </p:nvSpPr>
        <p:spPr>
          <a:xfrm>
            <a:off x="1299665" y="3231777"/>
            <a:ext cx="1274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CN" b="1" dirty="0"/>
              <a:t>Sequence</a:t>
            </a:r>
            <a:endParaRPr lang="zh-CN" altLang="en-US" b="1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2C0CAC9A-4CBF-4794-9A5C-6DAE53989E30}"/>
              </a:ext>
            </a:extLst>
          </p:cNvPr>
          <p:cNvSpPr/>
          <p:nvPr/>
        </p:nvSpPr>
        <p:spPr>
          <a:xfrm>
            <a:off x="8140159" y="3254543"/>
            <a:ext cx="180000" cy="180000"/>
          </a:xfrm>
          <a:prstGeom prst="rect">
            <a:avLst/>
          </a:prstGeom>
          <a:solidFill>
            <a:schemeClr val="bg1">
              <a:lumMod val="6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D060DDC3-D0E5-4455-B79A-E3022CE09698}"/>
              </a:ext>
            </a:extLst>
          </p:cNvPr>
          <p:cNvSpPr/>
          <p:nvPr/>
        </p:nvSpPr>
        <p:spPr>
          <a:xfrm>
            <a:off x="8140159" y="3613298"/>
            <a:ext cx="180000" cy="180000"/>
          </a:xfrm>
          <a:prstGeom prst="rect">
            <a:avLst/>
          </a:prstGeom>
          <a:solidFill>
            <a:srgbClr val="C0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7F0E8D50-3EE4-4BFF-BE3D-B54B37D48FDE}"/>
              </a:ext>
            </a:extLst>
          </p:cNvPr>
          <p:cNvSpPr txBox="1"/>
          <p:nvPr/>
        </p:nvSpPr>
        <p:spPr>
          <a:xfrm>
            <a:off x="8368095" y="3149300"/>
            <a:ext cx="2285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DIA</a:t>
            </a:r>
            <a:r>
              <a:rPr lang="zh-CN" altLang="en-US" b="1" dirty="0"/>
              <a:t>与</a:t>
            </a:r>
            <a:r>
              <a:rPr lang="en-US" altLang="zh-CN" b="1" dirty="0"/>
              <a:t>DDA</a:t>
            </a:r>
            <a:r>
              <a:rPr lang="zh-CN" altLang="en-US" b="1" dirty="0"/>
              <a:t>共同鉴定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70814D8A-F34B-48BA-8900-0BEA33A7D43E}"/>
              </a:ext>
            </a:extLst>
          </p:cNvPr>
          <p:cNvSpPr txBox="1"/>
          <p:nvPr/>
        </p:nvSpPr>
        <p:spPr>
          <a:xfrm>
            <a:off x="8368094" y="3518632"/>
            <a:ext cx="2285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只有</a:t>
            </a:r>
            <a:r>
              <a:rPr lang="en-US" altLang="zh-CN" b="1" dirty="0"/>
              <a:t>DDA</a:t>
            </a:r>
            <a:r>
              <a:rPr lang="zh-CN" altLang="en-US" b="1" dirty="0"/>
              <a:t>鉴定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B8F92152-7E84-4B16-B49E-B7DFC3DC9822}"/>
              </a:ext>
            </a:extLst>
          </p:cNvPr>
          <p:cNvSpPr txBox="1"/>
          <p:nvPr/>
        </p:nvSpPr>
        <p:spPr>
          <a:xfrm>
            <a:off x="8368094" y="3876143"/>
            <a:ext cx="2285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只有</a:t>
            </a:r>
            <a:r>
              <a:rPr lang="en-US" altLang="zh-CN" b="1" dirty="0"/>
              <a:t>DIA</a:t>
            </a:r>
            <a:r>
              <a:rPr lang="zh-CN" altLang="en-US" b="1" dirty="0"/>
              <a:t>鉴定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36E0CD72-C0B0-4CED-A7F0-2B963413BD44}"/>
              </a:ext>
            </a:extLst>
          </p:cNvPr>
          <p:cNvSpPr/>
          <p:nvPr/>
        </p:nvSpPr>
        <p:spPr>
          <a:xfrm>
            <a:off x="2876196" y="2602173"/>
            <a:ext cx="76152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</a:rPr>
              <a:t>36546               </a:t>
            </a:r>
            <a:r>
              <a:rPr lang="en-US" altLang="zh-CN" sz="2400" b="1" dirty="0">
                <a:solidFill>
                  <a:schemeClr val="bg1">
                    <a:lumMod val="65000"/>
                  </a:schemeClr>
                </a:solidFill>
              </a:rPr>
              <a:t>61073</a:t>
            </a:r>
            <a:r>
              <a:rPr lang="en-US" altLang="zh-CN" sz="2400" b="1" dirty="0">
                <a:solidFill>
                  <a:srgbClr val="C00000"/>
                </a:solidFill>
              </a:rPr>
              <a:t>                             </a:t>
            </a:r>
            <a:r>
              <a:rPr lang="en-US" altLang="zh-CN" sz="2400" b="1" dirty="0">
                <a:solidFill>
                  <a:srgbClr val="2169D3"/>
                </a:solidFill>
              </a:rPr>
              <a:t>125094</a:t>
            </a:r>
            <a:endParaRPr lang="zh-CN" altLang="en-US" sz="2400" b="1" dirty="0">
              <a:solidFill>
                <a:srgbClr val="2169D3"/>
              </a:solidFill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087AF924-F19D-4854-A6E7-14F60B237BFC}"/>
              </a:ext>
            </a:extLst>
          </p:cNvPr>
          <p:cNvSpPr/>
          <p:nvPr/>
        </p:nvSpPr>
        <p:spPr>
          <a:xfrm>
            <a:off x="5459842" y="3146502"/>
            <a:ext cx="1872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b="1" dirty="0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2FDAFBD6-FCB4-41F9-BDE9-E192CD2FC2AB}"/>
              </a:ext>
            </a:extLst>
          </p:cNvPr>
          <p:cNvSpPr/>
          <p:nvPr/>
        </p:nvSpPr>
        <p:spPr>
          <a:xfrm>
            <a:off x="3047842" y="3146502"/>
            <a:ext cx="432000" cy="540000"/>
          </a:xfrm>
          <a:prstGeom prst="rect">
            <a:avLst/>
          </a:prstGeom>
          <a:solidFill>
            <a:srgbClr val="C0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495D854D-A430-48F9-AD45-94308C283A12}"/>
              </a:ext>
            </a:extLst>
          </p:cNvPr>
          <p:cNvSpPr/>
          <p:nvPr/>
        </p:nvSpPr>
        <p:spPr>
          <a:xfrm>
            <a:off x="3479842" y="3146502"/>
            <a:ext cx="1980000" cy="54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altLang="zh-CN" b="1" dirty="0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359A2A6A-194B-45AA-8709-72EC66896308}"/>
              </a:ext>
            </a:extLst>
          </p:cNvPr>
          <p:cNvSpPr/>
          <p:nvPr/>
        </p:nvSpPr>
        <p:spPr>
          <a:xfrm>
            <a:off x="2876196" y="3760802"/>
            <a:ext cx="76152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</a:rPr>
              <a:t>12935    </a:t>
            </a:r>
            <a:r>
              <a:rPr lang="en-US" altLang="zh-CN" sz="2400" b="1" dirty="0">
                <a:solidFill>
                  <a:schemeClr val="bg1">
                    <a:lumMod val="65000"/>
                  </a:schemeClr>
                </a:solidFill>
              </a:rPr>
              <a:t>55481</a:t>
            </a:r>
            <a:r>
              <a:rPr lang="en-US" altLang="zh-CN" sz="2400" b="1" dirty="0">
                <a:solidFill>
                  <a:srgbClr val="C00000"/>
                </a:solidFill>
              </a:rPr>
              <a:t>       </a:t>
            </a:r>
            <a:r>
              <a:rPr lang="en-US" altLang="zh-CN" sz="2400" b="1" dirty="0">
                <a:solidFill>
                  <a:srgbClr val="2169D3"/>
                </a:solidFill>
              </a:rPr>
              <a:t>52148</a:t>
            </a:r>
            <a:endParaRPr lang="zh-CN" altLang="en-US" sz="2400" b="1" dirty="0">
              <a:solidFill>
                <a:srgbClr val="2169D3"/>
              </a:solidFill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A3954E9F-171B-49B4-989C-0F391E835B58}"/>
              </a:ext>
            </a:extLst>
          </p:cNvPr>
          <p:cNvSpPr/>
          <p:nvPr/>
        </p:nvSpPr>
        <p:spPr>
          <a:xfrm>
            <a:off x="1450342" y="4884860"/>
            <a:ext cx="10695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CN" b="1" dirty="0"/>
              <a:t>Protein*</a:t>
            </a:r>
          </a:p>
          <a:p>
            <a:pPr algn="r"/>
            <a:r>
              <a:rPr lang="en-US" altLang="zh-CN" b="1" dirty="0"/>
              <a:t>Group</a:t>
            </a:r>
            <a:endParaRPr lang="zh-CN" altLang="en-US" b="1" dirty="0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809100D5-049C-4FE9-9BD0-AC96A681A333}"/>
              </a:ext>
            </a:extLst>
          </p:cNvPr>
          <p:cNvSpPr/>
          <p:nvPr/>
        </p:nvSpPr>
        <p:spPr>
          <a:xfrm>
            <a:off x="4800535" y="4799585"/>
            <a:ext cx="1044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b="1" dirty="0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94901BB9-BE40-4468-93C4-EE42E98D9333}"/>
              </a:ext>
            </a:extLst>
          </p:cNvPr>
          <p:cNvSpPr/>
          <p:nvPr/>
        </p:nvSpPr>
        <p:spPr>
          <a:xfrm>
            <a:off x="2993335" y="4799585"/>
            <a:ext cx="115200" cy="540000"/>
          </a:xfrm>
          <a:prstGeom prst="rect">
            <a:avLst/>
          </a:prstGeom>
          <a:solidFill>
            <a:srgbClr val="C0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9E721B7B-9074-41D8-8C7A-15BF105721E1}"/>
              </a:ext>
            </a:extLst>
          </p:cNvPr>
          <p:cNvSpPr/>
          <p:nvPr/>
        </p:nvSpPr>
        <p:spPr>
          <a:xfrm>
            <a:off x="3108535" y="4799585"/>
            <a:ext cx="1692000" cy="54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altLang="zh-CN" b="1" dirty="0"/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1E7E2CD7-8441-45F7-B570-C11AB003C131}"/>
              </a:ext>
            </a:extLst>
          </p:cNvPr>
          <p:cNvSpPr/>
          <p:nvPr/>
        </p:nvSpPr>
        <p:spPr>
          <a:xfrm>
            <a:off x="2876196" y="5487565"/>
            <a:ext cx="76152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</a:rPr>
              <a:t>427    </a:t>
            </a:r>
            <a:r>
              <a:rPr lang="en-US" altLang="zh-CN" sz="2400" b="1" dirty="0">
                <a:solidFill>
                  <a:schemeClr val="bg1">
                    <a:lumMod val="65000"/>
                  </a:schemeClr>
                </a:solidFill>
              </a:rPr>
              <a:t>5623</a:t>
            </a:r>
            <a:r>
              <a:rPr lang="en-US" altLang="zh-CN" sz="2400" b="1" dirty="0">
                <a:solidFill>
                  <a:srgbClr val="C00000"/>
                </a:solidFill>
              </a:rPr>
              <a:t>     </a:t>
            </a:r>
            <a:r>
              <a:rPr lang="en-US" altLang="zh-CN" sz="2400" b="1" dirty="0">
                <a:solidFill>
                  <a:srgbClr val="2169D3"/>
                </a:solidFill>
              </a:rPr>
              <a:t>2404</a:t>
            </a:r>
            <a:endParaRPr lang="zh-CN" altLang="en-US" sz="2400" b="1" dirty="0">
              <a:solidFill>
                <a:srgbClr val="2169D3"/>
              </a:solidFill>
            </a:endParaRPr>
          </a:p>
        </p:txBody>
      </p:sp>
      <p:sp>
        <p:nvSpPr>
          <p:cNvPr id="56" name="矩形: 圆角 55">
            <a:extLst>
              <a:ext uri="{FF2B5EF4-FFF2-40B4-BE49-F238E27FC236}">
                <a16:creationId xmlns:a16="http://schemas.microsoft.com/office/drawing/2014/main" id="{6481420E-B7F2-4526-AEF9-A4BBE45B7260}"/>
              </a:ext>
            </a:extLst>
          </p:cNvPr>
          <p:cNvSpPr/>
          <p:nvPr/>
        </p:nvSpPr>
        <p:spPr>
          <a:xfrm>
            <a:off x="981986" y="1597543"/>
            <a:ext cx="10228027" cy="2747051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CE8194A4-09EA-4596-B0DA-E63937A16CEA}"/>
              </a:ext>
            </a:extLst>
          </p:cNvPr>
          <p:cNvSpPr/>
          <p:nvPr/>
        </p:nvSpPr>
        <p:spPr>
          <a:xfrm>
            <a:off x="10010906" y="3876143"/>
            <a:ext cx="82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10000</a:t>
            </a:r>
            <a:endParaRPr lang="zh-CN" altLang="en-US" dirty="0"/>
          </a:p>
        </p:txBody>
      </p:sp>
      <p:sp>
        <p:nvSpPr>
          <p:cNvPr id="58" name="矩形: 圆角 57">
            <a:extLst>
              <a:ext uri="{FF2B5EF4-FFF2-40B4-BE49-F238E27FC236}">
                <a16:creationId xmlns:a16="http://schemas.microsoft.com/office/drawing/2014/main" id="{FF6376A8-7601-45F4-89E9-FFDF4422650F}"/>
              </a:ext>
            </a:extLst>
          </p:cNvPr>
          <p:cNvSpPr/>
          <p:nvPr/>
        </p:nvSpPr>
        <p:spPr>
          <a:xfrm>
            <a:off x="1008751" y="4529539"/>
            <a:ext cx="10201262" cy="1419692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75DBEEBB-67FA-4BD0-B8C8-020A1AFD953E}"/>
              </a:ext>
            </a:extLst>
          </p:cNvPr>
          <p:cNvSpPr/>
          <p:nvPr/>
        </p:nvSpPr>
        <p:spPr>
          <a:xfrm>
            <a:off x="8140159" y="3951500"/>
            <a:ext cx="180000" cy="180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b="1" dirty="0"/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1E7AF2E4-112E-48C0-9D9E-4DBA0CB3F5F0}"/>
              </a:ext>
            </a:extLst>
          </p:cNvPr>
          <p:cNvSpPr/>
          <p:nvPr/>
        </p:nvSpPr>
        <p:spPr>
          <a:xfrm>
            <a:off x="10055646" y="5517573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1000</a:t>
            </a:r>
            <a:endParaRPr lang="zh-CN" altLang="en-US" dirty="0"/>
          </a:p>
        </p:txBody>
      </p: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11F79A78-3AB3-40CD-AD2D-8683B9B00E56}"/>
              </a:ext>
            </a:extLst>
          </p:cNvPr>
          <p:cNvGrpSpPr/>
          <p:nvPr/>
        </p:nvGrpSpPr>
        <p:grpSpPr>
          <a:xfrm>
            <a:off x="10243839" y="5369594"/>
            <a:ext cx="360000" cy="144000"/>
            <a:chOff x="9981033" y="5244992"/>
            <a:chExt cx="360000" cy="144000"/>
          </a:xfrm>
        </p:grpSpPr>
        <p:cxnSp>
          <p:nvCxnSpPr>
            <p:cNvPr id="62" name="直接箭头连接符 61">
              <a:extLst>
                <a:ext uri="{FF2B5EF4-FFF2-40B4-BE49-F238E27FC236}">
                  <a16:creationId xmlns:a16="http://schemas.microsoft.com/office/drawing/2014/main" id="{71EA5431-7589-4B0A-B223-B6A2E8E1B6DD}"/>
                </a:ext>
              </a:extLst>
            </p:cNvPr>
            <p:cNvCxnSpPr/>
            <p:nvPr/>
          </p:nvCxnSpPr>
          <p:spPr>
            <a:xfrm>
              <a:off x="9981033" y="5316992"/>
              <a:ext cx="3600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id="{562179C5-2F90-4FA1-96AE-19C7F6FF9F4C}"/>
                </a:ext>
              </a:extLst>
            </p:cNvPr>
            <p:cNvCxnSpPr/>
            <p:nvPr/>
          </p:nvCxnSpPr>
          <p:spPr>
            <a:xfrm>
              <a:off x="9981033" y="5244992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>
              <a:extLst>
                <a:ext uri="{FF2B5EF4-FFF2-40B4-BE49-F238E27FC236}">
                  <a16:creationId xmlns:a16="http://schemas.microsoft.com/office/drawing/2014/main" id="{642A6543-BFC3-4C10-8211-7587870BE520}"/>
                </a:ext>
              </a:extLst>
            </p:cNvPr>
            <p:cNvCxnSpPr/>
            <p:nvPr/>
          </p:nvCxnSpPr>
          <p:spPr>
            <a:xfrm>
              <a:off x="10341033" y="5244992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6EE92CB4-77C0-4AEE-8596-DC771F509332}"/>
              </a:ext>
            </a:extLst>
          </p:cNvPr>
          <p:cNvGrpSpPr/>
          <p:nvPr/>
        </p:nvGrpSpPr>
        <p:grpSpPr>
          <a:xfrm>
            <a:off x="10243839" y="3776190"/>
            <a:ext cx="360000" cy="144000"/>
            <a:chOff x="9981033" y="5244992"/>
            <a:chExt cx="360000" cy="144000"/>
          </a:xfrm>
        </p:grpSpPr>
        <p:cxnSp>
          <p:nvCxnSpPr>
            <p:cNvPr id="66" name="直接箭头连接符 65">
              <a:extLst>
                <a:ext uri="{FF2B5EF4-FFF2-40B4-BE49-F238E27FC236}">
                  <a16:creationId xmlns:a16="http://schemas.microsoft.com/office/drawing/2014/main" id="{2DFAB98B-F1A7-4182-AE4D-3E9B0B9C545D}"/>
                </a:ext>
              </a:extLst>
            </p:cNvPr>
            <p:cNvCxnSpPr/>
            <p:nvPr/>
          </p:nvCxnSpPr>
          <p:spPr>
            <a:xfrm>
              <a:off x="9981033" y="5316992"/>
              <a:ext cx="3600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>
              <a:extLst>
                <a:ext uri="{FF2B5EF4-FFF2-40B4-BE49-F238E27FC236}">
                  <a16:creationId xmlns:a16="http://schemas.microsoft.com/office/drawing/2014/main" id="{81D4AD38-B122-4ED9-871D-6CA37E0C9A4B}"/>
                </a:ext>
              </a:extLst>
            </p:cNvPr>
            <p:cNvCxnSpPr/>
            <p:nvPr/>
          </p:nvCxnSpPr>
          <p:spPr>
            <a:xfrm>
              <a:off x="9981033" y="5244992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>
              <a:extLst>
                <a:ext uri="{FF2B5EF4-FFF2-40B4-BE49-F238E27FC236}">
                  <a16:creationId xmlns:a16="http://schemas.microsoft.com/office/drawing/2014/main" id="{FBA44E15-98A3-404F-99A8-F89CE554AEB0}"/>
                </a:ext>
              </a:extLst>
            </p:cNvPr>
            <p:cNvCxnSpPr/>
            <p:nvPr/>
          </p:nvCxnSpPr>
          <p:spPr>
            <a:xfrm>
              <a:off x="10341033" y="5244992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矩形 68">
            <a:extLst>
              <a:ext uri="{FF2B5EF4-FFF2-40B4-BE49-F238E27FC236}">
                <a16:creationId xmlns:a16="http://schemas.microsoft.com/office/drawing/2014/main" id="{E8051316-1FB9-460D-8EEB-3EE3DC941899}"/>
              </a:ext>
            </a:extLst>
          </p:cNvPr>
          <p:cNvSpPr/>
          <p:nvPr/>
        </p:nvSpPr>
        <p:spPr>
          <a:xfrm>
            <a:off x="981986" y="6341237"/>
            <a:ext cx="100012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/>
              <a:t>*</a:t>
            </a:r>
            <a:r>
              <a:rPr lang="en-US" altLang="zh-CN" sz="1200" dirty="0" err="1"/>
              <a:t>pFind</a:t>
            </a:r>
            <a:r>
              <a:rPr lang="zh-CN" altLang="en-US" sz="1200" dirty="0"/>
              <a:t>与</a:t>
            </a:r>
            <a:r>
              <a:rPr lang="en-US" altLang="zh-CN" sz="1200" dirty="0" err="1"/>
              <a:t>Spectronaut</a:t>
            </a:r>
            <a:r>
              <a:rPr lang="zh-CN" altLang="en-US" sz="1200" dirty="0"/>
              <a:t>归并蛋白质</a:t>
            </a:r>
            <a:r>
              <a:rPr lang="en-US" altLang="zh-CN" sz="1200" dirty="0"/>
              <a:t>Group</a:t>
            </a:r>
            <a:r>
              <a:rPr lang="zh-CN" altLang="en-US" sz="1200" dirty="0"/>
              <a:t>的策略并不一致，该结果不一定严谨，仅做参考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58E6A1E-0FD9-42FB-AE42-0A895A881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534E-9B70-432C-A3B0-07AC948CB584}" type="slidenum">
              <a:rPr lang="zh-CN" altLang="en-US" smtClean="0"/>
              <a:pPr/>
              <a:t>35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32716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E9DCA6-DE6A-453D-9853-CB0A083F5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pFind</a:t>
            </a:r>
            <a:r>
              <a:rPr lang="zh-CN" altLang="en-US" dirty="0"/>
              <a:t>对</a:t>
            </a:r>
            <a:r>
              <a:rPr lang="en-US" altLang="zh-CN" dirty="0"/>
              <a:t>DDA</a:t>
            </a:r>
            <a:r>
              <a:rPr lang="zh-CN" altLang="en-US" dirty="0"/>
              <a:t>谱图的解析率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4A7AA0E-68EF-4ACE-9891-B83C25C79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534E-9B70-432C-A3B0-07AC948CB584}" type="slidenum">
              <a:rPr lang="zh-CN" altLang="en-US" smtClean="0"/>
              <a:pPr/>
              <a:t>36</a:t>
            </a:fld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4A7198E4-7B3A-47AB-9344-C38128F3C4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33356" y="1899745"/>
            <a:ext cx="5886469" cy="423681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E115544-FD7B-4CFD-B540-35D979033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12" y="2152572"/>
            <a:ext cx="5847365" cy="3829425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FEA01071-F3E1-4C0E-93F7-13506B8D30DD}"/>
              </a:ext>
            </a:extLst>
          </p:cNvPr>
          <p:cNvSpPr/>
          <p:nvPr/>
        </p:nvSpPr>
        <p:spPr>
          <a:xfrm>
            <a:off x="2548438" y="1530413"/>
            <a:ext cx="1479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Exploris480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CB74600-3370-4933-88EA-297C4F363AE4}"/>
              </a:ext>
            </a:extLst>
          </p:cNvPr>
          <p:cNvSpPr/>
          <p:nvPr/>
        </p:nvSpPr>
        <p:spPr>
          <a:xfrm>
            <a:off x="8163672" y="1619751"/>
            <a:ext cx="1693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>
                <a:solidFill>
                  <a:srgbClr val="C00000"/>
                </a:solidFill>
              </a:rPr>
              <a:t>timsTOF</a:t>
            </a:r>
            <a:r>
              <a:rPr lang="en-US" altLang="zh-CN" b="1" dirty="0">
                <a:solidFill>
                  <a:srgbClr val="C00000"/>
                </a:solidFill>
              </a:rPr>
              <a:t> Pro2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390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9E8639-95C2-480E-843F-8DB61DA75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DIA</a:t>
            </a:r>
            <a:r>
              <a:rPr lang="zh-CN" altLang="en-US" dirty="0"/>
              <a:t>数据鉴定结果正确吗？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8050537-2645-44B9-801A-0BF12B1C6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7866" y="306228"/>
            <a:ext cx="4115858" cy="11841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1C1EFF2-379C-4F70-A776-7D82259C4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9754" y="1549189"/>
            <a:ext cx="3880908" cy="336199"/>
          </a:xfrm>
          <a:prstGeom prst="rect">
            <a:avLst/>
          </a:prstGeom>
        </p:spPr>
      </p:pic>
      <p:sp>
        <p:nvSpPr>
          <p:cNvPr id="6" name="流程图: 多文档 5">
            <a:extLst>
              <a:ext uri="{FF2B5EF4-FFF2-40B4-BE49-F238E27FC236}">
                <a16:creationId xmlns:a16="http://schemas.microsoft.com/office/drawing/2014/main" id="{7007AFA6-292A-4727-8282-D215C482495E}"/>
              </a:ext>
            </a:extLst>
          </p:cNvPr>
          <p:cNvSpPr/>
          <p:nvPr/>
        </p:nvSpPr>
        <p:spPr>
          <a:xfrm>
            <a:off x="220718" y="3563018"/>
            <a:ext cx="1274663" cy="1317199"/>
          </a:xfrm>
          <a:prstGeom prst="flowChartMultidocumen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Yeast</a:t>
            </a:r>
          </a:p>
          <a:p>
            <a:pPr algn="ctr"/>
            <a:r>
              <a:rPr lang="en-US" altLang="zh-CN" dirty="0">
                <a:solidFill>
                  <a:schemeClr val="tx1"/>
                </a:solidFill>
              </a:rPr>
              <a:t>+</a:t>
            </a:r>
          </a:p>
          <a:p>
            <a:pPr algn="ctr"/>
            <a:r>
              <a:rPr lang="en-US" altLang="zh-CN" dirty="0">
                <a:solidFill>
                  <a:schemeClr val="tx1"/>
                </a:solidFill>
              </a:rPr>
              <a:t>Mouse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7" name="流程图: 磁盘 6">
            <a:extLst>
              <a:ext uri="{FF2B5EF4-FFF2-40B4-BE49-F238E27FC236}">
                <a16:creationId xmlns:a16="http://schemas.microsoft.com/office/drawing/2014/main" id="{EA5B6370-0A0D-4760-9A21-A5E6006C9736}"/>
              </a:ext>
            </a:extLst>
          </p:cNvPr>
          <p:cNvSpPr/>
          <p:nvPr/>
        </p:nvSpPr>
        <p:spPr>
          <a:xfrm>
            <a:off x="2490952" y="2529000"/>
            <a:ext cx="1080000" cy="900000"/>
          </a:xfrm>
          <a:prstGeom prst="flowChartMagneticDisk">
            <a:avLst/>
          </a:prstGeom>
          <a:solidFill>
            <a:srgbClr val="183884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Yeast</a:t>
            </a:r>
          </a:p>
          <a:p>
            <a:pPr algn="ctr"/>
            <a:r>
              <a:rPr lang="en-US" altLang="zh-CN" dirty="0">
                <a:solidFill>
                  <a:schemeClr val="bg1"/>
                </a:solidFill>
              </a:rPr>
              <a:t>+</a:t>
            </a:r>
          </a:p>
          <a:p>
            <a:pPr algn="ctr"/>
            <a:r>
              <a:rPr lang="en-US" altLang="zh-CN" dirty="0">
                <a:solidFill>
                  <a:schemeClr val="bg1"/>
                </a:solidFill>
              </a:rPr>
              <a:t>Mouse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2" name="流程图: 磁盘 11">
            <a:extLst>
              <a:ext uri="{FF2B5EF4-FFF2-40B4-BE49-F238E27FC236}">
                <a16:creationId xmlns:a16="http://schemas.microsoft.com/office/drawing/2014/main" id="{6774AACC-2DFF-467D-81C0-C854FF9D9953}"/>
              </a:ext>
            </a:extLst>
          </p:cNvPr>
          <p:cNvSpPr/>
          <p:nvPr/>
        </p:nvSpPr>
        <p:spPr>
          <a:xfrm>
            <a:off x="2490952" y="4938616"/>
            <a:ext cx="1080000" cy="900000"/>
          </a:xfrm>
          <a:prstGeom prst="flowChartMagneticDisk">
            <a:avLst/>
          </a:prstGeom>
          <a:solidFill>
            <a:srgbClr val="C000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Human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1" name="流程图: 磁盘 10">
            <a:extLst>
              <a:ext uri="{FF2B5EF4-FFF2-40B4-BE49-F238E27FC236}">
                <a16:creationId xmlns:a16="http://schemas.microsoft.com/office/drawing/2014/main" id="{79F59EBD-2164-40A2-A52E-5DDF90F61CDF}"/>
              </a:ext>
            </a:extLst>
          </p:cNvPr>
          <p:cNvSpPr/>
          <p:nvPr/>
        </p:nvSpPr>
        <p:spPr>
          <a:xfrm>
            <a:off x="2490952" y="4313724"/>
            <a:ext cx="1080000" cy="900000"/>
          </a:xfrm>
          <a:prstGeom prst="flowChartMagneticDisk">
            <a:avLst/>
          </a:prstGeom>
          <a:solidFill>
            <a:srgbClr val="183884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Yeast</a:t>
            </a:r>
          </a:p>
          <a:p>
            <a:pPr algn="ctr"/>
            <a:r>
              <a:rPr lang="en-US" altLang="zh-CN" dirty="0">
                <a:solidFill>
                  <a:schemeClr val="bg1"/>
                </a:solidFill>
              </a:rPr>
              <a:t>+</a:t>
            </a:r>
          </a:p>
          <a:p>
            <a:pPr algn="ctr"/>
            <a:r>
              <a:rPr lang="en-US" altLang="zh-CN" dirty="0">
                <a:solidFill>
                  <a:schemeClr val="bg1"/>
                </a:solidFill>
              </a:rPr>
              <a:t>Mouse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3" name="箭头: 右 12">
            <a:extLst>
              <a:ext uri="{FF2B5EF4-FFF2-40B4-BE49-F238E27FC236}">
                <a16:creationId xmlns:a16="http://schemas.microsoft.com/office/drawing/2014/main" id="{3B5BCC5C-1DD3-4386-B47C-D09FBA35CCA6}"/>
              </a:ext>
            </a:extLst>
          </p:cNvPr>
          <p:cNvSpPr/>
          <p:nvPr/>
        </p:nvSpPr>
        <p:spPr>
          <a:xfrm rot="2700000">
            <a:off x="1811862" y="4855764"/>
            <a:ext cx="362607" cy="307439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箭头: 右 13">
            <a:extLst>
              <a:ext uri="{FF2B5EF4-FFF2-40B4-BE49-F238E27FC236}">
                <a16:creationId xmlns:a16="http://schemas.microsoft.com/office/drawing/2014/main" id="{264AC4B2-080C-4570-BA81-4504E819526C}"/>
              </a:ext>
            </a:extLst>
          </p:cNvPr>
          <p:cNvSpPr/>
          <p:nvPr/>
        </p:nvSpPr>
        <p:spPr>
          <a:xfrm rot="-2700000">
            <a:off x="1811862" y="3178399"/>
            <a:ext cx="362607" cy="307439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84A1265-8BBD-47EF-BCAE-40FCD2E62F7B}"/>
              </a:ext>
            </a:extLst>
          </p:cNvPr>
          <p:cNvSpPr txBox="1"/>
          <p:nvPr/>
        </p:nvSpPr>
        <p:spPr>
          <a:xfrm>
            <a:off x="4957202" y="2616668"/>
            <a:ext cx="190717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00" b="1" dirty="0">
                <a:solidFill>
                  <a:srgbClr val="183884"/>
                </a:solidFill>
              </a:rPr>
              <a:t>74440</a:t>
            </a:r>
          </a:p>
          <a:p>
            <a:pPr algn="ctr"/>
            <a:r>
              <a:rPr lang="en-US" altLang="zh-CN" sz="2600" b="1" dirty="0">
                <a:solidFill>
                  <a:srgbClr val="183884"/>
                </a:solidFill>
              </a:rPr>
              <a:t>(?, ?%)</a:t>
            </a:r>
            <a:endParaRPr lang="zh-CN" altLang="en-US" sz="2600" b="1" dirty="0">
              <a:solidFill>
                <a:srgbClr val="183884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84EFF85-5E0C-4305-8802-F948122D0713}"/>
              </a:ext>
            </a:extLst>
          </p:cNvPr>
          <p:cNvSpPr txBox="1"/>
          <p:nvPr/>
        </p:nvSpPr>
        <p:spPr>
          <a:xfrm>
            <a:off x="4704654" y="4743593"/>
            <a:ext cx="241227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00" b="1" dirty="0">
                <a:solidFill>
                  <a:srgbClr val="183884"/>
                </a:solidFill>
              </a:rPr>
              <a:t>64492</a:t>
            </a:r>
          </a:p>
          <a:p>
            <a:pPr algn="ctr"/>
            <a:r>
              <a:rPr lang="zh-CN" altLang="en-US" sz="2600" b="1" dirty="0">
                <a:solidFill>
                  <a:srgbClr val="C00000"/>
                </a:solidFill>
              </a:rPr>
              <a:t>（</a:t>
            </a:r>
            <a:r>
              <a:rPr lang="en-US" altLang="zh-CN" sz="2600" b="1" dirty="0">
                <a:solidFill>
                  <a:srgbClr val="C00000"/>
                </a:solidFill>
              </a:rPr>
              <a:t>1658, 2.57%</a:t>
            </a:r>
            <a:r>
              <a:rPr lang="zh-CN" altLang="en-US" sz="2600" b="1" dirty="0">
                <a:solidFill>
                  <a:srgbClr val="C00000"/>
                </a:solidFill>
              </a:rPr>
              <a:t>）</a:t>
            </a:r>
          </a:p>
        </p:txBody>
      </p:sp>
      <p:sp>
        <p:nvSpPr>
          <p:cNvPr id="18" name="箭头: 右 17">
            <a:extLst>
              <a:ext uri="{FF2B5EF4-FFF2-40B4-BE49-F238E27FC236}">
                <a16:creationId xmlns:a16="http://schemas.microsoft.com/office/drawing/2014/main" id="{ABF5332E-88AC-4627-84AC-7A8B3C87E507}"/>
              </a:ext>
            </a:extLst>
          </p:cNvPr>
          <p:cNvSpPr/>
          <p:nvPr/>
        </p:nvSpPr>
        <p:spPr>
          <a:xfrm>
            <a:off x="4290054" y="2932176"/>
            <a:ext cx="284942" cy="307439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箭头: 右 18">
            <a:extLst>
              <a:ext uri="{FF2B5EF4-FFF2-40B4-BE49-F238E27FC236}">
                <a16:creationId xmlns:a16="http://schemas.microsoft.com/office/drawing/2014/main" id="{691D4613-4973-435B-9F1F-85E9C3208A53}"/>
              </a:ext>
            </a:extLst>
          </p:cNvPr>
          <p:cNvSpPr/>
          <p:nvPr/>
        </p:nvSpPr>
        <p:spPr>
          <a:xfrm>
            <a:off x="4212389" y="4938616"/>
            <a:ext cx="362607" cy="307439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767227B-0A64-457B-A2E4-465FFDB8D59D}"/>
              </a:ext>
            </a:extLst>
          </p:cNvPr>
          <p:cNvSpPr txBox="1"/>
          <p:nvPr/>
        </p:nvSpPr>
        <p:spPr>
          <a:xfrm>
            <a:off x="4929052" y="6049597"/>
            <a:ext cx="19071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i="1" dirty="0">
                <a:solidFill>
                  <a:srgbClr val="183884"/>
                </a:solidFill>
              </a:rPr>
              <a:t>Precursor</a:t>
            </a:r>
            <a:endParaRPr lang="zh-CN" altLang="en-US" sz="2600" b="1" i="1" dirty="0">
              <a:solidFill>
                <a:srgbClr val="183884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7ED735D-40D6-4738-95C5-0AC3524C9D80}"/>
              </a:ext>
            </a:extLst>
          </p:cNvPr>
          <p:cNvSpPr txBox="1"/>
          <p:nvPr/>
        </p:nvSpPr>
        <p:spPr>
          <a:xfrm>
            <a:off x="8426156" y="6049597"/>
            <a:ext cx="19071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i="1" dirty="0">
                <a:solidFill>
                  <a:srgbClr val="183884"/>
                </a:solidFill>
              </a:rPr>
              <a:t>Protein</a:t>
            </a:r>
            <a:endParaRPr lang="zh-CN" altLang="en-US" sz="2600" b="1" i="1" dirty="0">
              <a:solidFill>
                <a:srgbClr val="183884"/>
              </a:solidFill>
            </a:endParaRPr>
          </a:p>
        </p:txBody>
      </p:sp>
      <p:sp>
        <p:nvSpPr>
          <p:cNvPr id="24" name="箭头: 右 23">
            <a:extLst>
              <a:ext uri="{FF2B5EF4-FFF2-40B4-BE49-F238E27FC236}">
                <a16:creationId xmlns:a16="http://schemas.microsoft.com/office/drawing/2014/main" id="{0C3DEA60-6F69-4A41-AA67-7C41C9C64016}"/>
              </a:ext>
            </a:extLst>
          </p:cNvPr>
          <p:cNvSpPr/>
          <p:nvPr/>
        </p:nvSpPr>
        <p:spPr>
          <a:xfrm>
            <a:off x="7324250" y="2932176"/>
            <a:ext cx="284942" cy="307439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箭头: 右 24">
            <a:extLst>
              <a:ext uri="{FF2B5EF4-FFF2-40B4-BE49-F238E27FC236}">
                <a16:creationId xmlns:a16="http://schemas.microsoft.com/office/drawing/2014/main" id="{C471DA65-0F64-4B76-B40E-222B9BBE77D3}"/>
              </a:ext>
            </a:extLst>
          </p:cNvPr>
          <p:cNvSpPr/>
          <p:nvPr/>
        </p:nvSpPr>
        <p:spPr>
          <a:xfrm>
            <a:off x="7246585" y="4938616"/>
            <a:ext cx="362607" cy="307439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E085CA2-417A-4A14-A4C7-4D6A836A2916}"/>
              </a:ext>
            </a:extLst>
          </p:cNvPr>
          <p:cNvSpPr txBox="1"/>
          <p:nvPr/>
        </p:nvSpPr>
        <p:spPr>
          <a:xfrm>
            <a:off x="7868507" y="4763724"/>
            <a:ext cx="241227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00" b="1" dirty="0">
                <a:solidFill>
                  <a:srgbClr val="183884"/>
                </a:solidFill>
              </a:rPr>
              <a:t>6037</a:t>
            </a:r>
          </a:p>
          <a:p>
            <a:pPr algn="ctr"/>
            <a:r>
              <a:rPr lang="zh-CN" altLang="en-US" sz="2600" b="1" dirty="0">
                <a:solidFill>
                  <a:srgbClr val="C00000"/>
                </a:solidFill>
              </a:rPr>
              <a:t>（</a:t>
            </a:r>
            <a:r>
              <a:rPr lang="en-US" altLang="zh-CN" sz="2600" b="1" dirty="0">
                <a:solidFill>
                  <a:srgbClr val="C00000"/>
                </a:solidFill>
              </a:rPr>
              <a:t>203, 3.36%</a:t>
            </a:r>
            <a:r>
              <a:rPr lang="zh-CN" altLang="en-US" sz="2600" b="1" dirty="0">
                <a:solidFill>
                  <a:srgbClr val="C00000"/>
                </a:solidFill>
              </a:rPr>
              <a:t>）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C52A9954-2C79-4A98-A5CE-CEECD289AB59}"/>
              </a:ext>
            </a:extLst>
          </p:cNvPr>
          <p:cNvSpPr txBox="1"/>
          <p:nvPr/>
        </p:nvSpPr>
        <p:spPr>
          <a:xfrm>
            <a:off x="7977348" y="2596309"/>
            <a:ext cx="190717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00" b="1" dirty="0">
                <a:solidFill>
                  <a:srgbClr val="183884"/>
                </a:solidFill>
              </a:rPr>
              <a:t>6115</a:t>
            </a:r>
          </a:p>
          <a:p>
            <a:pPr algn="ctr"/>
            <a:r>
              <a:rPr lang="en-US" altLang="zh-CN" sz="2600" b="1" dirty="0">
                <a:solidFill>
                  <a:srgbClr val="183884"/>
                </a:solidFill>
              </a:rPr>
              <a:t>(?, ?%)</a:t>
            </a:r>
            <a:endParaRPr lang="zh-CN" altLang="en-US" sz="2600" b="1" dirty="0">
              <a:solidFill>
                <a:srgbClr val="183884"/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2930BB3-2451-4972-9992-A8F383B46314}"/>
              </a:ext>
            </a:extLst>
          </p:cNvPr>
          <p:cNvSpPr txBox="1"/>
          <p:nvPr/>
        </p:nvSpPr>
        <p:spPr>
          <a:xfrm>
            <a:off x="10629338" y="2762729"/>
            <a:ext cx="1562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正常检索</a:t>
            </a:r>
            <a:endParaRPr lang="en-US" altLang="zh-CN" dirty="0"/>
          </a:p>
          <a:p>
            <a:r>
              <a:rPr lang="zh-CN" altLang="en-US" dirty="0"/>
              <a:t>宣称</a:t>
            </a:r>
            <a:r>
              <a:rPr lang="en-US" altLang="zh-CN" dirty="0"/>
              <a:t>FDR1%</a:t>
            </a:r>
            <a:endParaRPr lang="zh-CN" altLang="en-US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4CDB0F31-506E-43EF-8519-94BBA08C72FB}"/>
              </a:ext>
            </a:extLst>
          </p:cNvPr>
          <p:cNvSpPr txBox="1"/>
          <p:nvPr/>
        </p:nvSpPr>
        <p:spPr>
          <a:xfrm>
            <a:off x="10540096" y="5092335"/>
            <a:ext cx="1562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陷阱库检索</a:t>
            </a:r>
            <a:endParaRPr lang="en-US" altLang="zh-CN" dirty="0"/>
          </a:p>
          <a:p>
            <a:r>
              <a:rPr lang="en-US" altLang="zh-CN" dirty="0"/>
              <a:t>entrapment</a:t>
            </a:r>
            <a:endParaRPr lang="zh-CN" altLang="en-US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7F7E785D-CCDD-4D5B-8FC7-2B1FC2C7B1F5}"/>
              </a:ext>
            </a:extLst>
          </p:cNvPr>
          <p:cNvSpPr txBox="1"/>
          <p:nvPr/>
        </p:nvSpPr>
        <p:spPr>
          <a:xfrm>
            <a:off x="2077363" y="5926486"/>
            <a:ext cx="190717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00" dirty="0"/>
              <a:t>包含</a:t>
            </a:r>
            <a:r>
              <a:rPr lang="en-US" altLang="zh-CN" sz="1300" dirty="0"/>
              <a:t>reverse</a:t>
            </a:r>
            <a:endParaRPr lang="zh-CN" altLang="en-US" sz="1300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7AE71F78-09F3-4EBE-A0C5-9FD2CF5E91CF}"/>
              </a:ext>
            </a:extLst>
          </p:cNvPr>
          <p:cNvSpPr txBox="1"/>
          <p:nvPr/>
        </p:nvSpPr>
        <p:spPr>
          <a:xfrm>
            <a:off x="2077363" y="3482371"/>
            <a:ext cx="190717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00" dirty="0"/>
              <a:t>包含</a:t>
            </a:r>
            <a:r>
              <a:rPr lang="en-US" altLang="zh-CN" sz="1300" dirty="0"/>
              <a:t>reverse</a:t>
            </a:r>
            <a:endParaRPr lang="zh-CN" altLang="en-US" sz="1300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93140049-EF6B-4100-BAD8-D386F239665C}"/>
              </a:ext>
            </a:extLst>
          </p:cNvPr>
          <p:cNvSpPr txBox="1"/>
          <p:nvPr/>
        </p:nvSpPr>
        <p:spPr>
          <a:xfrm>
            <a:off x="111777" y="6296030"/>
            <a:ext cx="2275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使用</a:t>
            </a:r>
            <a:r>
              <a:rPr lang="en-US" altLang="zh-CN" sz="1200" dirty="0" err="1"/>
              <a:t>Spectronaut</a:t>
            </a:r>
            <a:r>
              <a:rPr lang="en-US" altLang="zh-CN" sz="1200" dirty="0"/>
              <a:t> v18 </a:t>
            </a:r>
            <a:r>
              <a:rPr lang="zh-CN" altLang="en-US" sz="1200" dirty="0"/>
              <a:t>检索</a:t>
            </a:r>
            <a:endParaRPr lang="en-US" altLang="zh-CN" sz="1200" dirty="0"/>
          </a:p>
          <a:p>
            <a:r>
              <a:rPr lang="en-US" altLang="zh-CN" sz="1200" dirty="0"/>
              <a:t>DIANN</a:t>
            </a:r>
            <a:r>
              <a:rPr lang="zh-CN" altLang="en-US" sz="1200" dirty="0"/>
              <a:t>报告信息略少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7819C9CC-9956-4A56-BCAA-9BDED5292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534E-9B70-432C-A3B0-07AC948CB584}" type="slidenum">
              <a:rPr lang="zh-CN" altLang="en-US" smtClean="0"/>
              <a:pPr/>
              <a:t>37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15147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ern="0">
                <a:solidFill>
                  <a:srgbClr val="183884"/>
                </a:solidFill>
                <a:latin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汇报提纲</a:t>
            </a:r>
            <a:endParaRPr lang="zh-CN" altLang="en-US" kern="0">
              <a:solidFill>
                <a:srgbClr val="183884"/>
              </a:solidFill>
              <a:latin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656870" y="1460351"/>
            <a:ext cx="7282150" cy="2791346"/>
            <a:chOff x="2070130" y="1092686"/>
            <a:chExt cx="7282150" cy="2791346"/>
          </a:xfrm>
        </p:grpSpPr>
        <p:sp>
          <p:nvSpPr>
            <p:cNvPr id="12" name="矩形​​ 12"/>
            <p:cNvSpPr/>
            <p:nvPr/>
          </p:nvSpPr>
          <p:spPr>
            <a:xfrm>
              <a:off x="3241611" y="1092686"/>
              <a:ext cx="6110669" cy="69386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5" rIns="121908" bIns="60955" anchor="ctr"/>
            <a:lstStyle/>
            <a:p>
              <a:pPr marL="360045">
                <a:defRPr/>
              </a:pPr>
              <a:r>
                <a:rPr lang="zh-CN" altLang="en-US" sz="3600" b="1" dirty="0">
                  <a:solidFill>
                    <a:srgbClr val="1838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评测情况概述</a:t>
              </a:r>
            </a:p>
          </p:txBody>
        </p:sp>
        <p:sp>
          <p:nvSpPr>
            <p:cNvPr id="13" name="矩形​​ 3"/>
            <p:cNvSpPr/>
            <p:nvPr/>
          </p:nvSpPr>
          <p:spPr>
            <a:xfrm>
              <a:off x="2070130" y="1092686"/>
              <a:ext cx="974055" cy="820404"/>
            </a:xfrm>
            <a:custGeom>
              <a:avLst/>
              <a:gdLst/>
              <a:ahLst/>
              <a:cxnLst/>
              <a:rect l="l" t="t" r="r" b="b"/>
              <a:pathLst>
                <a:path w="1152128" h="936104">
                  <a:moveTo>
                    <a:pt x="0" y="0"/>
                  </a:moveTo>
                  <a:lnTo>
                    <a:pt x="1152128" y="0"/>
                  </a:lnTo>
                  <a:lnTo>
                    <a:pt x="1152128" y="792088"/>
                  </a:lnTo>
                  <a:lnTo>
                    <a:pt x="720080" y="792088"/>
                  </a:lnTo>
                  <a:lnTo>
                    <a:pt x="576064" y="936104"/>
                  </a:lnTo>
                  <a:lnTo>
                    <a:pt x="432048" y="792088"/>
                  </a:lnTo>
                  <a:lnTo>
                    <a:pt x="0" y="792088"/>
                  </a:lnTo>
                  <a:close/>
                </a:path>
              </a:pathLst>
            </a:custGeom>
            <a:solidFill>
              <a:srgbClr val="1B2153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 algn="ctr">
                <a:defRPr/>
              </a:pPr>
              <a:r>
                <a:rPr lang="zh-CN" altLang="en-US" sz="36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</a:t>
              </a:r>
            </a:p>
          </p:txBody>
        </p:sp>
        <p:sp>
          <p:nvSpPr>
            <p:cNvPr id="14" name="矩形​​ 3"/>
            <p:cNvSpPr/>
            <p:nvPr/>
          </p:nvSpPr>
          <p:spPr>
            <a:xfrm>
              <a:off x="2070130" y="2078157"/>
              <a:ext cx="974055" cy="820404"/>
            </a:xfrm>
            <a:custGeom>
              <a:avLst/>
              <a:gdLst/>
              <a:ahLst/>
              <a:cxnLst/>
              <a:rect l="l" t="t" r="r" b="b"/>
              <a:pathLst>
                <a:path w="1152128" h="936104">
                  <a:moveTo>
                    <a:pt x="0" y="0"/>
                  </a:moveTo>
                  <a:lnTo>
                    <a:pt x="1152128" y="0"/>
                  </a:lnTo>
                  <a:lnTo>
                    <a:pt x="1152128" y="792088"/>
                  </a:lnTo>
                  <a:lnTo>
                    <a:pt x="720080" y="792088"/>
                  </a:lnTo>
                  <a:lnTo>
                    <a:pt x="576064" y="936104"/>
                  </a:lnTo>
                  <a:lnTo>
                    <a:pt x="432048" y="792088"/>
                  </a:lnTo>
                  <a:lnTo>
                    <a:pt x="0" y="792088"/>
                  </a:lnTo>
                  <a:close/>
                </a:path>
              </a:pathLst>
            </a:custGeom>
            <a:solidFill>
              <a:srgbClr val="1B2153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 algn="ctr">
                <a:defRPr/>
              </a:pPr>
              <a:r>
                <a:rPr lang="zh-CN" altLang="en-US" sz="36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</a:t>
              </a:r>
            </a:p>
          </p:txBody>
        </p:sp>
        <p:sp>
          <p:nvSpPr>
            <p:cNvPr id="15" name="矩形​​ 12"/>
            <p:cNvSpPr/>
            <p:nvPr/>
          </p:nvSpPr>
          <p:spPr>
            <a:xfrm>
              <a:off x="3241611" y="2078157"/>
              <a:ext cx="6110669" cy="69386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5" rIns="121908" bIns="60955" anchor="ctr"/>
            <a:lstStyle/>
            <a:p>
              <a:pPr marL="360045">
                <a:defRPr/>
              </a:pPr>
              <a:r>
                <a:rPr lang="zh-CN" altLang="en-US" sz="3600" b="1" dirty="0">
                  <a:solidFill>
                    <a:srgbClr val="1838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评测方法介绍</a:t>
              </a:r>
            </a:p>
          </p:txBody>
        </p:sp>
        <p:sp>
          <p:nvSpPr>
            <p:cNvPr id="20" name="矩形​​ 3"/>
            <p:cNvSpPr/>
            <p:nvPr/>
          </p:nvSpPr>
          <p:spPr>
            <a:xfrm>
              <a:off x="2070130" y="3063628"/>
              <a:ext cx="974055" cy="820404"/>
            </a:xfrm>
            <a:custGeom>
              <a:avLst/>
              <a:gdLst/>
              <a:ahLst/>
              <a:cxnLst/>
              <a:rect l="l" t="t" r="r" b="b"/>
              <a:pathLst>
                <a:path w="1152128" h="936104">
                  <a:moveTo>
                    <a:pt x="0" y="0"/>
                  </a:moveTo>
                  <a:lnTo>
                    <a:pt x="1152128" y="0"/>
                  </a:lnTo>
                  <a:lnTo>
                    <a:pt x="1152128" y="792088"/>
                  </a:lnTo>
                  <a:lnTo>
                    <a:pt x="720080" y="792088"/>
                  </a:lnTo>
                  <a:lnTo>
                    <a:pt x="576064" y="936104"/>
                  </a:lnTo>
                  <a:lnTo>
                    <a:pt x="432048" y="792088"/>
                  </a:lnTo>
                  <a:lnTo>
                    <a:pt x="0" y="792088"/>
                  </a:lnTo>
                  <a:close/>
                </a:path>
              </a:pathLst>
            </a:custGeom>
            <a:solidFill>
              <a:srgbClr val="1B2153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 algn="ctr">
                <a:defRPr/>
              </a:pPr>
              <a:r>
                <a:rPr lang="zh-CN" altLang="en-US" sz="36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三</a:t>
              </a:r>
            </a:p>
          </p:txBody>
        </p:sp>
      </p:grpSp>
      <p:sp>
        <p:nvSpPr>
          <p:cNvPr id="4" name="矩形​​ 12"/>
          <p:cNvSpPr/>
          <p:nvPr/>
        </p:nvSpPr>
        <p:spPr>
          <a:xfrm>
            <a:off x="3828351" y="3431342"/>
            <a:ext cx="6110669" cy="693865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5" rIns="121908" bIns="60955" anchor="ctr"/>
          <a:lstStyle/>
          <a:p>
            <a:pPr marL="360045">
              <a:defRPr/>
            </a:pP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评测结果展示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828351" y="4194506"/>
            <a:ext cx="759683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charset="0"/>
              <a:buChar char="l"/>
            </a:pPr>
            <a:r>
              <a:rPr lang="zh-CN" altLang="en-US" sz="2600" b="1" dirty="0">
                <a:solidFill>
                  <a:schemeClr val="bg1">
                    <a:lumMod val="65000"/>
                  </a:schemeClr>
                </a:solidFill>
              </a:rPr>
              <a:t>定性对比：相同仪器不同实验室</a:t>
            </a:r>
            <a:endParaRPr lang="en-US" altLang="zh-CN" sz="2600" b="1" dirty="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Wingdings" panose="05000000000000000000" charset="0"/>
              <a:buChar char="l"/>
            </a:pPr>
            <a:r>
              <a:rPr lang="zh-CN" altLang="en-US" sz="2600" b="1" dirty="0">
                <a:solidFill>
                  <a:schemeClr val="bg1">
                    <a:lumMod val="65000"/>
                  </a:schemeClr>
                </a:solidFill>
              </a:rPr>
              <a:t>定性对比：相同实验室不同方法（</a:t>
            </a:r>
            <a:r>
              <a:rPr lang="en-US" altLang="zh-CN" sz="2600" b="1" dirty="0">
                <a:solidFill>
                  <a:schemeClr val="bg1">
                    <a:lumMod val="65000"/>
                  </a:schemeClr>
                </a:solidFill>
              </a:rPr>
              <a:t>DDA vs. DIA</a:t>
            </a:r>
            <a:r>
              <a:rPr lang="zh-CN" altLang="en-US" sz="2600" b="1" dirty="0">
                <a:solidFill>
                  <a:schemeClr val="bg1">
                    <a:lumMod val="65000"/>
                  </a:schemeClr>
                </a:solidFill>
              </a:rPr>
              <a:t>）</a:t>
            </a:r>
            <a:endParaRPr lang="en-US" altLang="zh-CN" sz="2600" b="1" dirty="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Wingdings" panose="05000000000000000000" charset="0"/>
              <a:buChar char="l"/>
            </a:pPr>
            <a:r>
              <a:rPr lang="zh-CN" altLang="en-US" sz="2600" b="1" dirty="0">
                <a:solidFill>
                  <a:srgbClr val="C00000"/>
                </a:solidFill>
              </a:rPr>
              <a:t>定量对比：相同仪器不同实验室</a:t>
            </a:r>
            <a:endParaRPr lang="en-US" altLang="zh-CN" sz="2600" b="1" dirty="0">
              <a:solidFill>
                <a:srgbClr val="C00000"/>
              </a:solidFill>
            </a:endParaRPr>
          </a:p>
          <a:p>
            <a:pPr marL="342900" indent="-342900">
              <a:buFont typeface="Wingdings" panose="05000000000000000000" charset="0"/>
              <a:buChar char="l"/>
            </a:pPr>
            <a:r>
              <a:rPr lang="zh-CN" altLang="en-US" sz="2600" b="1" dirty="0">
                <a:solidFill>
                  <a:schemeClr val="bg1">
                    <a:lumMod val="65000"/>
                  </a:schemeClr>
                </a:solidFill>
              </a:rPr>
              <a:t>定量对比：相同实验室不同方法（</a:t>
            </a:r>
            <a:r>
              <a:rPr lang="en-US" altLang="zh-CN" sz="2600" b="1" dirty="0">
                <a:solidFill>
                  <a:schemeClr val="bg1">
                    <a:lumMod val="65000"/>
                  </a:schemeClr>
                </a:solidFill>
              </a:rPr>
              <a:t>DDA vs. DIA</a:t>
            </a:r>
            <a:r>
              <a:rPr lang="zh-CN" altLang="en-US" sz="2600" b="1" dirty="0">
                <a:solidFill>
                  <a:schemeClr val="bg1">
                    <a:lumMod val="65000"/>
                  </a:schemeClr>
                </a:solidFill>
              </a:rPr>
              <a:t>）</a:t>
            </a:r>
            <a:endParaRPr lang="en-US" altLang="zh-CN" sz="2600" b="1" dirty="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Wingdings" panose="05000000000000000000" charset="0"/>
              <a:buChar char="l"/>
            </a:pPr>
            <a:endParaRPr lang="en-US" altLang="zh-CN" sz="2600" b="1" dirty="0">
              <a:solidFill>
                <a:srgbClr val="C00000"/>
              </a:solidFill>
            </a:endParaRPr>
          </a:p>
          <a:p>
            <a:pPr marL="342900" indent="-342900">
              <a:buFont typeface="Wingdings" panose="05000000000000000000" charset="0"/>
              <a:buChar char="l"/>
            </a:pPr>
            <a:endParaRPr lang="zh-CN" altLang="en-US" sz="2600" b="1" dirty="0">
              <a:solidFill>
                <a:srgbClr val="183884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4A7EC8-E292-4B7F-A4F3-57B54098D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534E-9B70-432C-A3B0-07AC948CB584}" type="slidenum">
              <a:rPr lang="zh-CN" altLang="en-US" smtClean="0"/>
              <a:pPr/>
              <a:t>38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7997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A43525-A76B-4BE6-8C9D-8484EDFE2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DDA - Exploris480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6BB53DA4-293B-4490-8C02-4168FEF97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378" y="1717149"/>
            <a:ext cx="3975494" cy="3975494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B01450B-1B69-4329-AB68-B73C495915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373"/>
          <a:stretch/>
        </p:blipFill>
        <p:spPr>
          <a:xfrm>
            <a:off x="271671" y="1563924"/>
            <a:ext cx="5824329" cy="3730151"/>
          </a:xfrm>
          <a:prstGeom prst="rect">
            <a:avLst/>
          </a:prstGeom>
        </p:spPr>
      </p:pic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EB4B9B86-84FA-4EB7-B000-40403A3169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398025"/>
              </p:ext>
            </p:extLst>
          </p:nvPr>
        </p:nvGraphicFramePr>
        <p:xfrm>
          <a:off x="677332" y="5569972"/>
          <a:ext cx="5418668" cy="10972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132703099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21061975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53061998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336319148"/>
                    </a:ext>
                  </a:extLst>
                </a:gridCol>
              </a:tblGrid>
              <a:tr h="270000">
                <a:tc>
                  <a:txBody>
                    <a:bodyPr/>
                    <a:lstStyle/>
                    <a:p>
                      <a:r>
                        <a:rPr lang="zh-CN" altLang="en-US" sz="1200" dirty="0"/>
                        <a:t>蛋白质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200" dirty="0"/>
                        <a:t>样品</a:t>
                      </a:r>
                      <a:r>
                        <a:rPr lang="en-US" altLang="zh-CN" sz="1200" dirty="0"/>
                        <a:t>1</a:t>
                      </a:r>
                      <a:r>
                        <a:rPr lang="zh-CN" altLang="en-US" sz="1200" dirty="0"/>
                        <a:t>强度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200" dirty="0"/>
                        <a:t>样品</a:t>
                      </a:r>
                      <a:r>
                        <a:rPr lang="en-US" altLang="zh-CN" sz="1200" dirty="0"/>
                        <a:t>2</a:t>
                      </a:r>
                      <a:r>
                        <a:rPr lang="zh-CN" altLang="en-US" sz="1200" dirty="0"/>
                        <a:t>强度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200" dirty="0"/>
                        <a:t>平均值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5812749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Protein1 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1E5 (1:1)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1E5 (1:1)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1E5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1332290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Protein2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2E5 (2:1.5)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1E5 (1:1.5)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1.5E5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8358747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……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2488505"/>
                  </a:ext>
                </a:extLst>
              </a:tr>
            </a:tbl>
          </a:graphicData>
        </a:graphic>
      </p:graphicFrame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39030C-4424-4ED8-B8BD-96C3E752F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534E-9B70-432C-A3B0-07AC948CB584}" type="slidenum">
              <a:rPr lang="zh-CN" altLang="en-US" smtClean="0"/>
              <a:pPr/>
              <a:t>39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3638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052F16-87AC-46E2-B589-A5FA8DBE4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评测情况概述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A0B6CCF-D06A-402C-991E-6F522BDD4D33}"/>
              </a:ext>
            </a:extLst>
          </p:cNvPr>
          <p:cNvSpPr/>
          <p:nvPr/>
        </p:nvSpPr>
        <p:spPr>
          <a:xfrm>
            <a:off x="864870" y="2084705"/>
            <a:ext cx="4046855" cy="3503930"/>
          </a:xfrm>
          <a:prstGeom prst="rect">
            <a:avLst/>
          </a:prstGeom>
          <a:noFill/>
          <a:ln w="19050">
            <a:solidFill>
              <a:srgbClr val="183884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B734C9F-E203-4090-AD46-D2EE94C4880A}"/>
              </a:ext>
            </a:extLst>
          </p:cNvPr>
          <p:cNvGrpSpPr/>
          <p:nvPr/>
        </p:nvGrpSpPr>
        <p:grpSpPr>
          <a:xfrm>
            <a:off x="3589655" y="2289810"/>
            <a:ext cx="754380" cy="848360"/>
            <a:chOff x="3363" y="3723"/>
            <a:chExt cx="2806" cy="292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0E9A3104-2C6E-427B-A80A-8789EAF9E65B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"/>
            <a:srcRect l="5355" t="13925" r="8782" b="19064"/>
            <a:stretch>
              <a:fillRect/>
            </a:stretch>
          </p:blipFill>
          <p:spPr>
            <a:xfrm>
              <a:off x="3363" y="3723"/>
              <a:ext cx="2806" cy="2921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C5EECA9B-220E-4759-9E16-FA220A2BAED9}"/>
                </a:ext>
              </a:extLst>
            </p:cNvPr>
            <p:cNvSpPr/>
            <p:nvPr/>
          </p:nvSpPr>
          <p:spPr>
            <a:xfrm>
              <a:off x="3715" y="3924"/>
              <a:ext cx="401" cy="162"/>
            </a:xfrm>
            <a:prstGeom prst="rect">
              <a:avLst/>
            </a:prstGeom>
            <a:solidFill>
              <a:srgbClr val="DDDB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29752B4-4A16-47F5-9F0E-E7F9F799718C}"/>
                </a:ext>
              </a:extLst>
            </p:cNvPr>
            <p:cNvSpPr/>
            <p:nvPr/>
          </p:nvSpPr>
          <p:spPr>
            <a:xfrm>
              <a:off x="4463" y="5268"/>
              <a:ext cx="605" cy="263"/>
            </a:xfrm>
            <a:prstGeom prst="rect">
              <a:avLst/>
            </a:prstGeom>
            <a:solidFill>
              <a:srgbClr val="B5B0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BBE52A33-4746-488C-8CFC-2C178E034EDE}"/>
              </a:ext>
            </a:extLst>
          </p:cNvPr>
          <p:cNvSpPr txBox="1"/>
          <p:nvPr/>
        </p:nvSpPr>
        <p:spPr>
          <a:xfrm>
            <a:off x="1676400" y="2348230"/>
            <a:ext cx="15798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>
                <a:solidFill>
                  <a:srgbClr val="C00000"/>
                </a:solidFill>
              </a:rPr>
              <a:t>HeLa</a:t>
            </a:r>
            <a:r>
              <a:rPr lang="zh-CN" altLang="en-US" b="1">
                <a:solidFill>
                  <a:srgbClr val="C00000"/>
                </a:solidFill>
              </a:rPr>
              <a:t>样品</a:t>
            </a:r>
            <a:endParaRPr lang="zh-CN" altLang="en-US" b="1"/>
          </a:p>
          <a:p>
            <a:pPr algn="ctr"/>
            <a:r>
              <a:rPr lang="zh-CN" altLang="en-US" b="1"/>
              <a:t>周虎实验室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D66349D-F5A7-440A-87BE-B170E845C8A9}"/>
              </a:ext>
            </a:extLst>
          </p:cNvPr>
          <p:cNvSpPr txBox="1"/>
          <p:nvPr/>
        </p:nvSpPr>
        <p:spPr>
          <a:xfrm>
            <a:off x="1658620" y="3639185"/>
            <a:ext cx="15976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b="1">
                <a:solidFill>
                  <a:srgbClr val="C00000"/>
                </a:solidFill>
              </a:rPr>
              <a:t>数据分析</a:t>
            </a:r>
            <a:endParaRPr lang="zh-CN" altLang="en-US" b="1"/>
          </a:p>
          <a:p>
            <a:pPr algn="ctr"/>
            <a:r>
              <a:rPr lang="en-US" altLang="zh-CN" b="1"/>
              <a:t>pFind</a:t>
            </a:r>
            <a:r>
              <a:rPr lang="zh-CN" altLang="en-US" b="1"/>
              <a:t>团队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DCD74196-1BB4-428B-84B7-7B749595A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280" y="3439160"/>
            <a:ext cx="1268095" cy="81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33CE67D7-16B4-4647-A712-9A2490FE8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715" y="3678555"/>
            <a:ext cx="1287145" cy="812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03F9488A-7139-4149-9810-BDD36C1B5B0A}"/>
              </a:ext>
            </a:extLst>
          </p:cNvPr>
          <p:cNvSpPr/>
          <p:nvPr/>
        </p:nvSpPr>
        <p:spPr>
          <a:xfrm>
            <a:off x="7277100" y="2084705"/>
            <a:ext cx="4157980" cy="3503930"/>
          </a:xfrm>
          <a:prstGeom prst="rect">
            <a:avLst/>
          </a:prstGeom>
          <a:noFill/>
          <a:ln w="19050">
            <a:solidFill>
              <a:srgbClr val="183884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0E2661F-AC1C-4277-B005-CB3A3CF041D4}"/>
              </a:ext>
            </a:extLst>
          </p:cNvPr>
          <p:cNvSpPr txBox="1"/>
          <p:nvPr/>
        </p:nvSpPr>
        <p:spPr>
          <a:xfrm>
            <a:off x="7258050" y="1341755"/>
            <a:ext cx="41763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C00000"/>
                </a:solidFill>
              </a:rPr>
              <a:t>参评单位</a:t>
            </a:r>
            <a:endParaRPr lang="zh-CN" altLang="en-US" b="1" dirty="0"/>
          </a:p>
          <a:p>
            <a:pPr algn="ctr"/>
            <a:r>
              <a:rPr lang="en-US" altLang="zh-CN" b="1" dirty="0">
                <a:solidFill>
                  <a:srgbClr val="183884"/>
                </a:solidFill>
                <a:sym typeface="+mn-ea"/>
              </a:rPr>
              <a:t>18</a:t>
            </a:r>
            <a:r>
              <a:rPr lang="zh-CN" altLang="en-US" b="1" dirty="0">
                <a:solidFill>
                  <a:srgbClr val="183884"/>
                </a:solidFill>
                <a:sym typeface="+mn-ea"/>
              </a:rPr>
              <a:t>家单位，</a:t>
            </a:r>
            <a:r>
              <a:rPr lang="en-US" altLang="zh-CN" b="1" dirty="0">
                <a:solidFill>
                  <a:srgbClr val="183884"/>
                </a:solidFill>
              </a:rPr>
              <a:t>27</a:t>
            </a:r>
            <a:r>
              <a:rPr lang="zh-CN" altLang="en-US" b="1" dirty="0">
                <a:solidFill>
                  <a:srgbClr val="183884"/>
                </a:solidFill>
              </a:rPr>
              <a:t>个平台，</a:t>
            </a:r>
            <a:r>
              <a:rPr lang="en-US" altLang="zh-CN" b="1" dirty="0">
                <a:solidFill>
                  <a:srgbClr val="C00000"/>
                </a:solidFill>
              </a:rPr>
              <a:t>114</a:t>
            </a:r>
            <a:r>
              <a:rPr lang="zh-CN" altLang="en-US" b="1" dirty="0">
                <a:solidFill>
                  <a:srgbClr val="C00000"/>
                </a:solidFill>
              </a:rPr>
              <a:t>个</a:t>
            </a:r>
            <a:r>
              <a:rPr lang="zh-CN" altLang="en-US" b="1" dirty="0">
                <a:solidFill>
                  <a:srgbClr val="183884"/>
                </a:solidFill>
              </a:rPr>
              <a:t>数据文件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7614232F-4710-4DF8-8699-95DF518F7A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6650" y="2395220"/>
            <a:ext cx="521970" cy="671195"/>
          </a:xfrm>
          <a:prstGeom prst="rect">
            <a:avLst/>
          </a:prstGeom>
        </p:spPr>
      </p:pic>
      <p:sp>
        <p:nvSpPr>
          <p:cNvPr id="18" name="右箭头 23">
            <a:extLst>
              <a:ext uri="{FF2B5EF4-FFF2-40B4-BE49-F238E27FC236}">
                <a16:creationId xmlns:a16="http://schemas.microsoft.com/office/drawing/2014/main" id="{4834D631-7D30-4B69-BEBC-167A343CF0E0}"/>
              </a:ext>
            </a:extLst>
          </p:cNvPr>
          <p:cNvSpPr/>
          <p:nvPr/>
        </p:nvSpPr>
        <p:spPr>
          <a:xfrm>
            <a:off x="6297930" y="3062605"/>
            <a:ext cx="673735" cy="382270"/>
          </a:xfrm>
          <a:prstGeom prst="rightArrow">
            <a:avLst/>
          </a:prstGeom>
          <a:solidFill>
            <a:srgbClr val="1838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282B891-55E1-4F1B-A51E-1F63E48B8D8C}"/>
              </a:ext>
            </a:extLst>
          </p:cNvPr>
          <p:cNvSpPr txBox="1"/>
          <p:nvPr/>
        </p:nvSpPr>
        <p:spPr>
          <a:xfrm>
            <a:off x="5136515" y="3058160"/>
            <a:ext cx="16484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邮寄样品</a:t>
            </a:r>
          </a:p>
        </p:txBody>
      </p:sp>
      <p:sp>
        <p:nvSpPr>
          <p:cNvPr id="20" name="右箭头 25">
            <a:extLst>
              <a:ext uri="{FF2B5EF4-FFF2-40B4-BE49-F238E27FC236}">
                <a16:creationId xmlns:a16="http://schemas.microsoft.com/office/drawing/2014/main" id="{FEB2A1DD-DDD1-4D2E-92FF-E20777D21768}"/>
              </a:ext>
            </a:extLst>
          </p:cNvPr>
          <p:cNvSpPr/>
          <p:nvPr/>
        </p:nvSpPr>
        <p:spPr>
          <a:xfrm flipH="1" flipV="1">
            <a:off x="5278755" y="4251960"/>
            <a:ext cx="673735" cy="382270"/>
          </a:xfrm>
          <a:prstGeom prst="rightArrow">
            <a:avLst/>
          </a:prstGeom>
          <a:solidFill>
            <a:srgbClr val="1838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288DC93-EEDC-48BD-BFBD-18053F879435}"/>
              </a:ext>
            </a:extLst>
          </p:cNvPr>
          <p:cNvSpPr txBox="1"/>
          <p:nvPr/>
        </p:nvSpPr>
        <p:spPr>
          <a:xfrm>
            <a:off x="5699125" y="4251960"/>
            <a:ext cx="16484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/>
              <a:t>上传数据</a:t>
            </a:r>
          </a:p>
        </p:txBody>
      </p:sp>
      <p:pic>
        <p:nvPicPr>
          <p:cNvPr id="22" name="图片 21" descr="logo-中国人类蛋白质组学会（CNHUPO）">
            <a:extLst>
              <a:ext uri="{FF2B5EF4-FFF2-40B4-BE49-F238E27FC236}">
                <a16:creationId xmlns:a16="http://schemas.microsoft.com/office/drawing/2014/main" id="{C47FEE1F-8031-4B7D-80FE-9F9A890123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465" y="4994910"/>
            <a:ext cx="894715" cy="391795"/>
          </a:xfrm>
          <a:prstGeom prst="rect">
            <a:avLst/>
          </a:prstGeom>
        </p:spPr>
      </p:pic>
      <p:pic>
        <p:nvPicPr>
          <p:cNvPr id="23" name="图片 22" descr="logo-中国科学院计算技术研究所">
            <a:extLst>
              <a:ext uri="{FF2B5EF4-FFF2-40B4-BE49-F238E27FC236}">
                <a16:creationId xmlns:a16="http://schemas.microsoft.com/office/drawing/2014/main" id="{D7FD2A1F-42E6-4168-B92F-F235C717DA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630" y="4301490"/>
            <a:ext cx="685165" cy="617855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90AFC360-58F0-4CEE-B23F-23344335F8D8}"/>
              </a:ext>
            </a:extLst>
          </p:cNvPr>
          <p:cNvSpPr txBox="1"/>
          <p:nvPr/>
        </p:nvSpPr>
        <p:spPr>
          <a:xfrm>
            <a:off x="5349875" y="2529840"/>
            <a:ext cx="14630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/>
              <a:t>2023.6</a:t>
            </a:r>
            <a:r>
              <a:rPr lang="zh-CN" altLang="en-US" b="1" dirty="0"/>
              <a:t>下旬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E5944A21-0ECC-44C2-9E00-FF97362818BB}"/>
              </a:ext>
            </a:extLst>
          </p:cNvPr>
          <p:cNvSpPr txBox="1"/>
          <p:nvPr/>
        </p:nvSpPr>
        <p:spPr>
          <a:xfrm>
            <a:off x="5278755" y="4746625"/>
            <a:ext cx="1605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/>
              <a:t>2023.8</a:t>
            </a:r>
            <a:r>
              <a:rPr lang="zh-CN" altLang="en-US" b="1" dirty="0"/>
              <a:t>上旬</a:t>
            </a:r>
          </a:p>
        </p:txBody>
      </p:sp>
      <p:pic>
        <p:nvPicPr>
          <p:cNvPr id="26" name="图片 25" descr="logo-中国科学院大连化学物理研究所">
            <a:extLst>
              <a:ext uri="{FF2B5EF4-FFF2-40B4-BE49-F238E27FC236}">
                <a16:creationId xmlns:a16="http://schemas.microsoft.com/office/drawing/2014/main" id="{04BA96DC-4F48-44A9-94D9-236D5E1B4E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34030" y="4919345"/>
            <a:ext cx="507365" cy="507365"/>
          </a:xfrm>
          <a:prstGeom prst="rect">
            <a:avLst/>
          </a:prstGeom>
        </p:spPr>
      </p:pic>
      <p:pic>
        <p:nvPicPr>
          <p:cNvPr id="27" name="图片 26" descr="logo-NIBS">
            <a:extLst>
              <a:ext uri="{FF2B5EF4-FFF2-40B4-BE49-F238E27FC236}">
                <a16:creationId xmlns:a16="http://schemas.microsoft.com/office/drawing/2014/main" id="{327EC71C-C722-4EB8-A7D8-D3DAA4600B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39820" y="4966335"/>
            <a:ext cx="1174115" cy="426085"/>
          </a:xfrm>
          <a:prstGeom prst="rect">
            <a:avLst/>
          </a:prstGeom>
        </p:spPr>
      </p:pic>
      <p:pic>
        <p:nvPicPr>
          <p:cNvPr id="28" name="图片 27" descr="logo-pfind">
            <a:extLst>
              <a:ext uri="{FF2B5EF4-FFF2-40B4-BE49-F238E27FC236}">
                <a16:creationId xmlns:a16="http://schemas.microsoft.com/office/drawing/2014/main" id="{96BEA569-3B94-4D86-83D9-DD42BC319D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6465" y="3729355"/>
            <a:ext cx="980440" cy="370205"/>
          </a:xfrm>
          <a:prstGeom prst="rect">
            <a:avLst/>
          </a:prstGeom>
        </p:spPr>
      </p:pic>
      <p:pic>
        <p:nvPicPr>
          <p:cNvPr id="29" name="图片 28" descr="logo-北京蛋白质组研究中心">
            <a:extLst>
              <a:ext uri="{FF2B5EF4-FFF2-40B4-BE49-F238E27FC236}">
                <a16:creationId xmlns:a16="http://schemas.microsoft.com/office/drawing/2014/main" id="{70EB29D3-0B8D-4FE9-8317-F594FAB1B7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49755" y="4919345"/>
            <a:ext cx="1162050" cy="505460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00845B43-CD25-45AB-8E83-B774A468887B}"/>
              </a:ext>
            </a:extLst>
          </p:cNvPr>
          <p:cNvSpPr txBox="1"/>
          <p:nvPr/>
        </p:nvSpPr>
        <p:spPr>
          <a:xfrm>
            <a:off x="1037590" y="1341755"/>
            <a:ext cx="37287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rgbClr val="C00000"/>
                </a:solidFill>
              </a:rPr>
              <a:t>组织单位</a:t>
            </a:r>
          </a:p>
          <a:p>
            <a:pPr algn="ctr"/>
            <a:r>
              <a:rPr lang="en-US" altLang="zh-CN" b="1">
                <a:solidFill>
                  <a:srgbClr val="183884"/>
                </a:solidFill>
              </a:rPr>
              <a:t>CNCP</a:t>
            </a:r>
            <a:r>
              <a:rPr lang="zh-CN" b="1">
                <a:solidFill>
                  <a:srgbClr val="183884"/>
                </a:solidFill>
              </a:rPr>
              <a:t>组委会</a:t>
            </a: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C16351BD-D99E-4EC7-88CF-478A26A564A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09775" y="4332605"/>
            <a:ext cx="568325" cy="566420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870AF78D-5E8B-47A6-8B3E-14A2BD0D4716}"/>
              </a:ext>
            </a:extLst>
          </p:cNvPr>
          <p:cNvSpPr txBox="1"/>
          <p:nvPr/>
        </p:nvSpPr>
        <p:spPr>
          <a:xfrm>
            <a:off x="881380" y="5855970"/>
            <a:ext cx="2926080" cy="2755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200">
                <a:solidFill>
                  <a:srgbClr val="183884"/>
                </a:solidFill>
              </a:rPr>
              <a:t>各组织实验室进行了预实验，提交了数据</a:t>
            </a:r>
          </a:p>
        </p:txBody>
      </p:sp>
      <p:pic>
        <p:nvPicPr>
          <p:cNvPr id="34" name="内容占位符 6">
            <a:extLst>
              <a:ext uri="{FF2B5EF4-FFF2-40B4-BE49-F238E27FC236}">
                <a16:creationId xmlns:a16="http://schemas.microsoft.com/office/drawing/2014/main" id="{2DAF4598-0628-4A8B-9E12-B328CD7AAD2B}"/>
              </a:ext>
            </a:extLst>
          </p:cNvPr>
          <p:cNvPicPr>
            <a:picLocks noGrp="1"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76160" y="2219702"/>
            <a:ext cx="3928331" cy="321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椭圆 34">
            <a:extLst>
              <a:ext uri="{FF2B5EF4-FFF2-40B4-BE49-F238E27FC236}">
                <a16:creationId xmlns:a16="http://schemas.microsoft.com/office/drawing/2014/main" id="{28B06707-A612-4362-A341-1E312F779247}"/>
              </a:ext>
            </a:extLst>
          </p:cNvPr>
          <p:cNvSpPr/>
          <p:nvPr/>
        </p:nvSpPr>
        <p:spPr bwMode="auto">
          <a:xfrm>
            <a:off x="10088528" y="3259160"/>
            <a:ext cx="360000" cy="360000"/>
          </a:xfrm>
          <a:prstGeom prst="ellipse">
            <a:avLst/>
          </a:prstGeom>
          <a:solidFill>
            <a:srgbClr val="C00000">
              <a:alpha val="70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AED169C4-8C68-41C5-96E7-881055AE3E93}"/>
              </a:ext>
            </a:extLst>
          </p:cNvPr>
          <p:cNvSpPr/>
          <p:nvPr/>
        </p:nvSpPr>
        <p:spPr bwMode="auto">
          <a:xfrm>
            <a:off x="10482280" y="4071960"/>
            <a:ext cx="360000" cy="360000"/>
          </a:xfrm>
          <a:prstGeom prst="ellipse">
            <a:avLst/>
          </a:prstGeom>
          <a:solidFill>
            <a:srgbClr val="C00000">
              <a:alpha val="70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38B9E549-4425-49D5-A844-25676832FFA4}"/>
              </a:ext>
            </a:extLst>
          </p:cNvPr>
          <p:cNvSpPr/>
          <p:nvPr/>
        </p:nvSpPr>
        <p:spPr bwMode="auto">
          <a:xfrm>
            <a:off x="10002225" y="4754925"/>
            <a:ext cx="360000" cy="360000"/>
          </a:xfrm>
          <a:prstGeom prst="ellipse">
            <a:avLst/>
          </a:prstGeom>
          <a:solidFill>
            <a:srgbClr val="C00000">
              <a:alpha val="70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91E0E7CE-CD5C-427C-9BFA-05D310049630}"/>
              </a:ext>
            </a:extLst>
          </p:cNvPr>
          <p:cNvSpPr/>
          <p:nvPr/>
        </p:nvSpPr>
        <p:spPr bwMode="auto">
          <a:xfrm>
            <a:off x="9687638" y="3957527"/>
            <a:ext cx="180000" cy="180000"/>
          </a:xfrm>
          <a:prstGeom prst="ellipse">
            <a:avLst/>
          </a:prstGeom>
          <a:solidFill>
            <a:srgbClr val="C00000">
              <a:alpha val="70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F9F70B1F-D333-42E9-8DEF-029E564B134C}"/>
              </a:ext>
            </a:extLst>
          </p:cNvPr>
          <p:cNvSpPr/>
          <p:nvPr/>
        </p:nvSpPr>
        <p:spPr bwMode="auto">
          <a:xfrm>
            <a:off x="10362225" y="3439160"/>
            <a:ext cx="180000" cy="180000"/>
          </a:xfrm>
          <a:prstGeom prst="ellipse">
            <a:avLst/>
          </a:prstGeom>
          <a:solidFill>
            <a:srgbClr val="C00000">
              <a:alpha val="70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061B3BA1-877A-4F74-8451-8AF27D6E4276}"/>
              </a:ext>
            </a:extLst>
          </p:cNvPr>
          <p:cNvSpPr/>
          <p:nvPr/>
        </p:nvSpPr>
        <p:spPr bwMode="auto">
          <a:xfrm>
            <a:off x="10637575" y="4248376"/>
            <a:ext cx="180000" cy="180000"/>
          </a:xfrm>
          <a:prstGeom prst="ellipse">
            <a:avLst/>
          </a:prstGeom>
          <a:solidFill>
            <a:srgbClr val="C00000">
              <a:alpha val="70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A8DAEA6D-0DA2-446E-9FC9-B41D945D7F5B}"/>
              </a:ext>
            </a:extLst>
          </p:cNvPr>
          <p:cNvSpPr/>
          <p:nvPr/>
        </p:nvSpPr>
        <p:spPr bwMode="auto">
          <a:xfrm>
            <a:off x="9266090" y="4211490"/>
            <a:ext cx="180000" cy="180000"/>
          </a:xfrm>
          <a:prstGeom prst="ellipse">
            <a:avLst/>
          </a:prstGeom>
          <a:solidFill>
            <a:srgbClr val="C00000">
              <a:alpha val="70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176E415-DB4C-4DD0-8C05-844C1359B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534E-9B70-432C-A3B0-07AC948CB584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13371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2ECB0E-73C2-45F9-B8E4-FFF3D8D30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DDA - </a:t>
            </a:r>
            <a:r>
              <a:rPr lang="en-US" altLang="zh-CN" dirty="0" err="1"/>
              <a:t>timsTOF</a:t>
            </a:r>
            <a:r>
              <a:rPr lang="en-US" altLang="zh-CN" dirty="0"/>
              <a:t> Pro</a:t>
            </a:r>
            <a:r>
              <a:rPr lang="zh-CN" altLang="en-US" dirty="0"/>
              <a:t>（</a:t>
            </a:r>
            <a:r>
              <a:rPr lang="en-US" altLang="zh-CN" dirty="0"/>
              <a:t>Pro1</a:t>
            </a:r>
            <a:r>
              <a:rPr lang="zh-CN" altLang="en-US" dirty="0"/>
              <a:t>和</a:t>
            </a:r>
            <a:r>
              <a:rPr lang="en-US" altLang="zh-CN" dirty="0"/>
              <a:t>Pro2</a:t>
            </a:r>
            <a:r>
              <a:rPr lang="zh-CN" altLang="en-US" dirty="0"/>
              <a:t>合并）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950A873-83FA-4C14-B23D-DD5B9AEC1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820" y="1905001"/>
            <a:ext cx="4089806" cy="40898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662E25-7002-46FB-8170-C7C9E0DAA6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00"/>
          <a:stretch/>
        </p:blipFill>
        <p:spPr>
          <a:xfrm>
            <a:off x="215042" y="1691639"/>
            <a:ext cx="6939453" cy="3474721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7F6FE74-EBCF-45A9-8369-2F72CA61EC91}"/>
              </a:ext>
            </a:extLst>
          </p:cNvPr>
          <p:cNvSpPr txBox="1"/>
          <p:nvPr/>
        </p:nvSpPr>
        <p:spPr>
          <a:xfrm>
            <a:off x="631190" y="5691352"/>
            <a:ext cx="5146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</a:rPr>
              <a:t>多中心组队运行有较大的可行性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3B3BF1-3933-46C9-9AEE-DED6A2BF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534E-9B70-432C-A3B0-07AC948CB584}" type="slidenum">
              <a:rPr lang="zh-CN" altLang="en-US" smtClean="0"/>
              <a:pPr/>
              <a:t>40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698024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ern="0">
                <a:solidFill>
                  <a:srgbClr val="183884"/>
                </a:solidFill>
                <a:latin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汇报提纲</a:t>
            </a:r>
            <a:endParaRPr lang="zh-CN" altLang="en-US" kern="0">
              <a:solidFill>
                <a:srgbClr val="183884"/>
              </a:solidFill>
              <a:latin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656870" y="1460351"/>
            <a:ext cx="7282150" cy="2791346"/>
            <a:chOff x="2070130" y="1092686"/>
            <a:chExt cx="7282150" cy="2791346"/>
          </a:xfrm>
        </p:grpSpPr>
        <p:sp>
          <p:nvSpPr>
            <p:cNvPr id="12" name="矩形​​ 12"/>
            <p:cNvSpPr/>
            <p:nvPr/>
          </p:nvSpPr>
          <p:spPr>
            <a:xfrm>
              <a:off x="3241611" y="1092686"/>
              <a:ext cx="6110669" cy="69386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5" rIns="121908" bIns="60955" anchor="ctr"/>
            <a:lstStyle/>
            <a:p>
              <a:pPr marL="360045">
                <a:defRPr/>
              </a:pPr>
              <a:r>
                <a:rPr lang="zh-CN" altLang="en-US" sz="3600" b="1" dirty="0">
                  <a:solidFill>
                    <a:srgbClr val="1838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评测情况概述</a:t>
              </a:r>
            </a:p>
          </p:txBody>
        </p:sp>
        <p:sp>
          <p:nvSpPr>
            <p:cNvPr id="13" name="矩形​​ 3"/>
            <p:cNvSpPr/>
            <p:nvPr/>
          </p:nvSpPr>
          <p:spPr>
            <a:xfrm>
              <a:off x="2070130" y="1092686"/>
              <a:ext cx="974055" cy="820404"/>
            </a:xfrm>
            <a:custGeom>
              <a:avLst/>
              <a:gdLst/>
              <a:ahLst/>
              <a:cxnLst/>
              <a:rect l="l" t="t" r="r" b="b"/>
              <a:pathLst>
                <a:path w="1152128" h="936104">
                  <a:moveTo>
                    <a:pt x="0" y="0"/>
                  </a:moveTo>
                  <a:lnTo>
                    <a:pt x="1152128" y="0"/>
                  </a:lnTo>
                  <a:lnTo>
                    <a:pt x="1152128" y="792088"/>
                  </a:lnTo>
                  <a:lnTo>
                    <a:pt x="720080" y="792088"/>
                  </a:lnTo>
                  <a:lnTo>
                    <a:pt x="576064" y="936104"/>
                  </a:lnTo>
                  <a:lnTo>
                    <a:pt x="432048" y="792088"/>
                  </a:lnTo>
                  <a:lnTo>
                    <a:pt x="0" y="792088"/>
                  </a:lnTo>
                  <a:close/>
                </a:path>
              </a:pathLst>
            </a:custGeom>
            <a:solidFill>
              <a:srgbClr val="1B2153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 algn="ctr">
                <a:defRPr/>
              </a:pPr>
              <a:r>
                <a:rPr lang="zh-CN" altLang="en-US" sz="36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</a:t>
              </a:r>
            </a:p>
          </p:txBody>
        </p:sp>
        <p:sp>
          <p:nvSpPr>
            <p:cNvPr id="14" name="矩形​​ 3"/>
            <p:cNvSpPr/>
            <p:nvPr/>
          </p:nvSpPr>
          <p:spPr>
            <a:xfrm>
              <a:off x="2070130" y="2078157"/>
              <a:ext cx="974055" cy="820404"/>
            </a:xfrm>
            <a:custGeom>
              <a:avLst/>
              <a:gdLst/>
              <a:ahLst/>
              <a:cxnLst/>
              <a:rect l="l" t="t" r="r" b="b"/>
              <a:pathLst>
                <a:path w="1152128" h="936104">
                  <a:moveTo>
                    <a:pt x="0" y="0"/>
                  </a:moveTo>
                  <a:lnTo>
                    <a:pt x="1152128" y="0"/>
                  </a:lnTo>
                  <a:lnTo>
                    <a:pt x="1152128" y="792088"/>
                  </a:lnTo>
                  <a:lnTo>
                    <a:pt x="720080" y="792088"/>
                  </a:lnTo>
                  <a:lnTo>
                    <a:pt x="576064" y="936104"/>
                  </a:lnTo>
                  <a:lnTo>
                    <a:pt x="432048" y="792088"/>
                  </a:lnTo>
                  <a:lnTo>
                    <a:pt x="0" y="792088"/>
                  </a:lnTo>
                  <a:close/>
                </a:path>
              </a:pathLst>
            </a:custGeom>
            <a:solidFill>
              <a:srgbClr val="1B2153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 algn="ctr">
                <a:defRPr/>
              </a:pPr>
              <a:r>
                <a:rPr lang="zh-CN" altLang="en-US" sz="36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</a:t>
              </a:r>
            </a:p>
          </p:txBody>
        </p:sp>
        <p:sp>
          <p:nvSpPr>
            <p:cNvPr id="15" name="矩形​​ 12"/>
            <p:cNvSpPr/>
            <p:nvPr/>
          </p:nvSpPr>
          <p:spPr>
            <a:xfrm>
              <a:off x="3241611" y="2078157"/>
              <a:ext cx="6110669" cy="69386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5" rIns="121908" bIns="60955" anchor="ctr"/>
            <a:lstStyle/>
            <a:p>
              <a:pPr marL="360045">
                <a:defRPr/>
              </a:pPr>
              <a:r>
                <a:rPr lang="zh-CN" altLang="en-US" sz="3600" b="1" dirty="0">
                  <a:solidFill>
                    <a:srgbClr val="1838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评测方法介绍</a:t>
              </a:r>
            </a:p>
          </p:txBody>
        </p:sp>
        <p:sp>
          <p:nvSpPr>
            <p:cNvPr id="20" name="矩形​​ 3"/>
            <p:cNvSpPr/>
            <p:nvPr/>
          </p:nvSpPr>
          <p:spPr>
            <a:xfrm>
              <a:off x="2070130" y="3063628"/>
              <a:ext cx="974055" cy="820404"/>
            </a:xfrm>
            <a:custGeom>
              <a:avLst/>
              <a:gdLst/>
              <a:ahLst/>
              <a:cxnLst/>
              <a:rect l="l" t="t" r="r" b="b"/>
              <a:pathLst>
                <a:path w="1152128" h="936104">
                  <a:moveTo>
                    <a:pt x="0" y="0"/>
                  </a:moveTo>
                  <a:lnTo>
                    <a:pt x="1152128" y="0"/>
                  </a:lnTo>
                  <a:lnTo>
                    <a:pt x="1152128" y="792088"/>
                  </a:lnTo>
                  <a:lnTo>
                    <a:pt x="720080" y="792088"/>
                  </a:lnTo>
                  <a:lnTo>
                    <a:pt x="576064" y="936104"/>
                  </a:lnTo>
                  <a:lnTo>
                    <a:pt x="432048" y="792088"/>
                  </a:lnTo>
                  <a:lnTo>
                    <a:pt x="0" y="792088"/>
                  </a:lnTo>
                  <a:close/>
                </a:path>
              </a:pathLst>
            </a:custGeom>
            <a:solidFill>
              <a:srgbClr val="1B2153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 algn="ctr">
                <a:defRPr/>
              </a:pPr>
              <a:r>
                <a:rPr lang="zh-CN" altLang="en-US" sz="36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三</a:t>
              </a:r>
            </a:p>
          </p:txBody>
        </p:sp>
      </p:grpSp>
      <p:sp>
        <p:nvSpPr>
          <p:cNvPr id="4" name="矩形​​ 12"/>
          <p:cNvSpPr/>
          <p:nvPr/>
        </p:nvSpPr>
        <p:spPr>
          <a:xfrm>
            <a:off x="3828351" y="3431342"/>
            <a:ext cx="6110669" cy="693865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5" rIns="121908" bIns="60955" anchor="ctr"/>
          <a:lstStyle/>
          <a:p>
            <a:pPr marL="360045">
              <a:defRPr/>
            </a:pP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评测结果展示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828351" y="4194506"/>
            <a:ext cx="759683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charset="0"/>
              <a:buChar char="l"/>
            </a:pPr>
            <a:r>
              <a:rPr lang="zh-CN" altLang="en-US" sz="2600" b="1" dirty="0">
                <a:solidFill>
                  <a:schemeClr val="bg1">
                    <a:lumMod val="65000"/>
                  </a:schemeClr>
                </a:solidFill>
              </a:rPr>
              <a:t>定性对比：相同仪器不同实验室</a:t>
            </a:r>
            <a:endParaRPr lang="en-US" altLang="zh-CN" sz="2600" b="1" dirty="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Wingdings" panose="05000000000000000000" charset="0"/>
              <a:buChar char="l"/>
            </a:pPr>
            <a:r>
              <a:rPr lang="zh-CN" altLang="en-US" sz="2600" b="1" dirty="0">
                <a:solidFill>
                  <a:schemeClr val="bg1">
                    <a:lumMod val="65000"/>
                  </a:schemeClr>
                </a:solidFill>
              </a:rPr>
              <a:t>定性对比：相同实验室不同方法（</a:t>
            </a:r>
            <a:r>
              <a:rPr lang="en-US" altLang="zh-CN" sz="2600" b="1" dirty="0">
                <a:solidFill>
                  <a:schemeClr val="bg1">
                    <a:lumMod val="65000"/>
                  </a:schemeClr>
                </a:solidFill>
              </a:rPr>
              <a:t>DDA vs. DIA</a:t>
            </a:r>
            <a:r>
              <a:rPr lang="zh-CN" altLang="en-US" sz="2600" b="1" dirty="0">
                <a:solidFill>
                  <a:schemeClr val="bg1">
                    <a:lumMod val="65000"/>
                  </a:schemeClr>
                </a:solidFill>
              </a:rPr>
              <a:t>）</a:t>
            </a:r>
            <a:endParaRPr lang="en-US" altLang="zh-CN" sz="2600" b="1" dirty="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Wingdings" panose="05000000000000000000" charset="0"/>
              <a:buChar char="l"/>
            </a:pPr>
            <a:r>
              <a:rPr lang="zh-CN" altLang="en-US" sz="2600" b="1" dirty="0">
                <a:solidFill>
                  <a:schemeClr val="bg1">
                    <a:lumMod val="65000"/>
                  </a:schemeClr>
                </a:solidFill>
              </a:rPr>
              <a:t>定量对比：相同仪器不同实验室</a:t>
            </a:r>
            <a:endParaRPr lang="en-US" altLang="zh-CN" sz="2600" b="1" dirty="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Wingdings" panose="05000000000000000000" charset="0"/>
              <a:buChar char="l"/>
            </a:pPr>
            <a:r>
              <a:rPr lang="zh-CN" altLang="en-US" sz="2600" b="1" dirty="0">
                <a:solidFill>
                  <a:srgbClr val="C00000"/>
                </a:solidFill>
              </a:rPr>
              <a:t>定量对比：相同实验室不同方法（</a:t>
            </a:r>
            <a:r>
              <a:rPr lang="en-US" altLang="zh-CN" sz="2600" b="1" dirty="0">
                <a:solidFill>
                  <a:srgbClr val="C00000"/>
                </a:solidFill>
              </a:rPr>
              <a:t>DDA vs. DIA</a:t>
            </a:r>
            <a:r>
              <a:rPr lang="zh-CN" altLang="en-US" sz="2600" b="1" dirty="0">
                <a:solidFill>
                  <a:srgbClr val="C00000"/>
                </a:solidFill>
              </a:rPr>
              <a:t>）</a:t>
            </a:r>
            <a:endParaRPr lang="en-US" altLang="zh-CN" sz="2600" b="1" dirty="0">
              <a:solidFill>
                <a:srgbClr val="C00000"/>
              </a:solidFill>
            </a:endParaRPr>
          </a:p>
          <a:p>
            <a:pPr marL="342900" indent="-342900">
              <a:buFont typeface="Wingdings" panose="05000000000000000000" charset="0"/>
              <a:buChar char="l"/>
            </a:pPr>
            <a:endParaRPr lang="en-US" altLang="zh-CN" sz="2600" b="1" dirty="0">
              <a:solidFill>
                <a:srgbClr val="C00000"/>
              </a:solidFill>
            </a:endParaRPr>
          </a:p>
          <a:p>
            <a:pPr marL="342900" indent="-342900">
              <a:buFont typeface="Wingdings" panose="05000000000000000000" charset="0"/>
              <a:buChar char="l"/>
            </a:pPr>
            <a:endParaRPr lang="zh-CN" altLang="en-US" sz="2600" b="1" dirty="0">
              <a:solidFill>
                <a:srgbClr val="183884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F8013B-4A0E-45AC-AEB5-CEF1A9472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534E-9B70-432C-A3B0-07AC948CB584}" type="slidenum">
              <a:rPr lang="zh-CN" altLang="en-US" smtClean="0"/>
              <a:pPr/>
              <a:t>41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8769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736E466F-611C-44BC-A40B-6B1E04D5D266}"/>
              </a:ext>
            </a:extLst>
          </p:cNvPr>
          <p:cNvSpPr/>
          <p:nvPr/>
        </p:nvSpPr>
        <p:spPr>
          <a:xfrm>
            <a:off x="1443790" y="2310064"/>
            <a:ext cx="8855242" cy="2377439"/>
          </a:xfrm>
          <a:prstGeom prst="roundRect">
            <a:avLst>
              <a:gd name="adj" fmla="val 3852"/>
            </a:avLst>
          </a:prstGeom>
          <a:noFill/>
          <a:ln w="38100" cap="rnd">
            <a:solidFill>
              <a:schemeClr val="tx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83ED08A-28C9-4C3D-9696-4A931F027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b="1" kern="0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定量数目</a:t>
            </a:r>
            <a:r>
              <a:rPr lang="zh-CN" altLang="en-US" kern="0" dirty="0">
                <a:solidFill>
                  <a:srgbClr val="C00000"/>
                </a:solidFill>
                <a:latin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3600" b="1" kern="0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Exploris 480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036EEB6-CCE7-4D0E-9C75-EA8ED15A38C9}"/>
              </a:ext>
            </a:extLst>
          </p:cNvPr>
          <p:cNvSpPr txBox="1"/>
          <p:nvPr/>
        </p:nvSpPr>
        <p:spPr>
          <a:xfrm>
            <a:off x="997079" y="1461539"/>
            <a:ext cx="9403903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b="1" kern="0" dirty="0">
                <a:solidFill>
                  <a:srgbClr val="18388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定量数目</a:t>
            </a:r>
            <a:r>
              <a:rPr lang="en-US" altLang="zh-CN" sz="2400" b="1" kern="0" dirty="0">
                <a:solidFill>
                  <a:srgbClr val="18388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CN" altLang="en-US" sz="2400" b="1" kern="0" dirty="0">
                <a:solidFill>
                  <a:srgbClr val="18388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定性数目</a:t>
            </a:r>
            <a:r>
              <a:rPr lang="en-US" altLang="zh-CN" sz="2400" b="1" kern="0" dirty="0">
                <a:solidFill>
                  <a:srgbClr val="18388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r>
              <a:rPr lang="zh-CN" altLang="en-US" sz="2400" b="1" kern="0" dirty="0">
                <a:solidFill>
                  <a:srgbClr val="18388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：母离子、肽段、蛋白质</a:t>
            </a:r>
            <a:endParaRPr lang="en-US" altLang="zh-CN" sz="2400" b="1" kern="0" dirty="0">
              <a:solidFill>
                <a:srgbClr val="18388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8B4D57A7-3571-4CDE-8B67-469CF1BD8409}"/>
              </a:ext>
            </a:extLst>
          </p:cNvPr>
          <p:cNvGrpSpPr/>
          <p:nvPr/>
        </p:nvGrpSpPr>
        <p:grpSpPr>
          <a:xfrm>
            <a:off x="3958297" y="3197817"/>
            <a:ext cx="4752000" cy="581057"/>
            <a:chOff x="3323030" y="3052008"/>
            <a:chExt cx="4752000" cy="581057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F368CAD4-CE8A-46EA-946E-8FE9ED678092}"/>
                </a:ext>
              </a:extLst>
            </p:cNvPr>
            <p:cNvSpPr/>
            <p:nvPr/>
          </p:nvSpPr>
          <p:spPr>
            <a:xfrm>
              <a:off x="3323030" y="3052008"/>
              <a:ext cx="4752000" cy="58105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118D9441-700D-472A-AB28-0CC76BF15C17}"/>
                </a:ext>
              </a:extLst>
            </p:cNvPr>
            <p:cNvSpPr/>
            <p:nvPr/>
          </p:nvSpPr>
          <p:spPr>
            <a:xfrm>
              <a:off x="3323030" y="3052008"/>
              <a:ext cx="1116000" cy="58105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30765</a:t>
              </a:r>
              <a:endPara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9F9EFAA-8136-46C4-AD4A-54C9623203F8}"/>
                </a:ext>
              </a:extLst>
            </p:cNvPr>
            <p:cNvSpPr/>
            <p:nvPr/>
          </p:nvSpPr>
          <p:spPr>
            <a:xfrm>
              <a:off x="5915030" y="3052008"/>
              <a:ext cx="2160000" cy="581057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59726</a:t>
              </a:r>
              <a:endPara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E31BFC24-E1CB-407B-A6B1-9FFA91557F26}"/>
                </a:ext>
              </a:extLst>
            </p:cNvPr>
            <p:cNvSpPr/>
            <p:nvPr/>
          </p:nvSpPr>
          <p:spPr>
            <a:xfrm>
              <a:off x="4439030" y="3052008"/>
              <a:ext cx="1476000" cy="58105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41776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2882033D-594D-4DE1-A79F-E40C495A8DEC}"/>
              </a:ext>
            </a:extLst>
          </p:cNvPr>
          <p:cNvGrpSpPr/>
          <p:nvPr/>
        </p:nvGrpSpPr>
        <p:grpSpPr>
          <a:xfrm>
            <a:off x="3958297" y="2417756"/>
            <a:ext cx="6156000" cy="581058"/>
            <a:chOff x="3323030" y="2174327"/>
            <a:chExt cx="6156000" cy="581058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83F633F-2D9E-49F7-9FC4-249F377C4A0D}"/>
                </a:ext>
              </a:extLst>
            </p:cNvPr>
            <p:cNvSpPr/>
            <p:nvPr/>
          </p:nvSpPr>
          <p:spPr>
            <a:xfrm>
              <a:off x="3323030" y="2174328"/>
              <a:ext cx="6156000" cy="58105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9D83504C-2CE4-4294-A49A-66D493494046}"/>
                </a:ext>
              </a:extLst>
            </p:cNvPr>
            <p:cNvSpPr/>
            <p:nvPr/>
          </p:nvSpPr>
          <p:spPr>
            <a:xfrm>
              <a:off x="3323030" y="2174327"/>
              <a:ext cx="1260000" cy="58105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34932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7710F8D9-8E4A-4A92-9A13-47D063B2EF76}"/>
                </a:ext>
              </a:extLst>
            </p:cNvPr>
            <p:cNvSpPr/>
            <p:nvPr/>
          </p:nvSpPr>
          <p:spPr>
            <a:xfrm>
              <a:off x="6275030" y="2174328"/>
              <a:ext cx="3204000" cy="581057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88799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5E7ED4BE-7558-4D53-ADA5-DF5E8892B3E3}"/>
                </a:ext>
              </a:extLst>
            </p:cNvPr>
            <p:cNvSpPr/>
            <p:nvPr/>
          </p:nvSpPr>
          <p:spPr>
            <a:xfrm>
              <a:off x="4565030" y="2174327"/>
              <a:ext cx="1692000" cy="58105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47691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93E9FE0D-C686-4195-9A77-83172CB127E0}"/>
              </a:ext>
            </a:extLst>
          </p:cNvPr>
          <p:cNvSpPr/>
          <p:nvPr/>
        </p:nvSpPr>
        <p:spPr>
          <a:xfrm>
            <a:off x="3958298" y="3977879"/>
            <a:ext cx="3769200" cy="5810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C3C8E66-508C-4D6D-80C1-4571F3380D6D}"/>
              </a:ext>
            </a:extLst>
          </p:cNvPr>
          <p:cNvSpPr/>
          <p:nvPr/>
        </p:nvSpPr>
        <p:spPr>
          <a:xfrm>
            <a:off x="3958297" y="3977879"/>
            <a:ext cx="464400" cy="58105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12880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19E8A08-8088-4B15-8B9F-70C5F6BBAF38}"/>
              </a:ext>
            </a:extLst>
          </p:cNvPr>
          <p:cNvSpPr/>
          <p:nvPr/>
        </p:nvSpPr>
        <p:spPr>
          <a:xfrm>
            <a:off x="6190298" y="3977878"/>
            <a:ext cx="1537200" cy="58105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42712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90B0A2B0-9E57-4EB0-BAEF-4489407233B5}"/>
              </a:ext>
            </a:extLst>
          </p:cNvPr>
          <p:cNvSpPr/>
          <p:nvPr/>
        </p:nvSpPr>
        <p:spPr>
          <a:xfrm>
            <a:off x="4419664" y="3977877"/>
            <a:ext cx="1882800" cy="5810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52274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FE70C21A-01BB-4B9F-9C28-B11EC10236AF}"/>
              </a:ext>
            </a:extLst>
          </p:cNvPr>
          <p:cNvGrpSpPr/>
          <p:nvPr/>
        </p:nvGrpSpPr>
        <p:grpSpPr>
          <a:xfrm>
            <a:off x="3947497" y="5853925"/>
            <a:ext cx="2908800" cy="581299"/>
            <a:chOff x="3947497" y="5853925"/>
            <a:chExt cx="2908800" cy="581299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1971A779-92B3-41CB-B4E8-73E366F0A530}"/>
                </a:ext>
              </a:extLst>
            </p:cNvPr>
            <p:cNvSpPr/>
            <p:nvPr/>
          </p:nvSpPr>
          <p:spPr>
            <a:xfrm>
              <a:off x="3958297" y="5853925"/>
              <a:ext cx="2898000" cy="58105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>
                <a:latin typeface="+mj-ea"/>
                <a:ea typeface="+mj-ea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D3FAD4AE-DD5E-4E4C-B46F-789C03ADC007}"/>
                </a:ext>
              </a:extLst>
            </p:cNvPr>
            <p:cNvSpPr/>
            <p:nvPr/>
          </p:nvSpPr>
          <p:spPr>
            <a:xfrm>
              <a:off x="3947497" y="5854167"/>
              <a:ext cx="406800" cy="58105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>
                  <a:latin typeface="+mj-ea"/>
                  <a:ea typeface="+mj-ea"/>
                </a:rPr>
                <a:t>1125</a:t>
              </a:r>
              <a:endParaRPr lang="zh-CN" altLang="en-US" sz="1400" b="1" dirty="0">
                <a:latin typeface="+mj-ea"/>
                <a:ea typeface="+mj-ea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637A508C-77E9-4B60-B1E0-A20E6761B0A4}"/>
                </a:ext>
              </a:extLst>
            </p:cNvPr>
            <p:cNvSpPr/>
            <p:nvPr/>
          </p:nvSpPr>
          <p:spPr>
            <a:xfrm>
              <a:off x="6197497" y="5853925"/>
              <a:ext cx="658800" cy="581057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latin typeface="+mj-ea"/>
                  <a:ea typeface="+mj-ea"/>
                </a:rPr>
                <a:t>18</a:t>
              </a:r>
            </a:p>
            <a:p>
              <a:pPr algn="ctr"/>
              <a:r>
                <a:rPr lang="en-US" altLang="zh-CN" sz="1600" b="1" dirty="0">
                  <a:latin typeface="+mj-ea"/>
                  <a:ea typeface="+mj-ea"/>
                </a:rPr>
                <a:t>37</a:t>
              </a:r>
              <a:endParaRPr lang="zh-CN" altLang="en-US" sz="1600" b="1" dirty="0">
                <a:latin typeface="+mj-ea"/>
                <a:ea typeface="+mj-ea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448D757E-6E6E-41C3-8989-7138BDF7D97B}"/>
                </a:ext>
              </a:extLst>
            </p:cNvPr>
            <p:cNvSpPr/>
            <p:nvPr/>
          </p:nvSpPr>
          <p:spPr>
            <a:xfrm>
              <a:off x="4354297" y="5854669"/>
              <a:ext cx="1843200" cy="58031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latin typeface="+mj-ea"/>
                  <a:ea typeface="+mj-ea"/>
                </a:rPr>
                <a:t>5127</a:t>
              </a:r>
              <a:endParaRPr lang="zh-CN" altLang="en-US" sz="1600" b="1" dirty="0">
                <a:latin typeface="+mj-ea"/>
                <a:ea typeface="+mj-ea"/>
              </a:endParaRPr>
            </a:p>
          </p:txBody>
        </p:sp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85787CE2-21ED-4069-AB71-9AF7AE03C4D7}"/>
              </a:ext>
            </a:extLst>
          </p:cNvPr>
          <p:cNvSpPr txBox="1"/>
          <p:nvPr/>
        </p:nvSpPr>
        <p:spPr>
          <a:xfrm>
            <a:off x="1505863" y="2417756"/>
            <a:ext cx="1620993" cy="499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Precursor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6C621877-6BF1-4DA7-858D-64FE6002857E}"/>
              </a:ext>
            </a:extLst>
          </p:cNvPr>
          <p:cNvSpPr txBox="1"/>
          <p:nvPr/>
        </p:nvSpPr>
        <p:spPr>
          <a:xfrm>
            <a:off x="1505863" y="3197817"/>
            <a:ext cx="1971646" cy="499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kern="0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Mod-Peptide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DD4E1782-4726-40CB-A949-7FB7CA851208}"/>
              </a:ext>
            </a:extLst>
          </p:cNvPr>
          <p:cNvSpPr txBox="1"/>
          <p:nvPr/>
        </p:nvSpPr>
        <p:spPr>
          <a:xfrm>
            <a:off x="1505863" y="3977877"/>
            <a:ext cx="1620993" cy="499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Sequence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6FC96D0-B40E-486E-8C06-F04DDDC65CA6}"/>
              </a:ext>
            </a:extLst>
          </p:cNvPr>
          <p:cNvSpPr txBox="1"/>
          <p:nvPr/>
        </p:nvSpPr>
        <p:spPr>
          <a:xfrm>
            <a:off x="1505863" y="5073863"/>
            <a:ext cx="2160000" cy="49962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Protein</a:t>
            </a: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EAD93363-B89B-4804-AE5C-43CF66C57780}"/>
              </a:ext>
            </a:extLst>
          </p:cNvPr>
          <p:cNvGrpSpPr/>
          <p:nvPr/>
        </p:nvGrpSpPr>
        <p:grpSpPr>
          <a:xfrm>
            <a:off x="3958297" y="5073863"/>
            <a:ext cx="3853800" cy="584148"/>
            <a:chOff x="3958297" y="5073863"/>
            <a:chExt cx="3853800" cy="584148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5BBCEF64-130A-4345-A050-5A5B32F0958A}"/>
                </a:ext>
              </a:extLst>
            </p:cNvPr>
            <p:cNvSpPr/>
            <p:nvPr/>
          </p:nvSpPr>
          <p:spPr>
            <a:xfrm>
              <a:off x="3958297" y="5073863"/>
              <a:ext cx="3853800" cy="58105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>
                <a:latin typeface="+mj-ea"/>
                <a:ea typeface="+mj-ea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188BCCFC-8A75-4219-9F74-5C1AA6F0D890}"/>
                </a:ext>
              </a:extLst>
            </p:cNvPr>
            <p:cNvSpPr/>
            <p:nvPr/>
          </p:nvSpPr>
          <p:spPr>
            <a:xfrm>
              <a:off x="3958297" y="5076954"/>
              <a:ext cx="1317600" cy="58105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latin typeface="+mj-ea"/>
                  <a:ea typeface="+mj-ea"/>
                </a:rPr>
                <a:t>3656</a:t>
              </a:r>
              <a:endParaRPr lang="zh-CN" altLang="en-US" sz="1600" b="1" dirty="0">
                <a:latin typeface="+mj-ea"/>
                <a:ea typeface="+mj-ea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04EB48DB-9760-4E7A-8018-5F3C08905DF6}"/>
                </a:ext>
              </a:extLst>
            </p:cNvPr>
            <p:cNvSpPr/>
            <p:nvPr/>
          </p:nvSpPr>
          <p:spPr>
            <a:xfrm>
              <a:off x="7318897" y="5076712"/>
              <a:ext cx="493200" cy="581057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latin typeface="+mj-ea"/>
                  <a:ea typeface="+mj-ea"/>
                </a:rPr>
                <a:t>1372</a:t>
              </a:r>
              <a:endParaRPr lang="zh-CN" altLang="en-US" sz="1600" b="1" dirty="0">
                <a:latin typeface="+mj-ea"/>
                <a:ea typeface="+mj-ea"/>
              </a:endParaRP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690479E8-B526-4289-A1B4-6D9593E580F9}"/>
                </a:ext>
              </a:extLst>
            </p:cNvPr>
            <p:cNvSpPr/>
            <p:nvPr/>
          </p:nvSpPr>
          <p:spPr>
            <a:xfrm>
              <a:off x="5275897" y="5076712"/>
              <a:ext cx="2044800" cy="58105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latin typeface="+mj-ea"/>
                  <a:ea typeface="+mj-ea"/>
                </a:rPr>
                <a:t>5683</a:t>
              </a:r>
              <a:endParaRPr lang="zh-CN" altLang="en-US" sz="1600" b="1" dirty="0">
                <a:latin typeface="+mj-ea"/>
                <a:ea typeface="+mj-ea"/>
              </a:endParaRPr>
            </a:p>
          </p:txBody>
        </p: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2A34708A-44B4-45AD-ABA2-C103E51FD44A}"/>
              </a:ext>
            </a:extLst>
          </p:cNvPr>
          <p:cNvSpPr txBox="1"/>
          <p:nvPr/>
        </p:nvSpPr>
        <p:spPr>
          <a:xfrm>
            <a:off x="1505863" y="5853925"/>
            <a:ext cx="2160000" cy="49962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Protein Group</a:t>
            </a: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B723D56B-FA4B-4196-B12D-036E8457F504}"/>
              </a:ext>
            </a:extLst>
          </p:cNvPr>
          <p:cNvSpPr/>
          <p:nvPr/>
        </p:nvSpPr>
        <p:spPr>
          <a:xfrm>
            <a:off x="1443790" y="4947385"/>
            <a:ext cx="8855242" cy="1626670"/>
          </a:xfrm>
          <a:prstGeom prst="roundRect">
            <a:avLst>
              <a:gd name="adj" fmla="val 3852"/>
            </a:avLst>
          </a:prstGeom>
          <a:noFill/>
          <a:ln w="38100" cap="rnd">
            <a:solidFill>
              <a:schemeClr val="tx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F1E6A7DE-7937-444E-B35F-A2AF88B4612C}"/>
              </a:ext>
            </a:extLst>
          </p:cNvPr>
          <p:cNvGrpSpPr/>
          <p:nvPr/>
        </p:nvGrpSpPr>
        <p:grpSpPr>
          <a:xfrm>
            <a:off x="8011893" y="5297926"/>
            <a:ext cx="1588780" cy="1051865"/>
            <a:chOff x="8642899" y="5297926"/>
            <a:chExt cx="1588780" cy="1051865"/>
          </a:xfrm>
        </p:grpSpPr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4FCF2FE3-938D-45CC-BC51-2F71477AFDC8}"/>
                </a:ext>
              </a:extLst>
            </p:cNvPr>
            <p:cNvSpPr/>
            <p:nvPr/>
          </p:nvSpPr>
          <p:spPr>
            <a:xfrm>
              <a:off x="8642899" y="5442859"/>
              <a:ext cx="382085" cy="8850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5469E5B9-84D4-4E29-8B0E-1EB6B1ECE65B}"/>
                </a:ext>
              </a:extLst>
            </p:cNvPr>
            <p:cNvSpPr txBox="1"/>
            <p:nvPr/>
          </p:nvSpPr>
          <p:spPr>
            <a:xfrm>
              <a:off x="9059239" y="5297926"/>
              <a:ext cx="1172440" cy="3163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100" b="1" kern="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DDA</a:t>
              </a:r>
              <a:r>
                <a:rPr lang="zh-CN" altLang="en-US" sz="1100" b="1" kern="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单独定量</a:t>
              </a:r>
              <a:endParaRPr lang="en-US" altLang="zh-CN" sz="1100" b="1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33D1BAE7-64CB-4B55-85DF-BF5E49523DE6}"/>
                </a:ext>
              </a:extLst>
            </p:cNvPr>
            <p:cNvSpPr/>
            <p:nvPr/>
          </p:nvSpPr>
          <p:spPr>
            <a:xfrm>
              <a:off x="8642899" y="5813920"/>
              <a:ext cx="382085" cy="88504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C646C574-5FEE-4B5D-AE27-148482DDF98E}"/>
                </a:ext>
              </a:extLst>
            </p:cNvPr>
            <p:cNvSpPr txBox="1"/>
            <p:nvPr/>
          </p:nvSpPr>
          <p:spPr>
            <a:xfrm>
              <a:off x="9059239" y="5668987"/>
              <a:ext cx="1172440" cy="3163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100" b="1" kern="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共有</a:t>
              </a:r>
              <a:endParaRPr lang="en-US" altLang="zh-CN" sz="1100" b="1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772F9E94-DD66-407C-979E-5BB77A91CE20}"/>
                </a:ext>
              </a:extLst>
            </p:cNvPr>
            <p:cNvSpPr/>
            <p:nvPr/>
          </p:nvSpPr>
          <p:spPr>
            <a:xfrm>
              <a:off x="8642899" y="6178355"/>
              <a:ext cx="382085" cy="8850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1423F7CF-09A8-46D2-A72C-1E9F1AFDC1D9}"/>
                </a:ext>
              </a:extLst>
            </p:cNvPr>
            <p:cNvSpPr txBox="1"/>
            <p:nvPr/>
          </p:nvSpPr>
          <p:spPr>
            <a:xfrm>
              <a:off x="9059239" y="6033422"/>
              <a:ext cx="1172440" cy="3163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100" b="1" kern="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DIA</a:t>
              </a:r>
              <a:r>
                <a:rPr lang="zh-CN" altLang="en-US" sz="1100" b="1" kern="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单独定量</a:t>
              </a:r>
              <a:endParaRPr lang="en-US" altLang="zh-CN" sz="1100" b="1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7" name="矩形 46">
            <a:extLst>
              <a:ext uri="{FF2B5EF4-FFF2-40B4-BE49-F238E27FC236}">
                <a16:creationId xmlns:a16="http://schemas.microsoft.com/office/drawing/2014/main" id="{AC434CCD-8F54-4D1D-B1E1-CC5668BCFB05}"/>
              </a:ext>
            </a:extLst>
          </p:cNvPr>
          <p:cNvSpPr/>
          <p:nvPr/>
        </p:nvSpPr>
        <p:spPr>
          <a:xfrm>
            <a:off x="9750932" y="3969322"/>
            <a:ext cx="360000" cy="5810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10000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3BDE9CC7-55EC-421D-8EDD-5F8165B80E63}"/>
              </a:ext>
            </a:extLst>
          </p:cNvPr>
          <p:cNvSpPr/>
          <p:nvPr/>
        </p:nvSpPr>
        <p:spPr>
          <a:xfrm>
            <a:off x="9750932" y="5798122"/>
            <a:ext cx="360000" cy="5810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灯片编号占位符 36">
            <a:extLst>
              <a:ext uri="{FF2B5EF4-FFF2-40B4-BE49-F238E27FC236}">
                <a16:creationId xmlns:a16="http://schemas.microsoft.com/office/drawing/2014/main" id="{F8FCC48C-4485-447E-9C72-DADBEAEB2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E46534E-9B70-432C-A3B0-07AC948CB584}" type="slidenum">
              <a:rPr lang="zh-CN" altLang="en-US" smtClean="0"/>
              <a:pPr algn="r"/>
              <a:t>42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930553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736E466F-611C-44BC-A40B-6B1E04D5D266}"/>
              </a:ext>
            </a:extLst>
          </p:cNvPr>
          <p:cNvSpPr/>
          <p:nvPr/>
        </p:nvSpPr>
        <p:spPr>
          <a:xfrm>
            <a:off x="1443790" y="2310064"/>
            <a:ext cx="9654138" cy="2377439"/>
          </a:xfrm>
          <a:prstGeom prst="roundRect">
            <a:avLst>
              <a:gd name="adj" fmla="val 3852"/>
            </a:avLst>
          </a:prstGeom>
          <a:noFill/>
          <a:ln w="38100" cap="rnd">
            <a:solidFill>
              <a:schemeClr val="tx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83ED08A-28C9-4C3D-9696-4A931F027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b="1" kern="0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定量数目</a:t>
            </a:r>
            <a:r>
              <a:rPr lang="zh-CN" altLang="en-US" kern="0" dirty="0">
                <a:solidFill>
                  <a:srgbClr val="C00000"/>
                </a:solidFill>
                <a:latin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3600" b="1" kern="0" dirty="0" err="1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timsTOFPro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036EEB6-CCE7-4D0E-9C75-EA8ED15A38C9}"/>
              </a:ext>
            </a:extLst>
          </p:cNvPr>
          <p:cNvSpPr txBox="1"/>
          <p:nvPr/>
        </p:nvSpPr>
        <p:spPr>
          <a:xfrm>
            <a:off x="997079" y="1461539"/>
            <a:ext cx="9403903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b="1" kern="0" dirty="0">
                <a:solidFill>
                  <a:srgbClr val="18388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定量数目</a:t>
            </a:r>
            <a:r>
              <a:rPr lang="en-US" altLang="zh-CN" sz="2400" b="1" kern="0" dirty="0">
                <a:solidFill>
                  <a:srgbClr val="18388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CN" altLang="en-US" sz="2400" b="1" kern="0" dirty="0">
                <a:solidFill>
                  <a:srgbClr val="18388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定性数目</a:t>
            </a:r>
            <a:r>
              <a:rPr lang="en-US" altLang="zh-CN" sz="2400" b="1" kern="0" dirty="0">
                <a:solidFill>
                  <a:srgbClr val="18388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r>
              <a:rPr lang="zh-CN" altLang="en-US" sz="2400" b="1" kern="0" dirty="0">
                <a:solidFill>
                  <a:srgbClr val="18388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：母离子、肽段、蛋白质</a:t>
            </a:r>
            <a:endParaRPr lang="en-US" altLang="zh-CN" sz="2400" b="1" kern="0" dirty="0">
              <a:solidFill>
                <a:srgbClr val="18388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F9AA3C12-93E0-4A21-891D-724573E26A49}"/>
              </a:ext>
            </a:extLst>
          </p:cNvPr>
          <p:cNvGrpSpPr/>
          <p:nvPr/>
        </p:nvGrpSpPr>
        <p:grpSpPr>
          <a:xfrm>
            <a:off x="3958297" y="3197817"/>
            <a:ext cx="5960942" cy="582940"/>
            <a:chOff x="3958297" y="3197817"/>
            <a:chExt cx="5960942" cy="582940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F368CAD4-CE8A-46EA-946E-8FE9ED678092}"/>
                </a:ext>
              </a:extLst>
            </p:cNvPr>
            <p:cNvSpPr/>
            <p:nvPr/>
          </p:nvSpPr>
          <p:spPr>
            <a:xfrm>
              <a:off x="3958297" y="3197817"/>
              <a:ext cx="5960942" cy="58105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118D9441-700D-472A-AB28-0CC76BF15C17}"/>
                </a:ext>
              </a:extLst>
            </p:cNvPr>
            <p:cNvSpPr/>
            <p:nvPr/>
          </p:nvSpPr>
          <p:spPr>
            <a:xfrm>
              <a:off x="3958297" y="3199700"/>
              <a:ext cx="1360800" cy="58105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37819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9F9EFAA-8136-46C4-AD4A-54C9623203F8}"/>
                </a:ext>
              </a:extLst>
            </p:cNvPr>
            <p:cNvSpPr/>
            <p:nvPr/>
          </p:nvSpPr>
          <p:spPr>
            <a:xfrm>
              <a:off x="7284039" y="3199700"/>
              <a:ext cx="2635200" cy="581057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73241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E31BFC24-E1CB-407B-A6B1-9FFA91557F26}"/>
                </a:ext>
              </a:extLst>
            </p:cNvPr>
            <p:cNvSpPr/>
            <p:nvPr/>
          </p:nvSpPr>
          <p:spPr>
            <a:xfrm>
              <a:off x="5314839" y="3199700"/>
              <a:ext cx="1969200" cy="58105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54678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692A269A-3CAB-49DB-90A6-78EC9509F7A6}"/>
              </a:ext>
            </a:extLst>
          </p:cNvPr>
          <p:cNvGrpSpPr/>
          <p:nvPr/>
        </p:nvGrpSpPr>
        <p:grpSpPr>
          <a:xfrm>
            <a:off x="3958297" y="2417754"/>
            <a:ext cx="6805771" cy="581060"/>
            <a:chOff x="3958297" y="2417754"/>
            <a:chExt cx="6805771" cy="581060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83F633F-2D9E-49F7-9FC4-249F377C4A0D}"/>
                </a:ext>
              </a:extLst>
            </p:cNvPr>
            <p:cNvSpPr/>
            <p:nvPr/>
          </p:nvSpPr>
          <p:spPr>
            <a:xfrm>
              <a:off x="3958297" y="2417757"/>
              <a:ext cx="6789912" cy="58105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9D83504C-2CE4-4294-A49A-66D493494046}"/>
                </a:ext>
              </a:extLst>
            </p:cNvPr>
            <p:cNvSpPr/>
            <p:nvPr/>
          </p:nvSpPr>
          <p:spPr>
            <a:xfrm>
              <a:off x="3958297" y="2417754"/>
              <a:ext cx="1515600" cy="58105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42081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7710F8D9-8E4A-4A92-9A13-47D063B2EF76}"/>
                </a:ext>
              </a:extLst>
            </p:cNvPr>
            <p:cNvSpPr/>
            <p:nvPr/>
          </p:nvSpPr>
          <p:spPr>
            <a:xfrm>
              <a:off x="7678868" y="2417755"/>
              <a:ext cx="3085200" cy="581057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85698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5E7ED4BE-7558-4D53-ADA5-DF5E8892B3E3}"/>
                </a:ext>
              </a:extLst>
            </p:cNvPr>
            <p:cNvSpPr/>
            <p:nvPr/>
          </p:nvSpPr>
          <p:spPr>
            <a:xfrm>
              <a:off x="5473897" y="2417754"/>
              <a:ext cx="2203200" cy="58105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61164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A047AAC2-BBBA-4472-8C7D-E59102442774}"/>
              </a:ext>
            </a:extLst>
          </p:cNvPr>
          <p:cNvGrpSpPr/>
          <p:nvPr/>
        </p:nvGrpSpPr>
        <p:grpSpPr>
          <a:xfrm>
            <a:off x="3957022" y="3977879"/>
            <a:ext cx="4917286" cy="581178"/>
            <a:chOff x="3957022" y="3977879"/>
            <a:chExt cx="4917286" cy="581178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93E9FE0D-C686-4195-9A77-83172CB127E0}"/>
                </a:ext>
              </a:extLst>
            </p:cNvPr>
            <p:cNvSpPr/>
            <p:nvPr/>
          </p:nvSpPr>
          <p:spPr>
            <a:xfrm>
              <a:off x="3957022" y="3977879"/>
              <a:ext cx="4917286" cy="58105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2C3C8E66-508C-4D6D-80C1-4571F3380D6D}"/>
                </a:ext>
              </a:extLst>
            </p:cNvPr>
            <p:cNvSpPr/>
            <p:nvPr/>
          </p:nvSpPr>
          <p:spPr>
            <a:xfrm>
              <a:off x="3958296" y="3978000"/>
              <a:ext cx="540000" cy="58105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15025</a:t>
              </a:r>
              <a:endPara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A19E8A08-8088-4B15-8B9F-70C5F6BBAF38}"/>
                </a:ext>
              </a:extLst>
            </p:cNvPr>
            <p:cNvSpPr/>
            <p:nvPr/>
          </p:nvSpPr>
          <p:spPr>
            <a:xfrm>
              <a:off x="6977108" y="3977999"/>
              <a:ext cx="1897200" cy="581057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52695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90B0A2B0-9E57-4EB0-BAEF-4489407233B5}"/>
                </a:ext>
              </a:extLst>
            </p:cNvPr>
            <p:cNvSpPr/>
            <p:nvPr/>
          </p:nvSpPr>
          <p:spPr>
            <a:xfrm>
              <a:off x="4496616" y="3977998"/>
              <a:ext cx="2480400" cy="58105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68927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3A11F09F-C40C-4141-B91F-95D7B38471A2}"/>
              </a:ext>
            </a:extLst>
          </p:cNvPr>
          <p:cNvGrpSpPr/>
          <p:nvPr/>
        </p:nvGrpSpPr>
        <p:grpSpPr>
          <a:xfrm>
            <a:off x="3957022" y="5852046"/>
            <a:ext cx="3301201" cy="582936"/>
            <a:chOff x="3957022" y="5852046"/>
            <a:chExt cx="3301201" cy="582936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1971A779-92B3-41CB-B4E8-73E366F0A530}"/>
                </a:ext>
              </a:extLst>
            </p:cNvPr>
            <p:cNvSpPr/>
            <p:nvPr/>
          </p:nvSpPr>
          <p:spPr>
            <a:xfrm>
              <a:off x="3958297" y="5853925"/>
              <a:ext cx="3299926" cy="58105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>
                <a:latin typeface="+mj-ea"/>
                <a:ea typeface="+mj-ea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D3FAD4AE-DD5E-4E4C-B46F-789C03ADC007}"/>
                </a:ext>
              </a:extLst>
            </p:cNvPr>
            <p:cNvSpPr/>
            <p:nvPr/>
          </p:nvSpPr>
          <p:spPr>
            <a:xfrm>
              <a:off x="3957022" y="5853925"/>
              <a:ext cx="198000" cy="58105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latin typeface="+mj-ea"/>
                  <a:ea typeface="+mj-ea"/>
                </a:rPr>
                <a:t>548</a:t>
              </a:r>
              <a:endParaRPr lang="zh-CN" altLang="en-US" sz="1200" b="1" dirty="0">
                <a:latin typeface="+mj-ea"/>
                <a:ea typeface="+mj-ea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637A508C-77E9-4B60-B1E0-A20E6761B0A4}"/>
                </a:ext>
              </a:extLst>
            </p:cNvPr>
            <p:cNvSpPr/>
            <p:nvPr/>
          </p:nvSpPr>
          <p:spPr>
            <a:xfrm>
              <a:off x="6455422" y="5852582"/>
              <a:ext cx="802800" cy="581057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latin typeface="+mj-ea"/>
                  <a:ea typeface="+mj-ea"/>
                </a:rPr>
                <a:t>2228</a:t>
              </a:r>
              <a:endParaRPr lang="zh-CN" altLang="en-US" sz="1600" b="1" dirty="0">
                <a:latin typeface="+mj-ea"/>
                <a:ea typeface="+mj-ea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448D757E-6E6E-41C3-8989-7138BDF7D97B}"/>
                </a:ext>
              </a:extLst>
            </p:cNvPr>
            <p:cNvSpPr/>
            <p:nvPr/>
          </p:nvSpPr>
          <p:spPr>
            <a:xfrm>
              <a:off x="4155022" y="5852046"/>
              <a:ext cx="2300400" cy="58105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latin typeface="+mj-ea"/>
                  <a:ea typeface="+mj-ea"/>
                </a:rPr>
                <a:t>6391</a:t>
              </a:r>
              <a:endParaRPr lang="zh-CN" altLang="en-US" sz="1600" b="1" dirty="0">
                <a:latin typeface="+mj-ea"/>
                <a:ea typeface="+mj-ea"/>
              </a:endParaRPr>
            </a:p>
          </p:txBody>
        </p:sp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85787CE2-21ED-4069-AB71-9AF7AE03C4D7}"/>
              </a:ext>
            </a:extLst>
          </p:cNvPr>
          <p:cNvSpPr txBox="1"/>
          <p:nvPr/>
        </p:nvSpPr>
        <p:spPr>
          <a:xfrm>
            <a:off x="1505863" y="2417756"/>
            <a:ext cx="1620993" cy="499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Precursor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6C621877-6BF1-4DA7-858D-64FE6002857E}"/>
              </a:ext>
            </a:extLst>
          </p:cNvPr>
          <p:cNvSpPr txBox="1"/>
          <p:nvPr/>
        </p:nvSpPr>
        <p:spPr>
          <a:xfrm>
            <a:off x="1505863" y="3197817"/>
            <a:ext cx="1971646" cy="499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kern="0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Mod-Peptide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DD4E1782-4726-40CB-A949-7FB7CA851208}"/>
              </a:ext>
            </a:extLst>
          </p:cNvPr>
          <p:cNvSpPr txBox="1"/>
          <p:nvPr/>
        </p:nvSpPr>
        <p:spPr>
          <a:xfrm>
            <a:off x="1505863" y="3977877"/>
            <a:ext cx="1620993" cy="499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Sequence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6FC96D0-B40E-486E-8C06-F04DDDC65CA6}"/>
              </a:ext>
            </a:extLst>
          </p:cNvPr>
          <p:cNvSpPr txBox="1"/>
          <p:nvPr/>
        </p:nvSpPr>
        <p:spPr>
          <a:xfrm>
            <a:off x="1505863" y="5073863"/>
            <a:ext cx="2160000" cy="49962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Protein</a:t>
            </a: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8C03A462-B113-4AAD-A6E4-2BC6D825E716}"/>
              </a:ext>
            </a:extLst>
          </p:cNvPr>
          <p:cNvGrpSpPr/>
          <p:nvPr/>
        </p:nvGrpSpPr>
        <p:grpSpPr>
          <a:xfrm>
            <a:off x="3958297" y="5073862"/>
            <a:ext cx="3844800" cy="581300"/>
            <a:chOff x="3958297" y="5073862"/>
            <a:chExt cx="3844800" cy="581300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5BBCEF64-130A-4345-A050-5A5B32F0958A}"/>
                </a:ext>
              </a:extLst>
            </p:cNvPr>
            <p:cNvSpPr/>
            <p:nvPr/>
          </p:nvSpPr>
          <p:spPr>
            <a:xfrm>
              <a:off x="3958297" y="5073863"/>
              <a:ext cx="3844800" cy="58105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>
                <a:latin typeface="+mj-ea"/>
                <a:ea typeface="+mj-ea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188BCCFC-8A75-4219-9F74-5C1AA6F0D890}"/>
                </a:ext>
              </a:extLst>
            </p:cNvPr>
            <p:cNvSpPr/>
            <p:nvPr/>
          </p:nvSpPr>
          <p:spPr>
            <a:xfrm>
              <a:off x="3958297" y="5074105"/>
              <a:ext cx="709200" cy="58105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latin typeface="+mj-ea"/>
                  <a:ea typeface="+mj-ea"/>
                </a:rPr>
                <a:t>1972</a:t>
              </a:r>
              <a:endParaRPr lang="zh-CN" altLang="en-US" sz="1600" b="1" dirty="0">
                <a:latin typeface="+mj-ea"/>
                <a:ea typeface="+mj-ea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04EB48DB-9760-4E7A-8018-5F3C08905DF6}"/>
                </a:ext>
              </a:extLst>
            </p:cNvPr>
            <p:cNvSpPr/>
            <p:nvPr/>
          </p:nvSpPr>
          <p:spPr>
            <a:xfrm>
              <a:off x="7115497" y="5073863"/>
              <a:ext cx="687600" cy="581057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latin typeface="+mj-ea"/>
                  <a:ea typeface="+mj-ea"/>
                </a:rPr>
                <a:t>1905</a:t>
              </a:r>
              <a:endParaRPr lang="zh-CN" altLang="en-US" sz="1600" b="1" dirty="0">
                <a:latin typeface="+mj-ea"/>
                <a:ea typeface="+mj-ea"/>
              </a:endParaRP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690479E8-B526-4289-A1B4-6D9593E580F9}"/>
                </a:ext>
              </a:extLst>
            </p:cNvPr>
            <p:cNvSpPr/>
            <p:nvPr/>
          </p:nvSpPr>
          <p:spPr>
            <a:xfrm>
              <a:off x="4667497" y="5073862"/>
              <a:ext cx="2448000" cy="58105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latin typeface="+mj-ea"/>
                  <a:ea typeface="+mj-ea"/>
                </a:rPr>
                <a:t>6803</a:t>
              </a:r>
              <a:endParaRPr lang="zh-CN" altLang="en-US" sz="1600" b="1" dirty="0">
                <a:latin typeface="+mj-ea"/>
                <a:ea typeface="+mj-ea"/>
              </a:endParaRPr>
            </a:p>
          </p:txBody>
        </p: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2A34708A-44B4-45AD-ABA2-C103E51FD44A}"/>
              </a:ext>
            </a:extLst>
          </p:cNvPr>
          <p:cNvSpPr txBox="1"/>
          <p:nvPr/>
        </p:nvSpPr>
        <p:spPr>
          <a:xfrm>
            <a:off x="1505863" y="5853925"/>
            <a:ext cx="2160000" cy="49962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Protein Group</a:t>
            </a: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B723D56B-FA4B-4196-B12D-036E8457F504}"/>
              </a:ext>
            </a:extLst>
          </p:cNvPr>
          <p:cNvSpPr/>
          <p:nvPr/>
        </p:nvSpPr>
        <p:spPr>
          <a:xfrm>
            <a:off x="1443790" y="4947385"/>
            <a:ext cx="9654138" cy="1626670"/>
          </a:xfrm>
          <a:prstGeom prst="roundRect">
            <a:avLst>
              <a:gd name="adj" fmla="val 3852"/>
            </a:avLst>
          </a:prstGeom>
          <a:noFill/>
          <a:ln w="38100" cap="rnd">
            <a:solidFill>
              <a:schemeClr val="tx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F52090DB-027D-43CB-8FD5-2C10D9C00914}"/>
              </a:ext>
            </a:extLst>
          </p:cNvPr>
          <p:cNvGrpSpPr/>
          <p:nvPr/>
        </p:nvGrpSpPr>
        <p:grpSpPr>
          <a:xfrm>
            <a:off x="8076476" y="5297926"/>
            <a:ext cx="1588780" cy="1051865"/>
            <a:chOff x="9175288" y="5297926"/>
            <a:chExt cx="1588780" cy="1051865"/>
          </a:xfrm>
        </p:grpSpPr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269D5202-377B-4ED9-BB02-10F109EFDE98}"/>
                </a:ext>
              </a:extLst>
            </p:cNvPr>
            <p:cNvSpPr/>
            <p:nvPr/>
          </p:nvSpPr>
          <p:spPr>
            <a:xfrm>
              <a:off x="9175288" y="5442859"/>
              <a:ext cx="382085" cy="8850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BE8255DB-0EDD-42AC-B146-7A13F207C55A}"/>
                </a:ext>
              </a:extLst>
            </p:cNvPr>
            <p:cNvSpPr txBox="1"/>
            <p:nvPr/>
          </p:nvSpPr>
          <p:spPr>
            <a:xfrm>
              <a:off x="9591628" y="5297926"/>
              <a:ext cx="1172440" cy="3163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100" b="1" kern="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DDA</a:t>
              </a:r>
              <a:r>
                <a:rPr lang="zh-CN" altLang="en-US" sz="1100" b="1" kern="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单独定量</a:t>
              </a:r>
              <a:endParaRPr lang="en-US" altLang="zh-CN" sz="1100" b="1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5736CCC2-5D46-49D5-805B-CA323B152695}"/>
                </a:ext>
              </a:extLst>
            </p:cNvPr>
            <p:cNvSpPr/>
            <p:nvPr/>
          </p:nvSpPr>
          <p:spPr>
            <a:xfrm>
              <a:off x="9175288" y="5813920"/>
              <a:ext cx="382085" cy="88504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5C23D10E-990D-4F15-9986-0C524E4C3177}"/>
                </a:ext>
              </a:extLst>
            </p:cNvPr>
            <p:cNvSpPr txBox="1"/>
            <p:nvPr/>
          </p:nvSpPr>
          <p:spPr>
            <a:xfrm>
              <a:off x="9591628" y="5668987"/>
              <a:ext cx="1172440" cy="3163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100" b="1" kern="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共有</a:t>
              </a:r>
              <a:endParaRPr lang="en-US" altLang="zh-CN" sz="1100" b="1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7C6D53B0-22F4-469C-A658-B7DEAAF5367D}"/>
                </a:ext>
              </a:extLst>
            </p:cNvPr>
            <p:cNvSpPr/>
            <p:nvPr/>
          </p:nvSpPr>
          <p:spPr>
            <a:xfrm>
              <a:off x="9175288" y="6178355"/>
              <a:ext cx="382085" cy="8850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1C9A3B38-A1D2-44CA-8185-C33DF256CC4C}"/>
                </a:ext>
              </a:extLst>
            </p:cNvPr>
            <p:cNvSpPr txBox="1"/>
            <p:nvPr/>
          </p:nvSpPr>
          <p:spPr>
            <a:xfrm>
              <a:off x="9591628" y="6033422"/>
              <a:ext cx="1172440" cy="3163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100" b="1" kern="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DIA</a:t>
              </a:r>
              <a:r>
                <a:rPr lang="zh-CN" altLang="en-US" sz="1100" b="1" kern="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单独定量</a:t>
              </a:r>
              <a:endParaRPr lang="en-US" altLang="zh-CN" sz="1100" b="1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矩形 53">
            <a:extLst>
              <a:ext uri="{FF2B5EF4-FFF2-40B4-BE49-F238E27FC236}">
                <a16:creationId xmlns:a16="http://schemas.microsoft.com/office/drawing/2014/main" id="{F18B8DCA-C64E-4C13-A2F3-3B5DCAE84F86}"/>
              </a:ext>
            </a:extLst>
          </p:cNvPr>
          <p:cNvSpPr/>
          <p:nvPr/>
        </p:nvSpPr>
        <p:spPr>
          <a:xfrm>
            <a:off x="10491094" y="3969322"/>
            <a:ext cx="360000" cy="5810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10000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300AEC7E-4096-48EF-B7FC-DC6890DC44FE}"/>
              </a:ext>
            </a:extLst>
          </p:cNvPr>
          <p:cNvSpPr/>
          <p:nvPr/>
        </p:nvSpPr>
        <p:spPr>
          <a:xfrm>
            <a:off x="10491094" y="5798122"/>
            <a:ext cx="360000" cy="5810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灯片编号占位符 21">
            <a:extLst>
              <a:ext uri="{FF2B5EF4-FFF2-40B4-BE49-F238E27FC236}">
                <a16:creationId xmlns:a16="http://schemas.microsoft.com/office/drawing/2014/main" id="{93F9B9A1-B502-4AB4-AEBE-2DCE2E31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E46534E-9B70-432C-A3B0-07AC948CB584}" type="slidenum">
              <a:rPr lang="zh-CN" altLang="en-US" smtClean="0"/>
              <a:pPr algn="r"/>
              <a:t>43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276158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3ED08A-28C9-4C3D-9696-4A931F027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b="1" kern="0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缺失值</a:t>
            </a:r>
            <a:r>
              <a:rPr lang="en-US" altLang="zh-CN" sz="3600" b="1" kern="0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Missing Value</a:t>
            </a:r>
            <a:r>
              <a:rPr lang="zh-CN" altLang="en-US" kern="0" dirty="0">
                <a:solidFill>
                  <a:srgbClr val="C00000"/>
                </a:solidFill>
                <a:latin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3600" b="1" kern="0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Exploris 480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036EEB6-CCE7-4D0E-9C75-EA8ED15A38C9}"/>
              </a:ext>
            </a:extLst>
          </p:cNvPr>
          <p:cNvSpPr txBox="1"/>
          <p:nvPr/>
        </p:nvSpPr>
        <p:spPr>
          <a:xfrm>
            <a:off x="997079" y="1461539"/>
            <a:ext cx="9403903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400" b="1" kern="0" dirty="0">
                <a:solidFill>
                  <a:srgbClr val="18388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Missing Value (Match </a:t>
            </a:r>
            <a:r>
              <a:rPr lang="en-US" altLang="zh-CN" sz="2400" b="1" kern="0" dirty="0">
                <a:solidFill>
                  <a:srgbClr val="18388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lang="en-US" altLang="zh-CN" sz="2400" b="1" kern="0" dirty="0">
                <a:solidFill>
                  <a:srgbClr val="18388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etween </a:t>
            </a:r>
            <a:r>
              <a:rPr lang="en-US" altLang="zh-CN" sz="2400" b="1" kern="0" dirty="0">
                <a:solidFill>
                  <a:srgbClr val="18388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</a:t>
            </a:r>
            <a:r>
              <a:rPr lang="en-US" altLang="zh-CN" sz="2400" b="1" kern="0" dirty="0">
                <a:solidFill>
                  <a:srgbClr val="18388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uns</a:t>
            </a:r>
            <a:r>
              <a:rPr lang="zh-CN" altLang="en-US" sz="2400" b="1" kern="0" dirty="0">
                <a:solidFill>
                  <a:srgbClr val="18388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之前和之后</a:t>
            </a:r>
            <a:r>
              <a:rPr lang="en-US" altLang="zh-CN" sz="2400" b="1" kern="0" dirty="0">
                <a:solidFill>
                  <a:srgbClr val="18388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21" name="表格 21">
            <a:extLst>
              <a:ext uri="{FF2B5EF4-FFF2-40B4-BE49-F238E27FC236}">
                <a16:creationId xmlns:a16="http://schemas.microsoft.com/office/drawing/2014/main" id="{D69D672C-D91E-444F-BBAB-DBE3B7C940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4289118"/>
              </p:ext>
            </p:extLst>
          </p:nvPr>
        </p:nvGraphicFramePr>
        <p:xfrm>
          <a:off x="2702560" y="2480515"/>
          <a:ext cx="7302500" cy="3331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3200">
                  <a:extLst>
                    <a:ext uri="{9D8B030D-6E8A-4147-A177-3AD203B41FA5}">
                      <a16:colId xmlns:a16="http://schemas.microsoft.com/office/drawing/2014/main" val="1092709079"/>
                    </a:ext>
                  </a:extLst>
                </a:gridCol>
                <a:gridCol w="1562100">
                  <a:extLst>
                    <a:ext uri="{9D8B030D-6E8A-4147-A177-3AD203B41FA5}">
                      <a16:colId xmlns:a16="http://schemas.microsoft.com/office/drawing/2014/main" val="2447273709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96947689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736221912"/>
                    </a:ext>
                  </a:extLst>
                </a:gridCol>
              </a:tblGrid>
              <a:tr h="666353">
                <a:tc>
                  <a:txBody>
                    <a:bodyPr/>
                    <a:lstStyle/>
                    <a:p>
                      <a:pPr algn="ctr"/>
                      <a:endParaRPr lang="zh-CN" altLang="en-US" sz="22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164307" marR="164307" marT="82153" marB="82153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164307" marR="164307" marT="82153" marB="82153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MBR</a:t>
                      </a:r>
                      <a:r>
                        <a:rPr lang="zh-CN" altLang="en-US" sz="22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之前</a:t>
                      </a:r>
                      <a:r>
                        <a:rPr lang="en-US" altLang="zh-CN" sz="22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*</a:t>
                      </a:r>
                      <a:endParaRPr lang="zh-CN" altLang="en-US" sz="22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164307" marR="164307" marT="82153" marB="82153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MBR</a:t>
                      </a:r>
                      <a:r>
                        <a:rPr lang="zh-CN" altLang="en-US" sz="22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之后</a:t>
                      </a:r>
                    </a:p>
                  </a:txBody>
                  <a:tcPr marL="164307" marR="164307" marT="82153" marB="82153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5119241"/>
                  </a:ext>
                </a:extLst>
              </a:tr>
              <a:tr h="666353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22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DDA</a:t>
                      </a:r>
                      <a:endParaRPr lang="zh-CN" altLang="en-US" sz="22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164307" marR="164307" marT="82153" marB="8215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200" b="1" kern="1200" dirty="0">
                          <a:solidFill>
                            <a:srgbClr val="C00000"/>
                          </a:solidFill>
                          <a:latin typeface="+mj-ea"/>
                          <a:ea typeface="+mn-ea"/>
                          <a:cs typeface="+mn-cs"/>
                        </a:rPr>
                        <a:t>肽段</a:t>
                      </a:r>
                      <a:r>
                        <a:rPr lang="zh-CN" altLang="en-US" sz="2200" b="1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层次</a:t>
                      </a:r>
                      <a:endParaRPr lang="en-US" altLang="zh-CN" sz="2200" b="1" kern="120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164307" marR="164307" marT="82153" marB="8215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~20%</a:t>
                      </a:r>
                      <a:r>
                        <a:rPr lang="zh-CN" altLang="en-US" sz="1800" b="1" dirty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，</a:t>
                      </a:r>
                      <a:r>
                        <a:rPr lang="en-US" altLang="zh-CN" sz="1800" b="1" dirty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~20%</a:t>
                      </a:r>
                      <a:endParaRPr lang="zh-CN" altLang="en-US" sz="18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marL="164307" marR="164307" marT="82153" marB="8215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0.2%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64307" marR="164307" marT="82153" marB="8215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216439"/>
                  </a:ext>
                </a:extLst>
              </a:tr>
              <a:tr h="666353">
                <a:tc vMerge="1">
                  <a:txBody>
                    <a:bodyPr/>
                    <a:lstStyle/>
                    <a:p>
                      <a:pPr algn="ctr"/>
                      <a:endParaRPr lang="zh-CN" altLang="en-US" sz="20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149905" marR="149905" marT="74952" marB="749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200" b="1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蛋白层次</a:t>
                      </a:r>
                    </a:p>
                  </a:txBody>
                  <a:tcPr marL="164307" marR="164307" marT="82153" marB="8215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~13%</a:t>
                      </a:r>
                      <a:r>
                        <a:rPr lang="zh-CN" altLang="en-US" sz="1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，</a:t>
                      </a: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~13%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64307" marR="164307" marT="82153" marB="8215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0.03%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64307" marR="164307" marT="82153" marB="82153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5075892"/>
                  </a:ext>
                </a:extLst>
              </a:tr>
              <a:tr h="666353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22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DIA</a:t>
                      </a:r>
                    </a:p>
                  </a:txBody>
                  <a:tcPr marL="164307" marR="164307" marT="82153" marB="82153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200" b="1" kern="1200" dirty="0">
                          <a:solidFill>
                            <a:srgbClr val="C00000"/>
                          </a:solidFill>
                          <a:latin typeface="+mj-ea"/>
                          <a:ea typeface="+mn-ea"/>
                          <a:cs typeface="+mn-cs"/>
                        </a:rPr>
                        <a:t>肽段</a:t>
                      </a:r>
                      <a:r>
                        <a:rPr lang="zh-CN" altLang="en-US" sz="2200" b="1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层次</a:t>
                      </a:r>
                    </a:p>
                  </a:txBody>
                  <a:tcPr marL="164307" marR="164307" marT="82153" marB="8215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~4%</a:t>
                      </a:r>
                      <a:r>
                        <a:rPr lang="zh-CN" altLang="en-US" sz="1800" b="1" dirty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，</a:t>
                      </a:r>
                      <a:r>
                        <a:rPr lang="en-US" altLang="zh-CN" sz="1800" b="1" dirty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~4%</a:t>
                      </a:r>
                      <a:endParaRPr lang="zh-CN" altLang="en-US" sz="18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marL="164307" marR="164307" marT="82153" marB="8215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4.2%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64307" marR="164307" marT="82153" marB="82153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3669492"/>
                  </a:ext>
                </a:extLst>
              </a:tr>
              <a:tr h="666353">
                <a:tc vMerge="1">
                  <a:txBody>
                    <a:bodyPr/>
                    <a:lstStyle/>
                    <a:p>
                      <a:pPr algn="ctr"/>
                      <a:endParaRPr lang="zh-CN" altLang="en-US" sz="20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149905" marR="149905" marT="74952" marB="74952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200" b="1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蛋白层次</a:t>
                      </a:r>
                    </a:p>
                  </a:txBody>
                  <a:tcPr marL="164307" marR="164307" marT="82153" marB="82153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~4%</a:t>
                      </a:r>
                      <a:r>
                        <a:rPr lang="zh-CN" altLang="en-US" sz="1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，</a:t>
                      </a: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~4%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64307" marR="164307" marT="82153" marB="82153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2%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64307" marR="164307" marT="82153" marB="82153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4381383"/>
                  </a:ext>
                </a:extLst>
              </a:tr>
            </a:tbl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D34C2066-9ECE-44A9-ACBF-BF9DB9CF7AFA}"/>
              </a:ext>
            </a:extLst>
          </p:cNvPr>
          <p:cNvSpPr txBox="1"/>
          <p:nvPr/>
        </p:nvSpPr>
        <p:spPr>
          <a:xfrm>
            <a:off x="997079" y="6153027"/>
            <a:ext cx="10463401" cy="377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400" b="1" kern="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*MBR</a:t>
            </a:r>
            <a:r>
              <a:rPr lang="zh-CN" altLang="en-US" sz="1400" b="1" kern="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之前：一条肽段</a:t>
            </a:r>
            <a:r>
              <a:rPr lang="zh-CN" altLang="en-US" sz="1400" b="1" kern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在两次实验都鉴定到，即没有缺失值；一条肽段只在一次实验中鉴定到，出现缺失值</a:t>
            </a:r>
            <a:endParaRPr lang="en-US" altLang="zh-CN" sz="1400" b="1" kern="0" dirty="0">
              <a:solidFill>
                <a:schemeClr val="bg1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CE38F47-0419-472A-86BD-0F71F18C5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E46534E-9B70-432C-A3B0-07AC948CB584}" type="slidenum">
              <a:rPr lang="zh-CN" altLang="en-US" smtClean="0"/>
              <a:pPr algn="r"/>
              <a:t>44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94608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3ED08A-28C9-4C3D-9696-4A931F027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kern="0" dirty="0">
                <a:solidFill>
                  <a:srgbClr val="C00000"/>
                </a:solidFill>
                <a:latin typeface="微软雅黑" panose="020B0503020204020204" pitchFamily="34" charset="-122"/>
                <a:cs typeface="Times New Roman" panose="02020603050405020304" pitchFamily="18" charset="0"/>
              </a:rPr>
              <a:t>缺失值</a:t>
            </a:r>
            <a:r>
              <a:rPr lang="en-US" altLang="zh-CN" sz="3600" b="1" kern="0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Missing Value</a:t>
            </a:r>
            <a:r>
              <a:rPr lang="zh-CN" altLang="en-US" kern="0" dirty="0">
                <a:solidFill>
                  <a:srgbClr val="C00000"/>
                </a:solidFill>
                <a:latin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3600" b="1" kern="0" dirty="0" err="1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timsTOFPro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036EEB6-CCE7-4D0E-9C75-EA8ED15A38C9}"/>
              </a:ext>
            </a:extLst>
          </p:cNvPr>
          <p:cNvSpPr txBox="1"/>
          <p:nvPr/>
        </p:nvSpPr>
        <p:spPr>
          <a:xfrm>
            <a:off x="997079" y="1461539"/>
            <a:ext cx="9403903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400" b="1" kern="0" dirty="0">
                <a:solidFill>
                  <a:srgbClr val="18388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Missing Value (Match </a:t>
            </a:r>
            <a:r>
              <a:rPr lang="en-US" altLang="zh-CN" sz="2400" b="1" kern="0" dirty="0">
                <a:solidFill>
                  <a:srgbClr val="18388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lang="en-US" altLang="zh-CN" sz="2400" b="1" kern="0" dirty="0">
                <a:solidFill>
                  <a:srgbClr val="18388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etween </a:t>
            </a:r>
            <a:r>
              <a:rPr lang="en-US" altLang="zh-CN" sz="2400" b="1" kern="0" dirty="0">
                <a:solidFill>
                  <a:srgbClr val="18388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</a:t>
            </a:r>
            <a:r>
              <a:rPr lang="en-US" altLang="zh-CN" sz="2400" b="1" kern="0" dirty="0">
                <a:solidFill>
                  <a:srgbClr val="18388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uns</a:t>
            </a:r>
            <a:r>
              <a:rPr lang="zh-CN" altLang="en-US" sz="2400" b="1" kern="0" dirty="0">
                <a:solidFill>
                  <a:srgbClr val="18388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之前和之后</a:t>
            </a:r>
            <a:r>
              <a:rPr lang="en-US" altLang="zh-CN" sz="2400" b="1" kern="0" dirty="0">
                <a:solidFill>
                  <a:srgbClr val="18388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38" name="表格 21">
            <a:extLst>
              <a:ext uri="{FF2B5EF4-FFF2-40B4-BE49-F238E27FC236}">
                <a16:creationId xmlns:a16="http://schemas.microsoft.com/office/drawing/2014/main" id="{B66FF738-14DD-4F50-998A-B74AA5C142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720610"/>
              </p:ext>
            </p:extLst>
          </p:nvPr>
        </p:nvGraphicFramePr>
        <p:xfrm>
          <a:off x="2702560" y="2480515"/>
          <a:ext cx="7302500" cy="3331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3200">
                  <a:extLst>
                    <a:ext uri="{9D8B030D-6E8A-4147-A177-3AD203B41FA5}">
                      <a16:colId xmlns:a16="http://schemas.microsoft.com/office/drawing/2014/main" val="1092709079"/>
                    </a:ext>
                  </a:extLst>
                </a:gridCol>
                <a:gridCol w="1562100">
                  <a:extLst>
                    <a:ext uri="{9D8B030D-6E8A-4147-A177-3AD203B41FA5}">
                      <a16:colId xmlns:a16="http://schemas.microsoft.com/office/drawing/2014/main" val="2447273709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96947689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736221912"/>
                    </a:ext>
                  </a:extLst>
                </a:gridCol>
              </a:tblGrid>
              <a:tr h="666353">
                <a:tc>
                  <a:txBody>
                    <a:bodyPr/>
                    <a:lstStyle/>
                    <a:p>
                      <a:pPr algn="ctr"/>
                      <a:endParaRPr lang="zh-CN" altLang="en-US" sz="220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164307" marR="164307" marT="82153" marB="82153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164307" marR="164307" marT="82153" marB="82153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MBR</a:t>
                      </a:r>
                      <a:r>
                        <a:rPr lang="zh-CN" altLang="en-US" sz="2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之前</a:t>
                      </a:r>
                      <a:r>
                        <a:rPr lang="en-US" altLang="zh-CN" sz="2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*</a:t>
                      </a:r>
                      <a:endParaRPr lang="zh-CN" altLang="en-US" sz="220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164307" marR="164307" marT="82153" marB="82153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MBR</a:t>
                      </a:r>
                      <a:r>
                        <a:rPr lang="zh-CN" altLang="en-US" sz="2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之后</a:t>
                      </a:r>
                    </a:p>
                  </a:txBody>
                  <a:tcPr marL="164307" marR="164307" marT="82153" marB="82153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5119241"/>
                  </a:ext>
                </a:extLst>
              </a:tr>
              <a:tr h="666353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22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DDA</a:t>
                      </a:r>
                      <a:endParaRPr lang="zh-CN" altLang="en-US" sz="22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164307" marR="164307" marT="82153" marB="8215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200" b="1" kern="1200" dirty="0">
                          <a:solidFill>
                            <a:srgbClr val="C00000"/>
                          </a:solidFill>
                          <a:latin typeface="+mj-ea"/>
                          <a:ea typeface="+mn-ea"/>
                          <a:cs typeface="+mn-cs"/>
                        </a:rPr>
                        <a:t>肽段</a:t>
                      </a:r>
                      <a:r>
                        <a:rPr lang="zh-CN" altLang="en-US" sz="2200" b="1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层次</a:t>
                      </a:r>
                    </a:p>
                  </a:txBody>
                  <a:tcPr marL="164307" marR="164307" marT="82153" marB="8215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~16%</a:t>
                      </a:r>
                      <a:r>
                        <a:rPr lang="zh-CN" altLang="en-US" sz="1800" b="1" dirty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，</a:t>
                      </a:r>
                      <a:r>
                        <a:rPr lang="en-US" altLang="zh-CN" sz="1800" b="1" dirty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~15%</a:t>
                      </a:r>
                      <a:endParaRPr lang="zh-CN" altLang="en-US" sz="18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marL="164307" marR="164307" marT="82153" marB="8215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0.01%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64307" marR="164307" marT="82153" marB="8215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216439"/>
                  </a:ext>
                </a:extLst>
              </a:tr>
              <a:tr h="666353">
                <a:tc vMerge="1">
                  <a:txBody>
                    <a:bodyPr/>
                    <a:lstStyle/>
                    <a:p>
                      <a:pPr algn="ctr"/>
                      <a:endParaRPr lang="zh-CN" altLang="en-US" sz="20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149905" marR="149905" marT="74952" marB="749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200" b="1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蛋白层次</a:t>
                      </a:r>
                    </a:p>
                  </a:txBody>
                  <a:tcPr marL="164307" marR="164307" marT="82153" marB="8215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13%</a:t>
                      </a:r>
                      <a:r>
                        <a:rPr lang="zh-CN" altLang="en-US" sz="1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，</a:t>
                      </a: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10%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64307" marR="164307" marT="82153" marB="82153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0.001%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64307" marR="164307" marT="82153" marB="82153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5075892"/>
                  </a:ext>
                </a:extLst>
              </a:tr>
              <a:tr h="666353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22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DIA</a:t>
                      </a:r>
                    </a:p>
                  </a:txBody>
                  <a:tcPr marL="164307" marR="164307" marT="82153" marB="82153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200" b="1" kern="1200" dirty="0">
                          <a:solidFill>
                            <a:srgbClr val="C00000"/>
                          </a:solidFill>
                          <a:latin typeface="+mj-ea"/>
                          <a:ea typeface="+mn-ea"/>
                          <a:cs typeface="+mn-cs"/>
                        </a:rPr>
                        <a:t>肽段</a:t>
                      </a:r>
                      <a:r>
                        <a:rPr lang="zh-CN" altLang="en-US" sz="2200" b="1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层次</a:t>
                      </a:r>
                    </a:p>
                  </a:txBody>
                  <a:tcPr marL="164307" marR="164307" marT="82153" marB="8215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~2%</a:t>
                      </a:r>
                      <a:r>
                        <a:rPr lang="zh-CN" altLang="en-US" sz="1800" b="1" dirty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，</a:t>
                      </a:r>
                      <a:r>
                        <a:rPr lang="en-US" altLang="zh-CN" sz="1800" b="1" dirty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~2%</a:t>
                      </a:r>
                      <a:endParaRPr lang="zh-CN" altLang="en-US" sz="18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marL="164307" marR="164307" marT="82153" marB="8215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2%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64307" marR="164307" marT="82153" marB="82153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3669492"/>
                  </a:ext>
                </a:extLst>
              </a:tr>
              <a:tr h="666353">
                <a:tc vMerge="1">
                  <a:txBody>
                    <a:bodyPr/>
                    <a:lstStyle/>
                    <a:p>
                      <a:pPr algn="ctr"/>
                      <a:endParaRPr lang="zh-CN" altLang="en-US" sz="20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149905" marR="149905" marT="74952" marB="74952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200" b="1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蛋白层次</a:t>
                      </a:r>
                    </a:p>
                  </a:txBody>
                  <a:tcPr marL="164307" marR="164307" marT="82153" marB="82153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0.9%</a:t>
                      </a:r>
                      <a:r>
                        <a:rPr lang="zh-CN" altLang="en-US" sz="1800" b="1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，</a:t>
                      </a:r>
                      <a:r>
                        <a:rPr lang="en-US" altLang="zh-CN" sz="1800" b="1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0.7%</a:t>
                      </a:r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64307" marR="164307" marT="82153" marB="82153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0.1%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64307" marR="164307" marT="82153" marB="82153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4381383"/>
                  </a:ext>
                </a:extLst>
              </a:tr>
            </a:tbl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C7AA3950-EFAF-40F4-973E-8866E1E606FA}"/>
              </a:ext>
            </a:extLst>
          </p:cNvPr>
          <p:cNvSpPr txBox="1"/>
          <p:nvPr/>
        </p:nvSpPr>
        <p:spPr>
          <a:xfrm>
            <a:off x="997079" y="6153027"/>
            <a:ext cx="10463401" cy="377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400" b="1" kern="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*MBR</a:t>
            </a:r>
            <a:r>
              <a:rPr lang="zh-CN" altLang="en-US" sz="1400" b="1" kern="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之前：一条肽段</a:t>
            </a:r>
            <a:r>
              <a:rPr lang="zh-CN" altLang="en-US" sz="1400" b="1" kern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在两次实验都鉴定到，即没有缺失值；一条肽段只在一次实验中鉴定到，出现缺失值</a:t>
            </a:r>
            <a:endParaRPr lang="en-US" altLang="zh-CN" sz="1400" b="1" kern="0" dirty="0">
              <a:solidFill>
                <a:schemeClr val="bg1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2BC3AF-C6E7-45BC-AA26-C13DFAFB0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E46534E-9B70-432C-A3B0-07AC948CB584}" type="slidenum">
              <a:rPr lang="zh-CN" altLang="en-US" smtClean="0"/>
              <a:pPr algn="r"/>
              <a:t>45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010412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3ED08A-28C9-4C3D-9696-4A931F027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b="1" kern="0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定量准确性</a:t>
            </a:r>
            <a:r>
              <a:rPr lang="zh-CN" altLang="en-US" kern="0" dirty="0">
                <a:solidFill>
                  <a:srgbClr val="C00000"/>
                </a:solidFill>
                <a:latin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3600" b="1" kern="0" dirty="0" err="1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Exploris</a:t>
            </a:r>
            <a:r>
              <a:rPr lang="en-US" altLang="zh-CN" sz="3600" b="1" kern="0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480</a:t>
            </a:r>
            <a:endParaRPr lang="zh-CN" altLang="en-US" dirty="0"/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9D434881-7AD2-4219-9A26-31445693AC23}"/>
              </a:ext>
            </a:extLst>
          </p:cNvPr>
          <p:cNvGrpSpPr/>
          <p:nvPr/>
        </p:nvGrpSpPr>
        <p:grpSpPr>
          <a:xfrm>
            <a:off x="2334446" y="4312717"/>
            <a:ext cx="3587091" cy="1436772"/>
            <a:chOff x="2334446" y="3921778"/>
            <a:chExt cx="5212967" cy="208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3B4A04-C189-4F18-8516-19BD3B128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34446" y="4538770"/>
              <a:ext cx="1465888" cy="14400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387C58B-2BD4-4073-B91D-46F9B507B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49107" y="4538770"/>
              <a:ext cx="1495691" cy="1440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D996F779-3D41-4956-A30C-41FAF4319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38394" y="3921778"/>
              <a:ext cx="1809019" cy="2088000"/>
            </a:xfrm>
            <a:prstGeom prst="rect">
              <a:avLst/>
            </a:prstGeom>
          </p:spPr>
        </p:pic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04FF9194-B0AE-44B9-A583-E9CCD3E8DF27}"/>
              </a:ext>
            </a:extLst>
          </p:cNvPr>
          <p:cNvGrpSpPr/>
          <p:nvPr/>
        </p:nvGrpSpPr>
        <p:grpSpPr>
          <a:xfrm>
            <a:off x="2365392" y="2078039"/>
            <a:ext cx="3556145" cy="1424377"/>
            <a:chOff x="2334446" y="1368010"/>
            <a:chExt cx="5212967" cy="208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9C6F4BC-E904-451F-ACF4-C7E1DDA5B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34446" y="2016010"/>
              <a:ext cx="1467096" cy="14400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DB552A77-D8CE-4738-AC85-B5F5B573C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49107" y="2016010"/>
              <a:ext cx="1504178" cy="144000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D2C4EAAB-529F-483E-ADA4-BA0DBA7CA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70668" y="1368010"/>
              <a:ext cx="1776745" cy="2088000"/>
            </a:xfrm>
            <a:prstGeom prst="rect">
              <a:avLst/>
            </a:prstGeom>
          </p:spPr>
        </p:pic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43315E84-CB66-458D-98D2-EFF7BF5B042F}"/>
              </a:ext>
            </a:extLst>
          </p:cNvPr>
          <p:cNvSpPr txBox="1"/>
          <p:nvPr/>
        </p:nvSpPr>
        <p:spPr>
          <a:xfrm>
            <a:off x="523875" y="2507175"/>
            <a:ext cx="1620993" cy="499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Peptide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1D6873C-A3A7-42FC-9756-77C3D00C0479}"/>
              </a:ext>
            </a:extLst>
          </p:cNvPr>
          <p:cNvSpPr txBox="1"/>
          <p:nvPr/>
        </p:nvSpPr>
        <p:spPr>
          <a:xfrm>
            <a:off x="523875" y="4633080"/>
            <a:ext cx="1620993" cy="499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Protein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69AC285C-BC06-4505-8CA6-52648C927622}"/>
              </a:ext>
            </a:extLst>
          </p:cNvPr>
          <p:cNvSpPr txBox="1"/>
          <p:nvPr/>
        </p:nvSpPr>
        <p:spPr>
          <a:xfrm>
            <a:off x="3080800" y="1334297"/>
            <a:ext cx="1620993" cy="499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b="1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DDA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E901B21-CB6F-42DB-8250-95CE497DE013}"/>
              </a:ext>
            </a:extLst>
          </p:cNvPr>
          <p:cNvSpPr txBox="1"/>
          <p:nvPr/>
        </p:nvSpPr>
        <p:spPr>
          <a:xfrm>
            <a:off x="8070243" y="1334297"/>
            <a:ext cx="1620993" cy="499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b="1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DIA</a:t>
            </a: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352247CB-621A-4F91-9789-EA3A8BA5F660}"/>
              </a:ext>
            </a:extLst>
          </p:cNvPr>
          <p:cNvGrpSpPr/>
          <p:nvPr/>
        </p:nvGrpSpPr>
        <p:grpSpPr>
          <a:xfrm>
            <a:off x="7251002" y="4312717"/>
            <a:ext cx="3570187" cy="1436772"/>
            <a:chOff x="2334446" y="3921778"/>
            <a:chExt cx="5188399" cy="2088000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7CB658DB-9185-41B1-96FC-9F5750363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34446" y="4543703"/>
              <a:ext cx="1465887" cy="1430133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70C73C4-790F-43EE-A172-76D96F54F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49106" y="4540758"/>
              <a:ext cx="1495691" cy="1436022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A07A78AC-1421-42DC-B978-F3AF535EC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2961" y="3921778"/>
              <a:ext cx="1759884" cy="2088000"/>
            </a:xfrm>
            <a:prstGeom prst="rect">
              <a:avLst/>
            </a:prstGeom>
          </p:spPr>
        </p:pic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8EA4B0A6-C64B-4801-9CF6-ACD557945FC8}"/>
              </a:ext>
            </a:extLst>
          </p:cNvPr>
          <p:cNvGrpSpPr/>
          <p:nvPr/>
        </p:nvGrpSpPr>
        <p:grpSpPr>
          <a:xfrm>
            <a:off x="7288176" y="2078039"/>
            <a:ext cx="3544939" cy="1424377"/>
            <a:chOff x="2343576" y="1368010"/>
            <a:chExt cx="5196539" cy="2088000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A18BF3DA-A172-4B15-886E-FB1EEB90B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43576" y="2016010"/>
              <a:ext cx="1448835" cy="1440000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D43A9C5E-7188-4D86-A742-C0E1D075B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49107" y="2016010"/>
              <a:ext cx="1504177" cy="1440000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D6D75132-C045-4D51-9940-B89147456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77964" y="1368010"/>
              <a:ext cx="1762151" cy="2088000"/>
            </a:xfrm>
            <a:prstGeom prst="rect">
              <a:avLst/>
            </a:prstGeom>
          </p:spPr>
        </p:pic>
      </p:grp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8A2E88-E30D-438C-8E6E-4FB00C4DF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E46534E-9B70-432C-A3B0-07AC948CB584}" type="slidenum">
              <a:rPr lang="zh-CN" altLang="en-US" smtClean="0"/>
              <a:pPr algn="r"/>
              <a:t>46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130730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3ED08A-28C9-4C3D-9696-4A931F027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b="1" kern="0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定量准确性</a:t>
            </a:r>
            <a:r>
              <a:rPr lang="zh-CN" altLang="en-US" kern="0" dirty="0">
                <a:solidFill>
                  <a:srgbClr val="C00000"/>
                </a:solidFill>
                <a:latin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3600" b="1" kern="0" dirty="0" err="1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timsTOFPro</a:t>
            </a:r>
            <a:endParaRPr lang="zh-CN" altLang="en-US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ED507CEA-9081-4454-B606-C8ECEB609E97}"/>
              </a:ext>
            </a:extLst>
          </p:cNvPr>
          <p:cNvGrpSpPr/>
          <p:nvPr/>
        </p:nvGrpSpPr>
        <p:grpSpPr>
          <a:xfrm>
            <a:off x="2338578" y="4312717"/>
            <a:ext cx="3563680" cy="1436772"/>
            <a:chOff x="2340451" y="3921778"/>
            <a:chExt cx="5178945" cy="208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86D640E-6F34-49F2-B02F-18DD975C3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40451" y="4538770"/>
              <a:ext cx="1453878" cy="1440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FD9CC21-4856-4E36-B29C-B2E8BB19D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49107" y="4543283"/>
              <a:ext cx="1495691" cy="143097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88A669C-84BA-42B2-86AB-EE245423E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6411" y="3921778"/>
              <a:ext cx="1752985" cy="2088000"/>
            </a:xfrm>
            <a:prstGeom prst="rect">
              <a:avLst/>
            </a:prstGeom>
          </p:spPr>
        </p:pic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6A3251C2-FB85-4706-8D79-2F2FE09408F4}"/>
              </a:ext>
            </a:extLst>
          </p:cNvPr>
          <p:cNvGrpSpPr/>
          <p:nvPr/>
        </p:nvGrpSpPr>
        <p:grpSpPr>
          <a:xfrm>
            <a:off x="2365392" y="2078039"/>
            <a:ext cx="3554684" cy="1424377"/>
            <a:chOff x="2334446" y="1368010"/>
            <a:chExt cx="5210825" cy="208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2C27F9CF-2014-434F-BC49-43783196F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34446" y="2016401"/>
              <a:ext cx="1467096" cy="1439217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A88B947-00EF-4786-B6C9-8D604AB2F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50210" y="2016010"/>
              <a:ext cx="1501974" cy="14400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CFDE5D58-F4AA-4730-B929-F606D61AC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72810" y="1368010"/>
              <a:ext cx="1772461" cy="2088000"/>
            </a:xfrm>
            <a:prstGeom prst="rect">
              <a:avLst/>
            </a:prstGeom>
          </p:spPr>
        </p:pic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054AC6E9-3418-4E33-810A-60918C6E5421}"/>
              </a:ext>
            </a:extLst>
          </p:cNvPr>
          <p:cNvSpPr txBox="1"/>
          <p:nvPr/>
        </p:nvSpPr>
        <p:spPr>
          <a:xfrm>
            <a:off x="523875" y="2507175"/>
            <a:ext cx="1620993" cy="499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Peptide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362DF7F-36B8-4039-9A96-E614CA3B3103}"/>
              </a:ext>
            </a:extLst>
          </p:cNvPr>
          <p:cNvSpPr txBox="1"/>
          <p:nvPr/>
        </p:nvSpPr>
        <p:spPr>
          <a:xfrm>
            <a:off x="523875" y="4633080"/>
            <a:ext cx="1620993" cy="499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Protein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A57F319-2A6D-431C-9A50-2EBADD55E080}"/>
              </a:ext>
            </a:extLst>
          </p:cNvPr>
          <p:cNvSpPr txBox="1"/>
          <p:nvPr/>
        </p:nvSpPr>
        <p:spPr>
          <a:xfrm>
            <a:off x="3080800" y="1334297"/>
            <a:ext cx="1620993" cy="499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b="1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DDA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0F828C2-48A7-40D9-ACC9-C26CC8886F14}"/>
              </a:ext>
            </a:extLst>
          </p:cNvPr>
          <p:cNvSpPr txBox="1"/>
          <p:nvPr/>
        </p:nvSpPr>
        <p:spPr>
          <a:xfrm>
            <a:off x="8070243" y="1334297"/>
            <a:ext cx="1620993" cy="499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b="1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DIA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5D12C054-2561-416F-9250-AEC2CD80C19D}"/>
              </a:ext>
            </a:extLst>
          </p:cNvPr>
          <p:cNvGrpSpPr/>
          <p:nvPr/>
        </p:nvGrpSpPr>
        <p:grpSpPr>
          <a:xfrm>
            <a:off x="7251002" y="4325417"/>
            <a:ext cx="3570187" cy="1411372"/>
            <a:chOff x="2334446" y="3940234"/>
            <a:chExt cx="5188399" cy="2051087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8B1FA71B-2D20-4BDA-91CB-4EE746EC5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34446" y="4554234"/>
              <a:ext cx="1465887" cy="140907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C97556AB-8A04-4F56-ACB5-4A28A2C36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49106" y="4544468"/>
              <a:ext cx="1495691" cy="142860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12128E64-15CE-45FB-AF46-3FADE8209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2961" y="3940234"/>
              <a:ext cx="1759884" cy="2051087"/>
            </a:xfrm>
            <a:prstGeom prst="rect">
              <a:avLst/>
            </a:prstGeom>
          </p:spPr>
        </p:pic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54145DF9-2D60-4709-955D-C96F2744C157}"/>
              </a:ext>
            </a:extLst>
          </p:cNvPr>
          <p:cNvGrpSpPr/>
          <p:nvPr/>
        </p:nvGrpSpPr>
        <p:grpSpPr>
          <a:xfrm>
            <a:off x="7288176" y="2094506"/>
            <a:ext cx="3544939" cy="1407910"/>
            <a:chOff x="2343576" y="1392149"/>
            <a:chExt cx="5196539" cy="2063861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8B480B36-53C2-499A-9436-4CD3A8094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43576" y="2017341"/>
              <a:ext cx="1448835" cy="1437337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2E4DEF50-1066-4F3A-A693-C8EDF00BB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55339" y="2016010"/>
              <a:ext cx="1491712" cy="144000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DBED7C01-F17B-4648-BD6E-92EBCD4D7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77964" y="1392149"/>
              <a:ext cx="1762151" cy="2039722"/>
            </a:xfrm>
            <a:prstGeom prst="rect">
              <a:avLst/>
            </a:prstGeom>
          </p:spPr>
        </p:pic>
      </p:grp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3ACCB9-7368-455F-9F73-954370C9F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E46534E-9B70-432C-A3B0-07AC948CB584}" type="slidenum">
              <a:rPr lang="zh-CN" altLang="en-US" smtClean="0"/>
              <a:pPr algn="r"/>
              <a:t>47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841988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ern="0">
                <a:solidFill>
                  <a:srgbClr val="183884"/>
                </a:solidFill>
                <a:latin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汇报提纲</a:t>
            </a:r>
            <a:endParaRPr lang="zh-CN" altLang="en-US" kern="0">
              <a:solidFill>
                <a:srgbClr val="183884"/>
              </a:solidFill>
              <a:latin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656870" y="1460351"/>
            <a:ext cx="7282150" cy="2791346"/>
            <a:chOff x="2070130" y="1092686"/>
            <a:chExt cx="7282150" cy="2791346"/>
          </a:xfrm>
        </p:grpSpPr>
        <p:sp>
          <p:nvSpPr>
            <p:cNvPr id="12" name="矩形​​ 12"/>
            <p:cNvSpPr/>
            <p:nvPr/>
          </p:nvSpPr>
          <p:spPr>
            <a:xfrm>
              <a:off x="3241611" y="1092686"/>
              <a:ext cx="6110669" cy="69386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5" rIns="121908" bIns="60955" anchor="ctr"/>
            <a:lstStyle/>
            <a:p>
              <a:pPr marL="360045">
                <a:defRPr/>
              </a:pPr>
              <a:r>
                <a:rPr lang="zh-CN" altLang="en-US" sz="3600" b="1" dirty="0">
                  <a:solidFill>
                    <a:srgbClr val="1838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评测情况概述</a:t>
              </a:r>
            </a:p>
          </p:txBody>
        </p:sp>
        <p:sp>
          <p:nvSpPr>
            <p:cNvPr id="13" name="矩形​​ 3"/>
            <p:cNvSpPr/>
            <p:nvPr/>
          </p:nvSpPr>
          <p:spPr>
            <a:xfrm>
              <a:off x="2070130" y="1092686"/>
              <a:ext cx="974055" cy="820404"/>
            </a:xfrm>
            <a:custGeom>
              <a:avLst/>
              <a:gdLst/>
              <a:ahLst/>
              <a:cxnLst/>
              <a:rect l="l" t="t" r="r" b="b"/>
              <a:pathLst>
                <a:path w="1152128" h="936104">
                  <a:moveTo>
                    <a:pt x="0" y="0"/>
                  </a:moveTo>
                  <a:lnTo>
                    <a:pt x="1152128" y="0"/>
                  </a:lnTo>
                  <a:lnTo>
                    <a:pt x="1152128" y="792088"/>
                  </a:lnTo>
                  <a:lnTo>
                    <a:pt x="720080" y="792088"/>
                  </a:lnTo>
                  <a:lnTo>
                    <a:pt x="576064" y="936104"/>
                  </a:lnTo>
                  <a:lnTo>
                    <a:pt x="432048" y="792088"/>
                  </a:lnTo>
                  <a:lnTo>
                    <a:pt x="0" y="792088"/>
                  </a:lnTo>
                  <a:close/>
                </a:path>
              </a:pathLst>
            </a:custGeom>
            <a:solidFill>
              <a:srgbClr val="1B2153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 algn="ctr">
                <a:defRPr/>
              </a:pPr>
              <a:r>
                <a:rPr lang="zh-CN" altLang="en-US" sz="36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</a:t>
              </a:r>
            </a:p>
          </p:txBody>
        </p:sp>
        <p:sp>
          <p:nvSpPr>
            <p:cNvPr id="14" name="矩形​​ 3"/>
            <p:cNvSpPr/>
            <p:nvPr/>
          </p:nvSpPr>
          <p:spPr>
            <a:xfrm>
              <a:off x="2070130" y="2078157"/>
              <a:ext cx="974055" cy="820404"/>
            </a:xfrm>
            <a:custGeom>
              <a:avLst/>
              <a:gdLst/>
              <a:ahLst/>
              <a:cxnLst/>
              <a:rect l="l" t="t" r="r" b="b"/>
              <a:pathLst>
                <a:path w="1152128" h="936104">
                  <a:moveTo>
                    <a:pt x="0" y="0"/>
                  </a:moveTo>
                  <a:lnTo>
                    <a:pt x="1152128" y="0"/>
                  </a:lnTo>
                  <a:lnTo>
                    <a:pt x="1152128" y="792088"/>
                  </a:lnTo>
                  <a:lnTo>
                    <a:pt x="720080" y="792088"/>
                  </a:lnTo>
                  <a:lnTo>
                    <a:pt x="576064" y="936104"/>
                  </a:lnTo>
                  <a:lnTo>
                    <a:pt x="432048" y="792088"/>
                  </a:lnTo>
                  <a:lnTo>
                    <a:pt x="0" y="792088"/>
                  </a:lnTo>
                  <a:close/>
                </a:path>
              </a:pathLst>
            </a:custGeom>
            <a:solidFill>
              <a:srgbClr val="1B2153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 algn="ctr">
                <a:defRPr/>
              </a:pPr>
              <a:r>
                <a:rPr lang="zh-CN" altLang="en-US" sz="36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</a:t>
              </a:r>
            </a:p>
          </p:txBody>
        </p:sp>
        <p:sp>
          <p:nvSpPr>
            <p:cNvPr id="15" name="矩形​​ 12"/>
            <p:cNvSpPr/>
            <p:nvPr/>
          </p:nvSpPr>
          <p:spPr>
            <a:xfrm>
              <a:off x="3241611" y="2078157"/>
              <a:ext cx="6110669" cy="69386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5" rIns="121908" bIns="60955" anchor="ctr"/>
            <a:lstStyle/>
            <a:p>
              <a:pPr marL="360045">
                <a:defRPr/>
              </a:pPr>
              <a:r>
                <a:rPr lang="zh-CN" altLang="en-US" sz="3600" b="1" dirty="0">
                  <a:solidFill>
                    <a:srgbClr val="1838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评测方法介绍</a:t>
              </a:r>
            </a:p>
          </p:txBody>
        </p:sp>
        <p:sp>
          <p:nvSpPr>
            <p:cNvPr id="20" name="矩形​​ 3"/>
            <p:cNvSpPr/>
            <p:nvPr/>
          </p:nvSpPr>
          <p:spPr>
            <a:xfrm>
              <a:off x="2070130" y="3063628"/>
              <a:ext cx="974055" cy="820404"/>
            </a:xfrm>
            <a:custGeom>
              <a:avLst/>
              <a:gdLst/>
              <a:ahLst/>
              <a:cxnLst/>
              <a:rect l="l" t="t" r="r" b="b"/>
              <a:pathLst>
                <a:path w="1152128" h="936104">
                  <a:moveTo>
                    <a:pt x="0" y="0"/>
                  </a:moveTo>
                  <a:lnTo>
                    <a:pt x="1152128" y="0"/>
                  </a:lnTo>
                  <a:lnTo>
                    <a:pt x="1152128" y="792088"/>
                  </a:lnTo>
                  <a:lnTo>
                    <a:pt x="720080" y="792088"/>
                  </a:lnTo>
                  <a:lnTo>
                    <a:pt x="576064" y="936104"/>
                  </a:lnTo>
                  <a:lnTo>
                    <a:pt x="432048" y="792088"/>
                  </a:lnTo>
                  <a:lnTo>
                    <a:pt x="0" y="792088"/>
                  </a:lnTo>
                  <a:close/>
                </a:path>
              </a:pathLst>
            </a:custGeom>
            <a:solidFill>
              <a:srgbClr val="1B2153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 algn="ctr">
                <a:defRPr/>
              </a:pPr>
              <a:r>
                <a:rPr lang="zh-CN" altLang="en-US" sz="36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三</a:t>
              </a:r>
            </a:p>
          </p:txBody>
        </p:sp>
      </p:grpSp>
      <p:sp>
        <p:nvSpPr>
          <p:cNvPr id="4" name="矩形​​ 12"/>
          <p:cNvSpPr/>
          <p:nvPr/>
        </p:nvSpPr>
        <p:spPr>
          <a:xfrm>
            <a:off x="3828351" y="3431342"/>
            <a:ext cx="6110669" cy="693865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5" rIns="121908" bIns="60955" anchor="ctr"/>
          <a:lstStyle/>
          <a:p>
            <a:pPr marL="360045">
              <a:defRPr/>
            </a:pP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评测结果展示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828351" y="4194506"/>
            <a:ext cx="759683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charset="0"/>
              <a:buChar char="l"/>
            </a:pPr>
            <a:r>
              <a:rPr lang="zh-CN" altLang="en-US" sz="2600" b="1" dirty="0">
                <a:solidFill>
                  <a:schemeClr val="bg1">
                    <a:lumMod val="65000"/>
                  </a:schemeClr>
                </a:solidFill>
              </a:rPr>
              <a:t>定性对比、定量对比</a:t>
            </a:r>
            <a:endParaRPr lang="en-US" altLang="zh-CN" sz="2600" b="1" dirty="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Wingdings" panose="05000000000000000000" charset="0"/>
              <a:buChar char="l"/>
            </a:pPr>
            <a:r>
              <a:rPr lang="zh-CN" altLang="en-US" sz="2600" b="1" dirty="0">
                <a:solidFill>
                  <a:srgbClr val="C00000"/>
                </a:solidFill>
              </a:rPr>
              <a:t>样品预处理分析</a:t>
            </a:r>
            <a:endParaRPr lang="en-US" altLang="zh-CN" sz="2600" b="1" dirty="0">
              <a:solidFill>
                <a:srgbClr val="C00000"/>
              </a:solidFill>
            </a:endParaRPr>
          </a:p>
          <a:p>
            <a:pPr marL="342900" indent="-342900">
              <a:buFont typeface="Wingdings" panose="05000000000000000000" charset="0"/>
              <a:buChar char="l"/>
            </a:pPr>
            <a:endParaRPr lang="zh-CN" altLang="en-US" sz="2600" b="1" dirty="0">
              <a:solidFill>
                <a:srgbClr val="183884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B3D61D-0638-4FFF-8617-0DFA26DE9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534E-9B70-432C-A3B0-07AC948CB584}" type="slidenum">
              <a:rPr lang="zh-CN" altLang="en-US" smtClean="0"/>
              <a:pPr/>
              <a:t>48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3401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2BC736-FD18-432C-A2FE-86DEC590F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意外修饰分析</a:t>
            </a:r>
          </a:p>
        </p:txBody>
      </p:sp>
      <p:pic>
        <p:nvPicPr>
          <p:cNvPr id="4" name="图形 3">
            <a:extLst>
              <a:ext uri="{FF2B5EF4-FFF2-40B4-BE49-F238E27FC236}">
                <a16:creationId xmlns:a16="http://schemas.microsoft.com/office/drawing/2014/main" id="{666A6D5D-A4B1-45C8-856D-9124F272AB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5001"/>
          <a:stretch/>
        </p:blipFill>
        <p:spPr>
          <a:xfrm>
            <a:off x="-31532" y="2294967"/>
            <a:ext cx="8086897" cy="4231896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F68A72C-C2C2-4FC2-9ABD-A2FE360D66FC}"/>
              </a:ext>
            </a:extLst>
          </p:cNvPr>
          <p:cNvSpPr/>
          <p:nvPr/>
        </p:nvSpPr>
        <p:spPr>
          <a:xfrm>
            <a:off x="272658" y="1481996"/>
            <a:ext cx="75415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rgbClr val="183884"/>
                </a:solidFill>
              </a:rPr>
              <a:t>各数据</a:t>
            </a:r>
            <a:r>
              <a:rPr lang="en-US" altLang="zh-CN" b="1" dirty="0">
                <a:solidFill>
                  <a:srgbClr val="183884"/>
                </a:solidFill>
              </a:rPr>
              <a:t>top10</a:t>
            </a:r>
            <a:r>
              <a:rPr lang="zh-CN" altLang="en-US" b="1" dirty="0">
                <a:solidFill>
                  <a:srgbClr val="183884"/>
                </a:solidFill>
              </a:rPr>
              <a:t>修饰发生概率分析</a:t>
            </a:r>
          </a:p>
          <a:p>
            <a:pPr algn="ctr"/>
            <a:r>
              <a:rPr lang="zh-CN" altLang="en-US" b="1" dirty="0">
                <a:solidFill>
                  <a:srgbClr val="183884"/>
                </a:solidFill>
              </a:rPr>
              <a:t>（</a:t>
            </a:r>
            <a:r>
              <a:rPr lang="en-US" altLang="zh-CN" b="1" dirty="0">
                <a:solidFill>
                  <a:srgbClr val="183884"/>
                </a:solidFill>
              </a:rPr>
              <a:t>#</a:t>
            </a:r>
            <a:r>
              <a:rPr lang="zh-CN" altLang="en-US" b="1" dirty="0">
                <a:solidFill>
                  <a:srgbClr val="C00000"/>
                </a:solidFill>
              </a:rPr>
              <a:t>实际</a:t>
            </a:r>
            <a:r>
              <a:rPr lang="zh-CN" altLang="en-US" b="1" dirty="0">
                <a:solidFill>
                  <a:srgbClr val="183884"/>
                </a:solidFill>
              </a:rPr>
              <a:t>发生修饰的氨基酸位点 </a:t>
            </a:r>
            <a:r>
              <a:rPr lang="en-US" altLang="zh-CN" b="1" dirty="0">
                <a:solidFill>
                  <a:srgbClr val="183884"/>
                </a:solidFill>
              </a:rPr>
              <a:t>/ #</a:t>
            </a:r>
            <a:r>
              <a:rPr lang="zh-CN" altLang="en-US" b="1" dirty="0">
                <a:solidFill>
                  <a:srgbClr val="C00000"/>
                </a:solidFill>
              </a:rPr>
              <a:t>所有理论</a:t>
            </a:r>
            <a:r>
              <a:rPr lang="zh-CN" altLang="en-US" b="1" dirty="0">
                <a:solidFill>
                  <a:srgbClr val="183884"/>
                </a:solidFill>
              </a:rPr>
              <a:t>可以发生改修饰的位点 </a:t>
            </a:r>
            <a:r>
              <a:rPr lang="en-US" altLang="zh-CN" b="1" dirty="0">
                <a:solidFill>
                  <a:srgbClr val="183884"/>
                </a:solidFill>
              </a:rPr>
              <a:t>%</a:t>
            </a:r>
            <a:r>
              <a:rPr lang="zh-CN" altLang="en-US" b="1" dirty="0">
                <a:solidFill>
                  <a:srgbClr val="183884"/>
                </a:solidFill>
              </a:rPr>
              <a:t>）</a:t>
            </a: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5B024AAE-6054-4895-BE78-3B1266346A94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52786930"/>
              </p:ext>
            </p:extLst>
          </p:nvPr>
        </p:nvGraphicFramePr>
        <p:xfrm>
          <a:off x="8179850" y="2028059"/>
          <a:ext cx="3864710" cy="441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1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1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/>
                        <a:t>修饰名称</a:t>
                      </a:r>
                    </a:p>
                  </a:txBody>
                  <a:tcPr>
                    <a:lnL w="12700">
                      <a:solidFill>
                        <a:srgbClr val="183884"/>
                      </a:solidFill>
                      <a:prstDash val="solid"/>
                    </a:lnL>
                    <a:lnR w="12700">
                      <a:solidFill>
                        <a:srgbClr val="183884"/>
                      </a:solidFill>
                      <a:prstDash val="solid"/>
                    </a:lnR>
                    <a:lnT w="12700">
                      <a:solidFill>
                        <a:srgbClr val="183884"/>
                      </a:solidFill>
                      <a:prstDash val="solid"/>
                    </a:lnT>
                    <a:lnB w="12700">
                      <a:solidFill>
                        <a:srgbClr val="18388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/>
                        <a:t>最高</a:t>
                      </a:r>
                    </a:p>
                  </a:txBody>
                  <a:tcPr anchor="ctr">
                    <a:lnL w="12700">
                      <a:solidFill>
                        <a:srgbClr val="183884"/>
                      </a:solidFill>
                      <a:prstDash val="solid"/>
                    </a:lnL>
                    <a:lnR w="12700">
                      <a:solidFill>
                        <a:srgbClr val="183884"/>
                      </a:solidFill>
                      <a:prstDash val="solid"/>
                    </a:lnR>
                    <a:lnT w="12700">
                      <a:solidFill>
                        <a:srgbClr val="183884"/>
                      </a:solidFill>
                      <a:prstDash val="solid"/>
                    </a:lnT>
                    <a:lnB w="12700">
                      <a:solidFill>
                        <a:srgbClr val="18388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/>
                        <a:t>最低</a:t>
                      </a:r>
                    </a:p>
                  </a:txBody>
                  <a:tcPr anchor="ctr">
                    <a:lnL w="12700">
                      <a:solidFill>
                        <a:srgbClr val="183884"/>
                      </a:solidFill>
                      <a:prstDash val="solid"/>
                    </a:lnL>
                    <a:lnR w="12700">
                      <a:solidFill>
                        <a:srgbClr val="183884"/>
                      </a:solidFill>
                      <a:prstDash val="solid"/>
                    </a:lnR>
                    <a:lnT w="12700">
                      <a:solidFill>
                        <a:srgbClr val="183884"/>
                      </a:solidFill>
                      <a:prstDash val="solid"/>
                    </a:lnT>
                    <a:lnB w="12700">
                      <a:solidFill>
                        <a:srgbClr val="18388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600" b="1" dirty="0">
                          <a:solidFill>
                            <a:srgbClr val="183884"/>
                          </a:solidFill>
                          <a:sym typeface="+mn-ea"/>
                        </a:rPr>
                        <a:t>Carbamidomethyl[C]</a:t>
                      </a:r>
                    </a:p>
                  </a:txBody>
                  <a:tcPr anchor="ctr">
                    <a:lnL w="12700">
                      <a:solidFill>
                        <a:srgbClr val="183884"/>
                      </a:solidFill>
                      <a:prstDash val="solid"/>
                    </a:lnL>
                    <a:lnR w="12700">
                      <a:solidFill>
                        <a:srgbClr val="183884"/>
                      </a:solidFill>
                      <a:prstDash val="solid"/>
                    </a:lnR>
                    <a:lnT w="12700">
                      <a:solidFill>
                        <a:srgbClr val="183884"/>
                      </a:solidFill>
                      <a:prstDash val="solid"/>
                    </a:lnT>
                    <a:lnB w="12700">
                      <a:solidFill>
                        <a:srgbClr val="18388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dirty="0">
                          <a:solidFill>
                            <a:srgbClr val="183884"/>
                          </a:solidFill>
                          <a:sym typeface="+mn-ea"/>
                        </a:rPr>
                        <a:t>100%</a:t>
                      </a:r>
                    </a:p>
                  </a:txBody>
                  <a:tcPr anchor="ctr">
                    <a:lnL w="12700">
                      <a:solidFill>
                        <a:srgbClr val="183884"/>
                      </a:solidFill>
                      <a:prstDash val="solid"/>
                    </a:lnL>
                    <a:lnR w="12700">
                      <a:solidFill>
                        <a:srgbClr val="183884"/>
                      </a:solidFill>
                      <a:prstDash val="solid"/>
                    </a:lnR>
                    <a:lnT w="12700">
                      <a:solidFill>
                        <a:srgbClr val="183884"/>
                      </a:solidFill>
                      <a:prstDash val="solid"/>
                    </a:lnT>
                    <a:lnB w="12700">
                      <a:solidFill>
                        <a:srgbClr val="18388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dirty="0">
                          <a:solidFill>
                            <a:srgbClr val="183884"/>
                          </a:solidFill>
                          <a:sym typeface="+mn-ea"/>
                        </a:rPr>
                        <a:t>77%</a:t>
                      </a:r>
                    </a:p>
                  </a:txBody>
                  <a:tcPr anchor="ctr">
                    <a:lnL w="12700">
                      <a:solidFill>
                        <a:srgbClr val="183884"/>
                      </a:solidFill>
                      <a:prstDash val="solid"/>
                    </a:lnL>
                    <a:lnR w="12700">
                      <a:solidFill>
                        <a:srgbClr val="183884"/>
                      </a:solidFill>
                      <a:prstDash val="solid"/>
                    </a:lnR>
                    <a:lnT w="12700">
                      <a:solidFill>
                        <a:srgbClr val="183884"/>
                      </a:solidFill>
                      <a:prstDash val="solid"/>
                    </a:lnT>
                    <a:lnB w="12700">
                      <a:solidFill>
                        <a:srgbClr val="18388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600" b="1" dirty="0" err="1">
                          <a:solidFill>
                            <a:srgbClr val="183884"/>
                          </a:solidFill>
                        </a:rPr>
                        <a:t>Gln</a:t>
                      </a:r>
                      <a:r>
                        <a:rPr lang="en-US" altLang="zh-CN" sz="1600" b="1" dirty="0">
                          <a:solidFill>
                            <a:srgbClr val="183884"/>
                          </a:solidFill>
                        </a:rPr>
                        <a:t>-&gt;Pyro-Glu</a:t>
                      </a:r>
                    </a:p>
                    <a:p>
                      <a:pPr algn="l">
                        <a:buNone/>
                      </a:pPr>
                      <a:r>
                        <a:rPr lang="en-US" altLang="zh-CN" sz="1600" b="1" dirty="0">
                          <a:solidFill>
                            <a:srgbClr val="183884"/>
                          </a:solidFill>
                        </a:rPr>
                        <a:t>[</a:t>
                      </a:r>
                      <a:r>
                        <a:rPr lang="en-US" altLang="zh-CN" sz="1600" b="1" dirty="0" err="1">
                          <a:solidFill>
                            <a:srgbClr val="183884"/>
                          </a:solidFill>
                        </a:rPr>
                        <a:t>AnyN-termQ</a:t>
                      </a:r>
                      <a:r>
                        <a:rPr lang="en-US" altLang="zh-CN" sz="1600" b="1" dirty="0">
                          <a:solidFill>
                            <a:srgbClr val="183884"/>
                          </a:solidFill>
                        </a:rPr>
                        <a:t>]</a:t>
                      </a:r>
                    </a:p>
                  </a:txBody>
                  <a:tcPr anchor="ctr">
                    <a:lnL w="12700">
                      <a:solidFill>
                        <a:srgbClr val="183884"/>
                      </a:solidFill>
                      <a:prstDash val="solid"/>
                    </a:lnL>
                    <a:lnR w="12700">
                      <a:solidFill>
                        <a:srgbClr val="183884"/>
                      </a:solidFill>
                      <a:prstDash val="solid"/>
                    </a:lnR>
                    <a:lnT w="12700">
                      <a:solidFill>
                        <a:srgbClr val="183884"/>
                      </a:solidFill>
                      <a:prstDash val="solid"/>
                    </a:lnT>
                    <a:lnB w="12700">
                      <a:solidFill>
                        <a:srgbClr val="18388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dirty="0">
                          <a:solidFill>
                            <a:srgbClr val="183884"/>
                          </a:solidFill>
                        </a:rPr>
                        <a:t>36%</a:t>
                      </a:r>
                    </a:p>
                  </a:txBody>
                  <a:tcPr anchor="ctr">
                    <a:lnL w="12700">
                      <a:solidFill>
                        <a:srgbClr val="183884"/>
                      </a:solidFill>
                      <a:prstDash val="solid"/>
                    </a:lnL>
                    <a:lnR w="12700">
                      <a:solidFill>
                        <a:srgbClr val="183884"/>
                      </a:solidFill>
                      <a:prstDash val="solid"/>
                    </a:lnR>
                    <a:lnT w="12700">
                      <a:solidFill>
                        <a:srgbClr val="183884"/>
                      </a:solidFill>
                      <a:prstDash val="solid"/>
                    </a:lnT>
                    <a:lnB w="12700">
                      <a:solidFill>
                        <a:srgbClr val="18388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dirty="0">
                          <a:solidFill>
                            <a:srgbClr val="183884"/>
                          </a:solidFill>
                        </a:rPr>
                        <a:t>7%</a:t>
                      </a:r>
                    </a:p>
                  </a:txBody>
                  <a:tcPr anchor="ctr">
                    <a:lnL w="12700">
                      <a:solidFill>
                        <a:srgbClr val="183884"/>
                      </a:solidFill>
                      <a:prstDash val="solid"/>
                    </a:lnL>
                    <a:lnR w="12700">
                      <a:solidFill>
                        <a:srgbClr val="183884"/>
                      </a:solidFill>
                      <a:prstDash val="solid"/>
                    </a:lnR>
                    <a:lnT w="12700">
                      <a:solidFill>
                        <a:srgbClr val="183884"/>
                      </a:solidFill>
                      <a:prstDash val="solid"/>
                    </a:lnT>
                    <a:lnB w="12700">
                      <a:solidFill>
                        <a:srgbClr val="18388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600" b="1" dirty="0">
                          <a:solidFill>
                            <a:srgbClr val="183884"/>
                          </a:solidFill>
                          <a:sym typeface="+mn-ea"/>
                        </a:rPr>
                        <a:t>Oxidation[M]</a:t>
                      </a:r>
                    </a:p>
                  </a:txBody>
                  <a:tcPr anchor="ctr">
                    <a:lnL w="12700">
                      <a:solidFill>
                        <a:srgbClr val="183884"/>
                      </a:solidFill>
                      <a:prstDash val="solid"/>
                    </a:lnL>
                    <a:lnR w="12700">
                      <a:solidFill>
                        <a:srgbClr val="183884"/>
                      </a:solidFill>
                      <a:prstDash val="solid"/>
                    </a:lnR>
                    <a:lnT w="12700">
                      <a:solidFill>
                        <a:srgbClr val="183884"/>
                      </a:solidFill>
                      <a:prstDash val="solid"/>
                    </a:lnT>
                    <a:lnB w="12700">
                      <a:solidFill>
                        <a:srgbClr val="18388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dirty="0">
                          <a:solidFill>
                            <a:srgbClr val="183884"/>
                          </a:solidFill>
                        </a:rPr>
                        <a:t>34%</a:t>
                      </a:r>
                    </a:p>
                  </a:txBody>
                  <a:tcPr anchor="ctr">
                    <a:lnL w="12700">
                      <a:solidFill>
                        <a:srgbClr val="183884"/>
                      </a:solidFill>
                      <a:prstDash val="solid"/>
                    </a:lnL>
                    <a:lnR w="12700">
                      <a:solidFill>
                        <a:srgbClr val="183884"/>
                      </a:solidFill>
                      <a:prstDash val="solid"/>
                    </a:lnR>
                    <a:lnT w="12700">
                      <a:solidFill>
                        <a:srgbClr val="183884"/>
                      </a:solidFill>
                      <a:prstDash val="solid"/>
                    </a:lnT>
                    <a:lnB w="12700">
                      <a:solidFill>
                        <a:srgbClr val="18388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dirty="0">
                          <a:solidFill>
                            <a:srgbClr val="183884"/>
                          </a:solidFill>
                        </a:rPr>
                        <a:t>3.4%</a:t>
                      </a:r>
                    </a:p>
                  </a:txBody>
                  <a:tcPr anchor="ctr">
                    <a:lnL w="12700">
                      <a:solidFill>
                        <a:srgbClr val="183884"/>
                      </a:solidFill>
                      <a:prstDash val="solid"/>
                    </a:lnL>
                    <a:lnR w="12700">
                      <a:solidFill>
                        <a:srgbClr val="183884"/>
                      </a:solidFill>
                      <a:prstDash val="solid"/>
                    </a:lnR>
                    <a:lnT w="12700">
                      <a:solidFill>
                        <a:srgbClr val="183884"/>
                      </a:solidFill>
                      <a:prstDash val="solid"/>
                    </a:lnT>
                    <a:lnB w="12700">
                      <a:solidFill>
                        <a:srgbClr val="18388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600" b="1" dirty="0">
                          <a:solidFill>
                            <a:srgbClr val="183884"/>
                          </a:solidFill>
                        </a:rPr>
                        <a:t>Pyro-</a:t>
                      </a:r>
                      <a:r>
                        <a:rPr lang="en-US" altLang="zh-CN" sz="1600" b="1" dirty="0">
                          <a:solidFill>
                            <a:srgbClr val="183884"/>
                          </a:solidFill>
                          <a:sym typeface="+mn-ea"/>
                        </a:rPr>
                        <a:t>carbamidomethyl</a:t>
                      </a:r>
                      <a:endParaRPr lang="en-US" altLang="zh-CN" sz="1600" b="1" dirty="0">
                        <a:solidFill>
                          <a:srgbClr val="183884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solidFill>
                            <a:srgbClr val="183884"/>
                          </a:solidFill>
                        </a:rPr>
                        <a:t>[</a:t>
                      </a:r>
                      <a:r>
                        <a:rPr lang="en-US" altLang="zh-CN" sz="1600" b="1" dirty="0" err="1">
                          <a:solidFill>
                            <a:srgbClr val="183884"/>
                          </a:solidFill>
                        </a:rPr>
                        <a:t>AnyN-termC</a:t>
                      </a:r>
                      <a:r>
                        <a:rPr lang="en-US" altLang="zh-CN" sz="1600" b="1" dirty="0">
                          <a:solidFill>
                            <a:srgbClr val="183884"/>
                          </a:solidFill>
                        </a:rPr>
                        <a:t>]</a:t>
                      </a:r>
                    </a:p>
                  </a:txBody>
                  <a:tcPr anchor="ctr">
                    <a:lnL w="12700">
                      <a:solidFill>
                        <a:srgbClr val="183884"/>
                      </a:solidFill>
                      <a:prstDash val="solid"/>
                    </a:lnL>
                    <a:lnR w="12700">
                      <a:solidFill>
                        <a:srgbClr val="183884"/>
                      </a:solidFill>
                      <a:prstDash val="solid"/>
                    </a:lnR>
                    <a:lnT w="12700">
                      <a:solidFill>
                        <a:srgbClr val="183884"/>
                      </a:solidFill>
                      <a:prstDash val="solid"/>
                    </a:lnT>
                    <a:lnB w="12700">
                      <a:solidFill>
                        <a:srgbClr val="18388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dirty="0">
                          <a:solidFill>
                            <a:srgbClr val="183884"/>
                          </a:solidFill>
                        </a:rPr>
                        <a:t>47%</a:t>
                      </a:r>
                    </a:p>
                  </a:txBody>
                  <a:tcPr anchor="ctr">
                    <a:lnL w="12700">
                      <a:solidFill>
                        <a:srgbClr val="183884"/>
                      </a:solidFill>
                      <a:prstDash val="solid"/>
                    </a:lnL>
                    <a:lnR w="12700">
                      <a:solidFill>
                        <a:srgbClr val="183884"/>
                      </a:solidFill>
                      <a:prstDash val="solid"/>
                    </a:lnR>
                    <a:lnT w="12700">
                      <a:solidFill>
                        <a:srgbClr val="183884"/>
                      </a:solidFill>
                      <a:prstDash val="solid"/>
                    </a:lnT>
                    <a:lnB w="12700">
                      <a:solidFill>
                        <a:srgbClr val="18388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dirty="0">
                          <a:solidFill>
                            <a:srgbClr val="183884"/>
                          </a:solidFill>
                        </a:rPr>
                        <a:t>0%</a:t>
                      </a:r>
                    </a:p>
                  </a:txBody>
                  <a:tcPr anchor="ctr">
                    <a:lnL w="12700">
                      <a:solidFill>
                        <a:srgbClr val="183884"/>
                      </a:solidFill>
                      <a:prstDash val="solid"/>
                    </a:lnL>
                    <a:lnR w="12700">
                      <a:solidFill>
                        <a:srgbClr val="183884"/>
                      </a:solidFill>
                      <a:prstDash val="solid"/>
                    </a:lnR>
                    <a:lnT w="12700">
                      <a:solidFill>
                        <a:srgbClr val="183884"/>
                      </a:solidFill>
                      <a:prstDash val="solid"/>
                    </a:lnT>
                    <a:lnB w="12700">
                      <a:solidFill>
                        <a:srgbClr val="18388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600" b="1" dirty="0" err="1">
                          <a:solidFill>
                            <a:srgbClr val="183884"/>
                          </a:solidFill>
                          <a:sym typeface="+mn-ea"/>
                        </a:rPr>
                        <a:t>Met-loss+Acetyl</a:t>
                      </a:r>
                      <a:endParaRPr lang="en-US" altLang="zh-CN" sz="1600" b="1" dirty="0">
                        <a:solidFill>
                          <a:srgbClr val="183884"/>
                        </a:solidFill>
                        <a:sym typeface="+mn-ea"/>
                      </a:endParaRPr>
                    </a:p>
                    <a:p>
                      <a:pPr algn="l">
                        <a:buNone/>
                      </a:pPr>
                      <a:r>
                        <a:rPr lang="en-US" altLang="zh-CN" sz="1600" b="1" dirty="0">
                          <a:solidFill>
                            <a:srgbClr val="183884"/>
                          </a:solidFill>
                          <a:sym typeface="+mn-ea"/>
                        </a:rPr>
                        <a:t>[</a:t>
                      </a:r>
                      <a:r>
                        <a:rPr lang="en-US" altLang="zh-CN" sz="1600" b="1" dirty="0" err="1">
                          <a:solidFill>
                            <a:srgbClr val="183884"/>
                          </a:solidFill>
                          <a:sym typeface="+mn-ea"/>
                        </a:rPr>
                        <a:t>ProteinN</a:t>
                      </a:r>
                      <a:r>
                        <a:rPr lang="en-US" altLang="zh-CN" sz="1600" b="1" dirty="0">
                          <a:solidFill>
                            <a:srgbClr val="183884"/>
                          </a:solidFill>
                          <a:sym typeface="+mn-ea"/>
                        </a:rPr>
                        <a:t>-term]</a:t>
                      </a:r>
                    </a:p>
                  </a:txBody>
                  <a:tcPr anchor="ctr">
                    <a:lnL w="12700">
                      <a:solidFill>
                        <a:srgbClr val="183884"/>
                      </a:solidFill>
                      <a:prstDash val="solid"/>
                    </a:lnL>
                    <a:lnR w="12700">
                      <a:solidFill>
                        <a:srgbClr val="183884"/>
                      </a:solidFill>
                      <a:prstDash val="solid"/>
                    </a:lnR>
                    <a:lnT w="12700">
                      <a:solidFill>
                        <a:srgbClr val="183884"/>
                      </a:solidFill>
                      <a:prstDash val="solid"/>
                    </a:lnT>
                    <a:lnB w="12700">
                      <a:solidFill>
                        <a:srgbClr val="18388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dirty="0">
                          <a:solidFill>
                            <a:srgbClr val="183884"/>
                          </a:solidFill>
                          <a:sym typeface="+mn-ea"/>
                        </a:rPr>
                        <a:t>26%</a:t>
                      </a:r>
                    </a:p>
                  </a:txBody>
                  <a:tcPr anchor="ctr">
                    <a:lnL w="12700">
                      <a:solidFill>
                        <a:srgbClr val="183884"/>
                      </a:solidFill>
                      <a:prstDash val="solid"/>
                    </a:lnL>
                    <a:lnR w="12700">
                      <a:solidFill>
                        <a:srgbClr val="183884"/>
                      </a:solidFill>
                      <a:prstDash val="solid"/>
                    </a:lnR>
                    <a:lnT w="12700">
                      <a:solidFill>
                        <a:srgbClr val="183884"/>
                      </a:solidFill>
                      <a:prstDash val="solid"/>
                    </a:lnT>
                    <a:lnB w="12700">
                      <a:solidFill>
                        <a:srgbClr val="18388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dirty="0">
                          <a:solidFill>
                            <a:srgbClr val="183884"/>
                          </a:solidFill>
                          <a:sym typeface="+mn-ea"/>
                        </a:rPr>
                        <a:t>0%</a:t>
                      </a:r>
                    </a:p>
                  </a:txBody>
                  <a:tcPr anchor="ctr">
                    <a:lnL w="12700">
                      <a:solidFill>
                        <a:srgbClr val="183884"/>
                      </a:solidFill>
                      <a:prstDash val="solid"/>
                    </a:lnL>
                    <a:lnR w="12700">
                      <a:solidFill>
                        <a:srgbClr val="183884"/>
                      </a:solidFill>
                      <a:prstDash val="solid"/>
                    </a:lnR>
                    <a:lnT w="12700">
                      <a:solidFill>
                        <a:srgbClr val="183884"/>
                      </a:solidFill>
                      <a:prstDash val="solid"/>
                    </a:lnT>
                    <a:lnB w="12700">
                      <a:solidFill>
                        <a:srgbClr val="18388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solidFill>
                            <a:srgbClr val="183884"/>
                          </a:solidFill>
                        </a:rPr>
                        <a:t>Deamidated[N]</a:t>
                      </a:r>
                    </a:p>
                  </a:txBody>
                  <a:tcPr anchor="ctr">
                    <a:lnL w="12700">
                      <a:solidFill>
                        <a:srgbClr val="183884"/>
                      </a:solidFill>
                      <a:prstDash val="solid"/>
                    </a:lnL>
                    <a:lnR w="12700">
                      <a:solidFill>
                        <a:srgbClr val="183884"/>
                      </a:solidFill>
                      <a:prstDash val="solid"/>
                    </a:lnR>
                    <a:lnT w="12700">
                      <a:solidFill>
                        <a:srgbClr val="183884"/>
                      </a:solidFill>
                      <a:prstDash val="solid"/>
                    </a:lnT>
                    <a:lnB w="12700">
                      <a:solidFill>
                        <a:srgbClr val="18388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dirty="0">
                          <a:solidFill>
                            <a:srgbClr val="183884"/>
                          </a:solidFill>
                          <a:sym typeface="+mn-ea"/>
                        </a:rPr>
                        <a:t>14%</a:t>
                      </a:r>
                    </a:p>
                  </a:txBody>
                  <a:tcPr anchor="ctr">
                    <a:lnL w="12700">
                      <a:solidFill>
                        <a:srgbClr val="183884"/>
                      </a:solidFill>
                      <a:prstDash val="solid"/>
                    </a:lnL>
                    <a:lnR w="12700">
                      <a:solidFill>
                        <a:srgbClr val="183884"/>
                      </a:solidFill>
                      <a:prstDash val="solid"/>
                    </a:lnR>
                    <a:lnT w="12700">
                      <a:solidFill>
                        <a:srgbClr val="183884"/>
                      </a:solidFill>
                      <a:prstDash val="solid"/>
                    </a:lnT>
                    <a:lnB w="12700">
                      <a:solidFill>
                        <a:srgbClr val="18388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dirty="0">
                          <a:solidFill>
                            <a:srgbClr val="183884"/>
                          </a:solidFill>
                          <a:sym typeface="+mn-ea"/>
                        </a:rPr>
                        <a:t>0%</a:t>
                      </a:r>
                    </a:p>
                  </a:txBody>
                  <a:tcPr anchor="ctr">
                    <a:lnL w="12700">
                      <a:solidFill>
                        <a:srgbClr val="183884"/>
                      </a:solidFill>
                      <a:prstDash val="solid"/>
                    </a:lnL>
                    <a:lnR w="12700">
                      <a:solidFill>
                        <a:srgbClr val="183884"/>
                      </a:solidFill>
                      <a:prstDash val="solid"/>
                    </a:lnR>
                    <a:lnT w="12700">
                      <a:solidFill>
                        <a:srgbClr val="183884"/>
                      </a:solidFill>
                      <a:prstDash val="solid"/>
                    </a:lnT>
                    <a:lnB w="12700">
                      <a:solidFill>
                        <a:srgbClr val="18388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solidFill>
                            <a:srgbClr val="183884"/>
                          </a:solidFill>
                          <a:sym typeface="+mn-ea"/>
                        </a:rPr>
                        <a:t>Carbamidomethyl[M]</a:t>
                      </a:r>
                    </a:p>
                  </a:txBody>
                  <a:tcPr anchor="ctr">
                    <a:lnL w="12700">
                      <a:solidFill>
                        <a:srgbClr val="183884"/>
                      </a:solidFill>
                      <a:prstDash val="solid"/>
                    </a:lnL>
                    <a:lnR w="12700">
                      <a:solidFill>
                        <a:srgbClr val="183884"/>
                      </a:solidFill>
                      <a:prstDash val="solid"/>
                    </a:lnR>
                    <a:lnT w="12700">
                      <a:solidFill>
                        <a:srgbClr val="183884"/>
                      </a:solidFill>
                      <a:prstDash val="solid"/>
                    </a:lnT>
                    <a:lnB w="12700">
                      <a:solidFill>
                        <a:srgbClr val="18388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dirty="0">
                          <a:solidFill>
                            <a:srgbClr val="183884"/>
                          </a:solidFill>
                          <a:sym typeface="+mn-ea"/>
                        </a:rPr>
                        <a:t>10%</a:t>
                      </a:r>
                    </a:p>
                  </a:txBody>
                  <a:tcPr anchor="ctr">
                    <a:lnL w="12700">
                      <a:solidFill>
                        <a:srgbClr val="183884"/>
                      </a:solidFill>
                      <a:prstDash val="solid"/>
                    </a:lnL>
                    <a:lnR w="12700">
                      <a:solidFill>
                        <a:srgbClr val="183884"/>
                      </a:solidFill>
                      <a:prstDash val="solid"/>
                    </a:lnR>
                    <a:lnT w="12700">
                      <a:solidFill>
                        <a:srgbClr val="183884"/>
                      </a:solidFill>
                      <a:prstDash val="solid"/>
                    </a:lnT>
                    <a:lnB w="12700">
                      <a:solidFill>
                        <a:srgbClr val="18388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dirty="0">
                          <a:solidFill>
                            <a:srgbClr val="183884"/>
                          </a:solidFill>
                          <a:sym typeface="+mn-ea"/>
                        </a:rPr>
                        <a:t>0%</a:t>
                      </a:r>
                    </a:p>
                  </a:txBody>
                  <a:tcPr anchor="ctr">
                    <a:lnL w="12700">
                      <a:solidFill>
                        <a:srgbClr val="183884"/>
                      </a:solidFill>
                      <a:prstDash val="solid"/>
                    </a:lnL>
                    <a:lnR w="12700">
                      <a:solidFill>
                        <a:srgbClr val="183884"/>
                      </a:solidFill>
                      <a:prstDash val="solid"/>
                    </a:lnR>
                    <a:lnT w="12700">
                      <a:solidFill>
                        <a:srgbClr val="183884"/>
                      </a:solidFill>
                      <a:prstDash val="solid"/>
                    </a:lnT>
                    <a:lnB w="12700">
                      <a:solidFill>
                        <a:srgbClr val="183884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7409019A-4E59-4129-8351-14AFAFBEBC67}"/>
              </a:ext>
            </a:extLst>
          </p:cNvPr>
          <p:cNvSpPr txBox="1"/>
          <p:nvPr/>
        </p:nvSpPr>
        <p:spPr>
          <a:xfrm>
            <a:off x="1394591" y="5419871"/>
            <a:ext cx="4926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charset="0"/>
              <a:buChar char="ü"/>
            </a:pPr>
            <a:r>
              <a:rPr lang="zh-CN" altLang="en-US" b="1" dirty="0">
                <a:solidFill>
                  <a:srgbClr val="C00000"/>
                </a:solidFill>
              </a:rPr>
              <a:t>前</a:t>
            </a:r>
            <a:r>
              <a:rPr lang="en-US" altLang="zh-CN" b="1" dirty="0">
                <a:solidFill>
                  <a:srgbClr val="C00000"/>
                </a:solidFill>
              </a:rPr>
              <a:t>10</a:t>
            </a:r>
            <a:r>
              <a:rPr lang="zh-CN" altLang="en-US" b="1" dirty="0">
                <a:solidFill>
                  <a:srgbClr val="C00000"/>
                </a:solidFill>
              </a:rPr>
              <a:t>名修饰种类与</a:t>
            </a:r>
            <a:r>
              <a:rPr lang="en-US" altLang="zh-CN" b="1" dirty="0">
                <a:solidFill>
                  <a:srgbClr val="C00000"/>
                </a:solidFill>
              </a:rPr>
              <a:t>CNCP2020</a:t>
            </a:r>
            <a:r>
              <a:rPr lang="zh-CN" altLang="en-US" b="1" dirty="0">
                <a:solidFill>
                  <a:srgbClr val="C00000"/>
                </a:solidFill>
              </a:rPr>
              <a:t>一致</a:t>
            </a:r>
          </a:p>
          <a:p>
            <a:pPr marL="285750" indent="-285750" algn="l">
              <a:buFont typeface="Wingdings" panose="05000000000000000000" charset="0"/>
              <a:buChar char="ü"/>
            </a:pPr>
            <a:r>
              <a:rPr lang="zh-CN" altLang="en-US" b="1" dirty="0">
                <a:solidFill>
                  <a:srgbClr val="C00000"/>
                </a:solidFill>
              </a:rPr>
              <a:t>意外修饰发生比例明显降低</a:t>
            </a:r>
            <a:endParaRPr lang="en-US" altLang="zh-CN" b="1" dirty="0"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charset="0"/>
              <a:buChar char="ü"/>
            </a:pPr>
            <a:r>
              <a:rPr lang="zh-CN" altLang="en-US" b="1" dirty="0">
                <a:solidFill>
                  <a:srgbClr val="C00000"/>
                </a:solidFill>
              </a:rPr>
              <a:t>关注</a:t>
            </a:r>
            <a:r>
              <a:rPr lang="en-US" altLang="zh-CN" b="1" dirty="0" err="1">
                <a:solidFill>
                  <a:srgbClr val="C00000"/>
                </a:solidFill>
              </a:rPr>
              <a:t>Gln</a:t>
            </a:r>
            <a:r>
              <a:rPr lang="en-US" altLang="zh-CN" b="1" dirty="0">
                <a:solidFill>
                  <a:srgbClr val="C00000"/>
                </a:solidFill>
              </a:rPr>
              <a:t>-&gt;Pyro-Glu[</a:t>
            </a:r>
            <a:r>
              <a:rPr lang="en-US" altLang="zh-CN" b="1" dirty="0" err="1">
                <a:solidFill>
                  <a:srgbClr val="C00000"/>
                </a:solidFill>
              </a:rPr>
              <a:t>AnyN-termQ</a:t>
            </a:r>
            <a:r>
              <a:rPr lang="en-US" altLang="zh-CN" b="1" dirty="0">
                <a:solidFill>
                  <a:srgbClr val="C00000"/>
                </a:solidFill>
              </a:rPr>
              <a:t>]</a:t>
            </a:r>
          </a:p>
          <a:p>
            <a:pPr marL="285750" indent="-285750" algn="l">
              <a:buFont typeface="Wingdings" panose="05000000000000000000" charset="0"/>
              <a:buChar char="ü"/>
            </a:pP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63674B9-67F8-4EFA-8C9A-B5939081C3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6958" y="5294811"/>
            <a:ext cx="2394552" cy="1146617"/>
          </a:xfrm>
          <a:prstGeom prst="rect">
            <a:avLst/>
          </a:prstGeom>
        </p:spPr>
      </p:pic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FAC3A96-63CB-48AB-953B-912CC7B33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534E-9B70-432C-A3B0-07AC948CB584}" type="slidenum">
              <a:rPr lang="zh-CN" altLang="en-US" smtClean="0"/>
              <a:pPr/>
              <a:t>49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67395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C8E521-791B-4C19-8C9D-E6E346B31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本次评测的目的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4419981-DF51-47AF-A234-4E1CCF7E5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33" y="2947151"/>
            <a:ext cx="5296746" cy="296218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DB0D9F8-9EA4-445E-B245-8E32CF210D5F}"/>
              </a:ext>
            </a:extLst>
          </p:cNvPr>
          <p:cNvSpPr txBox="1"/>
          <p:nvPr/>
        </p:nvSpPr>
        <p:spPr>
          <a:xfrm>
            <a:off x="900853" y="1855894"/>
            <a:ext cx="4036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+mn-ea"/>
              </a:rPr>
              <a:t>CNCP2020</a:t>
            </a:r>
          </a:p>
          <a:p>
            <a:pPr algn="ctr"/>
            <a:r>
              <a:rPr lang="en-US" altLang="zh-CN" b="1" dirty="0">
                <a:solidFill>
                  <a:srgbClr val="183884"/>
                </a:solidFill>
                <a:latin typeface="+mn-ea"/>
              </a:rPr>
              <a:t>DDA</a:t>
            </a:r>
            <a:r>
              <a:rPr lang="zh-CN" altLang="en-US" b="1" dirty="0">
                <a:solidFill>
                  <a:srgbClr val="183884"/>
                </a:solidFill>
                <a:latin typeface="+mn-ea"/>
              </a:rPr>
              <a:t>实验如何鉴定更多肽段和蛋白质？</a:t>
            </a:r>
            <a:endParaRPr lang="en-US" altLang="zh-CN" b="1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5EB1225-6697-4DF7-8E3F-6E068E4F12FC}"/>
              </a:ext>
            </a:extLst>
          </p:cNvPr>
          <p:cNvSpPr txBox="1"/>
          <p:nvPr/>
        </p:nvSpPr>
        <p:spPr>
          <a:xfrm>
            <a:off x="6299200" y="1855893"/>
            <a:ext cx="523578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+mn-ea"/>
              </a:rPr>
              <a:t>CNCP2023</a:t>
            </a:r>
          </a:p>
          <a:p>
            <a:pPr algn="ctr"/>
            <a:endParaRPr lang="en-US" altLang="zh-CN" b="1" dirty="0">
              <a:solidFill>
                <a:srgbClr val="C00000"/>
              </a:solidFill>
              <a:latin typeface="+mn-ea"/>
            </a:endParaRPr>
          </a:p>
          <a:p>
            <a:pPr marL="342900" indent="-342900">
              <a:buAutoNum type="arabicPeriod"/>
            </a:pPr>
            <a:r>
              <a:rPr lang="en-US" altLang="zh-CN" b="1" dirty="0">
                <a:solidFill>
                  <a:srgbClr val="C00000"/>
                </a:solidFill>
                <a:latin typeface="+mn-ea"/>
              </a:rPr>
              <a:t>DDA/DIA</a:t>
            </a:r>
            <a:r>
              <a:rPr lang="zh-CN" altLang="en-US" b="1" dirty="0">
                <a:solidFill>
                  <a:srgbClr val="183884"/>
                </a:solidFill>
                <a:latin typeface="+mn-ea"/>
              </a:rPr>
              <a:t>实验如何鉴定更多肽段和蛋白质？</a:t>
            </a:r>
            <a:endParaRPr lang="en-US" altLang="zh-CN" b="1" dirty="0">
              <a:solidFill>
                <a:srgbClr val="183884"/>
              </a:solidFill>
              <a:latin typeface="+mn-ea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zh-CN" b="1" dirty="0">
              <a:solidFill>
                <a:srgbClr val="183884"/>
              </a:solidFill>
              <a:latin typeface="+mn-ea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183884"/>
                </a:solidFill>
                <a:latin typeface="+mn-ea"/>
              </a:rPr>
              <a:t>随着技术的发展，</a:t>
            </a:r>
            <a:r>
              <a:rPr lang="en-US" altLang="zh-CN" b="1" dirty="0">
                <a:solidFill>
                  <a:srgbClr val="183884"/>
                </a:solidFill>
                <a:latin typeface="+mn-ea"/>
              </a:rPr>
              <a:t>DIA</a:t>
            </a:r>
            <a:r>
              <a:rPr lang="zh-CN" altLang="en-US" b="1" dirty="0">
                <a:solidFill>
                  <a:srgbClr val="183884"/>
                </a:solidFill>
                <a:latin typeface="+mn-ea"/>
              </a:rPr>
              <a:t>技术应用越来越广泛，如何评价和优化</a:t>
            </a:r>
            <a:r>
              <a:rPr lang="en-US" altLang="zh-CN" b="1" dirty="0">
                <a:solidFill>
                  <a:srgbClr val="183884"/>
                </a:solidFill>
                <a:latin typeface="+mn-ea"/>
              </a:rPr>
              <a:t>DIA</a:t>
            </a:r>
            <a:r>
              <a:rPr lang="zh-CN" altLang="en-US" b="1" dirty="0">
                <a:solidFill>
                  <a:srgbClr val="183884"/>
                </a:solidFill>
                <a:latin typeface="+mn-ea"/>
              </a:rPr>
              <a:t>实验？</a:t>
            </a:r>
            <a:endParaRPr lang="en-US" altLang="zh-CN" b="1" dirty="0">
              <a:solidFill>
                <a:srgbClr val="183884"/>
              </a:solidFill>
              <a:latin typeface="+mn-ea"/>
            </a:endParaRPr>
          </a:p>
          <a:p>
            <a:pPr marL="342900" indent="-342900">
              <a:buAutoNum type="arabicPeriod"/>
            </a:pPr>
            <a:endParaRPr lang="en-US" altLang="zh-CN" b="1" dirty="0">
              <a:solidFill>
                <a:srgbClr val="183884"/>
              </a:solidFill>
              <a:latin typeface="+mn-ea"/>
            </a:endParaRPr>
          </a:p>
          <a:p>
            <a:pPr marL="342900" indent="-342900">
              <a:buAutoNum type="arabicPeriod"/>
            </a:pPr>
            <a:r>
              <a:rPr lang="zh-CN" altLang="en-US" b="1" dirty="0">
                <a:solidFill>
                  <a:srgbClr val="183884"/>
                </a:solidFill>
                <a:latin typeface="+mn-ea"/>
              </a:rPr>
              <a:t>多中心间</a:t>
            </a:r>
            <a:r>
              <a:rPr lang="zh-CN" altLang="en-US" b="1" dirty="0">
                <a:solidFill>
                  <a:srgbClr val="C00000"/>
                </a:solidFill>
                <a:latin typeface="+mn-ea"/>
              </a:rPr>
              <a:t>定量重复性</a:t>
            </a:r>
            <a:r>
              <a:rPr lang="zh-CN" altLang="en-US" b="1" dirty="0">
                <a:solidFill>
                  <a:srgbClr val="183884"/>
                </a:solidFill>
                <a:latin typeface="+mn-ea"/>
              </a:rPr>
              <a:t>如何？</a:t>
            </a:r>
            <a:endParaRPr lang="en-US" altLang="zh-CN" b="1" dirty="0">
              <a:solidFill>
                <a:srgbClr val="183884"/>
              </a:solidFill>
              <a:latin typeface="+mn-ea"/>
            </a:endParaRPr>
          </a:p>
          <a:p>
            <a:pPr marL="342900" indent="-342900">
              <a:buAutoNum type="arabicPeriod"/>
            </a:pPr>
            <a:endParaRPr lang="en-US" altLang="zh-CN" b="1" dirty="0">
              <a:solidFill>
                <a:srgbClr val="183884"/>
              </a:solidFill>
              <a:latin typeface="+mn-ea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183884"/>
                </a:solidFill>
                <a:latin typeface="+mn-ea"/>
              </a:rPr>
              <a:t>控制上样量可比，定量结果是否可比？</a:t>
            </a:r>
            <a:endParaRPr lang="en-US" altLang="zh-CN" b="1" dirty="0">
              <a:solidFill>
                <a:srgbClr val="183884"/>
              </a:solidFill>
              <a:latin typeface="+mn-ea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zh-CN" b="1" dirty="0">
              <a:solidFill>
                <a:srgbClr val="183884"/>
              </a:solidFill>
              <a:latin typeface="+mn-ea"/>
            </a:endParaRPr>
          </a:p>
          <a:p>
            <a:pPr marL="342900" indent="-342900">
              <a:buAutoNum type="arabicPeriod" startAt="3"/>
            </a:pPr>
            <a:r>
              <a:rPr lang="zh-CN" altLang="en-US" b="1" dirty="0">
                <a:solidFill>
                  <a:srgbClr val="C00000"/>
                </a:solidFill>
                <a:latin typeface="+mn-ea"/>
              </a:rPr>
              <a:t>不同类型的质谱仪</a:t>
            </a:r>
            <a:r>
              <a:rPr lang="zh-CN" altLang="en-US" b="1" dirty="0">
                <a:solidFill>
                  <a:srgbClr val="183884"/>
                </a:solidFill>
                <a:latin typeface="+mn-ea"/>
              </a:rPr>
              <a:t>各有什么特点？</a:t>
            </a:r>
            <a:endParaRPr lang="en-US" altLang="zh-CN" b="1" dirty="0">
              <a:solidFill>
                <a:srgbClr val="183884"/>
              </a:solidFill>
              <a:latin typeface="+mn-ea"/>
            </a:endParaRPr>
          </a:p>
          <a:p>
            <a:pPr marL="342900" indent="-342900">
              <a:buAutoNum type="arabicPeriod" startAt="3"/>
            </a:pPr>
            <a:endParaRPr lang="en-US" altLang="zh-CN" b="1" dirty="0">
              <a:solidFill>
                <a:srgbClr val="183884"/>
              </a:solidFill>
              <a:latin typeface="+mn-ea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183884"/>
                </a:solidFill>
                <a:latin typeface="+mn-ea"/>
              </a:rPr>
              <a:t>.d/.raw</a:t>
            </a:r>
            <a:r>
              <a:rPr lang="zh-CN" altLang="en-US" b="1" dirty="0">
                <a:solidFill>
                  <a:srgbClr val="183884"/>
                </a:solidFill>
                <a:latin typeface="+mn-ea"/>
              </a:rPr>
              <a:t>文件解析对比</a:t>
            </a:r>
            <a:endParaRPr lang="en-US" altLang="zh-CN" b="1" dirty="0">
              <a:solidFill>
                <a:srgbClr val="183884"/>
              </a:solidFill>
              <a:latin typeface="+mn-ea"/>
            </a:endParaRPr>
          </a:p>
          <a:p>
            <a:pPr marL="342900" indent="-342900">
              <a:buAutoNum type="arabicPeriod" startAt="3"/>
            </a:pPr>
            <a:endParaRPr lang="en-US" altLang="zh-CN" b="1" dirty="0">
              <a:solidFill>
                <a:srgbClr val="183884"/>
              </a:solidFill>
              <a:latin typeface="+mn-ea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zh-CN" b="1" dirty="0">
              <a:solidFill>
                <a:srgbClr val="183884"/>
              </a:solidFill>
              <a:latin typeface="+mn-ea"/>
            </a:endParaRPr>
          </a:p>
          <a:p>
            <a:pPr marL="342900" indent="-342900">
              <a:buAutoNum type="arabicPeriod"/>
            </a:pPr>
            <a:endParaRPr lang="en-US" altLang="zh-CN" b="1" dirty="0">
              <a:solidFill>
                <a:srgbClr val="183884"/>
              </a:solidFill>
              <a:latin typeface="+mn-ea"/>
            </a:endParaRPr>
          </a:p>
          <a:p>
            <a:endParaRPr lang="en-US" altLang="zh-CN" b="1" dirty="0">
              <a:solidFill>
                <a:srgbClr val="183884"/>
              </a:solidFill>
              <a:latin typeface="+mn-ea"/>
            </a:endParaRPr>
          </a:p>
          <a:p>
            <a:pPr algn="ctr"/>
            <a:endParaRPr lang="en-US" altLang="zh-CN" b="1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765AFD3-BDB1-42EB-A58F-67755028F0C4}"/>
              </a:ext>
            </a:extLst>
          </p:cNvPr>
          <p:cNvSpPr txBox="1"/>
          <p:nvPr/>
        </p:nvSpPr>
        <p:spPr>
          <a:xfrm>
            <a:off x="657013" y="5984934"/>
            <a:ext cx="4557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</a:rPr>
              <a:t>不支持</a:t>
            </a:r>
            <a:r>
              <a:rPr lang="en-US" altLang="zh-CN" b="1" dirty="0">
                <a:solidFill>
                  <a:srgbClr val="C00000"/>
                </a:solidFill>
              </a:rPr>
              <a:t>DIA</a:t>
            </a:r>
            <a:r>
              <a:rPr lang="zh-CN" altLang="en-US" b="1" dirty="0">
                <a:solidFill>
                  <a:srgbClr val="C00000"/>
                </a:solidFill>
              </a:rPr>
              <a:t>质控分析，不支持</a:t>
            </a:r>
            <a:r>
              <a:rPr lang="en-US" altLang="zh-CN" b="1" dirty="0">
                <a:solidFill>
                  <a:srgbClr val="C00000"/>
                </a:solidFill>
              </a:rPr>
              <a:t>.d</a:t>
            </a:r>
            <a:r>
              <a:rPr lang="zh-CN" altLang="en-US" b="1" dirty="0">
                <a:solidFill>
                  <a:srgbClr val="C00000"/>
                </a:solidFill>
              </a:rPr>
              <a:t>文件分析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A6BC5373-C854-403C-B869-775226B4C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534E-9B70-432C-A3B0-07AC948CB584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593468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B4083B-9A56-4FAA-BB38-317B51246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酶切特异性分析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C2EC466-AB91-4287-9A91-088810FAAB4E}"/>
              </a:ext>
            </a:extLst>
          </p:cNvPr>
          <p:cNvSpPr txBox="1"/>
          <p:nvPr/>
        </p:nvSpPr>
        <p:spPr>
          <a:xfrm>
            <a:off x="236477" y="2561903"/>
            <a:ext cx="7488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183884"/>
                </a:solidFill>
              </a:rPr>
              <a:t>酶</a:t>
            </a:r>
            <a:endParaRPr lang="en-US" altLang="zh-CN" b="1" dirty="0">
              <a:solidFill>
                <a:srgbClr val="183884"/>
              </a:solidFill>
            </a:endParaRPr>
          </a:p>
          <a:p>
            <a:r>
              <a:rPr lang="zh-CN" altLang="en-US" b="1" dirty="0">
                <a:solidFill>
                  <a:srgbClr val="183884"/>
                </a:solidFill>
              </a:rPr>
              <a:t>切</a:t>
            </a:r>
            <a:endParaRPr lang="en-US" altLang="zh-CN" b="1" dirty="0">
              <a:solidFill>
                <a:srgbClr val="183884"/>
              </a:solidFill>
            </a:endParaRPr>
          </a:p>
          <a:p>
            <a:r>
              <a:rPr lang="zh-CN" altLang="en-US" b="1" dirty="0">
                <a:solidFill>
                  <a:srgbClr val="183884"/>
                </a:solidFill>
              </a:rPr>
              <a:t>特</a:t>
            </a:r>
            <a:endParaRPr lang="en-US" altLang="zh-CN" b="1" dirty="0">
              <a:solidFill>
                <a:srgbClr val="183884"/>
              </a:solidFill>
            </a:endParaRPr>
          </a:p>
          <a:p>
            <a:r>
              <a:rPr lang="zh-CN" altLang="en-US" b="1" dirty="0">
                <a:solidFill>
                  <a:srgbClr val="183884"/>
                </a:solidFill>
              </a:rPr>
              <a:t>异</a:t>
            </a:r>
            <a:endParaRPr lang="en-US" altLang="zh-CN" b="1" dirty="0">
              <a:solidFill>
                <a:srgbClr val="183884"/>
              </a:solidFill>
            </a:endParaRPr>
          </a:p>
          <a:p>
            <a:r>
              <a:rPr lang="zh-CN" altLang="en-US" b="1" dirty="0">
                <a:solidFill>
                  <a:srgbClr val="183884"/>
                </a:solidFill>
              </a:rPr>
              <a:t>性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73F5C20-E847-41BD-962E-76000870AE4D}"/>
              </a:ext>
            </a:extLst>
          </p:cNvPr>
          <p:cNvSpPr txBox="1"/>
          <p:nvPr/>
        </p:nvSpPr>
        <p:spPr>
          <a:xfrm>
            <a:off x="8962696" y="2496948"/>
            <a:ext cx="2906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</a:rPr>
              <a:t>酶切实验质量比</a:t>
            </a:r>
            <a:r>
              <a:rPr lang="en-US" altLang="zh-CN" b="1" dirty="0">
                <a:solidFill>
                  <a:srgbClr val="C00000"/>
                </a:solidFill>
              </a:rPr>
              <a:t>CNCP2020</a:t>
            </a:r>
            <a:r>
              <a:rPr lang="zh-CN" altLang="en-US" b="1" dirty="0">
                <a:solidFill>
                  <a:srgbClr val="C00000"/>
                </a:solidFill>
              </a:rPr>
              <a:t>有明显提升</a:t>
            </a:r>
          </a:p>
        </p:txBody>
      </p:sp>
      <p:graphicFrame>
        <p:nvGraphicFramePr>
          <p:cNvPr id="8" name="图表 7">
            <a:extLst>
              <a:ext uri="{FF2B5EF4-FFF2-40B4-BE49-F238E27FC236}">
                <a16:creationId xmlns:a16="http://schemas.microsoft.com/office/drawing/2014/main" id="{25C00FCD-9C55-44F3-98D3-A52233E956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0782115"/>
              </p:ext>
            </p:extLst>
          </p:nvPr>
        </p:nvGraphicFramePr>
        <p:xfrm>
          <a:off x="804035" y="1517452"/>
          <a:ext cx="7717227" cy="4213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图片 8">
            <a:extLst>
              <a:ext uri="{FF2B5EF4-FFF2-40B4-BE49-F238E27FC236}">
                <a16:creationId xmlns:a16="http://schemas.microsoft.com/office/drawing/2014/main" id="{2950A67F-2EDF-4C73-9C45-A87A40F50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9141" y="3624109"/>
            <a:ext cx="3622500" cy="20318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67F5DE-A19E-4B51-991A-D0C70A276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534E-9B70-432C-A3B0-07AC948CB584}" type="slidenum">
              <a:rPr lang="zh-CN" altLang="en-US" smtClean="0"/>
              <a:pPr/>
              <a:t>50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452604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F8AA48-D046-45EF-98E9-15C623CA6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色谱性能分析</a:t>
            </a:r>
          </a:p>
        </p:txBody>
      </p:sp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35BA6051-FFEB-4B49-8A2B-9FF591B7AC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4453350"/>
              </p:ext>
            </p:extLst>
          </p:nvPr>
        </p:nvGraphicFramePr>
        <p:xfrm>
          <a:off x="1024760" y="1466193"/>
          <a:ext cx="7307316" cy="4367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BD513D35-CF34-47D9-9D65-813AC3ADBB7C}"/>
              </a:ext>
            </a:extLst>
          </p:cNvPr>
          <p:cNvSpPr txBox="1"/>
          <p:nvPr/>
        </p:nvSpPr>
        <p:spPr>
          <a:xfrm>
            <a:off x="480841" y="1970696"/>
            <a:ext cx="9222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183884"/>
                </a:solidFill>
              </a:rPr>
              <a:t>全</a:t>
            </a:r>
            <a:endParaRPr lang="en-US" altLang="zh-CN" b="1" dirty="0">
              <a:solidFill>
                <a:srgbClr val="183884"/>
              </a:solidFill>
            </a:endParaRPr>
          </a:p>
          <a:p>
            <a:r>
              <a:rPr lang="zh-CN" altLang="en-US" b="1" dirty="0">
                <a:solidFill>
                  <a:srgbClr val="183884"/>
                </a:solidFill>
              </a:rPr>
              <a:t>峰</a:t>
            </a:r>
            <a:endParaRPr lang="en-US" altLang="zh-CN" b="1" dirty="0">
              <a:solidFill>
                <a:srgbClr val="183884"/>
              </a:solidFill>
            </a:endParaRPr>
          </a:p>
          <a:p>
            <a:r>
              <a:rPr lang="zh-CN" altLang="en-US" b="1" dirty="0">
                <a:solidFill>
                  <a:srgbClr val="183884"/>
                </a:solidFill>
              </a:rPr>
              <a:t>宽</a:t>
            </a:r>
            <a:endParaRPr lang="en-US" altLang="zh-CN" b="1" dirty="0">
              <a:solidFill>
                <a:srgbClr val="183884"/>
              </a:solidFill>
            </a:endParaRPr>
          </a:p>
          <a:p>
            <a:r>
              <a:rPr lang="zh-CN" altLang="en-US" b="1" dirty="0">
                <a:solidFill>
                  <a:srgbClr val="183884"/>
                </a:solidFill>
              </a:rPr>
              <a:t>中</a:t>
            </a:r>
            <a:endParaRPr lang="en-US" altLang="zh-CN" b="1" dirty="0">
              <a:solidFill>
                <a:srgbClr val="183884"/>
              </a:solidFill>
            </a:endParaRPr>
          </a:p>
          <a:p>
            <a:r>
              <a:rPr lang="zh-CN" altLang="en-US" b="1" dirty="0">
                <a:solidFill>
                  <a:srgbClr val="183884"/>
                </a:solidFill>
              </a:rPr>
              <a:t>值</a:t>
            </a:r>
            <a:endParaRPr lang="en-US" altLang="zh-CN" b="1" dirty="0">
              <a:solidFill>
                <a:srgbClr val="183884"/>
              </a:solidFill>
            </a:endParaRPr>
          </a:p>
          <a:p>
            <a:endParaRPr lang="en-US" altLang="zh-CN" b="1" dirty="0">
              <a:solidFill>
                <a:srgbClr val="183884"/>
              </a:solidFill>
            </a:endParaRPr>
          </a:p>
          <a:p>
            <a:r>
              <a:rPr lang="zh-CN" altLang="en-US" b="1" dirty="0">
                <a:solidFill>
                  <a:srgbClr val="183884"/>
                </a:solidFill>
              </a:rPr>
              <a:t>分</a:t>
            </a:r>
            <a:endParaRPr lang="en-US" altLang="zh-CN" b="1" dirty="0">
              <a:solidFill>
                <a:srgbClr val="183884"/>
              </a:solidFill>
            </a:endParaRPr>
          </a:p>
          <a:p>
            <a:r>
              <a:rPr lang="zh-CN" altLang="en-US" b="1" dirty="0">
                <a:solidFill>
                  <a:srgbClr val="183884"/>
                </a:solidFill>
              </a:rPr>
              <a:t>钟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23ED787-1E0E-4D06-AEA3-7D92A5830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5628" y="3838904"/>
            <a:ext cx="3369530" cy="18899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CD525E7-39DC-4EDE-A526-77EEB2F9715D}"/>
              </a:ext>
            </a:extLst>
          </p:cNvPr>
          <p:cNvSpPr txBox="1"/>
          <p:nvPr/>
        </p:nvSpPr>
        <p:spPr>
          <a:xfrm>
            <a:off x="8805043" y="2228671"/>
            <a:ext cx="2906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</a:rPr>
              <a:t>色谱性能持续提升</a:t>
            </a:r>
            <a:endParaRPr lang="en-US" altLang="zh-CN" b="1" dirty="0">
              <a:solidFill>
                <a:srgbClr val="C00000"/>
              </a:solidFill>
            </a:endParaRPr>
          </a:p>
          <a:p>
            <a:r>
              <a:rPr lang="en-US" altLang="zh-CN" b="1" dirty="0">
                <a:solidFill>
                  <a:srgbClr val="C00000"/>
                </a:solidFill>
              </a:rPr>
              <a:t>CNCP2018 </a:t>
            </a:r>
            <a:r>
              <a:rPr lang="zh-CN" altLang="en-US" b="1" dirty="0">
                <a:solidFill>
                  <a:srgbClr val="C00000"/>
                </a:solidFill>
              </a:rPr>
              <a:t>有短板</a:t>
            </a:r>
            <a:endParaRPr lang="en-US" altLang="zh-CN" b="1" dirty="0">
              <a:solidFill>
                <a:srgbClr val="C00000"/>
              </a:solidFill>
            </a:endParaRPr>
          </a:p>
          <a:p>
            <a:r>
              <a:rPr lang="en-US" altLang="zh-CN" b="1" dirty="0">
                <a:solidFill>
                  <a:srgbClr val="C00000"/>
                </a:solidFill>
              </a:rPr>
              <a:t>CNCP2020 </a:t>
            </a:r>
            <a:r>
              <a:rPr lang="zh-CN" altLang="en-US" b="1" dirty="0">
                <a:solidFill>
                  <a:srgbClr val="C00000"/>
                </a:solidFill>
              </a:rPr>
              <a:t>明显提升</a:t>
            </a:r>
            <a:endParaRPr lang="en-US" altLang="zh-CN" b="1" dirty="0">
              <a:solidFill>
                <a:srgbClr val="C00000"/>
              </a:solidFill>
            </a:endParaRPr>
          </a:p>
          <a:p>
            <a:r>
              <a:rPr lang="en-US" altLang="zh-CN" b="1" dirty="0">
                <a:solidFill>
                  <a:srgbClr val="C00000"/>
                </a:solidFill>
              </a:rPr>
              <a:t>CNCP2023 </a:t>
            </a:r>
            <a:r>
              <a:rPr lang="zh-CN" altLang="en-US" b="1" dirty="0">
                <a:solidFill>
                  <a:srgbClr val="C00000"/>
                </a:solidFill>
              </a:rPr>
              <a:t>成熟技术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898AFF40-8D38-4CBB-894D-9B7E6F083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534E-9B70-432C-A3B0-07AC948CB584}" type="slidenum">
              <a:rPr lang="zh-CN" altLang="en-US" smtClean="0"/>
              <a:pPr/>
              <a:t>51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0152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0134E2-084D-BAFF-9C56-5752F61AE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汇报提纲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44C85919-E719-40D4-B622-8AAF917C2E16}"/>
              </a:ext>
            </a:extLst>
          </p:cNvPr>
          <p:cNvGrpSpPr/>
          <p:nvPr/>
        </p:nvGrpSpPr>
        <p:grpSpPr>
          <a:xfrm>
            <a:off x="2656870" y="1936601"/>
            <a:ext cx="7282150" cy="3776817"/>
            <a:chOff x="2070130" y="1092686"/>
            <a:chExt cx="7282150" cy="3776817"/>
          </a:xfrm>
        </p:grpSpPr>
        <p:sp>
          <p:nvSpPr>
            <p:cNvPr id="7" name="矩形​​ 12">
              <a:extLst>
                <a:ext uri="{FF2B5EF4-FFF2-40B4-BE49-F238E27FC236}">
                  <a16:creationId xmlns:a16="http://schemas.microsoft.com/office/drawing/2014/main" id="{A6DC5E92-4967-4BA1-8DEE-D512A0FF211D}"/>
                </a:ext>
              </a:extLst>
            </p:cNvPr>
            <p:cNvSpPr/>
            <p:nvPr/>
          </p:nvSpPr>
          <p:spPr>
            <a:xfrm>
              <a:off x="3241611" y="1092686"/>
              <a:ext cx="6110669" cy="69386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5" rIns="121908" bIns="60955" anchor="ctr"/>
            <a:lstStyle/>
            <a:p>
              <a:pPr marL="360045">
                <a:defRPr/>
              </a:pPr>
              <a:r>
                <a:rPr lang="zh-CN" altLang="en-US" sz="3600" b="1" dirty="0">
                  <a:solidFill>
                    <a:srgbClr val="1838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评测情况概述</a:t>
              </a:r>
            </a:p>
          </p:txBody>
        </p:sp>
        <p:sp>
          <p:nvSpPr>
            <p:cNvPr id="8" name="矩形​​ 3">
              <a:extLst>
                <a:ext uri="{FF2B5EF4-FFF2-40B4-BE49-F238E27FC236}">
                  <a16:creationId xmlns:a16="http://schemas.microsoft.com/office/drawing/2014/main" id="{34A6CFBF-A71B-448F-AA69-10439F81EA5F}"/>
                </a:ext>
              </a:extLst>
            </p:cNvPr>
            <p:cNvSpPr/>
            <p:nvPr/>
          </p:nvSpPr>
          <p:spPr>
            <a:xfrm>
              <a:off x="2070130" y="1092686"/>
              <a:ext cx="974055" cy="820404"/>
            </a:xfrm>
            <a:custGeom>
              <a:avLst/>
              <a:gdLst/>
              <a:ahLst/>
              <a:cxnLst/>
              <a:rect l="l" t="t" r="r" b="b"/>
              <a:pathLst>
                <a:path w="1152128" h="936104">
                  <a:moveTo>
                    <a:pt x="0" y="0"/>
                  </a:moveTo>
                  <a:lnTo>
                    <a:pt x="1152128" y="0"/>
                  </a:lnTo>
                  <a:lnTo>
                    <a:pt x="1152128" y="792088"/>
                  </a:lnTo>
                  <a:lnTo>
                    <a:pt x="720080" y="792088"/>
                  </a:lnTo>
                  <a:lnTo>
                    <a:pt x="576064" y="936104"/>
                  </a:lnTo>
                  <a:lnTo>
                    <a:pt x="432048" y="792088"/>
                  </a:lnTo>
                  <a:lnTo>
                    <a:pt x="0" y="792088"/>
                  </a:lnTo>
                  <a:close/>
                </a:path>
              </a:pathLst>
            </a:custGeom>
            <a:solidFill>
              <a:srgbClr val="1B2153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 algn="ctr">
                <a:defRPr/>
              </a:pPr>
              <a:r>
                <a:rPr lang="zh-CN" altLang="en-US" sz="36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</a:t>
              </a:r>
            </a:p>
          </p:txBody>
        </p:sp>
        <p:sp>
          <p:nvSpPr>
            <p:cNvPr id="9" name="矩形​​ 3">
              <a:extLst>
                <a:ext uri="{FF2B5EF4-FFF2-40B4-BE49-F238E27FC236}">
                  <a16:creationId xmlns:a16="http://schemas.microsoft.com/office/drawing/2014/main" id="{F7078123-5D6C-4934-9B91-00764A4DE209}"/>
                </a:ext>
              </a:extLst>
            </p:cNvPr>
            <p:cNvSpPr/>
            <p:nvPr/>
          </p:nvSpPr>
          <p:spPr>
            <a:xfrm>
              <a:off x="2070130" y="2078157"/>
              <a:ext cx="974055" cy="820404"/>
            </a:xfrm>
            <a:custGeom>
              <a:avLst/>
              <a:gdLst/>
              <a:ahLst/>
              <a:cxnLst/>
              <a:rect l="l" t="t" r="r" b="b"/>
              <a:pathLst>
                <a:path w="1152128" h="936104">
                  <a:moveTo>
                    <a:pt x="0" y="0"/>
                  </a:moveTo>
                  <a:lnTo>
                    <a:pt x="1152128" y="0"/>
                  </a:lnTo>
                  <a:lnTo>
                    <a:pt x="1152128" y="792088"/>
                  </a:lnTo>
                  <a:lnTo>
                    <a:pt x="720080" y="792088"/>
                  </a:lnTo>
                  <a:lnTo>
                    <a:pt x="576064" y="936104"/>
                  </a:lnTo>
                  <a:lnTo>
                    <a:pt x="432048" y="792088"/>
                  </a:lnTo>
                  <a:lnTo>
                    <a:pt x="0" y="792088"/>
                  </a:lnTo>
                  <a:close/>
                </a:path>
              </a:pathLst>
            </a:custGeom>
            <a:solidFill>
              <a:srgbClr val="1B2153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 algn="ctr">
                <a:defRPr/>
              </a:pPr>
              <a:r>
                <a:rPr lang="zh-CN" altLang="en-US" sz="36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</a:t>
              </a:r>
            </a:p>
          </p:txBody>
        </p:sp>
        <p:sp>
          <p:nvSpPr>
            <p:cNvPr id="10" name="矩形​​ 12">
              <a:extLst>
                <a:ext uri="{FF2B5EF4-FFF2-40B4-BE49-F238E27FC236}">
                  <a16:creationId xmlns:a16="http://schemas.microsoft.com/office/drawing/2014/main" id="{56AA3A09-6CC9-469C-8DC7-9D21DF780A5D}"/>
                </a:ext>
              </a:extLst>
            </p:cNvPr>
            <p:cNvSpPr/>
            <p:nvPr/>
          </p:nvSpPr>
          <p:spPr>
            <a:xfrm>
              <a:off x="3241611" y="2078157"/>
              <a:ext cx="6110669" cy="69386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5" rIns="121908" bIns="60955" anchor="ctr"/>
            <a:lstStyle/>
            <a:p>
              <a:pPr marL="360045">
                <a:defRPr/>
              </a:pPr>
              <a:r>
                <a:rPr lang="zh-CN" altLang="en-US" sz="3600" b="1" dirty="0">
                  <a:solidFill>
                    <a:srgbClr val="1838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评测方法介绍</a:t>
              </a:r>
            </a:p>
          </p:txBody>
        </p:sp>
        <p:sp>
          <p:nvSpPr>
            <p:cNvPr id="11" name="矩形​​ 12">
              <a:extLst>
                <a:ext uri="{FF2B5EF4-FFF2-40B4-BE49-F238E27FC236}">
                  <a16:creationId xmlns:a16="http://schemas.microsoft.com/office/drawing/2014/main" id="{5CB64C44-1C41-4BEC-A892-C6E27343DA56}"/>
                </a:ext>
              </a:extLst>
            </p:cNvPr>
            <p:cNvSpPr/>
            <p:nvPr/>
          </p:nvSpPr>
          <p:spPr>
            <a:xfrm>
              <a:off x="3241611" y="4049099"/>
              <a:ext cx="6110669" cy="69386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5" rIns="121908" bIns="60955" anchor="ctr"/>
            <a:lstStyle/>
            <a:p>
              <a:pPr marL="360045"/>
              <a:r>
                <a:rPr lang="zh-CN" altLang="en-US" sz="3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总结与展望</a:t>
              </a:r>
              <a:endPara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矩形​​ 3">
              <a:extLst>
                <a:ext uri="{FF2B5EF4-FFF2-40B4-BE49-F238E27FC236}">
                  <a16:creationId xmlns:a16="http://schemas.microsoft.com/office/drawing/2014/main" id="{3BFE3549-45B5-47CB-B4B8-E17381D4972D}"/>
                </a:ext>
              </a:extLst>
            </p:cNvPr>
            <p:cNvSpPr/>
            <p:nvPr/>
          </p:nvSpPr>
          <p:spPr>
            <a:xfrm>
              <a:off x="2070130" y="3063628"/>
              <a:ext cx="974055" cy="820404"/>
            </a:xfrm>
            <a:custGeom>
              <a:avLst/>
              <a:gdLst/>
              <a:ahLst/>
              <a:cxnLst/>
              <a:rect l="l" t="t" r="r" b="b"/>
              <a:pathLst>
                <a:path w="1152128" h="936104">
                  <a:moveTo>
                    <a:pt x="0" y="0"/>
                  </a:moveTo>
                  <a:lnTo>
                    <a:pt x="1152128" y="0"/>
                  </a:lnTo>
                  <a:lnTo>
                    <a:pt x="1152128" y="792088"/>
                  </a:lnTo>
                  <a:lnTo>
                    <a:pt x="720080" y="792088"/>
                  </a:lnTo>
                  <a:lnTo>
                    <a:pt x="576064" y="936104"/>
                  </a:lnTo>
                  <a:lnTo>
                    <a:pt x="432048" y="792088"/>
                  </a:lnTo>
                  <a:lnTo>
                    <a:pt x="0" y="792088"/>
                  </a:lnTo>
                  <a:close/>
                </a:path>
              </a:pathLst>
            </a:custGeom>
            <a:solidFill>
              <a:srgbClr val="1B2153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 algn="ctr">
                <a:defRPr/>
              </a:pPr>
              <a:r>
                <a:rPr lang="zh-CN" altLang="en-US" sz="36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三</a:t>
              </a:r>
            </a:p>
          </p:txBody>
        </p:sp>
        <p:sp>
          <p:nvSpPr>
            <p:cNvPr id="13" name="矩形​​ 3">
              <a:extLst>
                <a:ext uri="{FF2B5EF4-FFF2-40B4-BE49-F238E27FC236}">
                  <a16:creationId xmlns:a16="http://schemas.microsoft.com/office/drawing/2014/main" id="{DB9668A5-E992-4585-9C77-BEC2427893BF}"/>
                </a:ext>
              </a:extLst>
            </p:cNvPr>
            <p:cNvSpPr/>
            <p:nvPr/>
          </p:nvSpPr>
          <p:spPr>
            <a:xfrm>
              <a:off x="2070130" y="4049099"/>
              <a:ext cx="974055" cy="820404"/>
            </a:xfrm>
            <a:custGeom>
              <a:avLst/>
              <a:gdLst/>
              <a:ahLst/>
              <a:cxnLst/>
              <a:rect l="l" t="t" r="r" b="b"/>
              <a:pathLst>
                <a:path w="1152128" h="936104">
                  <a:moveTo>
                    <a:pt x="0" y="0"/>
                  </a:moveTo>
                  <a:lnTo>
                    <a:pt x="1152128" y="0"/>
                  </a:lnTo>
                  <a:lnTo>
                    <a:pt x="1152128" y="792088"/>
                  </a:lnTo>
                  <a:lnTo>
                    <a:pt x="720080" y="792088"/>
                  </a:lnTo>
                  <a:lnTo>
                    <a:pt x="576064" y="936104"/>
                  </a:lnTo>
                  <a:lnTo>
                    <a:pt x="432048" y="792088"/>
                  </a:lnTo>
                  <a:lnTo>
                    <a:pt x="0" y="792088"/>
                  </a:lnTo>
                  <a:close/>
                </a:path>
              </a:pathLst>
            </a:custGeom>
            <a:solidFill>
              <a:srgbClr val="1B2153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 algn="ctr">
                <a:defRPr/>
              </a:pPr>
              <a:r>
                <a:rPr lang="zh-CN" altLang="en-US" sz="36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四</a:t>
              </a:r>
            </a:p>
          </p:txBody>
        </p:sp>
      </p:grpSp>
      <p:sp>
        <p:nvSpPr>
          <p:cNvPr id="14" name="矩形​​ 12">
            <a:extLst>
              <a:ext uri="{FF2B5EF4-FFF2-40B4-BE49-F238E27FC236}">
                <a16:creationId xmlns:a16="http://schemas.microsoft.com/office/drawing/2014/main" id="{BA684820-854B-4881-85DF-A039FF892AD0}"/>
              </a:ext>
            </a:extLst>
          </p:cNvPr>
          <p:cNvSpPr/>
          <p:nvPr/>
        </p:nvSpPr>
        <p:spPr>
          <a:xfrm>
            <a:off x="3828351" y="3907592"/>
            <a:ext cx="6110669" cy="693865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5" rIns="121908" bIns="60955" anchor="ctr"/>
          <a:lstStyle/>
          <a:p>
            <a:pPr marL="360045">
              <a:defRPr/>
            </a:pPr>
            <a:r>
              <a:rPr lang="zh-CN" altLang="en-US" sz="3600" b="1" dirty="0">
                <a:solidFill>
                  <a:srgbClr val="18388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评测结果展示</a:t>
            </a:r>
            <a:endParaRPr lang="zh-CN" altLang="en-US" sz="3600" b="1" dirty="0">
              <a:solidFill>
                <a:srgbClr val="18388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1EA3A57-498B-4FFA-810E-65FBC4CF8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534E-9B70-432C-A3B0-07AC948CB584}" type="slidenum">
              <a:rPr lang="zh-CN" altLang="en-US" smtClean="0"/>
              <a:pPr/>
              <a:t>52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22521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B1809E-E241-4921-BE4C-FC958F3A7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DDA</a:t>
            </a:r>
            <a:r>
              <a:rPr lang="zh-CN" altLang="en-US" dirty="0"/>
              <a:t>是过去，</a:t>
            </a:r>
            <a:r>
              <a:rPr lang="en-US" altLang="zh-CN" dirty="0"/>
              <a:t>DIA</a:t>
            </a:r>
            <a:r>
              <a:rPr lang="zh-CN" altLang="en-US" dirty="0"/>
              <a:t>是未来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6A0153-96D5-4A60-8660-4C66D58A1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066" y="1561667"/>
            <a:ext cx="7274067" cy="475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1900" dirty="0">
                <a:solidFill>
                  <a:srgbClr val="183884"/>
                </a:solidFill>
              </a:rPr>
              <a:t>DIA</a:t>
            </a:r>
            <a:r>
              <a:rPr lang="zh-CN" altLang="en-US" sz="1900" dirty="0">
                <a:solidFill>
                  <a:srgbClr val="183884"/>
                </a:solidFill>
              </a:rPr>
              <a:t>主打“全碎裂”</a:t>
            </a:r>
            <a:endParaRPr lang="en-US" altLang="zh-CN" sz="1900" dirty="0">
              <a:solidFill>
                <a:srgbClr val="183884"/>
              </a:solidFill>
            </a:endParaRPr>
          </a:p>
          <a:p>
            <a:pPr marL="0" indent="0">
              <a:buNone/>
            </a:pPr>
            <a:r>
              <a:rPr lang="zh-CN" altLang="en-US" sz="1900" dirty="0">
                <a:solidFill>
                  <a:srgbClr val="183884"/>
                </a:solidFill>
              </a:rPr>
              <a:t>过去的</a:t>
            </a:r>
            <a:r>
              <a:rPr lang="en-US" altLang="zh-CN" sz="1900" dirty="0">
                <a:solidFill>
                  <a:srgbClr val="183884"/>
                </a:solidFill>
              </a:rPr>
              <a:t>20</a:t>
            </a:r>
            <a:r>
              <a:rPr lang="zh-CN" altLang="en-US" sz="1900" dirty="0">
                <a:solidFill>
                  <a:srgbClr val="183884"/>
                </a:solidFill>
              </a:rPr>
              <a:t>年，</a:t>
            </a:r>
            <a:r>
              <a:rPr lang="en-US" altLang="zh-CN" sz="1900" dirty="0">
                <a:solidFill>
                  <a:srgbClr val="183884"/>
                </a:solidFill>
              </a:rPr>
              <a:t>DIA</a:t>
            </a:r>
            <a:r>
              <a:rPr lang="zh-CN" altLang="en-US" sz="1900" dirty="0">
                <a:solidFill>
                  <a:srgbClr val="183884"/>
                </a:solidFill>
              </a:rPr>
              <a:t>的主要劣势</a:t>
            </a:r>
            <a:endParaRPr lang="en-US" altLang="zh-CN" sz="1900" dirty="0">
              <a:solidFill>
                <a:srgbClr val="183884"/>
              </a:solidFill>
            </a:endParaRPr>
          </a:p>
          <a:p>
            <a:pPr lvl="1"/>
            <a:r>
              <a:rPr lang="en-US" altLang="zh-CN" sz="1900" dirty="0">
                <a:solidFill>
                  <a:srgbClr val="183884"/>
                </a:solidFill>
              </a:rPr>
              <a:t>1. </a:t>
            </a:r>
            <a:r>
              <a:rPr lang="zh-CN" altLang="en-US" sz="1900" dirty="0">
                <a:solidFill>
                  <a:srgbClr val="183884"/>
                </a:solidFill>
              </a:rPr>
              <a:t>质谱仪采集速度慢，无法发挥</a:t>
            </a:r>
            <a:r>
              <a:rPr lang="en-US" altLang="zh-CN" sz="1900" dirty="0">
                <a:solidFill>
                  <a:srgbClr val="183884"/>
                </a:solidFill>
              </a:rPr>
              <a:t>DIA</a:t>
            </a:r>
            <a:r>
              <a:rPr lang="zh-CN" altLang="en-US" sz="1900" dirty="0">
                <a:solidFill>
                  <a:srgbClr val="183884"/>
                </a:solidFill>
              </a:rPr>
              <a:t>“全碎裂”的特色</a:t>
            </a:r>
            <a:endParaRPr lang="en-US" altLang="zh-CN" sz="1900" dirty="0">
              <a:solidFill>
                <a:srgbClr val="183884"/>
              </a:solidFill>
            </a:endParaRPr>
          </a:p>
          <a:p>
            <a:pPr lvl="1"/>
            <a:r>
              <a:rPr lang="en-US" altLang="zh-CN" sz="1900" dirty="0">
                <a:solidFill>
                  <a:srgbClr val="183884"/>
                </a:solidFill>
              </a:rPr>
              <a:t>2. </a:t>
            </a:r>
            <a:r>
              <a:rPr lang="zh-CN" altLang="en-US" sz="1900" dirty="0">
                <a:solidFill>
                  <a:srgbClr val="183884"/>
                </a:solidFill>
              </a:rPr>
              <a:t>混合谱图解析困难，无法挖掘</a:t>
            </a:r>
            <a:r>
              <a:rPr lang="en-US" altLang="zh-CN" sz="1900" dirty="0">
                <a:solidFill>
                  <a:srgbClr val="183884"/>
                </a:solidFill>
              </a:rPr>
              <a:t>DIA</a:t>
            </a:r>
            <a:r>
              <a:rPr lang="zh-CN" altLang="en-US" sz="1900" dirty="0">
                <a:solidFill>
                  <a:srgbClr val="183884"/>
                </a:solidFill>
              </a:rPr>
              <a:t>“全碎裂”的信息</a:t>
            </a:r>
            <a:endParaRPr lang="en-US" altLang="zh-CN" sz="1900" dirty="0">
              <a:solidFill>
                <a:srgbClr val="183884"/>
              </a:solidFill>
            </a:endParaRPr>
          </a:p>
          <a:p>
            <a:pPr lvl="1"/>
            <a:endParaRPr lang="en-US" altLang="zh-CN" sz="1900" dirty="0">
              <a:solidFill>
                <a:srgbClr val="183884"/>
              </a:solidFill>
            </a:endParaRPr>
          </a:p>
          <a:p>
            <a:pPr lvl="1"/>
            <a:endParaRPr lang="en-US" altLang="zh-CN" sz="1900" dirty="0">
              <a:solidFill>
                <a:srgbClr val="183884"/>
              </a:solidFill>
            </a:endParaRPr>
          </a:p>
          <a:p>
            <a:pPr lvl="1"/>
            <a:endParaRPr lang="en-US" altLang="zh-CN" sz="1900" dirty="0">
              <a:solidFill>
                <a:srgbClr val="183884"/>
              </a:solidFill>
            </a:endParaRPr>
          </a:p>
          <a:p>
            <a:endParaRPr lang="en-US" altLang="zh-CN" sz="1900" dirty="0">
              <a:solidFill>
                <a:srgbClr val="183884"/>
              </a:solidFill>
            </a:endParaRPr>
          </a:p>
          <a:p>
            <a:endParaRPr lang="en-US" altLang="zh-CN" sz="1900" dirty="0">
              <a:solidFill>
                <a:srgbClr val="183884"/>
              </a:solidFill>
            </a:endParaRPr>
          </a:p>
          <a:p>
            <a:endParaRPr lang="en-US" altLang="zh-CN" sz="1900" dirty="0">
              <a:solidFill>
                <a:srgbClr val="183884"/>
              </a:solidFill>
            </a:endParaRPr>
          </a:p>
          <a:p>
            <a:endParaRPr lang="zh-CN" altLang="en-US" sz="1900" dirty="0">
              <a:solidFill>
                <a:srgbClr val="183884"/>
              </a:solidFill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994C72B4-FDE1-49D5-96F7-0E593383F0C8}"/>
              </a:ext>
            </a:extLst>
          </p:cNvPr>
          <p:cNvGrpSpPr/>
          <p:nvPr/>
        </p:nvGrpSpPr>
        <p:grpSpPr>
          <a:xfrm>
            <a:off x="7390381" y="300241"/>
            <a:ext cx="4718850" cy="6242496"/>
            <a:chOff x="7390381" y="300241"/>
            <a:chExt cx="4718850" cy="6242496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156E0D3-3925-4282-84A3-436F7D22A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90381" y="300241"/>
              <a:ext cx="4718850" cy="147276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01CA017-DCDB-4FC9-BCA0-7B6262A99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39974" y="1685732"/>
              <a:ext cx="4651195" cy="3610601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D48106B-EB20-4088-9813-A4182988E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47857" y="5285799"/>
              <a:ext cx="4589117" cy="1256938"/>
            </a:xfrm>
            <a:prstGeom prst="rect">
              <a:avLst/>
            </a:prstGeom>
          </p:spPr>
        </p:pic>
      </p:grpSp>
      <p:sp>
        <p:nvSpPr>
          <p:cNvPr id="45" name="文本框 44">
            <a:extLst>
              <a:ext uri="{FF2B5EF4-FFF2-40B4-BE49-F238E27FC236}">
                <a16:creationId xmlns:a16="http://schemas.microsoft.com/office/drawing/2014/main" id="{1C8B5BCD-023C-44A8-91DB-83FD403F3878}"/>
              </a:ext>
            </a:extLst>
          </p:cNvPr>
          <p:cNvSpPr txBox="1"/>
          <p:nvPr/>
        </p:nvSpPr>
        <p:spPr>
          <a:xfrm>
            <a:off x="877107" y="4238940"/>
            <a:ext cx="65628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</a:rPr>
              <a:t>速度慢       大窗口       混合谱       建</a:t>
            </a:r>
            <a:r>
              <a:rPr lang="en-US" altLang="zh-CN" sz="2400" b="1" dirty="0">
                <a:solidFill>
                  <a:srgbClr val="C00000"/>
                </a:solidFill>
              </a:rPr>
              <a:t>library</a:t>
            </a:r>
            <a:endParaRPr lang="zh-CN" altLang="en-US" sz="2400" b="1" dirty="0">
              <a:solidFill>
                <a:srgbClr val="C00000"/>
              </a:solidFill>
            </a:endParaRPr>
          </a:p>
          <a:p>
            <a:endParaRPr lang="zh-CN" altLang="en-US" sz="2400" b="1" dirty="0"/>
          </a:p>
          <a:p>
            <a:endParaRPr lang="zh-CN" altLang="en-US" sz="2400" b="1" dirty="0"/>
          </a:p>
          <a:p>
            <a:endParaRPr lang="zh-CN" altLang="en-US" sz="2400" b="1" dirty="0"/>
          </a:p>
        </p:txBody>
      </p:sp>
      <p:sp>
        <p:nvSpPr>
          <p:cNvPr id="49" name="箭头: 右 48">
            <a:extLst>
              <a:ext uri="{FF2B5EF4-FFF2-40B4-BE49-F238E27FC236}">
                <a16:creationId xmlns:a16="http://schemas.microsoft.com/office/drawing/2014/main" id="{EAF9EB48-B23A-49C6-A1F3-28200D507225}"/>
              </a:ext>
            </a:extLst>
          </p:cNvPr>
          <p:cNvSpPr/>
          <p:nvPr/>
        </p:nvSpPr>
        <p:spPr>
          <a:xfrm>
            <a:off x="2038868" y="4303855"/>
            <a:ext cx="261840" cy="270933"/>
          </a:xfrm>
          <a:prstGeom prst="rightArrow">
            <a:avLst/>
          </a:prstGeom>
          <a:noFill/>
          <a:ln>
            <a:solidFill>
              <a:srgbClr val="1838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F1D41A53-0D87-47FC-941B-16E1BB89B09E}"/>
              </a:ext>
            </a:extLst>
          </p:cNvPr>
          <p:cNvGrpSpPr/>
          <p:nvPr/>
        </p:nvGrpSpPr>
        <p:grpSpPr>
          <a:xfrm>
            <a:off x="3533846" y="4303855"/>
            <a:ext cx="1768923" cy="270933"/>
            <a:chOff x="2968805" y="4614333"/>
            <a:chExt cx="1768923" cy="270933"/>
          </a:xfrm>
        </p:grpSpPr>
        <p:sp>
          <p:nvSpPr>
            <p:cNvPr id="50" name="箭头: 右 49">
              <a:extLst>
                <a:ext uri="{FF2B5EF4-FFF2-40B4-BE49-F238E27FC236}">
                  <a16:creationId xmlns:a16="http://schemas.microsoft.com/office/drawing/2014/main" id="{F3E92BC1-39F2-43F7-91C6-C67EEBFB9C54}"/>
                </a:ext>
              </a:extLst>
            </p:cNvPr>
            <p:cNvSpPr/>
            <p:nvPr/>
          </p:nvSpPr>
          <p:spPr>
            <a:xfrm>
              <a:off x="2968805" y="4614333"/>
              <a:ext cx="261840" cy="270933"/>
            </a:xfrm>
            <a:prstGeom prst="rightArrow">
              <a:avLst/>
            </a:prstGeom>
            <a:noFill/>
            <a:ln>
              <a:solidFill>
                <a:srgbClr val="1838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1" name="箭头: 右 50">
              <a:extLst>
                <a:ext uri="{FF2B5EF4-FFF2-40B4-BE49-F238E27FC236}">
                  <a16:creationId xmlns:a16="http://schemas.microsoft.com/office/drawing/2014/main" id="{F5D0B82D-07D6-4EF9-8463-046E17A07AE3}"/>
                </a:ext>
              </a:extLst>
            </p:cNvPr>
            <p:cNvSpPr/>
            <p:nvPr/>
          </p:nvSpPr>
          <p:spPr>
            <a:xfrm>
              <a:off x="4475888" y="4614333"/>
              <a:ext cx="261840" cy="270933"/>
            </a:xfrm>
            <a:prstGeom prst="rightArrow">
              <a:avLst/>
            </a:prstGeom>
            <a:noFill/>
            <a:ln>
              <a:solidFill>
                <a:srgbClr val="1838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2C7909A-27E0-4582-8B9F-586A871B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534E-9B70-432C-A3B0-07AC948CB584}" type="slidenum">
              <a:rPr lang="zh-CN" altLang="en-US" smtClean="0"/>
              <a:pPr/>
              <a:t>53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104512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爆炸形: 14 pt  43">
            <a:extLst>
              <a:ext uri="{FF2B5EF4-FFF2-40B4-BE49-F238E27FC236}">
                <a16:creationId xmlns:a16="http://schemas.microsoft.com/office/drawing/2014/main" id="{5265A09E-6FBD-4468-B23B-F7E57D9AA0EF}"/>
              </a:ext>
            </a:extLst>
          </p:cNvPr>
          <p:cNvSpPr/>
          <p:nvPr/>
        </p:nvSpPr>
        <p:spPr>
          <a:xfrm>
            <a:off x="7534998" y="4933957"/>
            <a:ext cx="2040575" cy="1335215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CB1809E-E241-4921-BE4C-FC958F3A7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DDA</a:t>
            </a:r>
            <a:r>
              <a:rPr lang="zh-CN" altLang="en-US" dirty="0"/>
              <a:t>是过去，</a:t>
            </a:r>
            <a:r>
              <a:rPr lang="en-US" altLang="zh-CN" dirty="0"/>
              <a:t>DIA</a:t>
            </a:r>
            <a:r>
              <a:rPr lang="zh-CN" altLang="en-US" dirty="0"/>
              <a:t>是未来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6A0153-96D5-4A60-8660-4C66D58A1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953" y="2217806"/>
            <a:ext cx="6486667" cy="3505661"/>
          </a:xfrm>
        </p:spPr>
        <p:txBody>
          <a:bodyPr>
            <a:normAutofit/>
          </a:bodyPr>
          <a:lstStyle/>
          <a:p>
            <a:r>
              <a:rPr lang="en-US" altLang="zh-CN" sz="1900" dirty="0">
                <a:solidFill>
                  <a:srgbClr val="183884"/>
                </a:solidFill>
              </a:rPr>
              <a:t>DIA</a:t>
            </a:r>
            <a:r>
              <a:rPr lang="zh-CN" altLang="en-US" sz="1900" dirty="0">
                <a:solidFill>
                  <a:srgbClr val="183884"/>
                </a:solidFill>
              </a:rPr>
              <a:t>技术发展迅速，本次分析的启发：</a:t>
            </a:r>
            <a:endParaRPr lang="en-US" altLang="zh-CN" sz="1900" dirty="0">
              <a:solidFill>
                <a:srgbClr val="183884"/>
              </a:solidFill>
            </a:endParaRPr>
          </a:p>
          <a:p>
            <a:pPr lvl="1"/>
            <a:r>
              <a:rPr lang="en-US" altLang="zh-CN" sz="1900" dirty="0">
                <a:solidFill>
                  <a:srgbClr val="183884"/>
                </a:solidFill>
              </a:rPr>
              <a:t>1. </a:t>
            </a:r>
            <a:r>
              <a:rPr lang="zh-CN" altLang="en-US" sz="1900" dirty="0">
                <a:solidFill>
                  <a:srgbClr val="183884"/>
                </a:solidFill>
              </a:rPr>
              <a:t>随着各厂商推出新仪器，质谱仪扫描速度越来越快，</a:t>
            </a:r>
            <a:r>
              <a:rPr lang="en-US" altLang="zh-CN" sz="1900" dirty="0">
                <a:solidFill>
                  <a:srgbClr val="C00000"/>
                </a:solidFill>
              </a:rPr>
              <a:t>DDA</a:t>
            </a:r>
            <a:r>
              <a:rPr lang="zh-CN" altLang="en-US" sz="1900" dirty="0">
                <a:solidFill>
                  <a:srgbClr val="C00000"/>
                </a:solidFill>
              </a:rPr>
              <a:t>和</a:t>
            </a:r>
            <a:r>
              <a:rPr lang="en-US" altLang="zh-CN" sz="1900" dirty="0">
                <a:solidFill>
                  <a:srgbClr val="C00000"/>
                </a:solidFill>
              </a:rPr>
              <a:t>DIA</a:t>
            </a:r>
            <a:r>
              <a:rPr lang="zh-CN" altLang="en-US" sz="1900" dirty="0">
                <a:solidFill>
                  <a:srgbClr val="C00000"/>
                </a:solidFill>
              </a:rPr>
              <a:t>之间的界限会越来越模糊</a:t>
            </a:r>
            <a:endParaRPr lang="en-US" altLang="zh-CN" sz="1900" dirty="0">
              <a:solidFill>
                <a:srgbClr val="183884"/>
              </a:solidFill>
            </a:endParaRPr>
          </a:p>
          <a:p>
            <a:pPr lvl="1"/>
            <a:r>
              <a:rPr lang="en-US" altLang="zh-CN" sz="1900" dirty="0">
                <a:solidFill>
                  <a:srgbClr val="183884"/>
                </a:solidFill>
              </a:rPr>
              <a:t>2. DIA</a:t>
            </a:r>
            <a:r>
              <a:rPr lang="zh-CN" altLang="en-US" sz="1900" dirty="0">
                <a:solidFill>
                  <a:srgbClr val="183884"/>
                </a:solidFill>
              </a:rPr>
              <a:t>数据的</a:t>
            </a:r>
            <a:r>
              <a:rPr lang="zh-CN" altLang="en-US" sz="1900" dirty="0">
                <a:solidFill>
                  <a:srgbClr val="C00000"/>
                </a:solidFill>
              </a:rPr>
              <a:t>翻译后修饰鉴定</a:t>
            </a:r>
            <a:endParaRPr lang="en-US" altLang="zh-CN" sz="1900" dirty="0">
              <a:solidFill>
                <a:srgbClr val="C00000"/>
              </a:solidFill>
            </a:endParaRPr>
          </a:p>
          <a:p>
            <a:pPr lvl="1"/>
            <a:r>
              <a:rPr lang="en-US" altLang="zh-CN" sz="1900" dirty="0">
                <a:solidFill>
                  <a:srgbClr val="183884"/>
                </a:solidFill>
              </a:rPr>
              <a:t>3. DIA</a:t>
            </a:r>
            <a:r>
              <a:rPr lang="zh-CN" altLang="en-US" sz="1900" dirty="0">
                <a:solidFill>
                  <a:srgbClr val="183884"/>
                </a:solidFill>
              </a:rPr>
              <a:t>采集模式在各种</a:t>
            </a:r>
            <a:r>
              <a:rPr lang="zh-CN" altLang="en-US" sz="1900" dirty="0">
                <a:solidFill>
                  <a:srgbClr val="C00000"/>
                </a:solidFill>
              </a:rPr>
              <a:t>特色分析</a:t>
            </a:r>
            <a:r>
              <a:rPr lang="zh-CN" altLang="en-US" sz="1900" dirty="0">
                <a:solidFill>
                  <a:srgbClr val="183884"/>
                </a:solidFill>
              </a:rPr>
              <a:t>中的应用</a:t>
            </a:r>
            <a:endParaRPr lang="en-US" altLang="zh-CN" sz="1900" dirty="0">
              <a:solidFill>
                <a:srgbClr val="183884"/>
              </a:solidFill>
            </a:endParaRPr>
          </a:p>
          <a:p>
            <a:pPr lvl="1"/>
            <a:r>
              <a:rPr lang="en-US" altLang="zh-CN" sz="1900" dirty="0">
                <a:solidFill>
                  <a:srgbClr val="183884"/>
                </a:solidFill>
              </a:rPr>
              <a:t>4. </a:t>
            </a:r>
            <a:r>
              <a:rPr lang="zh-CN" altLang="en-US" sz="1900" dirty="0">
                <a:solidFill>
                  <a:srgbClr val="183884"/>
                </a:solidFill>
              </a:rPr>
              <a:t>数据越来越大，数据存储与管理的需求更迫切</a:t>
            </a:r>
            <a:endParaRPr lang="en-US" altLang="zh-CN" sz="1900" dirty="0">
              <a:solidFill>
                <a:srgbClr val="183884"/>
              </a:solidFill>
            </a:endParaRPr>
          </a:p>
          <a:p>
            <a:endParaRPr lang="en-US" altLang="zh-CN" sz="1900" dirty="0">
              <a:solidFill>
                <a:srgbClr val="183884"/>
              </a:solidFill>
            </a:endParaRPr>
          </a:p>
          <a:p>
            <a:endParaRPr lang="en-US" altLang="zh-CN" sz="1900" dirty="0">
              <a:solidFill>
                <a:srgbClr val="183884"/>
              </a:solidFill>
            </a:endParaRPr>
          </a:p>
          <a:p>
            <a:endParaRPr lang="en-US" altLang="zh-CN" sz="1900" dirty="0">
              <a:solidFill>
                <a:srgbClr val="183884"/>
              </a:solidFill>
            </a:endParaRPr>
          </a:p>
          <a:p>
            <a:endParaRPr lang="zh-CN" altLang="en-US" sz="1900" dirty="0">
              <a:solidFill>
                <a:srgbClr val="183884"/>
              </a:solidFill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F447ED0-4FD4-4C9D-ACF8-1977AAF60B28}"/>
              </a:ext>
            </a:extLst>
          </p:cNvPr>
          <p:cNvSpPr/>
          <p:nvPr/>
        </p:nvSpPr>
        <p:spPr>
          <a:xfrm>
            <a:off x="7393010" y="1848810"/>
            <a:ext cx="1655474" cy="2429572"/>
          </a:xfrm>
          <a:prstGeom prst="roundRect">
            <a:avLst/>
          </a:prstGeom>
          <a:gradFill rotWithShape="1">
            <a:gsLst>
              <a:gs pos="0">
                <a:srgbClr val="AECCE8">
                  <a:satMod val="105000"/>
                  <a:tint val="67000"/>
                  <a:lumMod val="91000"/>
                  <a:lumOff val="9000"/>
                </a:srgbClr>
              </a:gs>
              <a:gs pos="50000">
                <a:srgbClr val="AECCE8">
                  <a:lumMod val="105000"/>
                  <a:satMod val="103000"/>
                  <a:tint val="73000"/>
                </a:srgbClr>
              </a:gs>
              <a:gs pos="100000">
                <a:srgbClr val="AECCE8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AECCE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54FDC90-74DF-4278-B462-63AB7D001050}"/>
              </a:ext>
            </a:extLst>
          </p:cNvPr>
          <p:cNvSpPr/>
          <p:nvPr/>
        </p:nvSpPr>
        <p:spPr>
          <a:xfrm>
            <a:off x="7684336" y="2099288"/>
            <a:ext cx="103473" cy="1885805"/>
          </a:xfrm>
          <a:prstGeom prst="rect">
            <a:avLst/>
          </a:prstGeom>
          <a:solidFill>
            <a:srgbClr val="00529F"/>
          </a:solidFill>
          <a:ln w="9525" cap="flat" cmpd="sng" algn="ctr">
            <a:solidFill>
              <a:srgbClr val="70ADE6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4F1CE98-1247-455B-8F35-2F3C035B2B6E}"/>
              </a:ext>
            </a:extLst>
          </p:cNvPr>
          <p:cNvSpPr/>
          <p:nvPr/>
        </p:nvSpPr>
        <p:spPr>
          <a:xfrm>
            <a:off x="8713593" y="2099288"/>
            <a:ext cx="103473" cy="1885805"/>
          </a:xfrm>
          <a:prstGeom prst="rect">
            <a:avLst/>
          </a:prstGeom>
          <a:solidFill>
            <a:srgbClr val="00529F"/>
          </a:solidFill>
          <a:ln w="9525" cap="flat" cmpd="sng" algn="ctr">
            <a:solidFill>
              <a:srgbClr val="70ADE6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031422A9-DB95-40F2-A791-40EBADED3210}"/>
              </a:ext>
            </a:extLst>
          </p:cNvPr>
          <p:cNvCxnSpPr>
            <a:cxnSpLocks/>
          </p:cNvCxnSpPr>
          <p:nvPr/>
        </p:nvCxnSpPr>
        <p:spPr>
          <a:xfrm>
            <a:off x="7793374" y="3993700"/>
            <a:ext cx="951044" cy="1053"/>
          </a:xfrm>
          <a:prstGeom prst="straightConnector1">
            <a:avLst/>
          </a:prstGeom>
          <a:noFill/>
          <a:ln w="12700" cap="flat" cmpd="sng" algn="ctr">
            <a:solidFill>
              <a:srgbClr val="70ADE6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90CA9166-9CB4-4048-8EFA-6578ED7C6413}"/>
              </a:ext>
            </a:extLst>
          </p:cNvPr>
          <p:cNvSpPr txBox="1"/>
          <p:nvPr/>
        </p:nvSpPr>
        <p:spPr>
          <a:xfrm>
            <a:off x="7513163" y="1892126"/>
            <a:ext cx="1010704" cy="239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85ACD1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MS1</a:t>
            </a: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srgbClr val="85ACD1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5356737-5511-42F9-A738-600F59FF86BD}"/>
              </a:ext>
            </a:extLst>
          </p:cNvPr>
          <p:cNvSpPr txBox="1"/>
          <p:nvPr/>
        </p:nvSpPr>
        <p:spPr>
          <a:xfrm>
            <a:off x="7443479" y="2329589"/>
            <a:ext cx="184666" cy="1161330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m/z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：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350 - 1350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919A8AD2-6136-4AC0-88B9-5B9A8E680802}"/>
              </a:ext>
            </a:extLst>
          </p:cNvPr>
          <p:cNvGrpSpPr/>
          <p:nvPr/>
        </p:nvGrpSpPr>
        <p:grpSpPr>
          <a:xfrm>
            <a:off x="7787807" y="2098544"/>
            <a:ext cx="913702" cy="1891254"/>
            <a:chOff x="384105" y="5729255"/>
            <a:chExt cx="453966" cy="1313040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DF09FEFD-4F80-49F1-AFC0-3BBABD3A77AD}"/>
                </a:ext>
              </a:extLst>
            </p:cNvPr>
            <p:cNvSpPr/>
            <p:nvPr/>
          </p:nvSpPr>
          <p:spPr>
            <a:xfrm>
              <a:off x="384105" y="6988295"/>
              <a:ext cx="21600" cy="54000"/>
            </a:xfrm>
            <a:prstGeom prst="rect">
              <a:avLst/>
            </a:prstGeom>
            <a:solidFill>
              <a:srgbClr val="FFC000"/>
            </a:solidFill>
            <a:ln w="6350" cap="flat" cmpd="sng" algn="ctr">
              <a:solidFill>
                <a:srgbClr val="70ADE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1430E9D8-890B-4567-BC67-64275F988DC6}"/>
                </a:ext>
              </a:extLst>
            </p:cNvPr>
            <p:cNvSpPr/>
            <p:nvPr/>
          </p:nvSpPr>
          <p:spPr>
            <a:xfrm>
              <a:off x="406503" y="6933726"/>
              <a:ext cx="21600" cy="54000"/>
            </a:xfrm>
            <a:prstGeom prst="rect">
              <a:avLst/>
            </a:prstGeom>
            <a:solidFill>
              <a:srgbClr val="FFC000"/>
            </a:solidFill>
            <a:ln w="6350" cap="flat" cmpd="sng" algn="ctr">
              <a:solidFill>
                <a:srgbClr val="70ADE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D7A1B202-CE8F-46AA-9822-96983ED3C4AD}"/>
                </a:ext>
              </a:extLst>
            </p:cNvPr>
            <p:cNvSpPr/>
            <p:nvPr/>
          </p:nvSpPr>
          <p:spPr>
            <a:xfrm>
              <a:off x="429174" y="6879726"/>
              <a:ext cx="21600" cy="54000"/>
            </a:xfrm>
            <a:prstGeom prst="rect">
              <a:avLst/>
            </a:prstGeom>
            <a:solidFill>
              <a:srgbClr val="FFC000"/>
            </a:solidFill>
            <a:ln w="6350" cap="flat" cmpd="sng" algn="ctr">
              <a:solidFill>
                <a:srgbClr val="70ADE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9BA0BBA7-AF84-476C-BBBE-32D112F9DDD3}"/>
                </a:ext>
              </a:extLst>
            </p:cNvPr>
            <p:cNvSpPr/>
            <p:nvPr/>
          </p:nvSpPr>
          <p:spPr>
            <a:xfrm>
              <a:off x="450961" y="6826726"/>
              <a:ext cx="21600" cy="54000"/>
            </a:xfrm>
            <a:prstGeom prst="rect">
              <a:avLst/>
            </a:prstGeom>
            <a:solidFill>
              <a:srgbClr val="FFC000"/>
            </a:solidFill>
            <a:ln w="6350" cap="flat" cmpd="sng" algn="ctr">
              <a:solidFill>
                <a:srgbClr val="70ADE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3D56117F-7D37-407E-9397-0CDF1AF33166}"/>
                </a:ext>
              </a:extLst>
            </p:cNvPr>
            <p:cNvSpPr/>
            <p:nvPr/>
          </p:nvSpPr>
          <p:spPr>
            <a:xfrm>
              <a:off x="473359" y="6772962"/>
              <a:ext cx="21600" cy="54000"/>
            </a:xfrm>
            <a:prstGeom prst="rect">
              <a:avLst/>
            </a:prstGeom>
            <a:solidFill>
              <a:srgbClr val="FFC000"/>
            </a:solidFill>
            <a:ln w="6350" cap="flat" cmpd="sng" algn="ctr">
              <a:solidFill>
                <a:srgbClr val="70ADE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67DB3DB7-F350-4DDF-9AD6-C1F0ACB5EA69}"/>
                </a:ext>
              </a:extLst>
            </p:cNvPr>
            <p:cNvSpPr/>
            <p:nvPr/>
          </p:nvSpPr>
          <p:spPr>
            <a:xfrm>
              <a:off x="494755" y="6717527"/>
              <a:ext cx="21600" cy="54000"/>
            </a:xfrm>
            <a:prstGeom prst="rect">
              <a:avLst/>
            </a:prstGeom>
            <a:solidFill>
              <a:srgbClr val="FFC000"/>
            </a:solidFill>
            <a:ln w="6350" cap="flat" cmpd="sng" algn="ctr">
              <a:solidFill>
                <a:srgbClr val="70ADE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D15AC08C-ACB0-4974-B5A7-A9036B475FB1}"/>
                </a:ext>
              </a:extLst>
            </p:cNvPr>
            <p:cNvSpPr/>
            <p:nvPr/>
          </p:nvSpPr>
          <p:spPr>
            <a:xfrm>
              <a:off x="515462" y="6662919"/>
              <a:ext cx="21600" cy="54000"/>
            </a:xfrm>
            <a:prstGeom prst="rect">
              <a:avLst/>
            </a:prstGeom>
            <a:solidFill>
              <a:srgbClr val="FFC000"/>
            </a:solidFill>
            <a:ln w="6350" cap="flat" cmpd="sng" algn="ctr">
              <a:solidFill>
                <a:srgbClr val="70ADE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B927B0B5-24D1-43AB-88B5-7610C799897C}"/>
                </a:ext>
              </a:extLst>
            </p:cNvPr>
            <p:cNvSpPr/>
            <p:nvPr/>
          </p:nvSpPr>
          <p:spPr>
            <a:xfrm>
              <a:off x="535404" y="6608486"/>
              <a:ext cx="21600" cy="54000"/>
            </a:xfrm>
            <a:prstGeom prst="rect">
              <a:avLst/>
            </a:prstGeom>
            <a:solidFill>
              <a:srgbClr val="FFC000"/>
            </a:solidFill>
            <a:ln w="6350" cap="flat" cmpd="sng" algn="ctr">
              <a:solidFill>
                <a:srgbClr val="70ADE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0E070129-06D7-44E5-A45E-219724F65074}"/>
                </a:ext>
              </a:extLst>
            </p:cNvPr>
            <p:cNvSpPr/>
            <p:nvPr/>
          </p:nvSpPr>
          <p:spPr>
            <a:xfrm>
              <a:off x="700947" y="6213961"/>
              <a:ext cx="21600" cy="54000"/>
            </a:xfrm>
            <a:prstGeom prst="rect">
              <a:avLst/>
            </a:prstGeom>
            <a:solidFill>
              <a:srgbClr val="FFC000"/>
            </a:solidFill>
            <a:ln w="6350" cap="flat" cmpd="sng" algn="ctr">
              <a:solidFill>
                <a:srgbClr val="70ADE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75AF30FB-4D29-475C-BEBB-26525C9E5279}"/>
                </a:ext>
              </a:extLst>
            </p:cNvPr>
            <p:cNvSpPr/>
            <p:nvPr/>
          </p:nvSpPr>
          <p:spPr>
            <a:xfrm>
              <a:off x="559254" y="6555459"/>
              <a:ext cx="21600" cy="54000"/>
            </a:xfrm>
            <a:prstGeom prst="rect">
              <a:avLst/>
            </a:prstGeom>
            <a:solidFill>
              <a:srgbClr val="FFC000"/>
            </a:solidFill>
            <a:ln w="6350" cap="flat" cmpd="sng" algn="ctr">
              <a:solidFill>
                <a:srgbClr val="70ADE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5BFCE5C1-4C60-4823-B45B-FD98BBB68D40}"/>
                </a:ext>
              </a:extLst>
            </p:cNvPr>
            <p:cNvSpPr/>
            <p:nvPr/>
          </p:nvSpPr>
          <p:spPr>
            <a:xfrm>
              <a:off x="580226" y="6501905"/>
              <a:ext cx="21600" cy="54000"/>
            </a:xfrm>
            <a:prstGeom prst="rect">
              <a:avLst/>
            </a:prstGeom>
            <a:solidFill>
              <a:srgbClr val="FFC000"/>
            </a:solidFill>
            <a:ln w="6350" cap="flat" cmpd="sng" algn="ctr">
              <a:solidFill>
                <a:srgbClr val="70ADE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3A66628A-CAFC-43A1-BC59-9926849843EC}"/>
                </a:ext>
              </a:extLst>
            </p:cNvPr>
            <p:cNvSpPr/>
            <p:nvPr/>
          </p:nvSpPr>
          <p:spPr>
            <a:xfrm>
              <a:off x="600425" y="6455956"/>
              <a:ext cx="21600" cy="45719"/>
            </a:xfrm>
            <a:prstGeom prst="rect">
              <a:avLst/>
            </a:prstGeom>
            <a:solidFill>
              <a:srgbClr val="FFC000"/>
            </a:solidFill>
            <a:ln w="6350" cap="flat" cmpd="sng" algn="ctr">
              <a:solidFill>
                <a:srgbClr val="70ADE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C7956ADF-EF5A-430D-BF10-C285AACA2CBA}"/>
                </a:ext>
              </a:extLst>
            </p:cNvPr>
            <p:cNvSpPr/>
            <p:nvPr/>
          </p:nvSpPr>
          <p:spPr>
            <a:xfrm>
              <a:off x="621957" y="6410006"/>
              <a:ext cx="21600" cy="45719"/>
            </a:xfrm>
            <a:prstGeom prst="rect">
              <a:avLst/>
            </a:prstGeom>
            <a:solidFill>
              <a:srgbClr val="FFC000"/>
            </a:solidFill>
            <a:ln w="6350" cap="flat" cmpd="sng" algn="ctr">
              <a:solidFill>
                <a:srgbClr val="70ADE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8153AE71-7866-48A8-B8AB-B4544066C0FE}"/>
                </a:ext>
              </a:extLst>
            </p:cNvPr>
            <p:cNvSpPr/>
            <p:nvPr/>
          </p:nvSpPr>
          <p:spPr>
            <a:xfrm>
              <a:off x="643937" y="6363951"/>
              <a:ext cx="21600" cy="45719"/>
            </a:xfrm>
            <a:prstGeom prst="rect">
              <a:avLst/>
            </a:prstGeom>
            <a:solidFill>
              <a:srgbClr val="FFC000"/>
            </a:solidFill>
            <a:ln w="6350" cap="flat" cmpd="sng" algn="ctr">
              <a:solidFill>
                <a:srgbClr val="70ADE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6EC384B5-CB6A-4603-874E-7486A501C21A}"/>
                </a:ext>
              </a:extLst>
            </p:cNvPr>
            <p:cNvSpPr/>
            <p:nvPr/>
          </p:nvSpPr>
          <p:spPr>
            <a:xfrm>
              <a:off x="662820" y="6317455"/>
              <a:ext cx="21600" cy="45719"/>
            </a:xfrm>
            <a:prstGeom prst="rect">
              <a:avLst/>
            </a:prstGeom>
            <a:solidFill>
              <a:srgbClr val="FFC000"/>
            </a:solidFill>
            <a:ln w="6350" cap="flat" cmpd="sng" algn="ctr">
              <a:solidFill>
                <a:srgbClr val="70ADE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853FA3F5-F790-4EBC-8FE3-04C565EAB609}"/>
                </a:ext>
              </a:extLst>
            </p:cNvPr>
            <p:cNvSpPr/>
            <p:nvPr/>
          </p:nvSpPr>
          <p:spPr>
            <a:xfrm>
              <a:off x="683673" y="6270682"/>
              <a:ext cx="21600" cy="45719"/>
            </a:xfrm>
            <a:prstGeom prst="rect">
              <a:avLst/>
            </a:prstGeom>
            <a:solidFill>
              <a:srgbClr val="FFC000"/>
            </a:solidFill>
            <a:ln w="6350" cap="flat" cmpd="sng" algn="ctr">
              <a:solidFill>
                <a:srgbClr val="70ADE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60343591-3A00-45F4-AEBF-06BFC33070F1}"/>
                </a:ext>
              </a:extLst>
            </p:cNvPr>
            <p:cNvSpPr/>
            <p:nvPr/>
          </p:nvSpPr>
          <p:spPr>
            <a:xfrm>
              <a:off x="719812" y="6141938"/>
              <a:ext cx="21600" cy="72000"/>
            </a:xfrm>
            <a:prstGeom prst="rect">
              <a:avLst/>
            </a:prstGeom>
            <a:solidFill>
              <a:srgbClr val="FFC000"/>
            </a:solidFill>
            <a:ln w="6350" cap="flat" cmpd="sng" algn="ctr">
              <a:solidFill>
                <a:srgbClr val="70ADE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2B0D21C2-E026-4C39-BE7B-D974FF63D963}"/>
                </a:ext>
              </a:extLst>
            </p:cNvPr>
            <p:cNvSpPr/>
            <p:nvPr/>
          </p:nvSpPr>
          <p:spPr>
            <a:xfrm>
              <a:off x="739775" y="6060727"/>
              <a:ext cx="21600" cy="79200"/>
            </a:xfrm>
            <a:prstGeom prst="rect">
              <a:avLst/>
            </a:prstGeom>
            <a:solidFill>
              <a:srgbClr val="FFC000"/>
            </a:solidFill>
            <a:ln w="6350" cap="flat" cmpd="sng" algn="ctr">
              <a:solidFill>
                <a:srgbClr val="70ADE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DD820CF9-EF9E-408B-82E2-DFCDBA5FC03B}"/>
                </a:ext>
              </a:extLst>
            </p:cNvPr>
            <p:cNvSpPr/>
            <p:nvPr/>
          </p:nvSpPr>
          <p:spPr>
            <a:xfrm>
              <a:off x="762822" y="5978968"/>
              <a:ext cx="21600" cy="82800"/>
            </a:xfrm>
            <a:prstGeom prst="rect">
              <a:avLst/>
            </a:prstGeom>
            <a:solidFill>
              <a:srgbClr val="FFC000"/>
            </a:solidFill>
            <a:ln w="6350" cap="flat" cmpd="sng" algn="ctr">
              <a:solidFill>
                <a:srgbClr val="70ADE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028872A8-183D-4A6C-957C-D5BEBAB69B63}"/>
                </a:ext>
              </a:extLst>
            </p:cNvPr>
            <p:cNvSpPr/>
            <p:nvPr/>
          </p:nvSpPr>
          <p:spPr>
            <a:xfrm>
              <a:off x="780861" y="5901751"/>
              <a:ext cx="21600" cy="79200"/>
            </a:xfrm>
            <a:prstGeom prst="rect">
              <a:avLst/>
            </a:prstGeom>
            <a:solidFill>
              <a:srgbClr val="FFC000"/>
            </a:solidFill>
            <a:ln w="6350" cap="flat" cmpd="sng" algn="ctr">
              <a:solidFill>
                <a:srgbClr val="70ADE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26C3E702-54F4-4A03-9A29-E25561A14736}"/>
                </a:ext>
              </a:extLst>
            </p:cNvPr>
            <p:cNvSpPr/>
            <p:nvPr/>
          </p:nvSpPr>
          <p:spPr>
            <a:xfrm>
              <a:off x="798670" y="5814845"/>
              <a:ext cx="21600" cy="82800"/>
            </a:xfrm>
            <a:prstGeom prst="rect">
              <a:avLst/>
            </a:prstGeom>
            <a:solidFill>
              <a:srgbClr val="FFC000"/>
            </a:solidFill>
            <a:ln w="6350" cap="flat" cmpd="sng" algn="ctr">
              <a:solidFill>
                <a:srgbClr val="70ADE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6FC7F4EF-DBEC-4703-ABE2-1C1EB45900D4}"/>
                </a:ext>
              </a:extLst>
            </p:cNvPr>
            <p:cNvSpPr/>
            <p:nvPr/>
          </p:nvSpPr>
          <p:spPr>
            <a:xfrm>
              <a:off x="816471" y="5729255"/>
              <a:ext cx="21600" cy="82800"/>
            </a:xfrm>
            <a:prstGeom prst="rect">
              <a:avLst/>
            </a:prstGeom>
            <a:solidFill>
              <a:srgbClr val="FFC000"/>
            </a:solidFill>
            <a:ln w="6350" cap="flat" cmpd="sng" algn="ctr">
              <a:solidFill>
                <a:srgbClr val="70ADE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3ABCE78F-0EBC-4C50-AD53-9AC5AE76F56E}"/>
              </a:ext>
            </a:extLst>
          </p:cNvPr>
          <p:cNvSpPr txBox="1"/>
          <p:nvPr/>
        </p:nvSpPr>
        <p:spPr>
          <a:xfrm>
            <a:off x="7412226" y="4030538"/>
            <a:ext cx="1663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kern="0" dirty="0">
                <a:solidFill>
                  <a:srgbClr val="85ACD1">
                    <a:lumMod val="50000"/>
                  </a:srgbClr>
                </a:solidFill>
                <a:latin typeface="Arial"/>
                <a:ea typeface="微软雅黑"/>
              </a:rPr>
              <a:t>c</a:t>
            </a:r>
            <a:r>
              <a:rPr kumimoji="0" lang="en-US" altLang="zh-CN" sz="1200" b="1" i="0" u="none" strike="noStrike" kern="0" cap="none" spc="0" normalizeH="0" baseline="0" noProof="0" dirty="0" err="1">
                <a:ln>
                  <a:noFill/>
                </a:ln>
                <a:solidFill>
                  <a:srgbClr val="85ACD1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ycle</a:t>
            </a: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85ACD1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 time ~3.0s</a:t>
            </a: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srgbClr val="85ACD1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C32DB8A-B411-46B7-A8A1-A7907919AB70}"/>
              </a:ext>
            </a:extLst>
          </p:cNvPr>
          <p:cNvSpPr txBox="1"/>
          <p:nvPr/>
        </p:nvSpPr>
        <p:spPr>
          <a:xfrm>
            <a:off x="7151574" y="1516642"/>
            <a:ext cx="21367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85ACD1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3 Th * 333 DIA Windows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kern="0" dirty="0">
                <a:solidFill>
                  <a:srgbClr val="85ACD1">
                    <a:lumMod val="50000"/>
                  </a:srgbClr>
                </a:solidFill>
                <a:latin typeface="Arial"/>
                <a:ea typeface="微软雅黑"/>
              </a:rPr>
              <a:t>  </a:t>
            </a: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srgbClr val="85ACD1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5C8A5994-F549-48D9-B72E-E8BCCA6850B1}"/>
              </a:ext>
            </a:extLst>
          </p:cNvPr>
          <p:cNvSpPr txBox="1"/>
          <p:nvPr/>
        </p:nvSpPr>
        <p:spPr>
          <a:xfrm>
            <a:off x="8564869" y="1866389"/>
            <a:ext cx="1010704" cy="239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85ACD1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MS1</a:t>
            </a: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srgbClr val="85ACD1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ADBE095A-59A2-4D4A-9A87-B1BB20B1A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3569" y="2112263"/>
            <a:ext cx="2693980" cy="1941159"/>
          </a:xfrm>
          <a:prstGeom prst="rect">
            <a:avLst/>
          </a:prstGeom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9A441E6C-F706-41D4-B9D3-11793E2B1940}"/>
              </a:ext>
            </a:extLst>
          </p:cNvPr>
          <p:cNvSpPr txBox="1"/>
          <p:nvPr/>
        </p:nvSpPr>
        <p:spPr>
          <a:xfrm>
            <a:off x="9495406" y="2703636"/>
            <a:ext cx="27815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/>
              <a:t>DDA</a:t>
            </a:r>
            <a:r>
              <a:rPr lang="zh-CN" altLang="en-US" sz="1600" b="1" dirty="0"/>
              <a:t>数据母离子分布图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DBA8E782-B8DE-4367-893D-D07EE69D5F75}"/>
              </a:ext>
            </a:extLst>
          </p:cNvPr>
          <p:cNvSpPr txBox="1"/>
          <p:nvPr/>
        </p:nvSpPr>
        <p:spPr>
          <a:xfrm>
            <a:off x="7904094" y="5473790"/>
            <a:ext cx="118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＞</a:t>
            </a:r>
            <a:r>
              <a:rPr lang="en-US" altLang="zh-CN" b="1" dirty="0"/>
              <a:t>150Hz</a:t>
            </a:r>
            <a:endParaRPr lang="zh-CN" altLang="en-US" b="1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FDFAE74-368C-436F-8255-2B4526A320EE}"/>
              </a:ext>
            </a:extLst>
          </p:cNvPr>
          <p:cNvSpPr txBox="1"/>
          <p:nvPr/>
        </p:nvSpPr>
        <p:spPr>
          <a:xfrm>
            <a:off x="9551665" y="5473790"/>
            <a:ext cx="216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</a:rPr>
              <a:t>DDA</a:t>
            </a:r>
            <a:r>
              <a:rPr lang="zh-CN" altLang="en-US" b="1" dirty="0">
                <a:solidFill>
                  <a:srgbClr val="C00000"/>
                </a:solidFill>
              </a:rPr>
              <a:t>≈</a:t>
            </a:r>
            <a:r>
              <a:rPr lang="en-US" altLang="zh-CN" b="1" dirty="0">
                <a:solidFill>
                  <a:srgbClr val="C00000"/>
                </a:solidFill>
              </a:rPr>
              <a:t>DIA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5C269AA-110A-4E1C-AB08-8E34BE061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534E-9B70-432C-A3B0-07AC948CB584}" type="slidenum">
              <a:rPr lang="zh-CN" altLang="en-US" smtClean="0"/>
              <a:pPr/>
              <a:t>54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29755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D88454-0AC5-4DF2-95A8-A8B24297A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“</a:t>
            </a:r>
            <a:r>
              <a:rPr lang="en-US" altLang="zh-CN" dirty="0"/>
              <a:t>The end of the</a:t>
            </a:r>
            <a:r>
              <a:rPr lang="zh-CN" altLang="en-US" dirty="0"/>
              <a:t> </a:t>
            </a:r>
            <a:r>
              <a:rPr lang="en-US" altLang="zh-CN" dirty="0"/>
              <a:t>beginning</a:t>
            </a:r>
            <a:r>
              <a:rPr lang="zh-CN" altLang="en-US" dirty="0"/>
              <a:t>”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FADA5C-AF8A-4313-B503-BAD7B0CE54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solidFill>
                  <a:srgbClr val="183884"/>
                </a:solidFill>
              </a:rPr>
              <a:t>国内色谱</a:t>
            </a:r>
            <a:r>
              <a:rPr lang="en-US" altLang="zh-CN" dirty="0">
                <a:solidFill>
                  <a:srgbClr val="183884"/>
                </a:solidFill>
              </a:rPr>
              <a:t>-</a:t>
            </a:r>
            <a:r>
              <a:rPr lang="zh-CN" altLang="en-US" dirty="0">
                <a:solidFill>
                  <a:srgbClr val="183884"/>
                </a:solidFill>
              </a:rPr>
              <a:t>质谱实验水平发展迅速</a:t>
            </a:r>
            <a:endParaRPr lang="en-US" altLang="zh-CN" dirty="0">
              <a:solidFill>
                <a:srgbClr val="183884"/>
              </a:solidFill>
            </a:endParaRPr>
          </a:p>
          <a:p>
            <a:pPr lvl="1"/>
            <a:r>
              <a:rPr lang="en-US" altLang="zh-CN" dirty="0">
                <a:solidFill>
                  <a:srgbClr val="183884"/>
                </a:solidFill>
              </a:rPr>
              <a:t>2018</a:t>
            </a:r>
            <a:r>
              <a:rPr lang="zh-CN" altLang="en-US" dirty="0">
                <a:solidFill>
                  <a:srgbClr val="183884"/>
                </a:solidFill>
              </a:rPr>
              <a:t>年：色谱性能对鉴定结果数目影响很大；</a:t>
            </a:r>
            <a:endParaRPr lang="en-US" altLang="zh-CN" dirty="0">
              <a:solidFill>
                <a:srgbClr val="183884"/>
              </a:solidFill>
            </a:endParaRPr>
          </a:p>
          <a:p>
            <a:pPr lvl="1"/>
            <a:r>
              <a:rPr lang="en-US" altLang="zh-CN" dirty="0">
                <a:solidFill>
                  <a:srgbClr val="183884"/>
                </a:solidFill>
              </a:rPr>
              <a:t>2020</a:t>
            </a:r>
            <a:r>
              <a:rPr lang="zh-CN" altLang="en-US" dirty="0">
                <a:solidFill>
                  <a:srgbClr val="183884"/>
                </a:solidFill>
              </a:rPr>
              <a:t>年：相同平台采集的</a:t>
            </a:r>
            <a:r>
              <a:rPr lang="en-US" altLang="zh-CN" dirty="0">
                <a:solidFill>
                  <a:srgbClr val="183884"/>
                </a:solidFill>
              </a:rPr>
              <a:t>DDA</a:t>
            </a:r>
            <a:r>
              <a:rPr lang="zh-CN" altLang="en-US" dirty="0">
                <a:solidFill>
                  <a:srgbClr val="183884"/>
                </a:solidFill>
              </a:rPr>
              <a:t>数据鉴定结果差异较大；</a:t>
            </a:r>
            <a:endParaRPr lang="en-US" altLang="zh-CN" dirty="0">
              <a:solidFill>
                <a:srgbClr val="183884"/>
              </a:solidFill>
            </a:endParaRPr>
          </a:p>
          <a:p>
            <a:pPr lvl="1"/>
            <a:r>
              <a:rPr lang="en-US" altLang="zh-CN" dirty="0">
                <a:solidFill>
                  <a:srgbClr val="183884"/>
                </a:solidFill>
              </a:rPr>
              <a:t>2023</a:t>
            </a:r>
            <a:r>
              <a:rPr lang="zh-CN" altLang="en-US" dirty="0">
                <a:solidFill>
                  <a:srgbClr val="183884"/>
                </a:solidFill>
              </a:rPr>
              <a:t>年：色谱</a:t>
            </a:r>
            <a:r>
              <a:rPr lang="en-US" altLang="zh-CN" dirty="0">
                <a:solidFill>
                  <a:srgbClr val="183884"/>
                </a:solidFill>
              </a:rPr>
              <a:t>-</a:t>
            </a:r>
            <a:r>
              <a:rPr lang="zh-CN" altLang="en-US" dirty="0">
                <a:solidFill>
                  <a:srgbClr val="183884"/>
                </a:solidFill>
              </a:rPr>
              <a:t>质谱实验总体方案趋于稳定</a:t>
            </a:r>
            <a:endParaRPr lang="en-US" altLang="zh-CN" dirty="0">
              <a:solidFill>
                <a:srgbClr val="183884"/>
              </a:solidFill>
            </a:endParaRPr>
          </a:p>
          <a:p>
            <a:pPr lvl="1"/>
            <a:endParaRPr lang="en-US" altLang="zh-CN" dirty="0">
              <a:solidFill>
                <a:srgbClr val="183884"/>
              </a:solidFill>
            </a:endParaRPr>
          </a:p>
          <a:p>
            <a:r>
              <a:rPr lang="zh-CN" altLang="en-US" dirty="0">
                <a:solidFill>
                  <a:srgbClr val="183884"/>
                </a:solidFill>
              </a:rPr>
              <a:t>发展常规技术的时代逐渐落下帷幕</a:t>
            </a:r>
            <a:endParaRPr lang="en-US" altLang="zh-CN" dirty="0">
              <a:solidFill>
                <a:srgbClr val="183884"/>
              </a:solidFill>
            </a:endParaRPr>
          </a:p>
          <a:p>
            <a:pPr lvl="1"/>
            <a:r>
              <a:rPr lang="zh-CN" altLang="en-US" dirty="0">
                <a:solidFill>
                  <a:srgbClr val="183884"/>
                </a:solidFill>
              </a:rPr>
              <a:t>对于常规细胞、组织样品来说，色谱</a:t>
            </a:r>
            <a:r>
              <a:rPr lang="en-US" altLang="zh-CN" dirty="0">
                <a:solidFill>
                  <a:srgbClr val="183884"/>
                </a:solidFill>
              </a:rPr>
              <a:t>-</a:t>
            </a:r>
            <a:r>
              <a:rPr lang="zh-CN" altLang="en-US" dirty="0">
                <a:solidFill>
                  <a:srgbClr val="183884"/>
                </a:solidFill>
              </a:rPr>
              <a:t>质谱技术不再是瓶颈</a:t>
            </a:r>
            <a:endParaRPr lang="en-US" altLang="zh-CN" dirty="0">
              <a:solidFill>
                <a:srgbClr val="183884"/>
              </a:solidFill>
            </a:endParaRPr>
          </a:p>
          <a:p>
            <a:endParaRPr lang="en-US" altLang="zh-CN" dirty="0">
              <a:solidFill>
                <a:srgbClr val="183884"/>
              </a:solidFill>
            </a:endParaRPr>
          </a:p>
          <a:p>
            <a:r>
              <a:rPr lang="zh-CN" altLang="en-US" dirty="0">
                <a:solidFill>
                  <a:srgbClr val="C00000"/>
                </a:solidFill>
              </a:rPr>
              <a:t>蛋白质组学生物医学应用会迎来新的发展浪潮</a:t>
            </a:r>
            <a:endParaRPr lang="en-US" altLang="zh-CN" dirty="0">
              <a:solidFill>
                <a:srgbClr val="C00000"/>
              </a:solidFill>
            </a:endParaRPr>
          </a:p>
          <a:p>
            <a:pPr lvl="1"/>
            <a:r>
              <a:rPr lang="zh-CN" altLang="en-US" dirty="0">
                <a:solidFill>
                  <a:srgbClr val="183884"/>
                </a:solidFill>
              </a:rPr>
              <a:t>更广：单细胞、体液</a:t>
            </a:r>
            <a:r>
              <a:rPr lang="en-US" altLang="zh-CN" dirty="0">
                <a:solidFill>
                  <a:srgbClr val="183884"/>
                </a:solidFill>
              </a:rPr>
              <a:t>……</a:t>
            </a:r>
          </a:p>
          <a:p>
            <a:pPr lvl="1"/>
            <a:r>
              <a:rPr lang="zh-CN" altLang="en-US" dirty="0">
                <a:solidFill>
                  <a:srgbClr val="183884"/>
                </a:solidFill>
              </a:rPr>
              <a:t>更深：蛋白质组学暗物质（翻译后修饰、</a:t>
            </a:r>
            <a:r>
              <a:rPr lang="en-US" altLang="zh-CN" dirty="0">
                <a:solidFill>
                  <a:srgbClr val="183884"/>
                </a:solidFill>
              </a:rPr>
              <a:t>HLA…… </a:t>
            </a:r>
            <a:r>
              <a:rPr lang="zh-CN" altLang="en-US" dirty="0">
                <a:solidFill>
                  <a:srgbClr val="183884"/>
                </a:solidFill>
              </a:rPr>
              <a:t>）</a:t>
            </a:r>
            <a:endParaRPr lang="en-US" altLang="zh-CN" dirty="0">
              <a:solidFill>
                <a:srgbClr val="183884"/>
              </a:solidFill>
            </a:endParaRPr>
          </a:p>
          <a:p>
            <a:pPr lvl="1"/>
            <a:endParaRPr lang="zh-CN" altLang="en-US" dirty="0">
              <a:solidFill>
                <a:srgbClr val="183884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FFAC8D1-F29F-4E59-822B-A6237B931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504" y="1408401"/>
            <a:ext cx="4545724" cy="25561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BF8047C-B5D0-46E4-B1F3-4E844E966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0958" y="4133102"/>
            <a:ext cx="4551269" cy="25561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DD364A1-AE37-4D30-9977-D91073EE7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534E-9B70-432C-A3B0-07AC948CB584}" type="slidenum">
              <a:rPr lang="zh-CN" altLang="en-US" smtClean="0"/>
              <a:pPr/>
              <a:t>55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622160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3484EA9-0CDF-45A0-BC39-C8D3FBEB1A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94322" y="2729555"/>
            <a:ext cx="4712323" cy="314154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致谢    </a:t>
            </a:r>
            <a:r>
              <a:rPr>
                <a:solidFill>
                  <a:srgbClr val="C00000"/>
                </a:solidFill>
              </a:rPr>
              <a:t>感谢所有组织和参评实验室的支持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418044" y="1381813"/>
            <a:ext cx="20161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183884"/>
                </a:solidFill>
              </a:rPr>
              <a:t>p</a:t>
            </a:r>
            <a:r>
              <a:rPr lang="en-US" altLang="zh-CN" sz="2400" b="1">
                <a:solidFill>
                  <a:srgbClr val="C00000"/>
                </a:solidFill>
              </a:rPr>
              <a:t>F</a:t>
            </a:r>
            <a:r>
              <a:rPr lang="en-US" altLang="zh-CN" sz="2400" b="1">
                <a:solidFill>
                  <a:srgbClr val="183884"/>
                </a:solidFill>
              </a:rPr>
              <a:t>ind</a:t>
            </a:r>
            <a:r>
              <a:rPr lang="zh-CN" altLang="en-US" sz="2400" b="1">
                <a:solidFill>
                  <a:srgbClr val="183884"/>
                </a:solidFill>
              </a:rPr>
              <a:t>团队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788403" y="1358144"/>
            <a:ext cx="20161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400" b="1">
                <a:solidFill>
                  <a:srgbClr val="C00000"/>
                </a:solidFill>
              </a:rPr>
              <a:t>周虎</a:t>
            </a:r>
            <a:r>
              <a:rPr lang="zh-CN" sz="2400" b="1">
                <a:solidFill>
                  <a:srgbClr val="183884"/>
                </a:solidFill>
              </a:rPr>
              <a:t>团队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179710" y="1944168"/>
            <a:ext cx="3141548" cy="1812582"/>
            <a:chOff x="3151574" y="833690"/>
            <a:chExt cx="5761606" cy="37752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5" name="组合 44"/>
            <p:cNvGrpSpPr/>
            <p:nvPr/>
          </p:nvGrpSpPr>
          <p:grpSpPr>
            <a:xfrm>
              <a:off x="7934953" y="833691"/>
              <a:ext cx="978227" cy="3763872"/>
              <a:chOff x="7934953" y="833691"/>
              <a:chExt cx="978227" cy="3763872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53" y="833691"/>
                <a:ext cx="978227" cy="733671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53" y="2348791"/>
                <a:ext cx="978227" cy="733671"/>
              </a:xfrm>
              <a:prstGeom prst="rect">
                <a:avLst/>
              </a:prstGeom>
            </p:spPr>
          </p:pic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53" y="3863892"/>
                <a:ext cx="978227" cy="733671"/>
              </a:xfrm>
              <a:prstGeom prst="rect">
                <a:avLst/>
              </a:prstGeom>
            </p:spPr>
          </p:pic>
          <p:pic>
            <p:nvPicPr>
              <p:cNvPr id="29" name="图片 2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53" y="3106341"/>
                <a:ext cx="978227" cy="733671"/>
              </a:xfrm>
              <a:prstGeom prst="rect">
                <a:avLst/>
              </a:prstGeom>
            </p:spPr>
          </p:pic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53" y="1591241"/>
                <a:ext cx="978227" cy="733671"/>
              </a:xfrm>
              <a:prstGeom prst="rect">
                <a:avLst/>
              </a:prstGeom>
            </p:spPr>
          </p:pic>
        </p:grpSp>
        <p:grpSp>
          <p:nvGrpSpPr>
            <p:cNvPr id="44" name="组合 43"/>
            <p:cNvGrpSpPr/>
            <p:nvPr/>
          </p:nvGrpSpPr>
          <p:grpSpPr>
            <a:xfrm>
              <a:off x="3151574" y="833690"/>
              <a:ext cx="4757854" cy="3775207"/>
              <a:chOff x="3224886" y="851447"/>
              <a:chExt cx="4684539" cy="3717034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97812" y="851447"/>
                <a:ext cx="911613" cy="1215484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54582" y="851447"/>
                <a:ext cx="911613" cy="1215484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11350" y="851447"/>
                <a:ext cx="911613" cy="1215484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8118" y="851447"/>
                <a:ext cx="911613" cy="1215484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24886" y="851447"/>
                <a:ext cx="911613" cy="1215484"/>
              </a:xfrm>
              <a:prstGeom prst="rect">
                <a:avLst/>
              </a:prstGeom>
            </p:spPr>
          </p:pic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24886" y="2093099"/>
                <a:ext cx="911613" cy="1215484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8117" y="2093099"/>
                <a:ext cx="911613" cy="1215484"/>
              </a:xfrm>
              <a:prstGeom prst="rect">
                <a:avLst/>
              </a:prstGeom>
            </p:spPr>
          </p:pic>
          <p:pic>
            <p:nvPicPr>
              <p:cNvPr id="25" name="图片 24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11348" y="2093099"/>
                <a:ext cx="911613" cy="1215484"/>
              </a:xfrm>
              <a:prstGeom prst="rect">
                <a:avLst/>
              </a:prstGeom>
            </p:spPr>
          </p:pic>
          <p:pic>
            <p:nvPicPr>
              <p:cNvPr id="27" name="图片 26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54580" y="2093099"/>
                <a:ext cx="911613" cy="1215484"/>
              </a:xfrm>
              <a:prstGeom prst="rect">
                <a:avLst/>
              </a:prstGeom>
            </p:spPr>
          </p:pic>
          <p:pic>
            <p:nvPicPr>
              <p:cNvPr id="33" name="图片 32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97812" y="2093099"/>
                <a:ext cx="911613" cy="1215484"/>
              </a:xfrm>
              <a:prstGeom prst="rect">
                <a:avLst/>
              </a:prstGeom>
            </p:spPr>
          </p:pic>
          <p:pic>
            <p:nvPicPr>
              <p:cNvPr id="35" name="图片 34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24886" y="3352997"/>
                <a:ext cx="911613" cy="1215484"/>
              </a:xfrm>
              <a:prstGeom prst="rect">
                <a:avLst/>
              </a:prstGeom>
            </p:spPr>
          </p:pic>
          <p:pic>
            <p:nvPicPr>
              <p:cNvPr id="37" name="图片 36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8117" y="3352997"/>
                <a:ext cx="911613" cy="1215484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11348" y="3352997"/>
                <a:ext cx="911613" cy="1215484"/>
              </a:xfrm>
              <a:prstGeom prst="rect">
                <a:avLst/>
              </a:prstGeom>
            </p:spPr>
          </p:pic>
          <p:pic>
            <p:nvPicPr>
              <p:cNvPr id="41" name="图片 40"/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54579" y="3352997"/>
                <a:ext cx="911613" cy="1215484"/>
              </a:xfrm>
              <a:prstGeom prst="rect">
                <a:avLst/>
              </a:prstGeom>
            </p:spPr>
          </p:pic>
          <p:pic>
            <p:nvPicPr>
              <p:cNvPr id="43" name="图片 42"/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97812" y="3352997"/>
                <a:ext cx="911613" cy="1215484"/>
              </a:xfrm>
              <a:prstGeom prst="rect">
                <a:avLst/>
              </a:prstGeom>
            </p:spPr>
          </p:pic>
        </p:grp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7BE52686-3A86-4EC4-84CA-52A829FDFD7B}"/>
              </a:ext>
            </a:extLst>
          </p:cNvPr>
          <p:cNvSpPr txBox="1"/>
          <p:nvPr/>
        </p:nvSpPr>
        <p:spPr>
          <a:xfrm>
            <a:off x="1219595" y="5330559"/>
            <a:ext cx="1188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200" b="1" dirty="0">
                <a:solidFill>
                  <a:srgbClr val="183884"/>
                </a:solidFill>
              </a:rPr>
              <a:t>彭雅萍</a:t>
            </a:r>
            <a:endParaRPr lang="en-US" altLang="zh-CN" sz="2200" b="1" dirty="0">
              <a:solidFill>
                <a:srgbClr val="183884"/>
              </a:solidFill>
            </a:endParaRPr>
          </a:p>
          <a:p>
            <a:pPr algn="dist"/>
            <a:r>
              <a:rPr lang="zh-CN" altLang="en-US" sz="2200" b="1" dirty="0">
                <a:solidFill>
                  <a:srgbClr val="183884"/>
                </a:solidFill>
              </a:rPr>
              <a:t>毛鹏志</a:t>
            </a:r>
            <a:endParaRPr lang="en-US" altLang="zh-CN" sz="2200" b="1" dirty="0">
              <a:solidFill>
                <a:srgbClr val="183884"/>
              </a:solidFill>
            </a:endParaRPr>
          </a:p>
          <a:p>
            <a:pPr algn="dist"/>
            <a:r>
              <a:rPr lang="zh-CN" altLang="en-US" sz="2200" b="1" dirty="0">
                <a:solidFill>
                  <a:srgbClr val="183884"/>
                </a:solidFill>
              </a:rPr>
              <a:t>迟浩</a:t>
            </a:r>
            <a:endParaRPr lang="en-US" altLang="zh-CN" sz="2200" b="1" dirty="0">
              <a:solidFill>
                <a:srgbClr val="183884"/>
              </a:solidFill>
            </a:endParaRPr>
          </a:p>
          <a:p>
            <a:pPr algn="dist"/>
            <a:r>
              <a:rPr lang="zh-CN" altLang="en-US" sz="2200" b="1" dirty="0">
                <a:solidFill>
                  <a:srgbClr val="183884"/>
                </a:solidFill>
              </a:rPr>
              <a:t>贺思敏</a:t>
            </a:r>
            <a:endParaRPr lang="zh-CN" altLang="en-US" sz="2400" b="1" dirty="0">
              <a:solidFill>
                <a:srgbClr val="183884"/>
              </a:solidFill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7E4C2159-A082-4D10-8C9E-BD234DECA3A4}"/>
              </a:ext>
            </a:extLst>
          </p:cNvPr>
          <p:cNvSpPr txBox="1"/>
          <p:nvPr/>
        </p:nvSpPr>
        <p:spPr>
          <a:xfrm>
            <a:off x="7788403" y="5539801"/>
            <a:ext cx="1916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 dirty="0">
                <a:solidFill>
                  <a:srgbClr val="FFFF00"/>
                </a:solidFill>
              </a:rPr>
              <a:t>高婧博士 </a:t>
            </a:r>
          </a:p>
          <a:p>
            <a:pPr algn="dist"/>
            <a:r>
              <a:rPr lang="zh-CN" altLang="en-US" sz="2400" b="1" dirty="0">
                <a:solidFill>
                  <a:srgbClr val="FFFF00"/>
                </a:solidFill>
              </a:rPr>
              <a:t>周虎研究员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48077AB6-D25B-4943-BA35-D8E7C40EF61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9" y="1860543"/>
            <a:ext cx="4394200" cy="3163142"/>
          </a:xfrm>
          <a:prstGeom prst="rect">
            <a:avLst/>
          </a:prstGeom>
        </p:spPr>
      </p:pic>
      <p:sp>
        <p:nvSpPr>
          <p:cNvPr id="47" name="文本框 46">
            <a:extLst>
              <a:ext uri="{FF2B5EF4-FFF2-40B4-BE49-F238E27FC236}">
                <a16:creationId xmlns:a16="http://schemas.microsoft.com/office/drawing/2014/main" id="{46709343-9F59-421B-91F2-8DFF144ABD8F}"/>
              </a:ext>
            </a:extLst>
          </p:cNvPr>
          <p:cNvSpPr txBox="1"/>
          <p:nvPr/>
        </p:nvSpPr>
        <p:spPr>
          <a:xfrm>
            <a:off x="2592256" y="5330559"/>
            <a:ext cx="1188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200" b="1" dirty="0">
                <a:solidFill>
                  <a:srgbClr val="183884"/>
                </a:solidFill>
              </a:rPr>
              <a:t>宫鹏云</a:t>
            </a:r>
            <a:endParaRPr lang="en-US" altLang="zh-CN" sz="2200" b="1" dirty="0">
              <a:solidFill>
                <a:srgbClr val="183884"/>
              </a:solidFill>
            </a:endParaRPr>
          </a:p>
          <a:p>
            <a:pPr algn="dist"/>
            <a:r>
              <a:rPr lang="zh-CN" altLang="en-US" sz="2200" b="1" dirty="0">
                <a:solidFill>
                  <a:srgbClr val="183884"/>
                </a:solidFill>
              </a:rPr>
              <a:t>刘    响</a:t>
            </a:r>
            <a:endParaRPr lang="en-US" altLang="zh-CN" sz="2200" b="1" dirty="0">
              <a:solidFill>
                <a:srgbClr val="183884"/>
              </a:solidFill>
            </a:endParaRPr>
          </a:p>
          <a:p>
            <a:pPr algn="dist"/>
            <a:r>
              <a:rPr lang="zh-CN" altLang="en-US" sz="2200" b="1" dirty="0">
                <a:solidFill>
                  <a:srgbClr val="183884"/>
                </a:solidFill>
              </a:rPr>
              <a:t>汤    敏</a:t>
            </a:r>
            <a:endParaRPr lang="en-US" altLang="zh-CN" sz="2200" b="1" dirty="0">
              <a:solidFill>
                <a:srgbClr val="183884"/>
              </a:solidFill>
            </a:endParaRPr>
          </a:p>
          <a:p>
            <a:pPr algn="dist"/>
            <a:r>
              <a:rPr lang="zh-CN" altLang="en-US" sz="2200" b="1" dirty="0">
                <a:solidFill>
                  <a:srgbClr val="183884"/>
                </a:solidFill>
              </a:rPr>
              <a:t>张    傲</a:t>
            </a:r>
            <a:endParaRPr lang="zh-CN" altLang="en-US" sz="2200" b="1" dirty="0">
              <a:solidFill>
                <a:srgbClr val="C00000"/>
              </a:solidFill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4C2088B6-DF5A-46D0-BC18-8CC999A7E414}"/>
              </a:ext>
            </a:extLst>
          </p:cNvPr>
          <p:cNvSpPr txBox="1"/>
          <p:nvPr/>
        </p:nvSpPr>
        <p:spPr>
          <a:xfrm>
            <a:off x="3621754" y="5327230"/>
            <a:ext cx="36287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b="1" dirty="0">
                <a:solidFill>
                  <a:srgbClr val="183884"/>
                </a:solidFill>
              </a:rPr>
              <a:t>：</a:t>
            </a:r>
            <a:r>
              <a:rPr lang="zh-CN" altLang="en-US" sz="2200" b="1" dirty="0">
                <a:solidFill>
                  <a:srgbClr val="C00000"/>
                </a:solidFill>
              </a:rPr>
              <a:t>定量分析</a:t>
            </a:r>
            <a:r>
              <a:rPr lang="zh-CN" altLang="en-US" sz="2200" b="1" dirty="0">
                <a:solidFill>
                  <a:srgbClr val="183884"/>
                </a:solidFill>
              </a:rPr>
              <a:t> </a:t>
            </a:r>
            <a:endParaRPr lang="en-US" altLang="zh-CN" sz="2200" b="1" dirty="0">
              <a:solidFill>
                <a:srgbClr val="183884"/>
              </a:solidFill>
            </a:endParaRPr>
          </a:p>
          <a:p>
            <a:r>
              <a:rPr lang="zh-CN" altLang="en-US" sz="2200" b="1" dirty="0">
                <a:solidFill>
                  <a:srgbClr val="183884"/>
                </a:solidFill>
              </a:rPr>
              <a:t>：</a:t>
            </a:r>
            <a:r>
              <a:rPr lang="zh-CN" altLang="en-US" sz="2200" b="1" dirty="0">
                <a:solidFill>
                  <a:srgbClr val="C00000"/>
                </a:solidFill>
              </a:rPr>
              <a:t>质控分析</a:t>
            </a:r>
            <a:r>
              <a:rPr lang="en-US" altLang="zh-CN" sz="2200" b="1" dirty="0">
                <a:solidFill>
                  <a:srgbClr val="183884"/>
                </a:solidFill>
              </a:rPr>
              <a:t>	</a:t>
            </a:r>
          </a:p>
          <a:p>
            <a:r>
              <a:rPr lang="zh-CN" altLang="en-US" sz="2200" b="1" dirty="0">
                <a:solidFill>
                  <a:srgbClr val="183884"/>
                </a:solidFill>
              </a:rPr>
              <a:t>：</a:t>
            </a:r>
            <a:r>
              <a:rPr lang="zh-CN" altLang="en-US" sz="2200" b="1" dirty="0">
                <a:solidFill>
                  <a:srgbClr val="C00000"/>
                </a:solidFill>
              </a:rPr>
              <a:t>质控分析</a:t>
            </a:r>
            <a:endParaRPr lang="en-US" altLang="zh-CN" sz="2200" b="1" dirty="0">
              <a:solidFill>
                <a:srgbClr val="C00000"/>
              </a:solidFill>
            </a:endParaRPr>
          </a:p>
          <a:p>
            <a:r>
              <a:rPr lang="zh-CN" altLang="en-US" sz="2200" b="1" dirty="0">
                <a:solidFill>
                  <a:srgbClr val="183884"/>
                </a:solidFill>
              </a:rPr>
              <a:t>：</a:t>
            </a:r>
            <a:r>
              <a:rPr lang="en-US" altLang="zh-CN" sz="2200" b="1" dirty="0">
                <a:solidFill>
                  <a:srgbClr val="C00000"/>
                </a:solidFill>
              </a:rPr>
              <a:t>DDA</a:t>
            </a:r>
            <a:r>
              <a:rPr lang="zh-CN" altLang="en-US" sz="2200" b="1" dirty="0">
                <a:solidFill>
                  <a:srgbClr val="C00000"/>
                </a:solidFill>
              </a:rPr>
              <a:t>、</a:t>
            </a:r>
            <a:r>
              <a:rPr lang="en-US" altLang="zh-CN" sz="2200" b="1" dirty="0">
                <a:solidFill>
                  <a:srgbClr val="C00000"/>
                </a:solidFill>
              </a:rPr>
              <a:t>DIA</a:t>
            </a:r>
            <a:r>
              <a:rPr lang="zh-CN" altLang="en-US" sz="2200" b="1" dirty="0">
                <a:solidFill>
                  <a:srgbClr val="C00000"/>
                </a:solidFill>
              </a:rPr>
              <a:t>对比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E7134FA-8054-43C4-A35F-8CE21B34ACAC}"/>
              </a:ext>
            </a:extLst>
          </p:cNvPr>
          <p:cNvSpPr txBox="1"/>
          <p:nvPr/>
        </p:nvSpPr>
        <p:spPr>
          <a:xfrm>
            <a:off x="1087143" y="5023685"/>
            <a:ext cx="1801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183884"/>
                </a:solidFill>
              </a:rPr>
              <a:t>中科院计算所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75934CD9-20B0-49E6-AE4F-822C449CADB2}"/>
              </a:ext>
            </a:extLst>
          </p:cNvPr>
          <p:cNvSpPr txBox="1"/>
          <p:nvPr/>
        </p:nvSpPr>
        <p:spPr>
          <a:xfrm>
            <a:off x="2866119" y="5015211"/>
            <a:ext cx="2929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183884"/>
                </a:solidFill>
              </a:rPr>
              <a:t>北航生物医学工程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09E9552-EC90-43DD-A399-6858DA0DE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534E-9B70-432C-A3B0-07AC948CB584}" type="slidenum">
              <a:rPr lang="zh-CN" altLang="en-US" smtClean="0"/>
              <a:pPr/>
              <a:t>56</a:t>
            </a:fld>
            <a:endParaRPr lang="zh-CN" altLang="en-US" dirty="0"/>
          </a:p>
        </p:txBody>
      </p:sp>
    </p:spTree>
    <p:custDataLst>
      <p:tags r:id="rId1"/>
    </p:custData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987425" y="1907924"/>
            <a:ext cx="5401310" cy="1364615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no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zh-CN" altLang="en-US" sz="6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</a:t>
            </a:r>
            <a:endParaRPr lang="en-US" altLang="zh-CN" sz="6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  <a:defRPr/>
            </a:pPr>
            <a:r>
              <a:rPr lang="zh-CN" altLang="en-US" sz="3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期待下一次</a:t>
            </a:r>
            <a:r>
              <a:rPr lang="en-US" altLang="zh-CN" sz="3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CNCP</a:t>
            </a:r>
            <a:r>
              <a:rPr lang="zh-CN" altLang="en-US" sz="3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评测活动</a:t>
            </a:r>
          </a:p>
        </p:txBody>
      </p:sp>
      <p:sp>
        <p:nvSpPr>
          <p:cNvPr id="6" name="矩形 5"/>
          <p:cNvSpPr/>
          <p:nvPr/>
        </p:nvSpPr>
        <p:spPr>
          <a:xfrm>
            <a:off x="993998" y="3884857"/>
            <a:ext cx="5400000" cy="45719"/>
          </a:xfrm>
          <a:prstGeom prst="rect">
            <a:avLst/>
          </a:prstGeom>
          <a:solidFill>
            <a:srgbClr val="000064"/>
          </a:solidFill>
          <a:ln w="0">
            <a:solidFill>
              <a:srgbClr val="1838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solidFill>
                <a:srgbClr val="183884"/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文本框 1"/>
          <p:cNvSpPr txBox="1"/>
          <p:nvPr/>
        </p:nvSpPr>
        <p:spPr>
          <a:xfrm>
            <a:off x="993775" y="4033520"/>
            <a:ext cx="5400040" cy="121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200" b="1" dirty="0">
                <a:solidFill>
                  <a:srgbClr val="18388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</a:t>
            </a:r>
            <a:r>
              <a:rPr lang="en-US" altLang="zh-CN" sz="3200" b="1" dirty="0">
                <a:solidFill>
                  <a:srgbClr val="18388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ind</a:t>
            </a:r>
            <a:r>
              <a:rPr lang="zh-CN" altLang="en-US" sz="3200" b="1" dirty="0">
                <a:solidFill>
                  <a:srgbClr val="18388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团队</a:t>
            </a:r>
            <a:endParaRPr lang="en-US" altLang="zh-CN" sz="4000" b="1" dirty="0">
              <a:solidFill>
                <a:srgbClr val="18388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en-US" altLang="zh-CN" sz="2400" b="1" dirty="0">
                <a:solidFill>
                  <a:srgbClr val="18388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2023</a:t>
            </a:r>
            <a:r>
              <a:rPr lang="zh-CN" altLang="en-US" sz="2400" b="1" dirty="0">
                <a:solidFill>
                  <a:srgbClr val="18388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400" b="1" dirty="0">
                <a:solidFill>
                  <a:srgbClr val="18388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2400" b="1" dirty="0">
                <a:solidFill>
                  <a:srgbClr val="18388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 </a:t>
            </a:r>
            <a:r>
              <a:rPr lang="en-US" altLang="zh-CN" sz="2400" b="1" dirty="0">
                <a:solidFill>
                  <a:srgbClr val="18388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2400" b="1" dirty="0">
                <a:solidFill>
                  <a:srgbClr val="18388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4" b="8101"/>
          <a:stretch>
            <a:fillRect/>
          </a:stretch>
        </p:blipFill>
        <p:spPr>
          <a:xfrm>
            <a:off x="9634304" y="164891"/>
            <a:ext cx="2557696" cy="1440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4" t="11718" b="12977"/>
          <a:stretch>
            <a:fillRect/>
          </a:stretch>
        </p:blipFill>
        <p:spPr>
          <a:xfrm>
            <a:off x="7311951" y="164891"/>
            <a:ext cx="2284199" cy="1440000"/>
          </a:xfrm>
          <a:prstGeom prst="rect">
            <a:avLst/>
          </a:prstGeom>
        </p:spPr>
      </p:pic>
      <p:pic>
        <p:nvPicPr>
          <p:cNvPr id="29" name="图片 28" descr="logo-中国科学院计算技术研究所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7135" y="5244465"/>
            <a:ext cx="1229995" cy="110934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595870" y="2217420"/>
            <a:ext cx="36087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</a:rPr>
              <a:t>CNCP-2023</a:t>
            </a:r>
            <a:r>
              <a:rPr lang="zh-CN" altLang="en-US" b="1" dirty="0">
                <a:solidFill>
                  <a:srgbClr val="C00000"/>
                </a:solidFill>
              </a:rPr>
              <a:t>质谱技术交流微信群</a:t>
            </a:r>
          </a:p>
          <a:p>
            <a:pPr algn="ctr"/>
            <a:r>
              <a:rPr lang="zh-CN" altLang="en-US" b="1" dirty="0">
                <a:solidFill>
                  <a:srgbClr val="183884"/>
                </a:solidFill>
              </a:rPr>
              <a:t>（</a:t>
            </a:r>
            <a:r>
              <a:rPr lang="en-US" altLang="zh-CN" b="1" dirty="0">
                <a:solidFill>
                  <a:srgbClr val="183884"/>
                </a:solidFill>
              </a:rPr>
              <a:t>2023.9.4</a:t>
            </a:r>
            <a:r>
              <a:rPr lang="zh-CN" altLang="en-US" b="1" dirty="0">
                <a:solidFill>
                  <a:srgbClr val="183884"/>
                </a:solidFill>
              </a:rPr>
              <a:t>前有效）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169275" y="5698490"/>
            <a:ext cx="272034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>
                <a:solidFill>
                  <a:srgbClr val="183884"/>
                </a:solidFill>
              </a:rPr>
              <a:t>若干实验室老师希望有个平台</a:t>
            </a:r>
          </a:p>
          <a:p>
            <a:pPr algn="ctr"/>
            <a:r>
              <a:rPr lang="zh-CN" altLang="en-US" sz="1400">
                <a:solidFill>
                  <a:srgbClr val="183884"/>
                </a:solidFill>
              </a:rPr>
              <a:t>分享自己的</a:t>
            </a:r>
            <a:r>
              <a:rPr lang="en-US" altLang="zh-CN" sz="1400">
                <a:solidFill>
                  <a:srgbClr val="183884"/>
                </a:solidFill>
              </a:rPr>
              <a:t>protocol</a:t>
            </a:r>
            <a:r>
              <a:rPr lang="zh-CN" altLang="en-US" sz="1400">
                <a:solidFill>
                  <a:srgbClr val="183884"/>
                </a:solidFill>
              </a:rPr>
              <a:t>；</a:t>
            </a:r>
            <a:endParaRPr lang="en-US" altLang="zh-CN" sz="1400">
              <a:solidFill>
                <a:srgbClr val="183884"/>
              </a:solidFill>
            </a:endParaRPr>
          </a:p>
          <a:p>
            <a:pPr algn="ctr"/>
            <a:r>
              <a:rPr lang="zh-CN" altLang="en-US" sz="1400">
                <a:solidFill>
                  <a:srgbClr val="183884"/>
                </a:solidFill>
              </a:rPr>
              <a:t>发布相关软件工具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99A39051-78C9-4DD7-A399-8837AAA669B8}"/>
              </a:ext>
            </a:extLst>
          </p:cNvPr>
          <p:cNvGrpSpPr/>
          <p:nvPr/>
        </p:nvGrpSpPr>
        <p:grpSpPr>
          <a:xfrm>
            <a:off x="1696563" y="344891"/>
            <a:ext cx="5825772" cy="1080000"/>
            <a:chOff x="-271396" y="385276"/>
            <a:chExt cx="7086899" cy="1080000"/>
          </a:xfrm>
          <a:solidFill>
            <a:schemeClr val="bg1"/>
          </a:solidFill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177EC6D1-10D5-4B4A-8E4E-BE02F35E200D}"/>
                </a:ext>
              </a:extLst>
            </p:cNvPr>
            <p:cNvSpPr txBox="1"/>
            <p:nvPr/>
          </p:nvSpPr>
          <p:spPr>
            <a:xfrm>
              <a:off x="-271396" y="534528"/>
              <a:ext cx="7086899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zh-CN" altLang="en-US" sz="2400" b="1" kern="0" dirty="0">
                  <a:solidFill>
                    <a:srgbClr val="005AAC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北航医学科学与工程学院</a:t>
              </a:r>
              <a:endParaRPr lang="en-US" altLang="zh-CN" sz="2400" b="1" kern="0" dirty="0">
                <a:solidFill>
                  <a:srgbClr val="005AA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>
                <a:defRPr/>
              </a:pPr>
              <a:r>
                <a:rPr lang="zh-CN" altLang="en-US" sz="2400" b="1" kern="0" dirty="0">
                  <a:solidFill>
                    <a:srgbClr val="005AAC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北航生物与医学工程学院</a:t>
              </a:r>
              <a:endParaRPr lang="en-US" altLang="zh-CN" sz="2400" b="1" kern="0" dirty="0">
                <a:solidFill>
                  <a:srgbClr val="005AA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166B834E-A203-4294-BA28-5CDB3DD96A1B}"/>
                </a:ext>
              </a:extLst>
            </p:cNvPr>
            <p:cNvCxnSpPr/>
            <p:nvPr/>
          </p:nvCxnSpPr>
          <p:spPr>
            <a:xfrm>
              <a:off x="-271396" y="385276"/>
              <a:ext cx="0" cy="1080000"/>
            </a:xfrm>
            <a:prstGeom prst="line">
              <a:avLst/>
            </a:prstGeom>
            <a:grpFill/>
            <a:ln w="38100" cap="flat" cmpd="sng" algn="ctr">
              <a:solidFill>
                <a:srgbClr val="005AAC"/>
              </a:solidFill>
              <a:prstDash val="solid"/>
              <a:miter lim="800000"/>
            </a:ln>
            <a:effectLst/>
          </p:spPr>
        </p:cxn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7C41E615-8DC1-4C1F-B955-DDE65F25FC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49" y="325513"/>
            <a:ext cx="1118755" cy="11187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D5C4FF3-B158-4F6A-A07B-6D239F6E63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206" y="5370715"/>
            <a:ext cx="856844" cy="85684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300B891-82B9-439E-892E-058CEF2F95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7" t="34253" r="13469" b="16907"/>
          <a:stretch/>
        </p:blipFill>
        <p:spPr>
          <a:xfrm>
            <a:off x="8067860" y="2892100"/>
            <a:ext cx="2923169" cy="2776870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5F20EC1-89F6-468F-B3FA-D2E14792C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534E-9B70-432C-A3B0-07AC948CB584}" type="slidenum">
              <a:rPr lang="zh-CN" altLang="en-US" smtClean="0"/>
              <a:pPr/>
              <a:t>57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27</a:t>
            </a:r>
            <a:r>
              <a:rPr lang="zh-CN" altLang="en-US" dirty="0">
                <a:solidFill>
                  <a:srgbClr val="C00000"/>
                </a:solidFill>
              </a:rPr>
              <a:t>个平台</a:t>
            </a:r>
            <a:r>
              <a:rPr dirty="0"/>
              <a:t>情况汇总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48335" y="3284220"/>
            <a:ext cx="1176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QE01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555114" y="3274060"/>
            <a:ext cx="1592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QEplus01</a:t>
            </a:r>
          </a:p>
          <a:p>
            <a:endParaRPr lang="en-US" altLang="zh-CN" b="1" dirty="0">
              <a:solidFill>
                <a:srgbClr val="C0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67416" y="3288723"/>
            <a:ext cx="1592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</a:rPr>
              <a:t>QEHF01</a:t>
            </a:r>
          </a:p>
          <a:p>
            <a:endParaRPr lang="en-US" altLang="zh-CN" b="1" dirty="0">
              <a:solidFill>
                <a:srgbClr val="C0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412061" y="3226435"/>
            <a:ext cx="15925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QEHFX01</a:t>
            </a:r>
          </a:p>
          <a:p>
            <a:endParaRPr lang="en-US" altLang="zh-CN" b="1" dirty="0">
              <a:solidFill>
                <a:srgbClr val="C00000"/>
              </a:solidFill>
            </a:endParaRPr>
          </a:p>
          <a:p>
            <a:r>
              <a:rPr lang="en-US" altLang="zh-CN" b="1" dirty="0">
                <a:solidFill>
                  <a:srgbClr val="C00000"/>
                </a:solidFill>
              </a:rPr>
              <a:t>Lumos01</a:t>
            </a:r>
          </a:p>
          <a:p>
            <a:r>
              <a:rPr lang="en-US" altLang="zh-CN" b="1" dirty="0">
                <a:solidFill>
                  <a:srgbClr val="C00000"/>
                </a:solidFill>
              </a:rPr>
              <a:t>Lumos02</a:t>
            </a:r>
          </a:p>
          <a:p>
            <a:r>
              <a:rPr lang="en-US" altLang="zh-CN" b="1" dirty="0">
                <a:solidFill>
                  <a:srgbClr val="C00000"/>
                </a:solidFill>
              </a:rPr>
              <a:t>Lumos03</a:t>
            </a:r>
          </a:p>
          <a:p>
            <a:r>
              <a:rPr lang="en-US" altLang="zh-CN" b="1" dirty="0">
                <a:solidFill>
                  <a:srgbClr val="C00000"/>
                </a:solidFill>
              </a:rPr>
              <a:t>Lumos04</a:t>
            </a:r>
          </a:p>
          <a:p>
            <a:endParaRPr lang="en-US" altLang="zh-CN" b="1" dirty="0">
              <a:solidFill>
                <a:srgbClr val="C0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914179" y="3156007"/>
            <a:ext cx="24476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Exploris01</a:t>
            </a:r>
          </a:p>
          <a:p>
            <a:r>
              <a:rPr lang="en-US" altLang="zh-CN" b="1" dirty="0">
                <a:solidFill>
                  <a:srgbClr val="C00000"/>
                </a:solidFill>
                <a:sym typeface="+mn-ea"/>
              </a:rPr>
              <a:t>Exploris02</a:t>
            </a:r>
            <a:endParaRPr lang="en-US" altLang="zh-CN" b="1" dirty="0">
              <a:solidFill>
                <a:srgbClr val="C00000"/>
              </a:solidFill>
            </a:endParaRPr>
          </a:p>
          <a:p>
            <a:r>
              <a:rPr lang="en-US" altLang="zh-CN" b="1" dirty="0">
                <a:solidFill>
                  <a:srgbClr val="C00000"/>
                </a:solidFill>
                <a:sym typeface="+mn-ea"/>
              </a:rPr>
              <a:t>Exploris03</a:t>
            </a:r>
          </a:p>
          <a:p>
            <a:r>
              <a:rPr lang="en-US" altLang="zh-CN" b="1" dirty="0">
                <a:solidFill>
                  <a:srgbClr val="C00000"/>
                </a:solidFill>
                <a:sym typeface="+mn-ea"/>
              </a:rPr>
              <a:t>Exploris04</a:t>
            </a:r>
          </a:p>
          <a:p>
            <a:r>
              <a:rPr lang="en-US" altLang="zh-CN" b="1" dirty="0">
                <a:solidFill>
                  <a:srgbClr val="C00000"/>
                </a:solidFill>
                <a:sym typeface="+mn-ea"/>
              </a:rPr>
              <a:t>Exploris05</a:t>
            </a:r>
            <a:endParaRPr lang="en-US" altLang="zh-CN" b="1" dirty="0">
              <a:solidFill>
                <a:srgbClr val="C00000"/>
              </a:solidFill>
            </a:endParaRPr>
          </a:p>
          <a:p>
            <a:r>
              <a:rPr lang="en-US" altLang="zh-CN" b="1" dirty="0">
                <a:solidFill>
                  <a:srgbClr val="C00000"/>
                </a:solidFill>
              </a:rPr>
              <a:t>Eclipse01</a:t>
            </a:r>
          </a:p>
          <a:p>
            <a:r>
              <a:rPr lang="en-US" altLang="zh-CN" b="1" dirty="0">
                <a:solidFill>
                  <a:srgbClr val="C00000"/>
                </a:solidFill>
              </a:rPr>
              <a:t>Eclipse02</a:t>
            </a:r>
          </a:p>
          <a:p>
            <a:r>
              <a:rPr lang="en-US" altLang="zh-CN" b="1" dirty="0">
                <a:solidFill>
                  <a:srgbClr val="C00000"/>
                </a:solidFill>
              </a:rPr>
              <a:t>Eclipse-F01</a:t>
            </a:r>
          </a:p>
          <a:p>
            <a:endParaRPr lang="en-US" altLang="zh-CN" b="1" dirty="0">
              <a:solidFill>
                <a:srgbClr val="C00000"/>
              </a:solidFill>
            </a:endParaRPr>
          </a:p>
          <a:p>
            <a:endParaRPr lang="en-US" altLang="zh-CN" b="1" dirty="0">
              <a:solidFill>
                <a:srgbClr val="C00000"/>
              </a:solidFill>
            </a:endParaRPr>
          </a:p>
        </p:txBody>
      </p:sp>
      <p:cxnSp>
        <p:nvCxnSpPr>
          <p:cNvPr id="12" name="直接箭头连接符 11"/>
          <p:cNvCxnSpPr/>
          <p:nvPr/>
        </p:nvCxnSpPr>
        <p:spPr>
          <a:xfrm flipV="1">
            <a:off x="618490" y="2644775"/>
            <a:ext cx="10955020" cy="2032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764540" y="2026920"/>
            <a:ext cx="1217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/>
              <a:t>2011</a:t>
            </a:r>
          </a:p>
        </p:txBody>
      </p:sp>
      <p:sp>
        <p:nvSpPr>
          <p:cNvPr id="14" name="矩形 13"/>
          <p:cNvSpPr/>
          <p:nvPr/>
        </p:nvSpPr>
        <p:spPr>
          <a:xfrm>
            <a:off x="648335" y="3216275"/>
            <a:ext cx="811530" cy="5264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979170" y="2600325"/>
            <a:ext cx="121920" cy="615950"/>
            <a:chOff x="1542" y="3423"/>
            <a:chExt cx="192" cy="970"/>
          </a:xfrm>
        </p:grpSpPr>
        <p:cxnSp>
          <p:nvCxnSpPr>
            <p:cNvPr id="15" name="直接连接符 14"/>
            <p:cNvCxnSpPr>
              <a:cxnSpLocks/>
              <a:endCxn id="14" idx="0"/>
            </p:cNvCxnSpPr>
            <p:nvPr/>
          </p:nvCxnSpPr>
          <p:spPr>
            <a:xfrm>
              <a:off x="1660" y="3498"/>
              <a:ext cx="0" cy="89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椭圆 15"/>
            <p:cNvSpPr/>
            <p:nvPr/>
          </p:nvSpPr>
          <p:spPr>
            <a:xfrm>
              <a:off x="1542" y="3423"/>
              <a:ext cx="192" cy="19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112009" y="2600325"/>
            <a:ext cx="121920" cy="615950"/>
            <a:chOff x="1542" y="3423"/>
            <a:chExt cx="192" cy="970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1644" y="3482"/>
              <a:ext cx="0" cy="91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椭圆 19"/>
            <p:cNvSpPr/>
            <p:nvPr/>
          </p:nvSpPr>
          <p:spPr>
            <a:xfrm>
              <a:off x="1542" y="3423"/>
              <a:ext cx="192" cy="19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矩形 20"/>
          <p:cNvSpPr/>
          <p:nvPr/>
        </p:nvSpPr>
        <p:spPr>
          <a:xfrm>
            <a:off x="1574164" y="3216275"/>
            <a:ext cx="1197610" cy="5264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3402746" y="2600325"/>
            <a:ext cx="121920" cy="615950"/>
            <a:chOff x="1542" y="3423"/>
            <a:chExt cx="192" cy="970"/>
          </a:xfrm>
        </p:grpSpPr>
        <p:cxnSp>
          <p:nvCxnSpPr>
            <p:cNvPr id="23" name="直接连接符 22"/>
            <p:cNvCxnSpPr/>
            <p:nvPr/>
          </p:nvCxnSpPr>
          <p:spPr>
            <a:xfrm>
              <a:off x="1644" y="3482"/>
              <a:ext cx="0" cy="91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椭圆 23"/>
            <p:cNvSpPr/>
            <p:nvPr/>
          </p:nvSpPr>
          <p:spPr>
            <a:xfrm>
              <a:off x="1542" y="3423"/>
              <a:ext cx="192" cy="19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5" name="矩形 24"/>
          <p:cNvSpPr/>
          <p:nvPr/>
        </p:nvSpPr>
        <p:spPr>
          <a:xfrm>
            <a:off x="2868711" y="3226435"/>
            <a:ext cx="1197610" cy="5162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6962606" y="2571750"/>
            <a:ext cx="121920" cy="615950"/>
            <a:chOff x="1542" y="3423"/>
            <a:chExt cx="192" cy="970"/>
          </a:xfrm>
        </p:grpSpPr>
        <p:cxnSp>
          <p:nvCxnSpPr>
            <p:cNvPr id="27" name="直接连接符 26"/>
            <p:cNvCxnSpPr/>
            <p:nvPr/>
          </p:nvCxnSpPr>
          <p:spPr>
            <a:xfrm>
              <a:off x="1644" y="3482"/>
              <a:ext cx="0" cy="91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椭圆 27"/>
            <p:cNvSpPr/>
            <p:nvPr/>
          </p:nvSpPr>
          <p:spPr>
            <a:xfrm>
              <a:off x="1542" y="3423"/>
              <a:ext cx="192" cy="19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8551256" y="2586719"/>
            <a:ext cx="121920" cy="576000"/>
            <a:chOff x="1542" y="3423"/>
            <a:chExt cx="192" cy="970"/>
          </a:xfrm>
        </p:grpSpPr>
        <p:cxnSp>
          <p:nvCxnSpPr>
            <p:cNvPr id="30" name="直接连接符 29"/>
            <p:cNvCxnSpPr/>
            <p:nvPr/>
          </p:nvCxnSpPr>
          <p:spPr>
            <a:xfrm>
              <a:off x="1644" y="3482"/>
              <a:ext cx="0" cy="91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椭圆 30"/>
            <p:cNvSpPr/>
            <p:nvPr/>
          </p:nvSpPr>
          <p:spPr>
            <a:xfrm>
              <a:off x="1542" y="3423"/>
              <a:ext cx="192" cy="19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6424761" y="3178810"/>
            <a:ext cx="1197610" cy="18231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7927166" y="3166109"/>
            <a:ext cx="1492271" cy="232227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7998922" y="2026920"/>
            <a:ext cx="1217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/>
              <a:t>2019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6417776" y="2026920"/>
            <a:ext cx="1217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/>
              <a:t>2018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764540" y="4544060"/>
            <a:ext cx="237363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b="1">
                <a:sym typeface="+mn-ea"/>
              </a:rPr>
              <a:t>2</a:t>
            </a:r>
            <a:r>
              <a:rPr lang="zh-CN" altLang="en-US" b="1">
                <a:sym typeface="+mn-ea"/>
              </a:rPr>
              <a:t>、</a:t>
            </a:r>
            <a:r>
              <a:rPr b="1">
                <a:sym typeface="+mn-ea"/>
              </a:rPr>
              <a:t>数据编号原则</a:t>
            </a:r>
          </a:p>
          <a:p>
            <a:r>
              <a:rPr lang="zh-CN" b="1">
                <a:solidFill>
                  <a:srgbClr val="C00000"/>
                </a:solidFill>
                <a:sym typeface="+mn-ea"/>
              </a:rPr>
              <a:t>质谱仪</a:t>
            </a:r>
            <a:r>
              <a:rPr b="1">
                <a:solidFill>
                  <a:srgbClr val="C00000"/>
                </a:solidFill>
                <a:sym typeface="+mn-ea"/>
              </a:rPr>
              <a:t>类型</a:t>
            </a:r>
            <a:r>
              <a:rPr lang="en-US" altLang="zh-CN" b="1">
                <a:solidFill>
                  <a:srgbClr val="C00000"/>
                </a:solidFill>
                <a:sym typeface="+mn-ea"/>
              </a:rPr>
              <a:t>+</a:t>
            </a:r>
            <a:r>
              <a:rPr lang="zh-CN" b="1">
                <a:solidFill>
                  <a:srgbClr val="C00000"/>
                </a:solidFill>
                <a:sym typeface="+mn-ea"/>
              </a:rPr>
              <a:t>分析编号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764540" y="1381760"/>
            <a:ext cx="3510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b="1">
                <a:sym typeface="+mn-ea"/>
              </a:rPr>
              <a:t>1</a:t>
            </a:r>
            <a:r>
              <a:rPr lang="zh-CN" altLang="en-US" b="1">
                <a:sym typeface="+mn-ea"/>
              </a:rPr>
              <a:t>、按</a:t>
            </a:r>
            <a:r>
              <a:rPr lang="zh-CN" b="1">
                <a:sym typeface="+mn-ea"/>
              </a:rPr>
              <a:t>质谱仪的最初发布时间排序</a:t>
            </a:r>
            <a:endParaRPr lang="zh-CN" b="1"/>
          </a:p>
        </p:txBody>
      </p:sp>
      <p:sp>
        <p:nvSpPr>
          <p:cNvPr id="3" name="文本框 2"/>
          <p:cNvSpPr txBox="1"/>
          <p:nvPr/>
        </p:nvSpPr>
        <p:spPr>
          <a:xfrm>
            <a:off x="1831974" y="2040890"/>
            <a:ext cx="1217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/>
              <a:t>2012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138170" y="2021106"/>
            <a:ext cx="1217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2014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64540" y="5342255"/>
            <a:ext cx="5918835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dirty="0">
                <a:sym typeface="+mn-ea"/>
              </a:rPr>
              <a:t>3</a:t>
            </a:r>
            <a:r>
              <a:rPr lang="zh-CN" altLang="en-US" b="1" dirty="0">
                <a:sym typeface="+mn-ea"/>
              </a:rPr>
              <a:t>、</a:t>
            </a:r>
            <a:r>
              <a:rPr lang="zh-CN" b="1" dirty="0">
                <a:sym typeface="+mn-ea"/>
              </a:rPr>
              <a:t>同一实验室同一仪器的多套数据，以效果最好的为准</a:t>
            </a:r>
          </a:p>
          <a:p>
            <a:endParaRPr lang="zh-CN" b="1" dirty="0">
              <a:solidFill>
                <a:srgbClr val="C00000"/>
              </a:solidFill>
              <a:sym typeface="+mn-ea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A29BA484-3686-4066-9289-4702C64D36F5}"/>
              </a:ext>
            </a:extLst>
          </p:cNvPr>
          <p:cNvSpPr txBox="1"/>
          <p:nvPr/>
        </p:nvSpPr>
        <p:spPr>
          <a:xfrm>
            <a:off x="9919624" y="2039319"/>
            <a:ext cx="1217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/>
              <a:t>2021</a:t>
            </a:r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0691AE3A-5B03-4919-9C00-C2065DE31A72}"/>
              </a:ext>
            </a:extLst>
          </p:cNvPr>
          <p:cNvGrpSpPr/>
          <p:nvPr/>
        </p:nvGrpSpPr>
        <p:grpSpPr>
          <a:xfrm>
            <a:off x="10467312" y="2579598"/>
            <a:ext cx="121920" cy="576000"/>
            <a:chOff x="1542" y="3423"/>
            <a:chExt cx="192" cy="970"/>
          </a:xfrm>
        </p:grpSpPr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id="{F6F440AA-A27A-4C02-97BB-9F66C66D7F96}"/>
                </a:ext>
              </a:extLst>
            </p:cNvPr>
            <p:cNvCxnSpPr/>
            <p:nvPr/>
          </p:nvCxnSpPr>
          <p:spPr>
            <a:xfrm>
              <a:off x="1644" y="3482"/>
              <a:ext cx="0" cy="91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B27F74D9-2213-40BE-BD36-4075BE59FA7E}"/>
                </a:ext>
              </a:extLst>
            </p:cNvPr>
            <p:cNvSpPr/>
            <p:nvPr/>
          </p:nvSpPr>
          <p:spPr>
            <a:xfrm>
              <a:off x="1542" y="3423"/>
              <a:ext cx="192" cy="19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3" name="文本框 42">
            <a:extLst>
              <a:ext uri="{FF2B5EF4-FFF2-40B4-BE49-F238E27FC236}">
                <a16:creationId xmlns:a16="http://schemas.microsoft.com/office/drawing/2014/main" id="{809AE626-FB26-4F1B-ADBF-4F283A8B8B85}"/>
              </a:ext>
            </a:extLst>
          </p:cNvPr>
          <p:cNvSpPr txBox="1"/>
          <p:nvPr/>
        </p:nvSpPr>
        <p:spPr>
          <a:xfrm>
            <a:off x="9582016" y="3156007"/>
            <a:ext cx="24476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timsTOFPro2_01</a:t>
            </a:r>
          </a:p>
          <a:p>
            <a:r>
              <a:rPr lang="en-US" altLang="zh-CN" b="1" dirty="0">
                <a:solidFill>
                  <a:srgbClr val="C00000"/>
                </a:solidFill>
              </a:rPr>
              <a:t>timsTOFPro2_02</a:t>
            </a:r>
          </a:p>
          <a:p>
            <a:r>
              <a:rPr lang="en-US" altLang="zh-CN" b="1" dirty="0">
                <a:solidFill>
                  <a:srgbClr val="C00000"/>
                </a:solidFill>
              </a:rPr>
              <a:t>timsTOFPro2_03</a:t>
            </a:r>
          </a:p>
          <a:p>
            <a:r>
              <a:rPr lang="en-US" altLang="zh-CN" b="1" dirty="0">
                <a:solidFill>
                  <a:srgbClr val="C00000"/>
                </a:solidFill>
              </a:rPr>
              <a:t>timsTOFPro2_04</a:t>
            </a:r>
          </a:p>
          <a:p>
            <a:r>
              <a:rPr lang="en-US" altLang="zh-CN" b="1" dirty="0">
                <a:solidFill>
                  <a:srgbClr val="C00000"/>
                </a:solidFill>
              </a:rPr>
              <a:t>timsTOFPro2_05</a:t>
            </a:r>
          </a:p>
          <a:p>
            <a:endParaRPr lang="en-US" altLang="zh-CN" b="1" dirty="0">
              <a:solidFill>
                <a:srgbClr val="C00000"/>
              </a:solidFill>
            </a:endParaRPr>
          </a:p>
          <a:p>
            <a:r>
              <a:rPr lang="en-US" altLang="zh-CN" b="1" dirty="0">
                <a:solidFill>
                  <a:srgbClr val="C00000"/>
                </a:solidFill>
              </a:rPr>
              <a:t>timsTOFSCP01</a:t>
            </a:r>
          </a:p>
          <a:p>
            <a:r>
              <a:rPr lang="en-US" altLang="zh-CN" b="1" dirty="0">
                <a:solidFill>
                  <a:srgbClr val="C00000"/>
                </a:solidFill>
              </a:rPr>
              <a:t>timsTOFSCP02</a:t>
            </a:r>
          </a:p>
          <a:p>
            <a:endParaRPr lang="en-US" altLang="zh-CN" b="1" dirty="0">
              <a:solidFill>
                <a:srgbClr val="C00000"/>
              </a:solidFill>
            </a:endParaRPr>
          </a:p>
          <a:p>
            <a:endParaRPr lang="en-US" altLang="zh-CN" b="1" dirty="0">
              <a:solidFill>
                <a:srgbClr val="C00000"/>
              </a:solidFill>
            </a:endParaRPr>
          </a:p>
          <a:p>
            <a:endParaRPr lang="en-US" altLang="zh-CN" b="1" dirty="0">
              <a:solidFill>
                <a:srgbClr val="C00000"/>
              </a:solidFill>
            </a:endParaRPr>
          </a:p>
          <a:p>
            <a:endParaRPr lang="en-US" altLang="zh-CN" b="1" dirty="0">
              <a:solidFill>
                <a:srgbClr val="C00000"/>
              </a:solidFill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B3EA707E-4811-4A55-A2C3-D89AE32DEDCD}"/>
              </a:ext>
            </a:extLst>
          </p:cNvPr>
          <p:cNvSpPr/>
          <p:nvPr/>
        </p:nvSpPr>
        <p:spPr>
          <a:xfrm>
            <a:off x="9595004" y="3164485"/>
            <a:ext cx="1978506" cy="23239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2E6FEDB3-69E7-4201-A344-149D8C3BBCCA}"/>
              </a:ext>
            </a:extLst>
          </p:cNvPr>
          <p:cNvSpPr txBox="1"/>
          <p:nvPr/>
        </p:nvSpPr>
        <p:spPr>
          <a:xfrm>
            <a:off x="4709939" y="2013268"/>
            <a:ext cx="1217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2017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AC0EE16A-19BB-438C-97B1-61B1835A21CF}"/>
              </a:ext>
            </a:extLst>
          </p:cNvPr>
          <p:cNvSpPr txBox="1"/>
          <p:nvPr/>
        </p:nvSpPr>
        <p:spPr>
          <a:xfrm>
            <a:off x="4159661" y="3189875"/>
            <a:ext cx="24476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timsTOFPro1_01</a:t>
            </a:r>
          </a:p>
          <a:p>
            <a:r>
              <a:rPr lang="en-US" altLang="zh-CN" b="1" dirty="0">
                <a:solidFill>
                  <a:srgbClr val="C00000"/>
                </a:solidFill>
              </a:rPr>
              <a:t>timsTOFPro1_02</a:t>
            </a:r>
          </a:p>
          <a:p>
            <a:r>
              <a:rPr lang="en-US" altLang="zh-CN" b="1" dirty="0">
                <a:solidFill>
                  <a:srgbClr val="C00000"/>
                </a:solidFill>
              </a:rPr>
              <a:t>timsTOFPro1_03</a:t>
            </a:r>
          </a:p>
          <a:p>
            <a:r>
              <a:rPr lang="en-US" altLang="zh-CN" b="1" dirty="0">
                <a:solidFill>
                  <a:srgbClr val="C00000"/>
                </a:solidFill>
              </a:rPr>
              <a:t>timsTOFPro1_04</a:t>
            </a:r>
          </a:p>
          <a:p>
            <a:endParaRPr lang="en-US" altLang="zh-CN" b="1" dirty="0">
              <a:solidFill>
                <a:srgbClr val="C00000"/>
              </a:solidFill>
            </a:endParaRPr>
          </a:p>
          <a:p>
            <a:endParaRPr lang="en-US" altLang="zh-CN" b="1" dirty="0">
              <a:solidFill>
                <a:srgbClr val="C00000"/>
              </a:solidFill>
            </a:endParaRPr>
          </a:p>
          <a:p>
            <a:endParaRPr lang="en-US" altLang="zh-CN" b="1" dirty="0">
              <a:solidFill>
                <a:srgbClr val="C00000"/>
              </a:solidFill>
            </a:endParaRPr>
          </a:p>
          <a:p>
            <a:endParaRPr lang="en-US" altLang="zh-CN" b="1" dirty="0">
              <a:solidFill>
                <a:srgbClr val="C00000"/>
              </a:solidFill>
            </a:endParaRP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6B459491-EE9C-49DB-86C8-9D51B7C6AD32}"/>
              </a:ext>
            </a:extLst>
          </p:cNvPr>
          <p:cNvGrpSpPr/>
          <p:nvPr/>
        </p:nvGrpSpPr>
        <p:grpSpPr>
          <a:xfrm>
            <a:off x="5042161" y="2596602"/>
            <a:ext cx="121920" cy="576000"/>
            <a:chOff x="1542" y="3423"/>
            <a:chExt cx="192" cy="970"/>
          </a:xfrm>
        </p:grpSpPr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761B9A36-F527-43A9-A9CF-22AC430E8EC5}"/>
                </a:ext>
              </a:extLst>
            </p:cNvPr>
            <p:cNvCxnSpPr/>
            <p:nvPr/>
          </p:nvCxnSpPr>
          <p:spPr>
            <a:xfrm>
              <a:off x="1644" y="3482"/>
              <a:ext cx="0" cy="91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33DAB445-2E2A-4DAD-B75C-789F0DD3D56F}"/>
                </a:ext>
              </a:extLst>
            </p:cNvPr>
            <p:cNvSpPr/>
            <p:nvPr/>
          </p:nvSpPr>
          <p:spPr>
            <a:xfrm>
              <a:off x="1542" y="3423"/>
              <a:ext cx="192" cy="19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0" name="矩形 49">
            <a:extLst>
              <a:ext uri="{FF2B5EF4-FFF2-40B4-BE49-F238E27FC236}">
                <a16:creationId xmlns:a16="http://schemas.microsoft.com/office/drawing/2014/main" id="{AA6FF61A-0F71-4F5C-8D2D-E7161F3B0D93}"/>
              </a:ext>
            </a:extLst>
          </p:cNvPr>
          <p:cNvSpPr/>
          <p:nvPr/>
        </p:nvSpPr>
        <p:spPr>
          <a:xfrm>
            <a:off x="4169853" y="3207637"/>
            <a:ext cx="1978506" cy="117005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灯片编号占位符 37">
            <a:extLst>
              <a:ext uri="{FF2B5EF4-FFF2-40B4-BE49-F238E27FC236}">
                <a16:creationId xmlns:a16="http://schemas.microsoft.com/office/drawing/2014/main" id="{B39D7DC4-4BBD-4112-A643-45E805153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534E-9B70-432C-A3B0-07AC948CB584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0134E2-084D-BAFF-9C56-5752F61AE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汇报提纲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44C85919-E719-40D4-B622-8AAF917C2E16}"/>
              </a:ext>
            </a:extLst>
          </p:cNvPr>
          <p:cNvGrpSpPr/>
          <p:nvPr/>
        </p:nvGrpSpPr>
        <p:grpSpPr>
          <a:xfrm>
            <a:off x="2656870" y="1936601"/>
            <a:ext cx="7282150" cy="3776817"/>
            <a:chOff x="2070130" y="1092686"/>
            <a:chExt cx="7282150" cy="3776817"/>
          </a:xfrm>
        </p:grpSpPr>
        <p:sp>
          <p:nvSpPr>
            <p:cNvPr id="7" name="矩形​​ 12">
              <a:extLst>
                <a:ext uri="{FF2B5EF4-FFF2-40B4-BE49-F238E27FC236}">
                  <a16:creationId xmlns:a16="http://schemas.microsoft.com/office/drawing/2014/main" id="{A6DC5E92-4967-4BA1-8DEE-D512A0FF211D}"/>
                </a:ext>
              </a:extLst>
            </p:cNvPr>
            <p:cNvSpPr/>
            <p:nvPr/>
          </p:nvSpPr>
          <p:spPr>
            <a:xfrm>
              <a:off x="3241611" y="1092686"/>
              <a:ext cx="6110669" cy="69386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5" rIns="121908" bIns="60955" anchor="ctr"/>
            <a:lstStyle/>
            <a:p>
              <a:pPr marL="360045">
                <a:defRPr/>
              </a:pPr>
              <a:r>
                <a:rPr lang="zh-CN" altLang="en-US" sz="3600" b="1" dirty="0">
                  <a:solidFill>
                    <a:srgbClr val="1838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评测情况概述</a:t>
              </a:r>
            </a:p>
          </p:txBody>
        </p:sp>
        <p:sp>
          <p:nvSpPr>
            <p:cNvPr id="8" name="矩形​​ 3">
              <a:extLst>
                <a:ext uri="{FF2B5EF4-FFF2-40B4-BE49-F238E27FC236}">
                  <a16:creationId xmlns:a16="http://schemas.microsoft.com/office/drawing/2014/main" id="{34A6CFBF-A71B-448F-AA69-10439F81EA5F}"/>
                </a:ext>
              </a:extLst>
            </p:cNvPr>
            <p:cNvSpPr/>
            <p:nvPr/>
          </p:nvSpPr>
          <p:spPr>
            <a:xfrm>
              <a:off x="2070130" y="1092686"/>
              <a:ext cx="974055" cy="820404"/>
            </a:xfrm>
            <a:custGeom>
              <a:avLst/>
              <a:gdLst/>
              <a:ahLst/>
              <a:cxnLst/>
              <a:rect l="l" t="t" r="r" b="b"/>
              <a:pathLst>
                <a:path w="1152128" h="936104">
                  <a:moveTo>
                    <a:pt x="0" y="0"/>
                  </a:moveTo>
                  <a:lnTo>
                    <a:pt x="1152128" y="0"/>
                  </a:lnTo>
                  <a:lnTo>
                    <a:pt x="1152128" y="792088"/>
                  </a:lnTo>
                  <a:lnTo>
                    <a:pt x="720080" y="792088"/>
                  </a:lnTo>
                  <a:lnTo>
                    <a:pt x="576064" y="936104"/>
                  </a:lnTo>
                  <a:lnTo>
                    <a:pt x="432048" y="792088"/>
                  </a:lnTo>
                  <a:lnTo>
                    <a:pt x="0" y="792088"/>
                  </a:lnTo>
                  <a:close/>
                </a:path>
              </a:pathLst>
            </a:custGeom>
            <a:solidFill>
              <a:srgbClr val="1B2153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 algn="ctr">
                <a:defRPr/>
              </a:pPr>
              <a:r>
                <a:rPr lang="zh-CN" altLang="en-US" sz="36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</a:t>
              </a:r>
            </a:p>
          </p:txBody>
        </p:sp>
        <p:sp>
          <p:nvSpPr>
            <p:cNvPr id="9" name="矩形​​ 3">
              <a:extLst>
                <a:ext uri="{FF2B5EF4-FFF2-40B4-BE49-F238E27FC236}">
                  <a16:creationId xmlns:a16="http://schemas.microsoft.com/office/drawing/2014/main" id="{F7078123-5D6C-4934-9B91-00764A4DE209}"/>
                </a:ext>
              </a:extLst>
            </p:cNvPr>
            <p:cNvSpPr/>
            <p:nvPr/>
          </p:nvSpPr>
          <p:spPr>
            <a:xfrm>
              <a:off x="2070130" y="2078157"/>
              <a:ext cx="974055" cy="820404"/>
            </a:xfrm>
            <a:custGeom>
              <a:avLst/>
              <a:gdLst/>
              <a:ahLst/>
              <a:cxnLst/>
              <a:rect l="l" t="t" r="r" b="b"/>
              <a:pathLst>
                <a:path w="1152128" h="936104">
                  <a:moveTo>
                    <a:pt x="0" y="0"/>
                  </a:moveTo>
                  <a:lnTo>
                    <a:pt x="1152128" y="0"/>
                  </a:lnTo>
                  <a:lnTo>
                    <a:pt x="1152128" y="792088"/>
                  </a:lnTo>
                  <a:lnTo>
                    <a:pt x="720080" y="792088"/>
                  </a:lnTo>
                  <a:lnTo>
                    <a:pt x="576064" y="936104"/>
                  </a:lnTo>
                  <a:lnTo>
                    <a:pt x="432048" y="792088"/>
                  </a:lnTo>
                  <a:lnTo>
                    <a:pt x="0" y="792088"/>
                  </a:lnTo>
                  <a:close/>
                </a:path>
              </a:pathLst>
            </a:custGeom>
            <a:solidFill>
              <a:srgbClr val="1B2153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 algn="ctr">
                <a:defRPr/>
              </a:pPr>
              <a:r>
                <a:rPr lang="zh-CN" altLang="en-US" sz="36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</a:t>
              </a:r>
            </a:p>
          </p:txBody>
        </p:sp>
        <p:sp>
          <p:nvSpPr>
            <p:cNvPr id="10" name="矩形​​ 12">
              <a:extLst>
                <a:ext uri="{FF2B5EF4-FFF2-40B4-BE49-F238E27FC236}">
                  <a16:creationId xmlns:a16="http://schemas.microsoft.com/office/drawing/2014/main" id="{56AA3A09-6CC9-469C-8DC7-9D21DF780A5D}"/>
                </a:ext>
              </a:extLst>
            </p:cNvPr>
            <p:cNvSpPr/>
            <p:nvPr/>
          </p:nvSpPr>
          <p:spPr>
            <a:xfrm>
              <a:off x="3241611" y="2078157"/>
              <a:ext cx="6110669" cy="69386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5" rIns="121908" bIns="60955" anchor="ctr"/>
            <a:lstStyle/>
            <a:p>
              <a:pPr marL="360045">
                <a:defRPr/>
              </a:pPr>
              <a:r>
                <a:rPr lang="zh-CN" altLang="en-US" sz="3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评测方法介绍</a:t>
              </a:r>
            </a:p>
          </p:txBody>
        </p:sp>
        <p:sp>
          <p:nvSpPr>
            <p:cNvPr id="11" name="矩形​​ 12">
              <a:extLst>
                <a:ext uri="{FF2B5EF4-FFF2-40B4-BE49-F238E27FC236}">
                  <a16:creationId xmlns:a16="http://schemas.microsoft.com/office/drawing/2014/main" id="{5CB64C44-1C41-4BEC-A892-C6E27343DA56}"/>
                </a:ext>
              </a:extLst>
            </p:cNvPr>
            <p:cNvSpPr/>
            <p:nvPr/>
          </p:nvSpPr>
          <p:spPr>
            <a:xfrm>
              <a:off x="3241611" y="4049099"/>
              <a:ext cx="6110669" cy="69386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5" rIns="121908" bIns="60955" anchor="ctr"/>
            <a:lstStyle/>
            <a:p>
              <a:pPr marL="360045"/>
              <a:r>
                <a:rPr lang="zh-CN" altLang="en-US" sz="3600" b="1" dirty="0">
                  <a:solidFill>
                    <a:srgbClr val="1838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总结与展望</a:t>
              </a:r>
              <a:endParaRPr lang="zh-CN" altLang="en-US" sz="3600" b="1" dirty="0">
                <a:solidFill>
                  <a:srgbClr val="18388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矩形​​ 3">
              <a:extLst>
                <a:ext uri="{FF2B5EF4-FFF2-40B4-BE49-F238E27FC236}">
                  <a16:creationId xmlns:a16="http://schemas.microsoft.com/office/drawing/2014/main" id="{3BFE3549-45B5-47CB-B4B8-E17381D4972D}"/>
                </a:ext>
              </a:extLst>
            </p:cNvPr>
            <p:cNvSpPr/>
            <p:nvPr/>
          </p:nvSpPr>
          <p:spPr>
            <a:xfrm>
              <a:off x="2070130" y="3063628"/>
              <a:ext cx="974055" cy="820404"/>
            </a:xfrm>
            <a:custGeom>
              <a:avLst/>
              <a:gdLst/>
              <a:ahLst/>
              <a:cxnLst/>
              <a:rect l="l" t="t" r="r" b="b"/>
              <a:pathLst>
                <a:path w="1152128" h="936104">
                  <a:moveTo>
                    <a:pt x="0" y="0"/>
                  </a:moveTo>
                  <a:lnTo>
                    <a:pt x="1152128" y="0"/>
                  </a:lnTo>
                  <a:lnTo>
                    <a:pt x="1152128" y="792088"/>
                  </a:lnTo>
                  <a:lnTo>
                    <a:pt x="720080" y="792088"/>
                  </a:lnTo>
                  <a:lnTo>
                    <a:pt x="576064" y="936104"/>
                  </a:lnTo>
                  <a:lnTo>
                    <a:pt x="432048" y="792088"/>
                  </a:lnTo>
                  <a:lnTo>
                    <a:pt x="0" y="792088"/>
                  </a:lnTo>
                  <a:close/>
                </a:path>
              </a:pathLst>
            </a:custGeom>
            <a:solidFill>
              <a:srgbClr val="1B2153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 algn="ctr">
                <a:defRPr/>
              </a:pPr>
              <a:r>
                <a:rPr lang="zh-CN" altLang="en-US" sz="36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三</a:t>
              </a:r>
            </a:p>
          </p:txBody>
        </p:sp>
        <p:sp>
          <p:nvSpPr>
            <p:cNvPr id="13" name="矩形​​ 3">
              <a:extLst>
                <a:ext uri="{FF2B5EF4-FFF2-40B4-BE49-F238E27FC236}">
                  <a16:creationId xmlns:a16="http://schemas.microsoft.com/office/drawing/2014/main" id="{DB9668A5-E992-4585-9C77-BEC2427893BF}"/>
                </a:ext>
              </a:extLst>
            </p:cNvPr>
            <p:cNvSpPr/>
            <p:nvPr/>
          </p:nvSpPr>
          <p:spPr>
            <a:xfrm>
              <a:off x="2070130" y="4049099"/>
              <a:ext cx="974055" cy="820404"/>
            </a:xfrm>
            <a:custGeom>
              <a:avLst/>
              <a:gdLst/>
              <a:ahLst/>
              <a:cxnLst/>
              <a:rect l="l" t="t" r="r" b="b"/>
              <a:pathLst>
                <a:path w="1152128" h="936104">
                  <a:moveTo>
                    <a:pt x="0" y="0"/>
                  </a:moveTo>
                  <a:lnTo>
                    <a:pt x="1152128" y="0"/>
                  </a:lnTo>
                  <a:lnTo>
                    <a:pt x="1152128" y="792088"/>
                  </a:lnTo>
                  <a:lnTo>
                    <a:pt x="720080" y="792088"/>
                  </a:lnTo>
                  <a:lnTo>
                    <a:pt x="576064" y="936104"/>
                  </a:lnTo>
                  <a:lnTo>
                    <a:pt x="432048" y="792088"/>
                  </a:lnTo>
                  <a:lnTo>
                    <a:pt x="0" y="792088"/>
                  </a:lnTo>
                  <a:close/>
                </a:path>
              </a:pathLst>
            </a:custGeom>
            <a:solidFill>
              <a:srgbClr val="1B2153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 algn="ctr">
                <a:defRPr/>
              </a:pPr>
              <a:r>
                <a:rPr lang="zh-CN" altLang="en-US" sz="36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四</a:t>
              </a:r>
            </a:p>
          </p:txBody>
        </p:sp>
      </p:grpSp>
      <p:sp>
        <p:nvSpPr>
          <p:cNvPr id="14" name="矩形​​ 12">
            <a:extLst>
              <a:ext uri="{FF2B5EF4-FFF2-40B4-BE49-F238E27FC236}">
                <a16:creationId xmlns:a16="http://schemas.microsoft.com/office/drawing/2014/main" id="{BA684820-854B-4881-85DF-A039FF892AD0}"/>
              </a:ext>
            </a:extLst>
          </p:cNvPr>
          <p:cNvSpPr/>
          <p:nvPr/>
        </p:nvSpPr>
        <p:spPr>
          <a:xfrm>
            <a:off x="3828351" y="3907592"/>
            <a:ext cx="6110669" cy="693865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5" rIns="121908" bIns="60955" anchor="ctr"/>
          <a:lstStyle/>
          <a:p>
            <a:pPr marL="360045">
              <a:defRPr/>
            </a:pPr>
            <a:r>
              <a:rPr lang="zh-CN" altLang="en-US" sz="3600" b="1" dirty="0">
                <a:solidFill>
                  <a:srgbClr val="18388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评测结果展示</a:t>
            </a:r>
            <a:endParaRPr lang="zh-CN" altLang="en-US" sz="3600" b="1" dirty="0">
              <a:solidFill>
                <a:srgbClr val="18388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B61B7D-1811-4A3B-9A48-A687FE62E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534E-9B70-432C-A3B0-07AC948CB584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15711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129628-8C1D-4F3A-8124-35915701F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分析流程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9B2BEE-8279-4B4C-BC3E-47C86721D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4733" y="1854467"/>
            <a:ext cx="10969200" cy="4759200"/>
          </a:xfrm>
        </p:spPr>
        <p:txBody>
          <a:bodyPr/>
          <a:lstStyle/>
          <a:p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62AFB588-39AE-46E9-B516-96938355BE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549915"/>
              </p:ext>
            </p:extLst>
          </p:nvPr>
        </p:nvGraphicFramePr>
        <p:xfrm>
          <a:off x="5020733" y="2680547"/>
          <a:ext cx="648208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387361799"/>
                    </a:ext>
                  </a:extLst>
                </a:gridCol>
                <a:gridCol w="2418080">
                  <a:extLst>
                    <a:ext uri="{9D8B030D-6E8A-4147-A177-3AD203B41FA5}">
                      <a16:colId xmlns:a16="http://schemas.microsoft.com/office/drawing/2014/main" val="325186826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1191147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rgbClr val="609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DDA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DIA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6615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bg1"/>
                          </a:solidFill>
                        </a:rPr>
                        <a:t>定性软件</a:t>
                      </a:r>
                    </a:p>
                  </a:txBody>
                  <a:tcPr anchor="ctr">
                    <a:solidFill>
                      <a:srgbClr val="609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pFind</a:t>
                      </a:r>
                      <a:r>
                        <a:rPr lang="zh-CN" altLang="en-US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（开放式搜索）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dirty="0" err="1">
                          <a:latin typeface="+mn-ea"/>
                          <a:ea typeface="+mn-ea"/>
                        </a:rPr>
                        <a:t>Spectronaut</a:t>
                      </a:r>
                      <a:r>
                        <a:rPr lang="en-US" altLang="zh-CN" sz="1800" b="0" i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v18</a:t>
                      </a:r>
                    </a:p>
                    <a:p>
                      <a:pPr algn="ctr"/>
                      <a:r>
                        <a:rPr lang="zh-CN" alt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（</a:t>
                      </a:r>
                      <a:r>
                        <a:rPr lang="en-US" altLang="zh-CN" sz="1800" b="0" i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direct DIA</a:t>
                      </a:r>
                      <a:r>
                        <a:rPr lang="zh-CN" alt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）</a:t>
                      </a:r>
                      <a:endParaRPr lang="zh-CN" altLang="en-US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2306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bg1"/>
                          </a:solidFill>
                        </a:rPr>
                        <a:t>定量软件</a:t>
                      </a:r>
                    </a:p>
                  </a:txBody>
                  <a:tcPr anchor="ctr">
                    <a:solidFill>
                      <a:srgbClr val="609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pQuant</a:t>
                      </a:r>
                      <a:endParaRPr lang="zh-CN" altLang="en-US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241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bg1"/>
                          </a:solidFill>
                        </a:rPr>
                        <a:t>质控分析</a:t>
                      </a:r>
                    </a:p>
                  </a:txBody>
                  <a:tcPr anchor="ctr">
                    <a:solidFill>
                      <a:srgbClr val="609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MSRefine</a:t>
                      </a:r>
                      <a:endParaRPr lang="zh-CN" altLang="en-US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MSRefine</a:t>
                      </a:r>
                      <a:endParaRPr lang="zh-CN" altLang="en-US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784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bg1"/>
                          </a:solidFill>
                        </a:rPr>
                        <a:t>数据库</a:t>
                      </a:r>
                    </a:p>
                  </a:txBody>
                  <a:tcPr anchor="ctr">
                    <a:solidFill>
                      <a:srgbClr val="609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b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Uniprot</a:t>
                      </a:r>
                      <a:r>
                        <a:rPr lang="en-US" altLang="zh-CN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reviewed</a:t>
                      </a:r>
                      <a:r>
                        <a:rPr lang="zh-CN" altLang="en-US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（约</a:t>
                      </a:r>
                      <a:r>
                        <a:rPr lang="en-US" altLang="zh-CN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</a:t>
                      </a:r>
                      <a:r>
                        <a:rPr lang="zh-CN" altLang="en-US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万蛋白质）</a:t>
                      </a:r>
                      <a:endParaRPr lang="en-US" altLang="zh-CN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ctr"/>
                      <a:r>
                        <a:rPr lang="en-US" altLang="zh-CN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2023.6.15</a:t>
                      </a:r>
                      <a:endParaRPr lang="zh-CN" altLang="en-US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4691216"/>
                  </a:ext>
                </a:extLst>
              </a:tr>
            </a:tbl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6F23AD45-B317-404F-9DE5-01F2F91A8CF6}"/>
              </a:ext>
            </a:extLst>
          </p:cNvPr>
          <p:cNvSpPr/>
          <p:nvPr/>
        </p:nvSpPr>
        <p:spPr>
          <a:xfrm>
            <a:off x="821266" y="1574801"/>
            <a:ext cx="2963333" cy="8212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HeLa</a:t>
            </a:r>
            <a:r>
              <a:rPr lang="zh-CN" altLang="en-US" b="1" dirty="0"/>
              <a:t>细胞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CE89F9B-D49F-411A-8F0E-1B0A7CC281AC}"/>
              </a:ext>
            </a:extLst>
          </p:cNvPr>
          <p:cNvSpPr/>
          <p:nvPr/>
        </p:nvSpPr>
        <p:spPr>
          <a:xfrm>
            <a:off x="821266" y="2857500"/>
            <a:ext cx="2963334" cy="8212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各实验室进行样品预处理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7719E23-79C9-4ACF-B47D-B93D2A0E6F4C}"/>
              </a:ext>
            </a:extLst>
          </p:cNvPr>
          <p:cNvSpPr/>
          <p:nvPr/>
        </p:nvSpPr>
        <p:spPr>
          <a:xfrm>
            <a:off x="821266" y="4175547"/>
            <a:ext cx="2963334" cy="8212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采集</a:t>
            </a:r>
            <a:r>
              <a:rPr lang="en-US" altLang="zh-CN" b="1" dirty="0"/>
              <a:t>.raw</a:t>
            </a:r>
            <a:r>
              <a:rPr lang="zh-CN" altLang="en-US" b="1" dirty="0"/>
              <a:t>：取</a:t>
            </a:r>
            <a:r>
              <a:rPr lang="en-US" altLang="zh-CN" b="1" dirty="0"/>
              <a:t>1/70</a:t>
            </a:r>
            <a:r>
              <a:rPr lang="zh-CN" altLang="en-US" b="1" dirty="0"/>
              <a:t>样品</a:t>
            </a:r>
            <a:endParaRPr lang="en-US" altLang="zh-CN" b="1" dirty="0"/>
          </a:p>
          <a:p>
            <a:pPr algn="ctr"/>
            <a:r>
              <a:rPr lang="zh-CN" altLang="en-US" b="1" dirty="0"/>
              <a:t>采集</a:t>
            </a:r>
            <a:r>
              <a:rPr lang="en-US" altLang="zh-CN" b="1" dirty="0"/>
              <a:t>.d</a:t>
            </a:r>
            <a:r>
              <a:rPr lang="zh-CN" altLang="en-US" b="1" dirty="0"/>
              <a:t>：取</a:t>
            </a:r>
            <a:r>
              <a:rPr lang="en-US" altLang="zh-CN" b="1" dirty="0"/>
              <a:t>1/350</a:t>
            </a:r>
            <a:r>
              <a:rPr lang="zh-CN" altLang="en-US" b="1" dirty="0"/>
              <a:t>样品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AD47DDF-1558-4792-827C-CCB1B867FF99}"/>
              </a:ext>
            </a:extLst>
          </p:cNvPr>
          <p:cNvSpPr/>
          <p:nvPr/>
        </p:nvSpPr>
        <p:spPr>
          <a:xfrm>
            <a:off x="821265" y="5404025"/>
            <a:ext cx="2963334" cy="8212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采集</a:t>
            </a:r>
            <a:r>
              <a:rPr lang="en-US" altLang="zh-CN" b="1" dirty="0"/>
              <a:t>60</a:t>
            </a:r>
            <a:r>
              <a:rPr lang="zh-CN" altLang="en-US" b="1" dirty="0"/>
              <a:t>分钟数据</a:t>
            </a: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718C0A16-B83C-41BD-B89A-5A2403979BA7}"/>
              </a:ext>
            </a:extLst>
          </p:cNvPr>
          <p:cNvCxnSpPr>
            <a:stCxn id="5" idx="2"/>
            <a:endCxn id="6" idx="0"/>
          </p:cNvCxnSpPr>
          <p:nvPr/>
        </p:nvCxnSpPr>
        <p:spPr>
          <a:xfrm>
            <a:off x="2302933" y="2396068"/>
            <a:ext cx="0" cy="4614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50469189-07F5-4182-A85D-791FF51ACFC1}"/>
              </a:ext>
            </a:extLst>
          </p:cNvPr>
          <p:cNvCxnSpPr/>
          <p:nvPr/>
        </p:nvCxnSpPr>
        <p:spPr>
          <a:xfrm>
            <a:off x="2269066" y="3678767"/>
            <a:ext cx="0" cy="4614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2A0AA4A1-CE75-42EE-8113-4B295081B9DF}"/>
              </a:ext>
            </a:extLst>
          </p:cNvPr>
          <p:cNvCxnSpPr/>
          <p:nvPr/>
        </p:nvCxnSpPr>
        <p:spPr>
          <a:xfrm>
            <a:off x="2269066" y="4942593"/>
            <a:ext cx="0" cy="4614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0E47779F-5DC4-4D63-AE03-BE5D84144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534E-9B70-432C-A3B0-07AC948CB584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13501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812280" y="3270885"/>
            <a:ext cx="4174490" cy="32702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如何</a:t>
            </a:r>
            <a:r>
              <a:rPr lang="zh-CN" altLang="en-US" dirty="0">
                <a:solidFill>
                  <a:srgbClr val="C00000"/>
                </a:solidFill>
              </a:rPr>
              <a:t>鉴定更多</a:t>
            </a:r>
            <a:r>
              <a:rPr lang="zh-CN" altLang="en-US" dirty="0"/>
              <a:t>肽段和蛋白质（</a:t>
            </a:r>
            <a:r>
              <a:rPr lang="en-US" altLang="zh-CN" dirty="0">
                <a:solidFill>
                  <a:srgbClr val="C00000"/>
                </a:solidFill>
              </a:rPr>
              <a:t>DDA</a:t>
            </a:r>
            <a:r>
              <a:rPr lang="zh-CN" altLang="en-US" dirty="0"/>
              <a:t>）</a:t>
            </a:r>
            <a:endParaRPr dirty="0">
              <a:sym typeface="+mn-ea"/>
            </a:endParaRPr>
          </a:p>
        </p:txBody>
      </p:sp>
      <p:sp>
        <p:nvSpPr>
          <p:cNvPr id="5" name="内容占位符 2"/>
          <p:cNvSpPr>
            <a:spLocks noGrp="1"/>
          </p:cNvSpPr>
          <p:nvPr/>
        </p:nvSpPr>
        <p:spPr>
          <a:xfrm>
            <a:off x="745560" y="141801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000">
                <a:sym typeface="+mn-ea"/>
              </a:rPr>
              <a:t>建立打分体系，客观简便的分析质谱数据的质量（</a:t>
            </a:r>
            <a:r>
              <a:rPr lang="en-US" altLang="zh-CN" sz="2000">
                <a:sym typeface="+mn-ea"/>
              </a:rPr>
              <a:t>Q</a:t>
            </a:r>
            <a:r>
              <a:rPr sz="2000">
                <a:sym typeface="+mn-ea"/>
              </a:rPr>
              <a:t>uality）</a:t>
            </a:r>
            <a:endParaRPr lang="zh-CN" altLang="en-US" sz="2000"/>
          </a:p>
          <a:p>
            <a:endParaRPr lang="zh-CN" altLang="en-US"/>
          </a:p>
        </p:txBody>
      </p:sp>
      <p:sp>
        <p:nvSpPr>
          <p:cNvPr id="6" name="内容占位符 2"/>
          <p:cNvSpPr>
            <a:spLocks noGrp="1"/>
          </p:cNvSpPr>
          <p:nvPr/>
        </p:nvSpPr>
        <p:spPr>
          <a:xfrm>
            <a:off x="838244" y="1825672"/>
            <a:ext cx="10515600" cy="4351339"/>
          </a:xfrm>
          <a:prstGeom prst="rect">
            <a:avLst/>
          </a:prstGeom>
        </p:spPr>
        <p:txBody>
          <a:bodyPr vert="horz" lIns="91002" tIns="45498" rIns="91002" bIns="45498" rtlCol="0">
            <a:normAutofit/>
          </a:bodyPr>
          <a:lstStyle>
            <a:lvl1pPr marL="227330" indent="-227330" algn="l" defTabSz="9099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227330" algn="l" defTabSz="9099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7920" indent="-227330" algn="l" defTabSz="9099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2580" indent="-227330" algn="l" defTabSz="9099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7875" indent="-227330" algn="l" defTabSz="9099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3170" indent="-227330" algn="l" defTabSz="9099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7830" indent="-227330" algn="l" defTabSz="9099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3125" indent="-227330" algn="l" defTabSz="9099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8420" indent="-227330" algn="l" defTabSz="9099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</p:txBody>
      </p:sp>
      <p:sp>
        <p:nvSpPr>
          <p:cNvPr id="34" name="内容占位符 2"/>
          <p:cNvSpPr>
            <a:spLocks noGrp="1"/>
          </p:cNvSpPr>
          <p:nvPr/>
        </p:nvSpPr>
        <p:spPr>
          <a:xfrm>
            <a:off x="514985" y="3632835"/>
            <a:ext cx="6870700" cy="1336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200" dirty="0"/>
              <a:t>1</a:t>
            </a:r>
            <a:r>
              <a:rPr lang="zh-CN" altLang="en-US" sz="2200" dirty="0"/>
              <a:t>、</a:t>
            </a:r>
            <a:r>
              <a:rPr lang="en-US" altLang="zh-CN" sz="2200" i="1" dirty="0"/>
              <a:t>N</a:t>
            </a:r>
            <a:r>
              <a:rPr lang="en-US" altLang="zh-CN" sz="2200" i="1" baseline="-25000" dirty="0"/>
              <a:t>acquired_MS2  </a:t>
            </a:r>
            <a:r>
              <a:rPr lang="zh-CN" altLang="en-US" sz="2200" dirty="0"/>
              <a:t>采集二级谱图数目</a:t>
            </a:r>
          </a:p>
          <a:p>
            <a:r>
              <a:rPr lang="en-US" altLang="zh-CN" sz="2200" dirty="0">
                <a:sym typeface="+mn-ea"/>
              </a:rPr>
              <a:t>2</a:t>
            </a:r>
            <a:r>
              <a:rPr lang="zh-CN" altLang="en-US" sz="2200" dirty="0">
                <a:sym typeface="+mn-ea"/>
              </a:rPr>
              <a:t>、</a:t>
            </a:r>
            <a:r>
              <a:rPr lang="en-US" altLang="zh-CN" sz="2200" i="1" dirty="0">
                <a:sym typeface="+mn-ea"/>
              </a:rPr>
              <a:t>Q</a:t>
            </a:r>
            <a:r>
              <a:rPr lang="en-US" altLang="zh-CN" sz="2200" i="1" baseline="-25000" dirty="0">
                <a:sym typeface="+mn-ea"/>
              </a:rPr>
              <a:t>MS2</a:t>
            </a:r>
            <a:r>
              <a:rPr lang="zh-CN" altLang="en-US" sz="2200" dirty="0">
                <a:sym typeface="+mn-ea"/>
              </a:rPr>
              <a:t>   谱图鉴定率（谱图质量）</a:t>
            </a:r>
            <a:endParaRPr lang="en-US" altLang="zh-CN" sz="2200" i="1" dirty="0"/>
          </a:p>
          <a:p>
            <a:r>
              <a:rPr lang="en-US" altLang="zh-CN" sz="2200" dirty="0"/>
              <a:t>3</a:t>
            </a:r>
            <a:r>
              <a:rPr lang="zh-CN" altLang="en-US" sz="2200" dirty="0"/>
              <a:t>、</a:t>
            </a:r>
            <a:r>
              <a:rPr lang="en-US" altLang="zh-CN" sz="2200" i="1" dirty="0"/>
              <a:t>P</a:t>
            </a:r>
            <a:r>
              <a:rPr lang="en-US" altLang="zh-CN" sz="2200" i="1" baseline="-25000" dirty="0"/>
              <a:t>MS2_pep  </a:t>
            </a:r>
            <a:r>
              <a:rPr lang="zh-CN" altLang="en-US" sz="2200" dirty="0"/>
              <a:t>肽段对应二级谱图的比例</a:t>
            </a:r>
            <a:endParaRPr lang="en-US" altLang="zh-CN" sz="2200" dirty="0"/>
          </a:p>
          <a:p>
            <a:pPr lvl="1"/>
            <a:r>
              <a:rPr lang="zh-CN" altLang="en-US" sz="1800" dirty="0"/>
              <a:t>如果多张二级谱图鉴定到同一条母离子，只计算</a:t>
            </a:r>
            <a:r>
              <a:rPr lang="en-US" altLang="zh-CN" sz="1800" dirty="0"/>
              <a:t>1</a:t>
            </a:r>
            <a:r>
              <a:rPr lang="zh-CN" altLang="en-US" sz="1800" dirty="0"/>
              <a:t>次</a:t>
            </a:r>
          </a:p>
          <a:p>
            <a:pPr lvl="1"/>
            <a:endParaRPr lang="en-US" altLang="zh-CN" sz="1800" dirty="0">
              <a:solidFill>
                <a:srgbClr val="1D6DC4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543925" y="3072765"/>
            <a:ext cx="17443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C00000"/>
                </a:solidFill>
              </a:rPr>
              <a:t>三线图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340B74E-B85F-4F6F-8468-D32C52523578}"/>
              </a:ext>
            </a:extLst>
          </p:cNvPr>
          <p:cNvSpPr txBox="1"/>
          <p:nvPr/>
        </p:nvSpPr>
        <p:spPr>
          <a:xfrm>
            <a:off x="914399" y="2063185"/>
            <a:ext cx="8271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identified_pep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acquried_MS2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MS2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pep_ms2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7FC845F-25AE-49B2-AE65-659D0A6F3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534E-9B70-432C-A3B0-07AC948CB584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7280,&quot;width&quot;:12960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5eee2a5d-fdb5-428d-9e73-340dc5d76b7f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beihang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x544hm1i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3884"/>
        </a:solidFill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DP和CV.pptx" id="{59EC0096-983F-4187-B0CF-278BA36CF122}" vid="{E19DF072-888E-46EB-953F-45B4F96557D7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muban</Template>
  <TotalTime>2634</TotalTime>
  <Words>3756</Words>
  <Application>Microsoft Office PowerPoint</Application>
  <PresentationFormat>宽屏</PresentationFormat>
  <Paragraphs>898</Paragraphs>
  <Slides>57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57</vt:i4>
      </vt:variant>
    </vt:vector>
  </HeadingPairs>
  <TitlesOfParts>
    <vt:vector size="64" baseType="lpstr">
      <vt:lpstr>等线</vt:lpstr>
      <vt:lpstr>宋体</vt:lpstr>
      <vt:lpstr>微软雅黑</vt:lpstr>
      <vt:lpstr>Arial</vt:lpstr>
      <vt:lpstr>Times New Roman</vt:lpstr>
      <vt:lpstr>Wingdings</vt:lpstr>
      <vt:lpstr>beihang</vt:lpstr>
      <vt:lpstr>PowerPoint 演示文稿</vt:lpstr>
      <vt:lpstr>汇报提纲</vt:lpstr>
      <vt:lpstr>评测情况概述</vt:lpstr>
      <vt:lpstr>评测情况概述</vt:lpstr>
      <vt:lpstr>本次评测的目的</vt:lpstr>
      <vt:lpstr>27个平台情况汇总</vt:lpstr>
      <vt:lpstr>汇报提纲</vt:lpstr>
      <vt:lpstr>分析流程</vt:lpstr>
      <vt:lpstr>如何鉴定更多肽段和蛋白质（DDA）</vt:lpstr>
      <vt:lpstr>Metric-Matrix（指标矩阵）</vt:lpstr>
      <vt:lpstr>如何鉴定更多肽段和蛋白质（DIA）</vt:lpstr>
      <vt:lpstr>Metric-Matrix（指标矩阵）</vt:lpstr>
      <vt:lpstr>汇报提纲</vt:lpstr>
      <vt:lpstr>结果展示-DDA</vt:lpstr>
      <vt:lpstr>.raw类型的数据各实验室差异不大</vt:lpstr>
      <vt:lpstr>.d类型的数据有一定程度的差异</vt:lpstr>
      <vt:lpstr>.d类型文件结果对比</vt:lpstr>
      <vt:lpstr>分析数据差异原因</vt:lpstr>
      <vt:lpstr>小结：如何评价及优化DDA参数设置</vt:lpstr>
      <vt:lpstr>结果展示-DIA</vt:lpstr>
      <vt:lpstr>如何评估和优化DIA参数设置</vt:lpstr>
      <vt:lpstr>如何评估和优化DIA参数设置</vt:lpstr>
      <vt:lpstr>如何评估和优化DIA参数设置</vt:lpstr>
      <vt:lpstr>DIA：二级谱图一定要包含足够多的信息 二级谱图谱峰数目与二级谱图总离子流图</vt:lpstr>
      <vt:lpstr>与DDA实验相比，DIA参数设置有更大的调整空间 常规DIA vs. HRMS1-DIA[1] </vt:lpstr>
      <vt:lpstr>常规DIA vs. HRMS1-DIA</vt:lpstr>
      <vt:lpstr>常规DIA</vt:lpstr>
      <vt:lpstr>HRMS1-DIA</vt:lpstr>
      <vt:lpstr>小结：如何评估和优化DIA参数设置 “万变不离其宗”</vt:lpstr>
      <vt:lpstr>小结：如何评估和优化DIA参数设置 “万变不离其宗”</vt:lpstr>
      <vt:lpstr>小结：如何评估和优化DIA参数设置 “万变不离其宗”</vt:lpstr>
      <vt:lpstr>小结：如何评估和优化DIA参数设置 “万变不离其宗”</vt:lpstr>
      <vt:lpstr>汇报提纲</vt:lpstr>
      <vt:lpstr>Exploris480鉴定结果对比</vt:lpstr>
      <vt:lpstr>timsTOF Pro2鉴定结果对比 DIA vs. DDA</vt:lpstr>
      <vt:lpstr>pFind对DDA谱图的解析率</vt:lpstr>
      <vt:lpstr>DIA数据鉴定结果正确吗？</vt:lpstr>
      <vt:lpstr>汇报提纲</vt:lpstr>
      <vt:lpstr>DDA - Exploris480</vt:lpstr>
      <vt:lpstr>DDA - timsTOF Pro（Pro1和Pro2合并）</vt:lpstr>
      <vt:lpstr>汇报提纲</vt:lpstr>
      <vt:lpstr>定量数目：Exploris 480</vt:lpstr>
      <vt:lpstr>定量数目：timsTOFPro</vt:lpstr>
      <vt:lpstr>缺失值Missing Value：Exploris 480</vt:lpstr>
      <vt:lpstr>缺失值Missing Value：timsTOFPro</vt:lpstr>
      <vt:lpstr>定量准确性：Exploris 480</vt:lpstr>
      <vt:lpstr>定量准确性：timsTOFPro</vt:lpstr>
      <vt:lpstr>汇报提纲</vt:lpstr>
      <vt:lpstr>意外修饰分析</vt:lpstr>
      <vt:lpstr>酶切特异性分析</vt:lpstr>
      <vt:lpstr>色谱性能分析</vt:lpstr>
      <vt:lpstr>汇报提纲</vt:lpstr>
      <vt:lpstr>DDA是过去，DIA是未来</vt:lpstr>
      <vt:lpstr>DDA是过去，DIA是未来</vt:lpstr>
      <vt:lpstr>“The end of the beginning”</vt:lpstr>
      <vt:lpstr>致谢    感谢所有组织和参评实验室的支持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CNCP</dc:title>
  <dc:creator>admin</dc:creator>
  <cp:lastModifiedBy>admin</cp:lastModifiedBy>
  <cp:revision>515</cp:revision>
  <dcterms:created xsi:type="dcterms:W3CDTF">2023-08-18T11:19:43Z</dcterms:created>
  <dcterms:modified xsi:type="dcterms:W3CDTF">2023-08-30T04:43:51Z</dcterms:modified>
</cp:coreProperties>
</file>