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744" r:id="rId1"/>
    <p:sldMasterId id="2147483757" r:id="rId2"/>
    <p:sldMasterId id="2147483772" r:id="rId3"/>
    <p:sldMasterId id="2147483787" r:id="rId4"/>
    <p:sldMasterId id="2147483800" r:id="rId5"/>
    <p:sldMasterId id="2147483825" r:id="rId6"/>
  </p:sldMasterIdLst>
  <p:notesMasterIdLst>
    <p:notesMasterId r:id="rId37"/>
  </p:notesMasterIdLst>
  <p:sldIdLst>
    <p:sldId id="2007578224" r:id="rId7"/>
    <p:sldId id="256" r:id="rId8"/>
    <p:sldId id="2007578212" r:id="rId9"/>
    <p:sldId id="2007578217" r:id="rId10"/>
    <p:sldId id="2007578213" r:id="rId11"/>
    <p:sldId id="2007578199" r:id="rId12"/>
    <p:sldId id="2007578222" r:id="rId13"/>
    <p:sldId id="708" r:id="rId14"/>
    <p:sldId id="863" r:id="rId15"/>
    <p:sldId id="2007578132" r:id="rId16"/>
    <p:sldId id="2007578187" r:id="rId17"/>
    <p:sldId id="2007578179" r:id="rId18"/>
    <p:sldId id="3465" r:id="rId19"/>
    <p:sldId id="617" r:id="rId20"/>
    <p:sldId id="2007578201" r:id="rId21"/>
    <p:sldId id="352" r:id="rId22"/>
    <p:sldId id="2007578202" r:id="rId23"/>
    <p:sldId id="358" r:id="rId24"/>
    <p:sldId id="355" r:id="rId25"/>
    <p:sldId id="1328" r:id="rId26"/>
    <p:sldId id="2007578144" r:id="rId27"/>
    <p:sldId id="2007578178" r:id="rId28"/>
    <p:sldId id="2007578205" r:id="rId29"/>
    <p:sldId id="2007578203" r:id="rId30"/>
    <p:sldId id="2007578206" r:id="rId31"/>
    <p:sldId id="2007578207" r:id="rId32"/>
    <p:sldId id="2007578223" r:id="rId33"/>
    <p:sldId id="4279184" r:id="rId34"/>
    <p:sldId id="4279200" r:id="rId35"/>
    <p:sldId id="600"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9AB6F287-1D75-4095-ABD0-95764D5C641D}">
          <p14:sldIdLst>
            <p14:sldId id="2007578224"/>
            <p14:sldId id="256"/>
          </p14:sldIdLst>
        </p14:section>
        <p14:section name="背景" id="{EB20C2D5-B9AE-42D9-866A-6C7E16512818}">
          <p14:sldIdLst>
            <p14:sldId id="2007578212"/>
            <p14:sldId id="2007578217"/>
            <p14:sldId id="2007578213"/>
            <p14:sldId id="2007578199"/>
            <p14:sldId id="2007578222"/>
            <p14:sldId id="708"/>
            <p14:sldId id="863"/>
          </p14:sldIdLst>
        </p14:section>
        <p14:section name="De novo方法介绍" id="{7D33B258-27FC-4261-B9F0-CFF48F5F6E25}">
          <p14:sldIdLst>
            <p14:sldId id="2007578132"/>
            <p14:sldId id="2007578187"/>
            <p14:sldId id="2007578179"/>
            <p14:sldId id="3465"/>
            <p14:sldId id="617"/>
            <p14:sldId id="2007578201"/>
            <p14:sldId id="352"/>
            <p14:sldId id="2007578202"/>
            <p14:sldId id="358"/>
            <p14:sldId id="355"/>
          </p14:sldIdLst>
        </p14:section>
        <p14:section name="对齐方法介绍" id="{4AE6172E-EF14-480A-B970-8A5945FA4413}">
          <p14:sldIdLst>
            <p14:sldId id="1328"/>
            <p14:sldId id="2007578144"/>
            <p14:sldId id="2007578178"/>
            <p14:sldId id="2007578205"/>
            <p14:sldId id="2007578203"/>
            <p14:sldId id="2007578206"/>
            <p14:sldId id="2007578207"/>
            <p14:sldId id="2007578223"/>
          </p14:sldIdLst>
        </p14:section>
        <p14:section name="大科学计划" id="{0648B2BE-38E5-4A28-9018-4271638F89FB}">
          <p14:sldIdLst>
            <p14:sldId id="4279184"/>
            <p14:sldId id="4279200"/>
            <p14:sldId id="60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681D"/>
    <a:srgbClr val="BAACA5"/>
    <a:srgbClr val="008E40"/>
    <a:srgbClr val="FF3399"/>
    <a:srgbClr val="0000FF"/>
    <a:srgbClr val="FF33CC"/>
    <a:srgbClr val="FF9933"/>
    <a:srgbClr val="FF00FF"/>
    <a:srgbClr val="00FF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74" autoAdjust="0"/>
    <p:restoredTop sz="87304" autoAdjust="0"/>
  </p:normalViewPr>
  <p:slideViewPr>
    <p:cSldViewPr>
      <p:cViewPr varScale="1">
        <p:scale>
          <a:sx n="55" d="100"/>
          <a:sy n="55" d="100"/>
        </p:scale>
        <p:origin x="556" y="40"/>
      </p:cViewPr>
      <p:guideLst>
        <p:guide orient="horz" pos="2160"/>
        <p:guide pos="3840"/>
      </p:guideLst>
    </p:cSldViewPr>
  </p:slideViewPr>
  <p:outlineViewPr>
    <p:cViewPr>
      <p:scale>
        <a:sx n="33" d="100"/>
        <a:sy n="33" d="100"/>
      </p:scale>
      <p:origin x="0" y="7944"/>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39AF53-18D2-4800-BC9C-C210A0D4A75E}" type="datetimeFigureOut">
              <a:rPr lang="zh-CN" altLang="en-US" smtClean="0"/>
              <a:pPr/>
              <a:t>2023/8/30</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C1C594-013A-42D1-B30E-04E3347453A0}" type="slidenum">
              <a:rPr lang="zh-CN" altLang="en-US" smtClean="0"/>
              <a:pPr/>
              <a:t>‹#›</a:t>
            </a:fld>
            <a:endParaRPr lang="zh-CN" altLang="en-US"/>
          </a:p>
        </p:txBody>
      </p:sp>
    </p:spTree>
    <p:extLst>
      <p:ext uri="{BB962C8B-B14F-4D97-AF65-F5344CB8AC3E}">
        <p14:creationId xmlns:p14="http://schemas.microsoft.com/office/powerpoint/2010/main" val="2537201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这些年没少喝贺老师的“鸡汤”</a:t>
            </a:r>
            <a:r>
              <a:rPr lang="zh-CN" altLang="en-US" dirty="0">
                <a:sym typeface="Wingdings" panose="05000000000000000000" pitchFamily="2" charset="2"/>
              </a:rPr>
              <a:t></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F1C1C594-013A-42D1-B30E-04E3347453A0}" type="slidenum">
              <a:rPr lang="zh-CN" altLang="en-US" smtClean="0"/>
              <a:pPr/>
              <a:t>1</a:t>
            </a:fld>
            <a:endParaRPr lang="zh-CN" altLang="en-US"/>
          </a:p>
        </p:txBody>
      </p:sp>
    </p:spTree>
    <p:extLst>
      <p:ext uri="{BB962C8B-B14F-4D97-AF65-F5344CB8AC3E}">
        <p14:creationId xmlns:p14="http://schemas.microsoft.com/office/powerpoint/2010/main" val="1049921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121212"/>
                </a:solidFill>
                <a:effectLst/>
                <a:latin typeface="-apple-system"/>
              </a:rPr>
              <a:t>BERT</a:t>
            </a:r>
            <a:r>
              <a:rPr lang="zh-CN" altLang="en-US" b="0" i="0" dirty="0">
                <a:solidFill>
                  <a:srgbClr val="121212"/>
                </a:solidFill>
                <a:effectLst/>
                <a:latin typeface="-apple-system"/>
              </a:rPr>
              <a:t>来自于</a:t>
            </a:r>
            <a:r>
              <a:rPr lang="en-US" altLang="zh-CN" b="0" i="0" dirty="0">
                <a:solidFill>
                  <a:srgbClr val="121212"/>
                </a:solidFill>
                <a:effectLst/>
                <a:latin typeface="-apple-system"/>
              </a:rPr>
              <a:t>Bidirectional Encoder Representations from Transformers</a:t>
            </a:r>
            <a:r>
              <a:rPr lang="zh-CN" altLang="en-US" b="0" i="0" dirty="0">
                <a:solidFill>
                  <a:srgbClr val="121212"/>
                </a:solidFill>
                <a:effectLst/>
                <a:latin typeface="-apple-system"/>
              </a:rPr>
              <a:t>，属于预训练大模型</a:t>
            </a:r>
            <a:r>
              <a:rPr lang="en-US" altLang="zh-CN" b="0" i="0" dirty="0">
                <a:solidFill>
                  <a:srgbClr val="121212"/>
                </a:solidFill>
                <a:effectLst/>
                <a:latin typeface="-apple-system"/>
              </a:rPr>
              <a:t>+</a:t>
            </a:r>
            <a:r>
              <a:rPr lang="zh-CN" altLang="en-US" b="0" i="0" dirty="0">
                <a:solidFill>
                  <a:srgbClr val="121212"/>
                </a:solidFill>
                <a:effectLst/>
                <a:latin typeface="-apple-system"/>
              </a:rPr>
              <a:t>微调的策略</a:t>
            </a:r>
            <a:endParaRPr lang="en-US" altLang="zh-CN" b="0" i="0" dirty="0">
              <a:solidFill>
                <a:srgbClr val="121212"/>
              </a:solidFill>
              <a:effectLst/>
              <a:latin typeface="-apple-system"/>
            </a:endParaRPr>
          </a:p>
          <a:p>
            <a:endParaRPr lang="en-US" altLang="zh-CN" b="0" i="0" dirty="0">
              <a:solidFill>
                <a:srgbClr val="121212"/>
              </a:solidFill>
              <a:effectLst/>
              <a:latin typeface="-apple-system"/>
            </a:endParaRPr>
          </a:p>
          <a:p>
            <a:r>
              <a:rPr lang="en-US" altLang="zh-CN" sz="1200" dirty="0"/>
              <a:t>BERT</a:t>
            </a:r>
            <a:r>
              <a:rPr lang="zh-CN" altLang="en-US" sz="1200" dirty="0"/>
              <a:t>其实就是单独拿</a:t>
            </a:r>
            <a:r>
              <a:rPr lang="en-US" altLang="zh-CN" sz="1200" dirty="0"/>
              <a:t>transformer</a:t>
            </a:r>
            <a:r>
              <a:rPr lang="zh-CN" altLang="en-US" sz="1200" dirty="0"/>
              <a:t>里的那个</a:t>
            </a:r>
            <a:r>
              <a:rPr lang="en-US" altLang="zh-CN" sz="1200" dirty="0"/>
              <a:t>encoder</a:t>
            </a:r>
            <a:r>
              <a:rPr lang="zh-CN" altLang="en-US" sz="1200" dirty="0"/>
              <a:t>出来，所以</a:t>
            </a:r>
            <a:r>
              <a:rPr lang="en-US" altLang="zh-CN" sz="1200" dirty="0"/>
              <a:t>BERT</a:t>
            </a:r>
            <a:r>
              <a:rPr lang="zh-CN" altLang="en-US" sz="1200" dirty="0"/>
              <a:t>和</a:t>
            </a:r>
            <a:r>
              <a:rPr lang="en-US" altLang="zh-CN" sz="1200" dirty="0"/>
              <a:t>transformer</a:t>
            </a:r>
            <a:r>
              <a:rPr lang="zh-CN" altLang="en-US" sz="1200" dirty="0"/>
              <a:t>都是基于注意力机制的</a:t>
            </a:r>
            <a:endParaRPr lang="en-US" altLang="zh-CN" sz="1200" dirty="0"/>
          </a:p>
          <a:p>
            <a:endParaRPr lang="en-US" altLang="zh-CN" sz="1200" dirty="0"/>
          </a:p>
          <a:p>
            <a:r>
              <a:rPr lang="en-US" altLang="zh-CN" dirty="0"/>
              <a:t>Neural Information Processing Systems (NIPS 2017)</a:t>
            </a:r>
            <a:endParaRPr lang="en-US" altLang="zh-CN" sz="1200" dirty="0"/>
          </a:p>
          <a:p>
            <a:endParaRPr lang="en-US" altLang="zh-CN" sz="1200" dirty="0"/>
          </a:p>
          <a:p>
            <a:r>
              <a:rPr lang="en-US" altLang="zh-CN"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The key problem: </a:t>
            </a:r>
            <a:r>
              <a:rPr lang="en-US" altLang="zh-CN" sz="1200" dirty="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how to combine sequence/spectrum and abundance information?</a:t>
            </a:r>
          </a:p>
          <a:p>
            <a:r>
              <a:rPr lang="en-US" altLang="zh-CN"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 feature of proteomic profile data:</a:t>
            </a:r>
            <a:r>
              <a:rPr lang="en-US" altLang="zh-CN" sz="1200" dirty="0">
                <a:solidFill>
                  <a:srgbClr val="0070C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permutation invariant</a:t>
            </a:r>
            <a:endParaRPr lang="zh-CN" altLang="en-US" sz="1200" dirty="0">
              <a:solidFill>
                <a:srgbClr val="0070C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7408E0-51B6-41DA-B9DA-81BC824E44C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23358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333333"/>
                </a:solidFill>
                <a:effectLst/>
                <a:latin typeface="pingfang SC"/>
              </a:rPr>
              <a:t>在</a:t>
            </a:r>
            <a:r>
              <a:rPr lang="en-US" altLang="zh-CN" b="0" i="0" dirty="0">
                <a:solidFill>
                  <a:srgbClr val="333333"/>
                </a:solidFill>
                <a:effectLst/>
                <a:latin typeface="pingfang SC"/>
              </a:rPr>
              <a:t>NLP</a:t>
            </a:r>
            <a:r>
              <a:rPr lang="zh-CN" altLang="en-US" b="0" i="0" dirty="0">
                <a:solidFill>
                  <a:srgbClr val="333333"/>
                </a:solidFill>
                <a:effectLst/>
                <a:latin typeface="pingfang SC"/>
              </a:rPr>
              <a:t>的</a:t>
            </a:r>
            <a:r>
              <a:rPr lang="en-US" altLang="zh-CN" b="0" i="0" dirty="0">
                <a:solidFill>
                  <a:srgbClr val="333333"/>
                </a:solidFill>
                <a:effectLst/>
                <a:latin typeface="pingfang SC"/>
              </a:rPr>
              <a:t>seq2seq</a:t>
            </a:r>
            <a:r>
              <a:rPr lang="zh-CN" altLang="en-US" b="0" i="0" dirty="0">
                <a:solidFill>
                  <a:srgbClr val="333333"/>
                </a:solidFill>
                <a:effectLst/>
                <a:latin typeface="pingfang SC"/>
              </a:rPr>
              <a:t>模型中，模型训练完后，预测推理时需要预测每一步输出的最可能单词，之后组合成完整的预测输出句子。这里每一步最可能输出单词的选择就用到</a:t>
            </a:r>
            <a:r>
              <a:rPr lang="en-US" altLang="zh-CN" b="0" i="0" dirty="0">
                <a:solidFill>
                  <a:srgbClr val="333333"/>
                </a:solidFill>
                <a:effectLst/>
                <a:latin typeface="pingfang SC"/>
              </a:rPr>
              <a:t>GS</a:t>
            </a:r>
            <a:r>
              <a:rPr lang="zh-CN" altLang="en-US" b="0" i="0" dirty="0">
                <a:solidFill>
                  <a:srgbClr val="333333"/>
                </a:solidFill>
                <a:effectLst/>
                <a:latin typeface="pingfang SC"/>
              </a:rPr>
              <a:t>和</a:t>
            </a:r>
            <a:r>
              <a:rPr lang="en-US" altLang="zh-CN" b="0" i="0" dirty="0">
                <a:solidFill>
                  <a:srgbClr val="333333"/>
                </a:solidFill>
                <a:effectLst/>
                <a:latin typeface="pingfang SC"/>
              </a:rPr>
              <a:t>BS</a:t>
            </a:r>
            <a:r>
              <a:rPr lang="zh-CN" altLang="en-US" b="0" i="0" dirty="0">
                <a:solidFill>
                  <a:srgbClr val="333333"/>
                </a:solidFill>
                <a:effectLst/>
                <a:latin typeface="pingfang SC"/>
              </a:rPr>
              <a:t>两种方法。</a:t>
            </a:r>
            <a:endParaRPr lang="en-US" altLang="zh-CN" b="0" i="0" dirty="0">
              <a:solidFill>
                <a:srgbClr val="333333"/>
              </a:solidFill>
              <a:effectLst/>
              <a:latin typeface="pingfang SC"/>
            </a:endParaRPr>
          </a:p>
          <a:p>
            <a:endParaRPr lang="en-US" altLang="zh-CN" b="0" i="0" dirty="0">
              <a:solidFill>
                <a:srgbClr val="333333"/>
              </a:solidFill>
              <a:effectLst/>
              <a:latin typeface="pingfang SC"/>
            </a:endParaRPr>
          </a:p>
          <a:p>
            <a:r>
              <a:rPr lang="zh-CN" altLang="en-US" b="0" i="0" dirty="0">
                <a:solidFill>
                  <a:srgbClr val="333333"/>
                </a:solidFill>
                <a:effectLst/>
                <a:latin typeface="pingfang SC"/>
              </a:rPr>
              <a:t>贪心搜索最为简单，直接选择每个输出的最大概率，直到出现终结符或最大句子长度。</a:t>
            </a:r>
            <a:endParaRPr lang="en-US" altLang="zh-CN" b="0" i="0" dirty="0">
              <a:solidFill>
                <a:srgbClr val="333333"/>
              </a:solidFill>
              <a:effectLst/>
              <a:latin typeface="pingfang SC"/>
            </a:endParaRPr>
          </a:p>
          <a:p>
            <a:r>
              <a:rPr lang="zh-CN" altLang="en-US" b="0" i="0" dirty="0">
                <a:solidFill>
                  <a:srgbClr val="333333"/>
                </a:solidFill>
                <a:effectLst/>
                <a:latin typeface="pingfang SC"/>
              </a:rPr>
              <a:t>集束搜索（</a:t>
            </a:r>
            <a:r>
              <a:rPr lang="en-US" altLang="zh-CN" b="0" i="0" dirty="0">
                <a:solidFill>
                  <a:srgbClr val="333333"/>
                </a:solidFill>
                <a:effectLst/>
                <a:latin typeface="pingfang SC"/>
              </a:rPr>
              <a:t>Beam Search</a:t>
            </a:r>
            <a:r>
              <a:rPr lang="zh-CN" altLang="en-US" b="0" i="0" dirty="0">
                <a:solidFill>
                  <a:srgbClr val="333333"/>
                </a:solidFill>
                <a:effectLst/>
                <a:latin typeface="pingfang SC"/>
              </a:rPr>
              <a:t>）可以认为是维特比算法（一种动态规划算法）的贪心形式，在维特比所有中由于利用动态规划导致当字典较大时效率低，而集束搜索使用</a:t>
            </a:r>
            <a:r>
              <a:rPr lang="en-US" altLang="zh-CN" b="0" i="0" dirty="0">
                <a:solidFill>
                  <a:srgbClr val="333333"/>
                </a:solidFill>
                <a:effectLst/>
                <a:latin typeface="pingfang SC"/>
              </a:rPr>
              <a:t>beam size</a:t>
            </a:r>
            <a:r>
              <a:rPr lang="zh-CN" altLang="en-US" b="0" i="0" dirty="0">
                <a:solidFill>
                  <a:srgbClr val="333333"/>
                </a:solidFill>
                <a:effectLst/>
                <a:latin typeface="pingfang SC"/>
              </a:rPr>
              <a:t>参数来限制在每一步保留下来的可能性词的数量。集束搜索是在测试阶段为了获得更好准确性而采取的一种策略，在训练阶段无需使用。</a:t>
            </a:r>
            <a:endParaRPr lang="en-US" altLang="zh-CN" b="0" i="0" dirty="0">
              <a:solidFill>
                <a:srgbClr val="333333"/>
              </a:solidFill>
              <a:effectLst/>
              <a:latin typeface="pingfang SC"/>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66283-446F-4C4A-9B75-2CDD859A72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1400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dirty="0"/>
              <a:t>之后我们使用更大的数据集训练</a:t>
            </a:r>
            <a:r>
              <a:rPr lang="en-US" altLang="zh-CN" sz="1800" dirty="0" err="1"/>
              <a:t>PandaNovo</a:t>
            </a:r>
            <a:r>
              <a:rPr lang="zh-CN" altLang="en-US" sz="1800" dirty="0"/>
              <a:t>，实验表明，大的数据集提高了模型的性能，特别是对于未曾见过的肽段的谱图解析</a:t>
            </a:r>
          </a:p>
          <a:p>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1553918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数据来源：Patnode et al., 2019, Cell 179, 59–73</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66283-446F-4C4A-9B75-2CDD859A72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70333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相对来讲，</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casanovo</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的犯错明显增多，且鉴定出的正确结果数量更少</a:t>
            </a: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1099630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2828258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Currently, we extracted mass spec intensity from MS1 or MS2 spectra to represent protein abundance, such as </a:t>
            </a:r>
            <a:r>
              <a:rPr lang="en-US" altLang="zh-CN" sz="1800" kern="100" dirty="0" err="1">
                <a:effectLst/>
                <a:latin typeface="Times New Roman" panose="02020603050405020304" pitchFamily="18" charset="0"/>
                <a:ea typeface="等线" panose="02010600030101010101" pitchFamily="2" charset="-122"/>
                <a:cs typeface="Times New Roman" panose="02020603050405020304" pitchFamily="18" charset="0"/>
              </a:rPr>
              <a:t>iBAQ</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or Top3 algorithm. However, we also have known that MS intensity can be easily affected by many factors, such as experimental errors, matrix effects, peptide LC and MS behaviors. So, a key problem in quantitative proteomics is how to obtain accurate quantification results for proteomics research?</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14DB2AB-834A-4180-8817-92B41610553B}" type="slidenum">
              <a:rPr lang="zh-CN" altLang="en-US" smtClean="0"/>
              <a:pPr/>
              <a:t>20</a:t>
            </a:fld>
            <a:endParaRPr lang="zh-CN" altLang="en-US"/>
          </a:p>
        </p:txBody>
      </p:sp>
    </p:spTree>
    <p:extLst>
      <p:ext uri="{BB962C8B-B14F-4D97-AF65-F5344CB8AC3E}">
        <p14:creationId xmlns:p14="http://schemas.microsoft.com/office/powerpoint/2010/main" val="2710037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r>
              <a:rPr lang="zh-CN" altLang="en-US" dirty="0"/>
              <a:t>为研究该问题，我们根据蛋白质组学的实验流程，将真实丰度与质谱信号强度之间的偏差分为实验误差、仪器误差和计算误差。针对不同阶段产生的误差，我发展了一系列基于</a:t>
            </a:r>
            <a:r>
              <a:rPr lang="en-US" altLang="zh-CN" dirty="0"/>
              <a:t>AI</a:t>
            </a:r>
            <a:r>
              <a:rPr lang="zh-CN" altLang="en-US" dirty="0"/>
              <a:t>的蛋白质组精准定量新算法，包括针对实验过程中酶切效率的预测算法</a:t>
            </a:r>
            <a:r>
              <a:rPr lang="en-US" altLang="zh-CN" dirty="0" err="1"/>
              <a:t>DeepDigest</a:t>
            </a:r>
            <a:r>
              <a:rPr lang="zh-CN" altLang="en-US" dirty="0"/>
              <a:t>，被选为</a:t>
            </a:r>
            <a:r>
              <a:rPr lang="en-US" altLang="zh-CN" dirty="0"/>
              <a:t>AC</a:t>
            </a:r>
            <a:r>
              <a:rPr lang="zh-CN" altLang="en-US" dirty="0"/>
              <a:t>封面论文；针对仪器误差，发展了同位素峰丰度误差校正算法，肽段可检测性预测算法；针对计算误差，发展了基于定量效率指标的无标定量算法。上述算法的创新点在于利用机器学习、深度学习等</a:t>
            </a:r>
            <a:r>
              <a:rPr lang="en-US" altLang="zh-CN" dirty="0"/>
              <a:t>AI</a:t>
            </a:r>
            <a:r>
              <a:rPr lang="zh-CN" altLang="en-US" dirty="0"/>
              <a:t>技术，解决了蛋白质组精准定量中的一系列实际计算问题。</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DB2AB-834A-4180-8817-92B4161055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319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DB2AB-834A-4180-8817-92B4161055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6130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1C1C594-013A-42D1-B30E-04E3347453A0}" type="slidenum">
              <a:rPr lang="zh-CN" altLang="en-US" smtClean="0"/>
              <a:pPr/>
              <a:t>24</a:t>
            </a:fld>
            <a:endParaRPr lang="zh-CN" altLang="en-US"/>
          </a:p>
        </p:txBody>
      </p:sp>
    </p:spTree>
    <p:extLst>
      <p:ext uri="{BB962C8B-B14F-4D97-AF65-F5344CB8AC3E}">
        <p14:creationId xmlns:p14="http://schemas.microsoft.com/office/powerpoint/2010/main" val="1058801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1C1C594-013A-42D1-B30E-04E3347453A0}" type="slidenum">
              <a:rPr lang="zh-CN" altLang="en-US" smtClean="0"/>
              <a:pPr/>
              <a:t>2</a:t>
            </a:fld>
            <a:endParaRPr lang="zh-CN" altLang="en-US"/>
          </a:p>
        </p:txBody>
      </p:sp>
    </p:spTree>
    <p:extLst>
      <p:ext uri="{BB962C8B-B14F-4D97-AF65-F5344CB8AC3E}">
        <p14:creationId xmlns:p14="http://schemas.microsoft.com/office/powerpoint/2010/main" val="1986675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kern="100" dirty="0">
                <a:effectLst/>
                <a:latin typeface="Times New Roman" panose="02020603050405020304" pitchFamily="18" charset="0"/>
                <a:ea typeface="等线" panose="02010600030101010101" pitchFamily="2" charset="-122"/>
                <a:cs typeface="Times New Roman" panose="02020603050405020304" pitchFamily="18" charset="0"/>
              </a:rPr>
              <a:t>At last, I would like to thank our group leader Fuchu He and my colleagues in BPRC, they are XXX.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kern="100" dirty="0">
                <a:effectLst/>
                <a:latin typeface="Times New Roman" panose="02020603050405020304" pitchFamily="18" charset="0"/>
                <a:ea typeface="等线" panose="02010600030101010101" pitchFamily="2" charset="-122"/>
                <a:cs typeface="Times New Roman" panose="02020603050405020304" pitchFamily="18" charset="0"/>
              </a:rPr>
              <a:t>And all my cooperators, they are Yan Fu, </a:t>
            </a:r>
            <a:r>
              <a:rPr lang="en-US" altLang="zh-CN" sz="1800" b="0" kern="100" dirty="0" err="1">
                <a:effectLst/>
                <a:latin typeface="Times New Roman" panose="02020603050405020304" pitchFamily="18" charset="0"/>
                <a:ea typeface="等线" panose="02010600030101010101" pitchFamily="2" charset="-122"/>
                <a:cs typeface="Times New Roman" panose="02020603050405020304" pitchFamily="18" charset="0"/>
              </a:rPr>
              <a:t>Zhiqiang</a:t>
            </a:r>
            <a:r>
              <a:rPr lang="en-US" altLang="zh-CN" sz="1800" b="0" kern="100" dirty="0">
                <a:effectLst/>
                <a:latin typeface="Times New Roman" panose="02020603050405020304" pitchFamily="18" charset="0"/>
                <a:ea typeface="等线" panose="02010600030101010101" pitchFamily="2" charset="-122"/>
                <a:cs typeface="Times New Roman" panose="02020603050405020304" pitchFamily="18" charset="0"/>
              </a:rPr>
              <a:t> Gao, </a:t>
            </a:r>
            <a:r>
              <a:rPr lang="en-US" altLang="zh-CN" sz="1800" b="0" kern="100" dirty="0" err="1">
                <a:effectLst/>
                <a:latin typeface="Times New Roman" panose="02020603050405020304" pitchFamily="18" charset="0"/>
                <a:ea typeface="等线" panose="02010600030101010101" pitchFamily="2" charset="-122"/>
                <a:cs typeface="Times New Roman" panose="02020603050405020304" pitchFamily="18" charset="0"/>
              </a:rPr>
              <a:t>Jinghan</a:t>
            </a:r>
            <a:r>
              <a:rPr lang="en-US" altLang="zh-CN" sz="1800" b="0" kern="100" dirty="0">
                <a:effectLst/>
                <a:latin typeface="Times New Roman" panose="02020603050405020304" pitchFamily="18" charset="0"/>
                <a:ea typeface="等线" panose="02010600030101010101" pitchFamily="2" charset="-122"/>
                <a:cs typeface="Times New Roman" panose="02020603050405020304" pitchFamily="18" charset="0"/>
              </a:rPr>
              <a:t> Yang from </a:t>
            </a:r>
            <a:r>
              <a:rPr lang="en-US" altLang="zh-CN"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Academy of Mathematics and Systems Science, CAS and </a:t>
            </a:r>
            <a:r>
              <a:rPr lang="en-US" altLang="zh-CN" b="0" dirty="0" err="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Chaoping</a:t>
            </a:r>
            <a:r>
              <a:rPr lang="en-US" altLang="zh-CN"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Guo, </a:t>
            </a:r>
            <a:r>
              <a:rPr lang="en-US" altLang="zh-CN" b="0" dirty="0" err="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Huazhuang</a:t>
            </a:r>
            <a:r>
              <a:rPr lang="en-US" altLang="zh-CN"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Yao from Institute of Software, CAS.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Thank you!</a:t>
            </a:r>
            <a:endParaRPr lang="zh-CN" altLang="en-US"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DB2AB-834A-4180-8817-92B4161055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7297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66283-446F-4C4A-9B75-2CDD859A72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97699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https://huggingface.co/stanford-crfm/BioMedLM</a:t>
            </a:r>
          </a:p>
          <a:p>
            <a:endParaRPr lang="en-US" altLang="zh-CN" dirty="0"/>
          </a:p>
          <a:p>
            <a:r>
              <a:rPr lang="en-US" altLang="zh-CN" dirty="0"/>
              <a:t>https://huggingface.co/ncfrey/ChemGPT-4.7M</a:t>
            </a:r>
          </a:p>
          <a:p>
            <a:r>
              <a:rPr lang="en-US" altLang="zh-CN" dirty="0"/>
              <a:t>https://crfm.stanford.edu/2022/12/15/pubmedgpt.html</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66283-446F-4C4A-9B75-2CDD859A72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90602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1219170"/>
            <a:r>
              <a:rPr lang="en-US" altLang="zh-CN" sz="1200" dirty="0" err="1">
                <a:solidFill>
                  <a:prstClr val="black"/>
                </a:solidFill>
                <a:latin typeface="Arial" panose="020B0604020202020204" pitchFamily="34" charset="0"/>
                <a:ea typeface="微软雅黑" panose="020B0503020204020204" pitchFamily="34" charset="-122"/>
                <a:sym typeface="Arial" panose="020B0604020202020204" pitchFamily="34" charset="0"/>
              </a:rPr>
              <a:t>Geneformer</a:t>
            </a:r>
            <a:r>
              <a:rPr lang="zh-CN" altLang="en-US" sz="1200" dirty="0">
                <a:solidFill>
                  <a:prstClr val="black"/>
                </a:solidFill>
                <a:latin typeface="Arial" panose="020B0604020202020204" pitchFamily="34" charset="0"/>
                <a:ea typeface="微软雅黑" panose="020B0503020204020204" pitchFamily="34" charset="-122"/>
                <a:sym typeface="Arial" panose="020B0604020202020204" pitchFamily="34" charset="0"/>
              </a:rPr>
              <a:t>下游任务：</a:t>
            </a:r>
            <a:endParaRPr lang="en-US" altLang="zh-CN" sz="12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a:p>
            <a:pPr defTabSz="1219170"/>
            <a:r>
              <a:rPr lang="en-US" altLang="zh-CN" sz="1200" dirty="0">
                <a:solidFill>
                  <a:prstClr val="black"/>
                </a:solidFill>
                <a:latin typeface="Arial" panose="020B0604020202020204" pitchFamily="34" charset="0"/>
                <a:ea typeface="微软雅黑" panose="020B0503020204020204" pitchFamily="34" charset="-122"/>
                <a:sym typeface="Arial" panose="020B0604020202020204" pitchFamily="34" charset="0"/>
              </a:rPr>
              <a:t>G</a:t>
            </a:r>
            <a:r>
              <a:rPr lang="zh-CN" altLang="en-US" sz="1200" dirty="0">
                <a:solidFill>
                  <a:prstClr val="black"/>
                </a:solidFill>
                <a:latin typeface="Arial" panose="020B0604020202020204" pitchFamily="34" charset="0"/>
                <a:ea typeface="微软雅黑" panose="020B0503020204020204" pitchFamily="34" charset="-122"/>
                <a:sym typeface="Arial" panose="020B0604020202020204" pitchFamily="34" charset="0"/>
              </a:rPr>
              <a:t>ene dosage sensitivity </a:t>
            </a:r>
            <a:r>
              <a:rPr lang="en-US" altLang="zh-CN" sz="1200" dirty="0">
                <a:solidFill>
                  <a:prstClr val="black"/>
                </a:solidFill>
                <a:latin typeface="Arial" panose="020B0604020202020204" pitchFamily="34" charset="0"/>
                <a:ea typeface="微软雅黑" panose="020B0503020204020204" pitchFamily="34" charset="-122"/>
                <a:sym typeface="Arial" panose="020B0604020202020204" pitchFamily="34" charset="0"/>
              </a:rPr>
              <a:t>predictions</a:t>
            </a:r>
          </a:p>
          <a:p>
            <a:pPr defTabSz="1219170"/>
            <a:r>
              <a:rPr lang="en-US" altLang="zh-CN" sz="1200" dirty="0">
                <a:solidFill>
                  <a:prstClr val="black"/>
                </a:solidFill>
                <a:latin typeface="Arial" panose="020B0604020202020204" pitchFamily="34" charset="0"/>
                <a:ea typeface="微软雅黑" panose="020B0503020204020204" pitchFamily="34" charset="-122"/>
                <a:sym typeface="Arial" panose="020B0604020202020204" pitchFamily="34" charset="0"/>
              </a:rPr>
              <a:t>Chromatin dynamics predictions</a:t>
            </a:r>
          </a:p>
          <a:p>
            <a:pPr defTabSz="1219170"/>
            <a:r>
              <a:rPr lang="en-US" altLang="zh-CN" sz="1200" dirty="0">
                <a:solidFill>
                  <a:prstClr val="black"/>
                </a:solidFill>
                <a:latin typeface="Arial" panose="020B0604020202020204" pitchFamily="34" charset="0"/>
                <a:ea typeface="微软雅黑" panose="020B0503020204020204" pitchFamily="34" charset="-122"/>
                <a:sym typeface="Arial" panose="020B0604020202020204" pitchFamily="34" charset="0"/>
              </a:rPr>
              <a:t>Network dynamics predictions</a:t>
            </a:r>
          </a:p>
          <a:p>
            <a:endParaRPr lang="zh-CN" altLang="en-US" dirty="0"/>
          </a:p>
        </p:txBody>
      </p:sp>
      <p:sp>
        <p:nvSpPr>
          <p:cNvPr id="4" name="灯片编号占位符 3"/>
          <p:cNvSpPr>
            <a:spLocks noGrp="1"/>
          </p:cNvSpPr>
          <p:nvPr>
            <p:ph type="sldNum" sz="quarter" idx="5"/>
          </p:nvPr>
        </p:nvSpPr>
        <p:spPr/>
        <p:txBody>
          <a:bodyPr/>
          <a:lstStyle/>
          <a:p>
            <a:fld id="{F1C1C594-013A-42D1-B30E-04E3347453A0}" type="slidenum">
              <a:rPr lang="zh-CN" altLang="en-US" smtClean="0"/>
              <a:pPr/>
              <a:t>6</a:t>
            </a:fld>
            <a:endParaRPr lang="zh-CN" altLang="en-US"/>
          </a:p>
        </p:txBody>
      </p:sp>
    </p:spTree>
    <p:extLst>
      <p:ext uri="{BB962C8B-B14F-4D97-AF65-F5344CB8AC3E}">
        <p14:creationId xmlns:p14="http://schemas.microsoft.com/office/powerpoint/2010/main" val="2770376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i="0" kern="1200" dirty="0">
                <a:solidFill>
                  <a:schemeClr val="tx1"/>
                </a:solidFill>
                <a:effectLst/>
                <a:latin typeface="+mn-lt"/>
                <a:ea typeface="+mn-ea"/>
                <a:cs typeface="+mn-cs"/>
              </a:rPr>
              <a:t>consortium </a:t>
            </a:r>
            <a:r>
              <a:rPr lang="zh-CN" altLang="en-US" sz="1200" b="0" i="0" kern="1200" dirty="0">
                <a:solidFill>
                  <a:schemeClr val="tx1"/>
                </a:solidFill>
                <a:effectLst/>
                <a:latin typeface="+mn-lt"/>
                <a:ea typeface="+mn-ea"/>
                <a:cs typeface="+mn-cs"/>
              </a:rPr>
              <a:t>英 </a:t>
            </a:r>
            <a:r>
              <a:rPr lang="en-US" altLang="zh-CN" sz="1200" b="0" i="0" kern="1200" dirty="0">
                <a:solidFill>
                  <a:schemeClr val="tx1"/>
                </a:solidFill>
                <a:effectLst/>
                <a:latin typeface="+mn-lt"/>
                <a:ea typeface="+mn-ea"/>
                <a:cs typeface="+mn-cs"/>
              </a:rPr>
              <a:t>[</a:t>
            </a:r>
            <a:r>
              <a:rPr lang="en-US" altLang="zh-CN" sz="1200" b="0" i="0" kern="1200" dirty="0" err="1">
                <a:solidFill>
                  <a:schemeClr val="tx1"/>
                </a:solidFill>
                <a:effectLst/>
                <a:latin typeface="+mn-lt"/>
                <a:ea typeface="+mn-ea"/>
                <a:cs typeface="+mn-cs"/>
              </a:rPr>
              <a:t>kən'sɔːtɪəm</a:t>
            </a:r>
            <a:r>
              <a:rPr lang="en-US" altLang="zh-CN" sz="1200" b="0" i="0" kern="1200" dirty="0">
                <a:solidFill>
                  <a:schemeClr val="tx1"/>
                </a:solidFill>
                <a:effectLst/>
                <a:latin typeface="+mn-lt"/>
                <a:ea typeface="+mn-ea"/>
                <a:cs typeface="+mn-cs"/>
              </a:rPr>
              <a:t>]</a:t>
            </a:r>
            <a:endParaRPr lang="en-US" altLang="zh-CN" dirty="0"/>
          </a:p>
          <a:p>
            <a:r>
              <a:rPr lang="zh-CN" altLang="en-US" dirty="0"/>
              <a:t>截止到</a:t>
            </a:r>
            <a:r>
              <a:rPr lang="en-US" altLang="zh-CN" dirty="0"/>
              <a:t>2020</a:t>
            </a:r>
            <a:r>
              <a:rPr lang="zh-CN" altLang="en-US" dirty="0"/>
              <a:t>年</a:t>
            </a:r>
            <a:r>
              <a:rPr lang="en-US" altLang="zh-CN" dirty="0"/>
              <a:t>6</a:t>
            </a:r>
            <a:r>
              <a:rPr lang="zh-CN" altLang="en-US" dirty="0"/>
              <a:t>月底，</a:t>
            </a:r>
            <a:r>
              <a:rPr lang="en-US" altLang="zh-CN" dirty="0" err="1"/>
              <a:t>iProX</a:t>
            </a:r>
            <a:r>
              <a:rPr lang="zh-CN" altLang="en-US" dirty="0"/>
              <a:t>注册用户有</a:t>
            </a:r>
            <a:r>
              <a:rPr lang="en-US" altLang="zh-CN" dirty="0"/>
              <a:t>1312</a:t>
            </a:r>
            <a:r>
              <a:rPr lang="zh-CN" altLang="en-US" dirty="0"/>
              <a:t>个，来自于</a:t>
            </a:r>
            <a:r>
              <a:rPr lang="en-US" altLang="zh-CN" dirty="0"/>
              <a:t>34</a:t>
            </a:r>
            <a:r>
              <a:rPr lang="zh-CN" altLang="en-US" dirty="0"/>
              <a:t>个不同的国家，总的访问量有</a:t>
            </a:r>
            <a:r>
              <a:rPr lang="en-US" altLang="zh-CN" dirty="0"/>
              <a:t>216766</a:t>
            </a:r>
            <a:r>
              <a:rPr lang="zh-CN" altLang="en-US" dirty="0"/>
              <a:t>，已提交项目</a:t>
            </a:r>
            <a:r>
              <a:rPr lang="en-US" altLang="zh-CN" dirty="0"/>
              <a:t>902</a:t>
            </a:r>
            <a:r>
              <a:rPr lang="zh-CN" altLang="en-US" dirty="0"/>
              <a:t>个，数据量</a:t>
            </a:r>
            <a:r>
              <a:rPr lang="en-US" altLang="zh-CN" dirty="0"/>
              <a:t>119.56TB</a:t>
            </a:r>
            <a:r>
              <a:rPr lang="zh-CN" altLang="en-US" dirty="0"/>
              <a:t>，已公开数据量是</a:t>
            </a:r>
            <a:r>
              <a:rPr lang="en-US" altLang="zh-CN" dirty="0"/>
              <a:t>21.82TB</a:t>
            </a:r>
            <a:r>
              <a:rPr lang="zh-CN" altLang="en-US" dirty="0"/>
              <a:t>。</a:t>
            </a:r>
            <a:endParaRPr lang="en-US" altLang="zh-CN" dirty="0"/>
          </a:p>
          <a:p>
            <a:endParaRPr lang="en-US" altLang="zh-CN" dirty="0"/>
          </a:p>
          <a:p>
            <a:r>
              <a:rPr lang="zh-CN" altLang="en-US" dirty="0"/>
              <a:t>提交到</a:t>
            </a:r>
            <a:r>
              <a:rPr lang="en-US" altLang="zh-CN" dirty="0" err="1"/>
              <a:t>iProX</a:t>
            </a:r>
            <a:r>
              <a:rPr lang="zh-CN" altLang="en-US" dirty="0"/>
              <a:t>系统的数据在</a:t>
            </a:r>
            <a:r>
              <a:rPr lang="en-US" altLang="zh-CN" dirty="0"/>
              <a:t>40</a:t>
            </a:r>
            <a:r>
              <a:rPr lang="zh-CN" altLang="en-US" dirty="0"/>
              <a:t>多个国际知名杂志上共发表文章</a:t>
            </a:r>
            <a:r>
              <a:rPr lang="en-US" altLang="zh-CN" dirty="0"/>
              <a:t>150</a:t>
            </a:r>
            <a:r>
              <a:rPr lang="zh-CN" altLang="en-US" dirty="0"/>
              <a:t>余篇，包括了</a:t>
            </a:r>
            <a:r>
              <a:rPr lang="en-US" altLang="zh-CN" dirty="0"/>
              <a:t>Nature</a:t>
            </a:r>
            <a:r>
              <a:rPr lang="zh-CN" altLang="en-US" dirty="0"/>
              <a:t>，</a:t>
            </a:r>
            <a:r>
              <a:rPr lang="en-US" altLang="zh-CN" dirty="0"/>
              <a:t>Cell</a:t>
            </a:r>
            <a:r>
              <a:rPr lang="zh-CN" altLang="en-US" dirty="0"/>
              <a:t>，</a:t>
            </a:r>
            <a:r>
              <a:rPr lang="en-US" altLang="zh-CN" dirty="0"/>
              <a:t>Nature Communications</a:t>
            </a:r>
            <a:r>
              <a:rPr lang="zh-CN" altLang="en-US" dirty="0"/>
              <a:t>，</a:t>
            </a:r>
            <a:r>
              <a:rPr lang="en-US" altLang="zh-CN" dirty="0"/>
              <a:t>Nucleic Acids Research</a:t>
            </a:r>
            <a:r>
              <a:rPr lang="zh-CN" altLang="en-US" dirty="0"/>
              <a:t>，</a:t>
            </a:r>
            <a:r>
              <a:rPr lang="en-US" altLang="zh-CN" dirty="0"/>
              <a:t>Clinical Cancer Research</a:t>
            </a:r>
            <a:r>
              <a:rPr lang="zh-CN" altLang="en-US" dirty="0"/>
              <a:t>，</a:t>
            </a:r>
            <a:r>
              <a:rPr lang="en-US" altLang="zh-CN" dirty="0"/>
              <a:t>Molecular &amp; Cellular Proteomics </a:t>
            </a:r>
            <a:r>
              <a:rPr lang="zh-CN" altLang="en-US" dirty="0"/>
              <a:t>以及 </a:t>
            </a:r>
            <a:r>
              <a:rPr lang="en-US" altLang="zh-CN" dirty="0"/>
              <a:t>Scientific Reports</a:t>
            </a:r>
            <a:r>
              <a:rPr lang="zh-CN" altLang="en-US" dirty="0"/>
              <a:t>等。</a:t>
            </a:r>
            <a:endParaRPr lang="en-US" altLang="zh-CN" dirty="0"/>
          </a:p>
          <a:p>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DB2AB-834A-4180-8817-92B4161055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34479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i="0" cap="all" dirty="0">
                <a:effectLst/>
                <a:latin typeface="roboto" panose="02000000000000000000" pitchFamily="2" charset="0"/>
              </a:rPr>
              <a:t>Science 14 JUN 2018</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题目来源：</a:t>
            </a:r>
            <a:r>
              <a:rPr lang="en-US" altLang="zh-CN" dirty="0"/>
              <a:t>https://www.science.org/content/article/translating-big-data-proteomics-challenge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EFAE23-6C3D-43E2-AB17-4093AE52DF4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1645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Yilmaz  M,  </a:t>
            </a:r>
            <a:r>
              <a:rPr lang="en-US" altLang="zh-CN" sz="1200" dirty="0" err="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Fondrie</a:t>
            </a:r>
            <a:r>
              <a:rPr lang="en-US" altLang="zh-CN"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WE,  </a:t>
            </a:r>
            <a:r>
              <a:rPr lang="en-US" altLang="zh-CN" sz="1200" dirty="0" err="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Bittremieux</a:t>
            </a:r>
            <a:r>
              <a:rPr lang="en-US" altLang="zh-CN"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W,  et  al.  De  novo  mass</a:t>
            </a:r>
          </a:p>
          <a:p>
            <a:r>
              <a:rPr lang="en-US" altLang="zh-CN"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spectrometry  peptide  sequencing  with  a  transformer  model.</a:t>
            </a:r>
          </a:p>
          <a:p>
            <a:r>
              <a:rPr lang="en-US" altLang="zh-CN"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Proceedings of the 39th International Conference on Machine Learning</a:t>
            </a:r>
          </a:p>
          <a:p>
            <a:r>
              <a:rPr lang="en-US" altLang="zh-CN"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2022;162:25514–22.</a:t>
            </a:r>
            <a:endParaRPr lang="zh-CN" altLang="en-US"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66283-446F-4C4A-9B75-2CDD859A72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34764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85750" indent="-285750" defTabSz="912813">
              <a:lnSpc>
                <a:spcPct val="150000"/>
              </a:lnSpc>
              <a:spcBef>
                <a:spcPts val="600"/>
              </a:spcBef>
              <a:defRPr/>
            </a:pPr>
            <a:r>
              <a:rPr lang="zh-CN" altLang="en-US" sz="1200" b="1" dirty="0">
                <a:solidFill>
                  <a:srgbClr val="FFC000"/>
                </a:solidFill>
                <a:latin typeface="微软雅黑" pitchFamily="34" charset="-122"/>
                <a:ea typeface="微软雅黑" pitchFamily="34" charset="-122"/>
              </a:rPr>
              <a:t>全球人类的</a:t>
            </a:r>
            <a:r>
              <a:rPr lang="zh-CN" altLang="en-US" sz="1200" b="1" dirty="0">
                <a:solidFill>
                  <a:srgbClr val="92D050"/>
                </a:solidFill>
                <a:latin typeface="微软雅黑" pitchFamily="34" charset="-122"/>
                <a:ea typeface="微软雅黑" pitchFamily="34" charset="-122"/>
              </a:rPr>
              <a:t>细胞</a:t>
            </a:r>
            <a:r>
              <a:rPr lang="zh-CN" altLang="en-US" sz="1200" b="1" dirty="0">
                <a:solidFill>
                  <a:srgbClr val="FFC000"/>
                </a:solidFill>
                <a:latin typeface="微软雅黑" pitchFamily="34" charset="-122"/>
                <a:ea typeface="微软雅黑" pitchFamily="34" charset="-122"/>
              </a:rPr>
              <a:t>总数约为</a:t>
            </a:r>
            <a:r>
              <a:rPr lang="en-US" altLang="zh-CN" sz="1200" b="1" dirty="0">
                <a:solidFill>
                  <a:srgbClr val="FFC000"/>
                </a:solidFill>
                <a:latin typeface="微软雅黑" pitchFamily="34" charset="-122"/>
                <a:ea typeface="微软雅黑" pitchFamily="34" charset="-122"/>
              </a:rPr>
              <a:t>3</a:t>
            </a:r>
            <a:r>
              <a:rPr lang="zh-CN" altLang="zh-CN" sz="1200" b="1" dirty="0">
                <a:solidFill>
                  <a:srgbClr val="FFC000"/>
                </a:solidFill>
                <a:latin typeface="微软雅黑" pitchFamily="34" charset="-122"/>
                <a:ea typeface="微软雅黑" pitchFamily="34" charset="-122"/>
              </a:rPr>
              <a:t>×</a:t>
            </a:r>
            <a:r>
              <a:rPr lang="en-US" altLang="zh-CN" sz="1200" b="1" dirty="0">
                <a:solidFill>
                  <a:srgbClr val="FFC000"/>
                </a:solidFill>
                <a:latin typeface="微软雅黑" pitchFamily="34" charset="-122"/>
                <a:ea typeface="微软雅黑" pitchFamily="34" charset="-122"/>
              </a:rPr>
              <a:t>10</a:t>
            </a:r>
            <a:r>
              <a:rPr lang="en-US" altLang="zh-CN" sz="1200" b="1" baseline="30000" dirty="0">
                <a:solidFill>
                  <a:srgbClr val="FFC000"/>
                </a:solidFill>
                <a:latin typeface="微软雅黑" pitchFamily="34" charset="-122"/>
                <a:ea typeface="微软雅黑" pitchFamily="34" charset="-122"/>
              </a:rPr>
              <a:t>23</a:t>
            </a:r>
            <a:r>
              <a:rPr lang="zh-CN" altLang="en-US" sz="1200" b="1" dirty="0">
                <a:solidFill>
                  <a:srgbClr val="FFC000"/>
                </a:solidFill>
                <a:latin typeface="微软雅黑" pitchFamily="34" charset="-122"/>
                <a:ea typeface="微软雅黑" pitchFamily="34" charset="-122"/>
              </a:rPr>
              <a:t>个，</a:t>
            </a:r>
            <a:r>
              <a:rPr lang="zh-CN" altLang="en-US" sz="1200" b="1" dirty="0">
                <a:solidFill>
                  <a:srgbClr val="92D050"/>
                </a:solidFill>
                <a:latin typeface="微软雅黑" pitchFamily="34" charset="-122"/>
                <a:ea typeface="微软雅黑" pitchFamily="34" charset="-122"/>
              </a:rPr>
              <a:t>对等于</a:t>
            </a:r>
            <a:r>
              <a:rPr lang="zh-CN" altLang="en-US" sz="1200" b="1" dirty="0">
                <a:solidFill>
                  <a:srgbClr val="FFC000"/>
                </a:solidFill>
                <a:latin typeface="微软雅黑" pitchFamily="34" charset="-122"/>
                <a:ea typeface="微软雅黑" pitchFamily="34" charset="-122"/>
              </a:rPr>
              <a:t>宇宙的</a:t>
            </a:r>
            <a:r>
              <a:rPr lang="zh-CN" altLang="en-US" sz="1200" b="1" dirty="0">
                <a:solidFill>
                  <a:srgbClr val="92D050"/>
                </a:solidFill>
                <a:latin typeface="微软雅黑" pitchFamily="34" charset="-122"/>
                <a:ea typeface="微软雅黑" pitchFamily="34" charset="-122"/>
              </a:rPr>
              <a:t>恒星系</a:t>
            </a:r>
            <a:r>
              <a:rPr lang="zh-CN" altLang="en-US" sz="1200" b="1" dirty="0">
                <a:solidFill>
                  <a:srgbClr val="FFC000"/>
                </a:solidFill>
                <a:latin typeface="微软雅黑" pitchFamily="34" charset="-122"/>
                <a:ea typeface="微软雅黑" pitchFamily="34" charset="-122"/>
              </a:rPr>
              <a:t>总数</a:t>
            </a:r>
            <a:endParaRPr lang="en-US" altLang="zh-CN" sz="1200" b="1" dirty="0">
              <a:solidFill>
                <a:srgbClr val="FFC000"/>
              </a:solidFill>
              <a:latin typeface="微软雅黑" pitchFamily="34" charset="-122"/>
              <a:ea typeface="微软雅黑" pitchFamily="34" charset="-122"/>
            </a:endParaRPr>
          </a:p>
          <a:p>
            <a:pPr marL="285750" indent="-285750" defTabSz="912813">
              <a:lnSpc>
                <a:spcPct val="150000"/>
              </a:lnSpc>
              <a:spcBef>
                <a:spcPts val="600"/>
              </a:spcBef>
              <a:defRPr/>
            </a:pPr>
            <a:r>
              <a:rPr lang="zh-CN" altLang="en-US" sz="1200" b="1" dirty="0">
                <a:solidFill>
                  <a:srgbClr val="FFC000"/>
                </a:solidFill>
                <a:latin typeface="微软雅黑" pitchFamily="34" charset="-122"/>
                <a:ea typeface="微软雅黑" pitchFamily="34" charset="-122"/>
              </a:rPr>
              <a:t>而</a:t>
            </a:r>
            <a:r>
              <a:rPr lang="zh-CN" altLang="zh-CN" sz="1200" b="1" dirty="0">
                <a:solidFill>
                  <a:srgbClr val="FFC000"/>
                </a:solidFill>
                <a:latin typeface="微软雅黑" pitchFamily="34" charset="-122"/>
                <a:ea typeface="微软雅黑" pitchFamily="34" charset="-122"/>
              </a:rPr>
              <a:t>细胞</a:t>
            </a:r>
            <a:r>
              <a:rPr lang="zh-CN" altLang="en-US" sz="1200" b="1" dirty="0">
                <a:solidFill>
                  <a:srgbClr val="FFC000"/>
                </a:solidFill>
                <a:latin typeface="微软雅黑" pitchFamily="34" charset="-122"/>
                <a:ea typeface="微软雅黑" pitchFamily="34" charset="-122"/>
              </a:rPr>
              <a:t>内的</a:t>
            </a:r>
            <a:r>
              <a:rPr lang="zh-CN" altLang="zh-CN" sz="1200" b="1" dirty="0">
                <a:solidFill>
                  <a:srgbClr val="92D050"/>
                </a:solidFill>
                <a:latin typeface="微软雅黑" pitchFamily="34" charset="-122"/>
                <a:ea typeface="微软雅黑" pitchFamily="34" charset="-122"/>
              </a:rPr>
              <a:t>蛋白质</a:t>
            </a:r>
            <a:r>
              <a:rPr lang="zh-CN" altLang="en-US" sz="1200" b="1" dirty="0">
                <a:solidFill>
                  <a:srgbClr val="FFC000"/>
                </a:solidFill>
                <a:latin typeface="微软雅黑" pitchFamily="34" charset="-122"/>
                <a:ea typeface="微软雅黑" pitchFamily="34" charset="-122"/>
              </a:rPr>
              <a:t>分子总数</a:t>
            </a:r>
            <a:r>
              <a:rPr lang="zh-CN" altLang="zh-CN" sz="1200" b="1" dirty="0">
                <a:solidFill>
                  <a:srgbClr val="FFC000"/>
                </a:solidFill>
                <a:latin typeface="微软雅黑" pitchFamily="34" charset="-122"/>
                <a:ea typeface="微软雅黑" pitchFamily="34" charset="-122"/>
              </a:rPr>
              <a:t>，</a:t>
            </a:r>
            <a:r>
              <a:rPr lang="zh-CN" altLang="en-US" sz="1200" b="1" dirty="0">
                <a:solidFill>
                  <a:srgbClr val="92D050"/>
                </a:solidFill>
                <a:latin typeface="微软雅黑" pitchFamily="34" charset="-122"/>
                <a:ea typeface="微软雅黑" pitchFamily="34" charset="-122"/>
              </a:rPr>
              <a:t>远大于</a:t>
            </a:r>
            <a:r>
              <a:rPr lang="zh-CN" altLang="en-US" sz="1200" b="1" dirty="0">
                <a:solidFill>
                  <a:srgbClr val="FFC000"/>
                </a:solidFill>
                <a:latin typeface="微软雅黑" pitchFamily="34" charset="-122"/>
                <a:ea typeface="微软雅黑" pitchFamily="34" charset="-122"/>
              </a:rPr>
              <a:t>恒</a:t>
            </a:r>
            <a:r>
              <a:rPr lang="zh-CN" altLang="zh-CN" sz="1200" b="1" dirty="0">
                <a:solidFill>
                  <a:srgbClr val="FFC000"/>
                </a:solidFill>
                <a:latin typeface="微软雅黑" pitchFamily="34" charset="-122"/>
                <a:ea typeface="微软雅黑" pitchFamily="34" charset="-122"/>
              </a:rPr>
              <a:t>星系内</a:t>
            </a:r>
            <a:r>
              <a:rPr lang="zh-CN" altLang="zh-CN" sz="1200" b="1" dirty="0">
                <a:solidFill>
                  <a:srgbClr val="92D050"/>
                </a:solidFill>
                <a:latin typeface="微软雅黑" pitchFamily="34" charset="-122"/>
                <a:ea typeface="微软雅黑" pitchFamily="34" charset="-122"/>
              </a:rPr>
              <a:t>天体</a:t>
            </a:r>
            <a:r>
              <a:rPr lang="zh-CN" altLang="zh-CN" sz="1200" b="1" dirty="0">
                <a:solidFill>
                  <a:srgbClr val="FFC000"/>
                </a:solidFill>
                <a:latin typeface="微软雅黑" pitchFamily="34" charset="-122"/>
                <a:ea typeface="微软雅黑" pitchFamily="34" charset="-122"/>
              </a:rPr>
              <a:t>的</a:t>
            </a:r>
            <a:r>
              <a:rPr lang="zh-CN" altLang="en-US" sz="1200" b="1" dirty="0">
                <a:solidFill>
                  <a:srgbClr val="FFC000"/>
                </a:solidFill>
                <a:latin typeface="微软雅黑" pitchFamily="34" charset="-122"/>
                <a:ea typeface="微软雅黑" pitchFamily="34" charset="-122"/>
              </a:rPr>
              <a:t>总数</a:t>
            </a:r>
            <a:endParaRPr lang="en-US" altLang="zh-CN" sz="1200" b="1" dirty="0">
              <a:solidFill>
                <a:srgbClr val="FFC000"/>
              </a:solidFill>
              <a:latin typeface="微软雅黑" pitchFamily="34" charset="-122"/>
              <a:ea typeface="微软雅黑" pitchFamily="34" charset="-122"/>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66283-446F-4C4A-9B75-2CDD859A72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41818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Master" Target="../slideMasters/slideMaster2.xml"/><Relationship Id="rId4" Type="http://schemas.openxmlformats.org/officeDocument/2006/relationships/tags" Target="../tags/tag10.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slideMaster" Target="../slideMasters/slideMaster2.xml"/><Relationship Id="rId4" Type="http://schemas.openxmlformats.org/officeDocument/2006/relationships/tags" Target="../tags/tag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84E1819-C7ED-4133-B773-3523F405EEBE}" type="datetime1">
              <a:rPr lang="zh-CN" altLang="en-US" smtClean="0"/>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8" name="内容占位符 7"/>
          <p:cNvSpPr>
            <a:spLocks noGrp="1"/>
          </p:cNvSpPr>
          <p:nvPr>
            <p:ph sz="quarter" idx="13"/>
          </p:nvPr>
        </p:nvSpPr>
        <p:spPr>
          <a:xfrm>
            <a:off x="3983567" y="2636838"/>
            <a:ext cx="1219200" cy="9144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4E39FA-504F-4CE5-B208-637F7196581B}" type="datetime1">
              <a:rPr lang="zh-CN" altLang="en-US" smtClean="0"/>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F9D8465-A21C-46CF-9268-2B7D52E4AC36}" type="datetime1">
              <a:rPr lang="zh-CN" altLang="en-US" smtClean="0"/>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E2219A8-0880-4A9E-AD5E-AF5262C0E908}" type="datetime1">
              <a:rPr lang="zh-CN" altLang="en-US" smtClean="0"/>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fld id="{F463C627-6A63-442D-9051-38C884ED0C10}" type="datetimeFigureOut">
              <a:rPr lang="zh-CN" altLang="en-US"/>
              <a:pPr/>
              <a:t>2023/8/30</a:t>
            </a:fld>
            <a:endParaRPr lang="zh-CN" altLang="en-US"/>
          </a:p>
        </p:txBody>
      </p:sp>
      <p:sp>
        <p:nvSpPr>
          <p:cNvPr id="3" name="页脚占位符 4"/>
          <p:cNvSpPr>
            <a:spLocks noGrp="1"/>
          </p:cNvSpPr>
          <p:nvPr>
            <p:ph type="ftr" sz="quarter" idx="11"/>
          </p:nvPr>
        </p:nvSpPr>
        <p:spPr/>
        <p:txBody>
          <a:bodyPr/>
          <a:lstStyle>
            <a:lvl1pPr>
              <a:defRPr/>
            </a:lvl1pPr>
          </a:lstStyle>
          <a:p>
            <a:endParaRPr lang="zh-CN" altLang="en-US"/>
          </a:p>
        </p:txBody>
      </p:sp>
      <p:sp>
        <p:nvSpPr>
          <p:cNvPr id="4" name="灯片编号占位符 5"/>
          <p:cNvSpPr>
            <a:spLocks noGrp="1"/>
          </p:cNvSpPr>
          <p:nvPr>
            <p:ph type="sldNum" sz="quarter" idx="12"/>
          </p:nvPr>
        </p:nvSpPr>
        <p:spPr/>
        <p:txBody>
          <a:bodyPr/>
          <a:lstStyle>
            <a:lvl1pPr>
              <a:defRPr/>
            </a:lvl1pPr>
          </a:lstStyle>
          <a:p>
            <a:fld id="{D73F1CDE-4FB8-4F7D-8D86-26D5D6572090}" type="slidenum">
              <a:rPr lang="zh-CN" altLang="en-US"/>
              <a:pPr/>
              <a:t>‹#›</a:t>
            </a:fld>
            <a:endParaRPr lang="zh-CN" altLang="en-US"/>
          </a:p>
        </p:txBody>
      </p:sp>
    </p:spTree>
    <p:extLst>
      <p:ext uri="{BB962C8B-B14F-4D97-AF65-F5344CB8AC3E}">
        <p14:creationId xmlns:p14="http://schemas.microsoft.com/office/powerpoint/2010/main" val="42787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0"/>
            <a:ext cx="10363200" cy="1470025"/>
          </a:xfrm>
        </p:spPr>
        <p:txBody>
          <a:bodyPr/>
          <a:lstStyle>
            <a:lvl1pPr>
              <a:defRPr baseline="0">
                <a:latin typeface="Arial" pitchFamily="34" charset="0"/>
                <a:ea typeface="微软雅黑" pitchFamily="34" charset="-122"/>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baseline="0">
                <a:solidFill>
                  <a:schemeClr val="tx1">
                    <a:tint val="75000"/>
                  </a:schemeClr>
                </a:solidFill>
                <a:latin typeface="Arial" pitchFamily="34" charset="0"/>
                <a:ea typeface="微软雅黑" pitchFamily="34" charset="-122"/>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baseline="0">
                <a:latin typeface="Arial" pitchFamily="34" charset="0"/>
                <a:ea typeface="微软雅黑" pitchFamily="34" charset="-122"/>
              </a:defRPr>
            </a:lvl1pPr>
          </a:lstStyle>
          <a:p>
            <a:fld id="{B1523537-BCB9-429D-80BD-5DB070604F97}" type="datetime1">
              <a:rPr lang="zh-CN" altLang="en-US" smtClean="0"/>
              <a:t>2023/8/30</a:t>
            </a:fld>
            <a:endParaRPr lang="zh-CN" altLang="en-US"/>
          </a:p>
        </p:txBody>
      </p:sp>
      <p:sp>
        <p:nvSpPr>
          <p:cNvPr id="5" name="页脚占位符 4"/>
          <p:cNvSpPr>
            <a:spLocks noGrp="1"/>
          </p:cNvSpPr>
          <p:nvPr>
            <p:ph type="ftr" sz="quarter" idx="11"/>
          </p:nvPr>
        </p:nvSpPr>
        <p:spPr/>
        <p:txBody>
          <a:bodyPr/>
          <a:lstStyle>
            <a:lvl1pPr>
              <a:defRPr baseline="0">
                <a:latin typeface="Arial" pitchFamily="34" charset="0"/>
                <a:ea typeface="微软雅黑" pitchFamily="34" charset="-122"/>
              </a:defRPr>
            </a:lvl1pPr>
          </a:lstStyle>
          <a:p>
            <a:endParaRPr lang="zh-CN" altLang="en-US"/>
          </a:p>
        </p:txBody>
      </p:sp>
      <p:sp>
        <p:nvSpPr>
          <p:cNvPr id="6" name="灯片编号占位符 5"/>
          <p:cNvSpPr>
            <a:spLocks noGrp="1"/>
          </p:cNvSpPr>
          <p:nvPr>
            <p:ph type="sldNum" sz="quarter" idx="12"/>
          </p:nvPr>
        </p:nvSpPr>
        <p:spPr/>
        <p:txBody>
          <a:bodyPr/>
          <a:lstStyle>
            <a:lvl1pPr>
              <a:defRPr baseline="0">
                <a:latin typeface="Arial" pitchFamily="34" charset="0"/>
                <a:ea typeface="微软雅黑" pitchFamily="34" charset="-122"/>
              </a:defRPr>
            </a:lvl1pPr>
          </a:lstStyle>
          <a:p>
            <a:fld id="{5F1FBC53-C306-4941-A0A9-209E6707E544}" type="slidenum">
              <a:rPr lang="zh-CN" altLang="en-US" smtClean="0"/>
              <a:pPr/>
              <a:t>‹#›</a:t>
            </a:fld>
            <a:endParaRPr lang="zh-CN" altLang="en-US"/>
          </a:p>
        </p:txBody>
      </p:sp>
    </p:spTree>
    <p:extLst>
      <p:ext uri="{BB962C8B-B14F-4D97-AF65-F5344CB8AC3E}">
        <p14:creationId xmlns:p14="http://schemas.microsoft.com/office/powerpoint/2010/main" val="435465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lvl1pPr>
              <a:defRPr sz="4400" baseline="0">
                <a:latin typeface="Arial" pitchFamily="34" charset="0"/>
                <a:ea typeface="微软雅黑" pitchFamily="34" charset="-122"/>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baseline="0">
                <a:latin typeface="Arial" pitchFamily="34" charset="0"/>
                <a:ea typeface="微软雅黑" pitchFamily="34" charset="-122"/>
              </a:defRPr>
            </a:lvl1pPr>
            <a:lvl2pPr>
              <a:defRPr baseline="0">
                <a:latin typeface="Arial" pitchFamily="34" charset="0"/>
                <a:ea typeface="微软雅黑" pitchFamily="34" charset="-122"/>
              </a:defRPr>
            </a:lvl2pPr>
            <a:lvl3pPr>
              <a:defRPr baseline="0">
                <a:latin typeface="Arial" pitchFamily="34" charset="0"/>
                <a:ea typeface="微软雅黑" pitchFamily="34" charset="-122"/>
              </a:defRPr>
            </a:lvl3pPr>
            <a:lvl4pPr>
              <a:defRPr baseline="0">
                <a:latin typeface="Arial" pitchFamily="34" charset="0"/>
                <a:ea typeface="微软雅黑" pitchFamily="34" charset="-122"/>
              </a:defRPr>
            </a:lvl4pPr>
            <a:lvl5pPr>
              <a:defRPr baseline="0">
                <a:latin typeface="Arial" pitchFamily="34" charset="0"/>
                <a:ea typeface="微软雅黑"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baseline="0">
                <a:latin typeface="Arial" pitchFamily="34" charset="0"/>
                <a:ea typeface="微软雅黑" pitchFamily="34" charset="-122"/>
              </a:defRPr>
            </a:lvl1pPr>
          </a:lstStyle>
          <a:p>
            <a:fld id="{A10BDC81-1FB8-4951-A180-6339C08A29AA}" type="datetime1">
              <a:rPr lang="zh-CN" altLang="en-US" smtClean="0"/>
              <a:t>2023/8/30</a:t>
            </a:fld>
            <a:endParaRPr lang="zh-CN" altLang="en-US"/>
          </a:p>
        </p:txBody>
      </p:sp>
      <p:sp>
        <p:nvSpPr>
          <p:cNvPr id="5" name="页脚占位符 4"/>
          <p:cNvSpPr>
            <a:spLocks noGrp="1"/>
          </p:cNvSpPr>
          <p:nvPr>
            <p:ph type="ftr" sz="quarter" idx="11"/>
          </p:nvPr>
        </p:nvSpPr>
        <p:spPr/>
        <p:txBody>
          <a:bodyPr/>
          <a:lstStyle>
            <a:lvl1pPr>
              <a:defRPr baseline="0">
                <a:latin typeface="Arial" pitchFamily="34" charset="0"/>
                <a:ea typeface="微软雅黑" pitchFamily="34" charset="-122"/>
              </a:defRPr>
            </a:lvl1pPr>
          </a:lstStyle>
          <a:p>
            <a:endParaRPr lang="zh-CN" altLang="en-US"/>
          </a:p>
        </p:txBody>
      </p:sp>
      <p:sp>
        <p:nvSpPr>
          <p:cNvPr id="6" name="灯片编号占位符 5"/>
          <p:cNvSpPr>
            <a:spLocks noGrp="1"/>
          </p:cNvSpPr>
          <p:nvPr>
            <p:ph type="sldNum" sz="quarter" idx="12"/>
          </p:nvPr>
        </p:nvSpPr>
        <p:spPr/>
        <p:txBody>
          <a:bodyPr/>
          <a:lstStyle>
            <a:lvl1pPr>
              <a:defRPr baseline="0">
                <a:latin typeface="Arial" pitchFamily="34" charset="0"/>
                <a:ea typeface="微软雅黑" pitchFamily="34" charset="-122"/>
              </a:defRPr>
            </a:lvl1pPr>
          </a:lstStyle>
          <a:p>
            <a:fld id="{5F1FBC53-C306-4941-A0A9-209E6707E544}" type="slidenum">
              <a:rPr lang="zh-CN" altLang="en-US" smtClean="0"/>
              <a:pPr/>
              <a:t>‹#›</a:t>
            </a:fld>
            <a:endParaRPr lang="zh-CN" altLang="en-US"/>
          </a:p>
        </p:txBody>
      </p:sp>
    </p:spTree>
    <p:extLst>
      <p:ext uri="{BB962C8B-B14F-4D97-AF65-F5344CB8AC3E}">
        <p14:creationId xmlns:p14="http://schemas.microsoft.com/office/powerpoint/2010/main" val="3807293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5"/>
            <a:ext cx="10363200" cy="1362075"/>
          </a:xfrm>
        </p:spPr>
        <p:txBody>
          <a:bodyPr anchor="t"/>
          <a:lstStyle>
            <a:lvl1pPr algn="l">
              <a:defRPr sz="3000" b="1" cap="all" baseline="0">
                <a:latin typeface="Arial" pitchFamily="34" charset="0"/>
                <a:ea typeface="微软雅黑" pitchFamily="34" charset="-122"/>
              </a:defRPr>
            </a:lvl1pPr>
          </a:lstStyle>
          <a:p>
            <a:r>
              <a:rPr lang="zh-CN" altLang="en-US" dirty="0"/>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1500" baseline="0">
                <a:solidFill>
                  <a:schemeClr val="tx1">
                    <a:tint val="75000"/>
                  </a:schemeClr>
                </a:solidFill>
                <a:latin typeface="Arial" pitchFamily="34" charset="0"/>
                <a:ea typeface="微软雅黑" pitchFamily="34" charset="-122"/>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baseline="0">
                <a:latin typeface="Arial" pitchFamily="34" charset="0"/>
                <a:ea typeface="微软雅黑" pitchFamily="34" charset="-122"/>
              </a:defRPr>
            </a:lvl1pPr>
          </a:lstStyle>
          <a:p>
            <a:fld id="{D6E22237-091C-494E-856A-F7F0FE418CFC}" type="datetime1">
              <a:rPr lang="zh-CN" altLang="en-US" smtClean="0"/>
              <a:t>2023/8/30</a:t>
            </a:fld>
            <a:endParaRPr lang="zh-CN" altLang="en-US"/>
          </a:p>
        </p:txBody>
      </p:sp>
      <p:sp>
        <p:nvSpPr>
          <p:cNvPr id="5" name="页脚占位符 4"/>
          <p:cNvSpPr>
            <a:spLocks noGrp="1"/>
          </p:cNvSpPr>
          <p:nvPr>
            <p:ph type="ftr" sz="quarter" idx="11"/>
          </p:nvPr>
        </p:nvSpPr>
        <p:spPr/>
        <p:txBody>
          <a:bodyPr/>
          <a:lstStyle>
            <a:lvl1pPr>
              <a:defRPr baseline="0">
                <a:latin typeface="Arial" pitchFamily="34" charset="0"/>
                <a:ea typeface="微软雅黑" pitchFamily="34" charset="-122"/>
              </a:defRPr>
            </a:lvl1pPr>
          </a:lstStyle>
          <a:p>
            <a:endParaRPr lang="zh-CN" altLang="en-US"/>
          </a:p>
        </p:txBody>
      </p:sp>
      <p:sp>
        <p:nvSpPr>
          <p:cNvPr id="6" name="灯片编号占位符 5"/>
          <p:cNvSpPr>
            <a:spLocks noGrp="1"/>
          </p:cNvSpPr>
          <p:nvPr>
            <p:ph type="sldNum" sz="quarter" idx="12"/>
          </p:nvPr>
        </p:nvSpPr>
        <p:spPr/>
        <p:txBody>
          <a:bodyPr/>
          <a:lstStyle>
            <a:lvl1pPr>
              <a:defRPr baseline="0">
                <a:latin typeface="Arial" pitchFamily="34" charset="0"/>
                <a:ea typeface="微软雅黑" pitchFamily="34" charset="-122"/>
              </a:defRPr>
            </a:lvl1pPr>
          </a:lstStyle>
          <a:p>
            <a:fld id="{5F1FBC53-C306-4941-A0A9-209E6707E544}" type="slidenum">
              <a:rPr lang="zh-CN" altLang="en-US" smtClean="0"/>
              <a:pPr/>
              <a:t>‹#›</a:t>
            </a:fld>
            <a:endParaRPr lang="zh-CN" altLang="en-US"/>
          </a:p>
        </p:txBody>
      </p:sp>
    </p:spTree>
    <p:extLst>
      <p:ext uri="{BB962C8B-B14F-4D97-AF65-F5344CB8AC3E}">
        <p14:creationId xmlns:p14="http://schemas.microsoft.com/office/powerpoint/2010/main" val="3799641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lvl1pPr>
              <a:defRPr sz="4400" baseline="0">
                <a:latin typeface="Arial" pitchFamily="34" charset="0"/>
                <a:ea typeface="微软雅黑" pitchFamily="34" charset="-122"/>
              </a:defRPr>
            </a:lvl1pPr>
          </a:lstStyle>
          <a:p>
            <a:r>
              <a:rPr lang="zh-CN" altLang="en-US" dirty="0"/>
              <a:t>单击此处编辑母版标题样式</a:t>
            </a:r>
          </a:p>
        </p:txBody>
      </p:sp>
      <p:sp>
        <p:nvSpPr>
          <p:cNvPr id="3" name="内容占位符 2"/>
          <p:cNvSpPr>
            <a:spLocks noGrp="1"/>
          </p:cNvSpPr>
          <p:nvPr>
            <p:ph sz="half" idx="1"/>
          </p:nvPr>
        </p:nvSpPr>
        <p:spPr>
          <a:xfrm>
            <a:off x="609601" y="1600205"/>
            <a:ext cx="5384800" cy="4525963"/>
          </a:xfrm>
        </p:spPr>
        <p:txBody>
          <a:bodyPr/>
          <a:lstStyle>
            <a:lvl1pPr>
              <a:defRPr sz="2100" baseline="0">
                <a:latin typeface="Arial" pitchFamily="34" charset="0"/>
                <a:ea typeface="微软雅黑" pitchFamily="34" charset="-122"/>
              </a:defRPr>
            </a:lvl1pPr>
            <a:lvl2pPr>
              <a:defRPr sz="1800" baseline="0">
                <a:latin typeface="Arial" pitchFamily="34" charset="0"/>
                <a:ea typeface="微软雅黑" pitchFamily="34" charset="-122"/>
              </a:defRPr>
            </a:lvl2pPr>
            <a:lvl3pPr>
              <a:defRPr sz="1500" baseline="0">
                <a:latin typeface="Arial" pitchFamily="34" charset="0"/>
                <a:ea typeface="微软雅黑" pitchFamily="34" charset="-122"/>
              </a:defRPr>
            </a:lvl3pPr>
            <a:lvl4pPr>
              <a:defRPr sz="1350" baseline="0">
                <a:latin typeface="Arial" pitchFamily="34" charset="0"/>
                <a:ea typeface="微软雅黑" pitchFamily="34" charset="-122"/>
              </a:defRPr>
            </a:lvl4pPr>
            <a:lvl5pPr>
              <a:defRPr sz="1350" baseline="0">
                <a:latin typeface="Arial" pitchFamily="34" charset="0"/>
                <a:ea typeface="微软雅黑" pitchFamily="34" charset="-122"/>
              </a:defRPr>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5"/>
            <a:ext cx="5384800" cy="4525963"/>
          </a:xfrm>
        </p:spPr>
        <p:txBody>
          <a:bodyPr/>
          <a:lstStyle>
            <a:lvl1pPr>
              <a:defRPr sz="2100" baseline="0">
                <a:latin typeface="Arial" pitchFamily="34" charset="0"/>
                <a:ea typeface="微软雅黑" pitchFamily="34" charset="-122"/>
              </a:defRPr>
            </a:lvl1pPr>
            <a:lvl2pPr>
              <a:defRPr sz="1800" baseline="0">
                <a:latin typeface="Arial" pitchFamily="34" charset="0"/>
                <a:ea typeface="微软雅黑" pitchFamily="34" charset="-122"/>
              </a:defRPr>
            </a:lvl2pPr>
            <a:lvl3pPr>
              <a:defRPr sz="1500" baseline="0">
                <a:latin typeface="Arial" pitchFamily="34" charset="0"/>
                <a:ea typeface="微软雅黑" pitchFamily="34" charset="-122"/>
              </a:defRPr>
            </a:lvl3pPr>
            <a:lvl4pPr>
              <a:defRPr sz="1350" baseline="0">
                <a:latin typeface="Arial" pitchFamily="34" charset="0"/>
                <a:ea typeface="微软雅黑" pitchFamily="34" charset="-122"/>
              </a:defRPr>
            </a:lvl4pPr>
            <a:lvl5pPr>
              <a:defRPr sz="1350" baseline="0">
                <a:latin typeface="Arial" pitchFamily="34" charset="0"/>
                <a:ea typeface="微软雅黑" pitchFamily="34" charset="-122"/>
              </a:defRPr>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baseline="0">
                <a:latin typeface="Arial" pitchFamily="34" charset="0"/>
                <a:ea typeface="微软雅黑" pitchFamily="34" charset="-122"/>
              </a:defRPr>
            </a:lvl1pPr>
          </a:lstStyle>
          <a:p>
            <a:fld id="{50E78E59-3820-48B3-8C21-29B3060DBDB9}" type="datetime1">
              <a:rPr lang="zh-CN" altLang="en-US" smtClean="0"/>
              <a:t>2023/8/30</a:t>
            </a:fld>
            <a:endParaRPr lang="zh-CN" altLang="en-US"/>
          </a:p>
        </p:txBody>
      </p:sp>
      <p:sp>
        <p:nvSpPr>
          <p:cNvPr id="6" name="页脚占位符 5"/>
          <p:cNvSpPr>
            <a:spLocks noGrp="1"/>
          </p:cNvSpPr>
          <p:nvPr>
            <p:ph type="ftr" sz="quarter" idx="11"/>
          </p:nvPr>
        </p:nvSpPr>
        <p:spPr/>
        <p:txBody>
          <a:bodyPr/>
          <a:lstStyle>
            <a:lvl1pPr>
              <a:defRPr baseline="0">
                <a:latin typeface="Arial" pitchFamily="34" charset="0"/>
                <a:ea typeface="微软雅黑" pitchFamily="34" charset="-122"/>
              </a:defRPr>
            </a:lvl1pPr>
          </a:lstStyle>
          <a:p>
            <a:endParaRPr lang="zh-CN" altLang="en-US"/>
          </a:p>
        </p:txBody>
      </p:sp>
      <p:sp>
        <p:nvSpPr>
          <p:cNvPr id="7" name="灯片编号占位符 6"/>
          <p:cNvSpPr>
            <a:spLocks noGrp="1"/>
          </p:cNvSpPr>
          <p:nvPr>
            <p:ph type="sldNum" sz="quarter" idx="12"/>
          </p:nvPr>
        </p:nvSpPr>
        <p:spPr/>
        <p:txBody>
          <a:bodyPr/>
          <a:lstStyle>
            <a:lvl1pPr>
              <a:defRPr baseline="0">
                <a:latin typeface="Arial" pitchFamily="34" charset="0"/>
                <a:ea typeface="微软雅黑" pitchFamily="34" charset="-122"/>
              </a:defRPr>
            </a:lvl1pPr>
          </a:lstStyle>
          <a:p>
            <a:fld id="{5F1FBC53-C306-4941-A0A9-209E6707E544}" type="slidenum">
              <a:rPr lang="zh-CN" altLang="en-US" smtClean="0"/>
              <a:pPr/>
              <a:t>‹#›</a:t>
            </a:fld>
            <a:endParaRPr lang="zh-CN" altLang="en-US"/>
          </a:p>
        </p:txBody>
      </p:sp>
    </p:spTree>
    <p:extLst>
      <p:ext uri="{BB962C8B-B14F-4D97-AF65-F5344CB8AC3E}">
        <p14:creationId xmlns:p14="http://schemas.microsoft.com/office/powerpoint/2010/main" val="164710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aseline="0">
                <a:latin typeface="Arial" pitchFamily="34" charset="0"/>
                <a:ea typeface="微软雅黑" pitchFamily="34" charset="-122"/>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1800" b="1" baseline="0">
                <a:latin typeface="Arial" pitchFamily="34" charset="0"/>
                <a:ea typeface="微软雅黑" pitchFamily="3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1800" baseline="0">
                <a:latin typeface="Arial" pitchFamily="34" charset="0"/>
                <a:ea typeface="微软雅黑" pitchFamily="34" charset="-122"/>
              </a:defRPr>
            </a:lvl1pPr>
            <a:lvl2pPr>
              <a:defRPr sz="1500" baseline="0">
                <a:latin typeface="Arial" pitchFamily="34" charset="0"/>
                <a:ea typeface="微软雅黑" pitchFamily="34" charset="-122"/>
              </a:defRPr>
            </a:lvl2pPr>
            <a:lvl3pPr>
              <a:defRPr sz="1350" baseline="0">
                <a:latin typeface="Arial" pitchFamily="34" charset="0"/>
                <a:ea typeface="微软雅黑" pitchFamily="34" charset="-122"/>
              </a:defRPr>
            </a:lvl3pPr>
            <a:lvl4pPr>
              <a:defRPr sz="1200" baseline="0">
                <a:latin typeface="Arial" pitchFamily="34" charset="0"/>
                <a:ea typeface="微软雅黑" pitchFamily="34" charset="-122"/>
              </a:defRPr>
            </a:lvl4pPr>
            <a:lvl5pPr>
              <a:defRPr sz="1200" baseline="0">
                <a:latin typeface="Arial" pitchFamily="34" charset="0"/>
                <a:ea typeface="微软雅黑" pitchFamily="34" charset="-122"/>
              </a:defRPr>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2"/>
          </a:xfrm>
        </p:spPr>
        <p:txBody>
          <a:bodyPr anchor="b"/>
          <a:lstStyle>
            <a:lvl1pPr marL="0" indent="0">
              <a:buNone/>
              <a:defRPr sz="1800" b="1" baseline="0">
                <a:latin typeface="Arial" pitchFamily="34" charset="0"/>
                <a:ea typeface="微软雅黑" pitchFamily="3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1800" baseline="0">
                <a:latin typeface="Arial" pitchFamily="34" charset="0"/>
                <a:ea typeface="微软雅黑" pitchFamily="34" charset="-122"/>
              </a:defRPr>
            </a:lvl1pPr>
            <a:lvl2pPr>
              <a:defRPr sz="1500" baseline="0">
                <a:latin typeface="Arial" pitchFamily="34" charset="0"/>
                <a:ea typeface="微软雅黑" pitchFamily="34" charset="-122"/>
              </a:defRPr>
            </a:lvl2pPr>
            <a:lvl3pPr>
              <a:defRPr sz="1350" baseline="0">
                <a:latin typeface="Arial" pitchFamily="34" charset="0"/>
                <a:ea typeface="微软雅黑" pitchFamily="34" charset="-122"/>
              </a:defRPr>
            </a:lvl3pPr>
            <a:lvl4pPr>
              <a:defRPr sz="1200" baseline="0">
                <a:latin typeface="Arial" pitchFamily="34" charset="0"/>
                <a:ea typeface="微软雅黑" pitchFamily="34" charset="-122"/>
              </a:defRPr>
            </a:lvl4pPr>
            <a:lvl5pPr>
              <a:defRPr sz="1200" baseline="0">
                <a:latin typeface="Arial" pitchFamily="34" charset="0"/>
                <a:ea typeface="微软雅黑" pitchFamily="34" charset="-122"/>
              </a:defRPr>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baseline="0">
                <a:latin typeface="Arial" pitchFamily="34" charset="0"/>
                <a:ea typeface="微软雅黑" pitchFamily="34" charset="-122"/>
              </a:defRPr>
            </a:lvl1pPr>
          </a:lstStyle>
          <a:p>
            <a:fld id="{05E8A2DA-8BD4-4B55-A018-77E6A0027D49}" type="datetime1">
              <a:rPr lang="zh-CN" altLang="en-US" smtClean="0"/>
              <a:t>2023/8/30</a:t>
            </a:fld>
            <a:endParaRPr lang="zh-CN" altLang="en-US"/>
          </a:p>
        </p:txBody>
      </p:sp>
      <p:sp>
        <p:nvSpPr>
          <p:cNvPr id="8" name="页脚占位符 7"/>
          <p:cNvSpPr>
            <a:spLocks noGrp="1"/>
          </p:cNvSpPr>
          <p:nvPr>
            <p:ph type="ftr" sz="quarter" idx="11"/>
          </p:nvPr>
        </p:nvSpPr>
        <p:spPr/>
        <p:txBody>
          <a:bodyPr/>
          <a:lstStyle>
            <a:lvl1pPr>
              <a:defRPr baseline="0">
                <a:latin typeface="Arial" pitchFamily="34" charset="0"/>
                <a:ea typeface="微软雅黑" pitchFamily="34" charset="-122"/>
              </a:defRPr>
            </a:lvl1pPr>
          </a:lstStyle>
          <a:p>
            <a:endParaRPr lang="zh-CN" altLang="en-US"/>
          </a:p>
        </p:txBody>
      </p:sp>
      <p:sp>
        <p:nvSpPr>
          <p:cNvPr id="9" name="灯片编号占位符 8"/>
          <p:cNvSpPr>
            <a:spLocks noGrp="1"/>
          </p:cNvSpPr>
          <p:nvPr>
            <p:ph type="sldNum" sz="quarter" idx="12"/>
          </p:nvPr>
        </p:nvSpPr>
        <p:spPr/>
        <p:txBody>
          <a:bodyPr/>
          <a:lstStyle>
            <a:lvl1pPr>
              <a:defRPr baseline="0">
                <a:latin typeface="Arial" pitchFamily="34" charset="0"/>
                <a:ea typeface="微软雅黑" pitchFamily="34" charset="-122"/>
              </a:defRPr>
            </a:lvl1pPr>
          </a:lstStyle>
          <a:p>
            <a:fld id="{5F1FBC53-C306-4941-A0A9-209E6707E544}" type="slidenum">
              <a:rPr lang="zh-CN" altLang="en-US" smtClean="0"/>
              <a:pPr/>
              <a:t>‹#›</a:t>
            </a:fld>
            <a:endParaRPr lang="zh-CN" altLang="en-US"/>
          </a:p>
        </p:txBody>
      </p:sp>
    </p:spTree>
    <p:extLst>
      <p:ext uri="{BB962C8B-B14F-4D97-AF65-F5344CB8AC3E}">
        <p14:creationId xmlns:p14="http://schemas.microsoft.com/office/powerpoint/2010/main" val="2798714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aseline="0">
                <a:latin typeface="Arial" pitchFamily="34" charset="0"/>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CF2CBB7-BE66-4C9F-9242-4917D57173D8}" type="datetime1">
              <a:rPr lang="zh-CN" altLang="en-US" smtClean="0"/>
              <a:t>2023/8/30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F1FBC53-C306-4941-A0A9-209E6707E544}" type="slidenum">
              <a:rPr lang="zh-CN" altLang="en-US" smtClean="0"/>
              <a:pPr/>
              <a:t>‹#›</a:t>
            </a:fld>
            <a:endParaRPr lang="zh-CN" altLang="en-US"/>
          </a:p>
        </p:txBody>
      </p:sp>
    </p:spTree>
    <p:extLst>
      <p:ext uri="{BB962C8B-B14F-4D97-AF65-F5344CB8AC3E}">
        <p14:creationId xmlns:p14="http://schemas.microsoft.com/office/powerpoint/2010/main" val="1099761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日期占位符 3"/>
          <p:cNvSpPr>
            <a:spLocks noGrp="1"/>
          </p:cNvSpPr>
          <p:nvPr>
            <p:ph type="dt" sz="half" idx="10"/>
          </p:nvPr>
        </p:nvSpPr>
        <p:spPr/>
        <p:txBody>
          <a:bodyPr/>
          <a:lstStyle/>
          <a:p>
            <a:fld id="{E6B1FA75-D8F2-4BC7-9C36-320EDA79F786}" type="datetime1">
              <a:rPr lang="zh-CN" altLang="en-US" smtClean="0"/>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9299872" y="6453337"/>
            <a:ext cx="2844800" cy="365125"/>
          </a:xfrm>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8814196-FE8A-423E-9B9C-CE4D5CBE4CDD}" type="datetime1">
              <a:rPr lang="zh-CN" altLang="en-US" smtClean="0"/>
              <a:t>2023/8/30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F1FBC53-C306-4941-A0A9-209E6707E544}" type="slidenum">
              <a:rPr lang="zh-CN" altLang="en-US" smtClean="0"/>
              <a:pPr/>
              <a:t>‹#›</a:t>
            </a:fld>
            <a:endParaRPr lang="zh-CN" altLang="en-US"/>
          </a:p>
        </p:txBody>
      </p:sp>
    </p:spTree>
    <p:extLst>
      <p:ext uri="{BB962C8B-B14F-4D97-AF65-F5344CB8AC3E}">
        <p14:creationId xmlns:p14="http://schemas.microsoft.com/office/powerpoint/2010/main" val="1866032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0"/>
            <a:ext cx="4011084" cy="1162050"/>
          </a:xfrm>
        </p:spPr>
        <p:txBody>
          <a:bodyPr anchor="b"/>
          <a:lstStyle>
            <a:lvl1pPr algn="l">
              <a:defRPr sz="1500" b="1" baseline="0">
                <a:latin typeface="Arial" pitchFamily="34" charset="0"/>
                <a:ea typeface="微软雅黑" pitchFamily="34" charset="-122"/>
              </a:defRPr>
            </a:lvl1pPr>
          </a:lstStyle>
          <a:p>
            <a:r>
              <a:rPr lang="zh-CN" altLang="en-US"/>
              <a:t>单击此处编辑母版标题样式</a:t>
            </a:r>
          </a:p>
        </p:txBody>
      </p:sp>
      <p:sp>
        <p:nvSpPr>
          <p:cNvPr id="3" name="内容占位符 2"/>
          <p:cNvSpPr>
            <a:spLocks noGrp="1"/>
          </p:cNvSpPr>
          <p:nvPr>
            <p:ph idx="1"/>
          </p:nvPr>
        </p:nvSpPr>
        <p:spPr>
          <a:xfrm>
            <a:off x="4766733" y="273055"/>
            <a:ext cx="6815667" cy="5853113"/>
          </a:xfrm>
        </p:spPr>
        <p:txBody>
          <a:bodyPr/>
          <a:lstStyle>
            <a:lvl1pPr>
              <a:defRPr sz="2400" baseline="0">
                <a:latin typeface="Arial" pitchFamily="34" charset="0"/>
                <a:ea typeface="微软雅黑" pitchFamily="34" charset="-122"/>
              </a:defRPr>
            </a:lvl1pPr>
            <a:lvl2pPr>
              <a:defRPr sz="2100" baseline="0">
                <a:latin typeface="Arial" pitchFamily="34" charset="0"/>
                <a:ea typeface="微软雅黑" pitchFamily="34" charset="-122"/>
              </a:defRPr>
            </a:lvl2pPr>
            <a:lvl3pPr>
              <a:defRPr sz="1800" baseline="0">
                <a:latin typeface="Arial" pitchFamily="34" charset="0"/>
                <a:ea typeface="微软雅黑" pitchFamily="34" charset="-122"/>
              </a:defRPr>
            </a:lvl3pPr>
            <a:lvl4pPr>
              <a:defRPr sz="1500" baseline="0">
                <a:latin typeface="Arial" pitchFamily="34" charset="0"/>
                <a:ea typeface="微软雅黑" pitchFamily="34" charset="-122"/>
              </a:defRPr>
            </a:lvl4pPr>
            <a:lvl5pPr>
              <a:defRPr sz="1500" baseline="0">
                <a:latin typeface="Arial" pitchFamily="34" charset="0"/>
                <a:ea typeface="微软雅黑" pitchFamily="34" charset="-122"/>
              </a:defRPr>
            </a:lvl5pPr>
            <a:lvl6pPr>
              <a:defRPr sz="1500"/>
            </a:lvl6pPr>
            <a:lvl7pPr>
              <a:defRPr sz="1500"/>
            </a:lvl7pPr>
            <a:lvl8pPr>
              <a:defRPr sz="1500"/>
            </a:lvl8pPr>
            <a:lvl9pPr>
              <a:defRPr sz="15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050" baseline="0">
                <a:latin typeface="Arial" pitchFamily="34" charset="0"/>
                <a:ea typeface="微软雅黑" pitchFamily="34" charset="-122"/>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baseline="0">
                <a:latin typeface="Arial" pitchFamily="34" charset="0"/>
                <a:ea typeface="微软雅黑" pitchFamily="34" charset="-122"/>
              </a:defRPr>
            </a:lvl1pPr>
          </a:lstStyle>
          <a:p>
            <a:fld id="{03F5291D-5736-4D85-9E97-A9945374BA81}" type="datetime1">
              <a:rPr lang="zh-CN" altLang="en-US" smtClean="0"/>
              <a:t>2023/8/30</a:t>
            </a:fld>
            <a:endParaRPr lang="zh-CN" altLang="en-US"/>
          </a:p>
        </p:txBody>
      </p:sp>
      <p:sp>
        <p:nvSpPr>
          <p:cNvPr id="6" name="页脚占位符 5"/>
          <p:cNvSpPr>
            <a:spLocks noGrp="1"/>
          </p:cNvSpPr>
          <p:nvPr>
            <p:ph type="ftr" sz="quarter" idx="11"/>
          </p:nvPr>
        </p:nvSpPr>
        <p:spPr/>
        <p:txBody>
          <a:bodyPr/>
          <a:lstStyle>
            <a:lvl1pPr>
              <a:defRPr baseline="0">
                <a:latin typeface="Arial" pitchFamily="34" charset="0"/>
                <a:ea typeface="微软雅黑" pitchFamily="34" charset="-122"/>
              </a:defRPr>
            </a:lvl1pPr>
          </a:lstStyle>
          <a:p>
            <a:endParaRPr lang="zh-CN" altLang="en-US"/>
          </a:p>
        </p:txBody>
      </p:sp>
      <p:sp>
        <p:nvSpPr>
          <p:cNvPr id="7" name="灯片编号占位符 6"/>
          <p:cNvSpPr>
            <a:spLocks noGrp="1"/>
          </p:cNvSpPr>
          <p:nvPr>
            <p:ph type="sldNum" sz="quarter" idx="12"/>
          </p:nvPr>
        </p:nvSpPr>
        <p:spPr/>
        <p:txBody>
          <a:bodyPr/>
          <a:lstStyle>
            <a:lvl1pPr>
              <a:defRPr baseline="0">
                <a:latin typeface="Arial" pitchFamily="34" charset="0"/>
                <a:ea typeface="微软雅黑" pitchFamily="34" charset="-122"/>
              </a:defRPr>
            </a:lvl1pPr>
          </a:lstStyle>
          <a:p>
            <a:fld id="{5F1FBC53-C306-4941-A0A9-209E6707E544}" type="slidenum">
              <a:rPr lang="zh-CN" altLang="en-US" smtClean="0"/>
              <a:pPr/>
              <a:t>‹#›</a:t>
            </a:fld>
            <a:endParaRPr lang="zh-CN" altLang="en-US"/>
          </a:p>
        </p:txBody>
      </p:sp>
    </p:spTree>
    <p:extLst>
      <p:ext uri="{BB962C8B-B14F-4D97-AF65-F5344CB8AC3E}">
        <p14:creationId xmlns:p14="http://schemas.microsoft.com/office/powerpoint/2010/main" val="41237520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1500" b="1" baseline="0">
                <a:latin typeface="Arial" pitchFamily="34" charset="0"/>
                <a:ea typeface="微软雅黑" pitchFamily="34" charset="-122"/>
              </a:defRPr>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2400" baseline="0">
                <a:latin typeface="Arial" pitchFamily="34" charset="0"/>
                <a:ea typeface="微软雅黑" pitchFamily="34" charset="-122"/>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050" baseline="0">
                <a:latin typeface="Arial" pitchFamily="34" charset="0"/>
                <a:ea typeface="微软雅黑" pitchFamily="34" charset="-122"/>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baseline="0">
                <a:latin typeface="Arial" pitchFamily="34" charset="0"/>
                <a:ea typeface="微软雅黑" pitchFamily="34" charset="-122"/>
              </a:defRPr>
            </a:lvl1pPr>
          </a:lstStyle>
          <a:p>
            <a:fld id="{37E28F13-7662-4150-87EB-871A3A7F1333}" type="datetime1">
              <a:rPr lang="zh-CN" altLang="en-US" smtClean="0"/>
              <a:t>2023/8/30</a:t>
            </a:fld>
            <a:endParaRPr lang="zh-CN" altLang="en-US"/>
          </a:p>
        </p:txBody>
      </p:sp>
      <p:sp>
        <p:nvSpPr>
          <p:cNvPr id="6" name="页脚占位符 5"/>
          <p:cNvSpPr>
            <a:spLocks noGrp="1"/>
          </p:cNvSpPr>
          <p:nvPr>
            <p:ph type="ftr" sz="quarter" idx="11"/>
          </p:nvPr>
        </p:nvSpPr>
        <p:spPr/>
        <p:txBody>
          <a:bodyPr/>
          <a:lstStyle>
            <a:lvl1pPr>
              <a:defRPr baseline="0">
                <a:latin typeface="Arial" pitchFamily="34" charset="0"/>
                <a:ea typeface="微软雅黑" pitchFamily="34" charset="-122"/>
              </a:defRPr>
            </a:lvl1pPr>
          </a:lstStyle>
          <a:p>
            <a:endParaRPr lang="zh-CN" altLang="en-US"/>
          </a:p>
        </p:txBody>
      </p:sp>
      <p:sp>
        <p:nvSpPr>
          <p:cNvPr id="7" name="灯片编号占位符 6"/>
          <p:cNvSpPr>
            <a:spLocks noGrp="1"/>
          </p:cNvSpPr>
          <p:nvPr>
            <p:ph type="sldNum" sz="quarter" idx="12"/>
          </p:nvPr>
        </p:nvSpPr>
        <p:spPr/>
        <p:txBody>
          <a:bodyPr/>
          <a:lstStyle>
            <a:lvl1pPr>
              <a:defRPr baseline="0">
                <a:latin typeface="Arial" pitchFamily="34" charset="0"/>
                <a:ea typeface="微软雅黑" pitchFamily="34" charset="-122"/>
              </a:defRPr>
            </a:lvl1pPr>
          </a:lstStyle>
          <a:p>
            <a:fld id="{5F1FBC53-C306-4941-A0A9-209E6707E544}" type="slidenum">
              <a:rPr lang="zh-CN" altLang="en-US" smtClean="0"/>
              <a:pPr/>
              <a:t>‹#›</a:t>
            </a:fld>
            <a:endParaRPr lang="zh-CN" altLang="en-US"/>
          </a:p>
        </p:txBody>
      </p:sp>
    </p:spTree>
    <p:extLst>
      <p:ext uri="{BB962C8B-B14F-4D97-AF65-F5344CB8AC3E}">
        <p14:creationId xmlns:p14="http://schemas.microsoft.com/office/powerpoint/2010/main" val="37171503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aseline="0">
                <a:latin typeface="Arial" pitchFamily="34" charset="0"/>
                <a:ea typeface="微软雅黑" pitchFamily="34" charset="-122"/>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lvl1pPr>
              <a:defRPr baseline="0">
                <a:latin typeface="Arial" pitchFamily="34" charset="0"/>
                <a:ea typeface="微软雅黑" pitchFamily="34" charset="-122"/>
              </a:defRPr>
            </a:lvl1pPr>
            <a:lvl2pPr>
              <a:defRPr baseline="0">
                <a:latin typeface="Arial" pitchFamily="34" charset="0"/>
                <a:ea typeface="微软雅黑" pitchFamily="34" charset="-122"/>
              </a:defRPr>
            </a:lvl2pPr>
            <a:lvl3pPr>
              <a:defRPr baseline="0">
                <a:latin typeface="Arial" pitchFamily="34" charset="0"/>
                <a:ea typeface="微软雅黑" pitchFamily="34" charset="-122"/>
              </a:defRPr>
            </a:lvl3pPr>
            <a:lvl4pPr>
              <a:defRPr baseline="0">
                <a:latin typeface="Arial" pitchFamily="34" charset="0"/>
                <a:ea typeface="微软雅黑" pitchFamily="34" charset="-122"/>
              </a:defRPr>
            </a:lvl4pPr>
            <a:lvl5pPr>
              <a:defRPr baseline="0">
                <a:latin typeface="Arial" pitchFamily="34" charset="0"/>
                <a:ea typeface="微软雅黑"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baseline="0">
                <a:latin typeface="Arial" pitchFamily="34" charset="0"/>
                <a:ea typeface="微软雅黑" pitchFamily="34" charset="-122"/>
              </a:defRPr>
            </a:lvl1pPr>
          </a:lstStyle>
          <a:p>
            <a:fld id="{A51EC12C-B285-42CF-B291-65C75B5737D3}" type="datetime1">
              <a:rPr lang="zh-CN" altLang="en-US" smtClean="0"/>
              <a:t>2023/8/30</a:t>
            </a:fld>
            <a:endParaRPr lang="zh-CN" altLang="en-US"/>
          </a:p>
        </p:txBody>
      </p:sp>
      <p:sp>
        <p:nvSpPr>
          <p:cNvPr id="5" name="页脚占位符 4"/>
          <p:cNvSpPr>
            <a:spLocks noGrp="1"/>
          </p:cNvSpPr>
          <p:nvPr>
            <p:ph type="ftr" sz="quarter" idx="11"/>
          </p:nvPr>
        </p:nvSpPr>
        <p:spPr/>
        <p:txBody>
          <a:bodyPr/>
          <a:lstStyle>
            <a:lvl1pPr>
              <a:defRPr baseline="0">
                <a:latin typeface="Arial" pitchFamily="34" charset="0"/>
                <a:ea typeface="微软雅黑" pitchFamily="34" charset="-122"/>
              </a:defRPr>
            </a:lvl1pPr>
          </a:lstStyle>
          <a:p>
            <a:endParaRPr lang="zh-CN" altLang="en-US"/>
          </a:p>
        </p:txBody>
      </p:sp>
      <p:sp>
        <p:nvSpPr>
          <p:cNvPr id="6" name="灯片编号占位符 5"/>
          <p:cNvSpPr>
            <a:spLocks noGrp="1"/>
          </p:cNvSpPr>
          <p:nvPr>
            <p:ph type="sldNum" sz="quarter" idx="12"/>
          </p:nvPr>
        </p:nvSpPr>
        <p:spPr/>
        <p:txBody>
          <a:bodyPr/>
          <a:lstStyle>
            <a:lvl1pPr>
              <a:defRPr baseline="0">
                <a:latin typeface="Arial" pitchFamily="34" charset="0"/>
                <a:ea typeface="微软雅黑" pitchFamily="34" charset="-122"/>
              </a:defRPr>
            </a:lvl1pPr>
          </a:lstStyle>
          <a:p>
            <a:fld id="{5F1FBC53-C306-4941-A0A9-209E6707E544}" type="slidenum">
              <a:rPr lang="zh-CN" altLang="en-US" smtClean="0"/>
              <a:pPr/>
              <a:t>‹#›</a:t>
            </a:fld>
            <a:endParaRPr lang="zh-CN" altLang="en-US"/>
          </a:p>
        </p:txBody>
      </p:sp>
    </p:spTree>
    <p:extLst>
      <p:ext uri="{BB962C8B-B14F-4D97-AF65-F5344CB8AC3E}">
        <p14:creationId xmlns:p14="http://schemas.microsoft.com/office/powerpoint/2010/main" val="13338604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2"/>
            <a:ext cx="2743200" cy="5851525"/>
          </a:xfrm>
        </p:spPr>
        <p:txBody>
          <a:bodyPr vert="eaVert"/>
          <a:lstStyle>
            <a:lvl1pPr>
              <a:defRPr baseline="0">
                <a:latin typeface="Arial" pitchFamily="34" charset="0"/>
                <a:ea typeface="微软雅黑" pitchFamily="34" charset="-122"/>
              </a:defRPr>
            </a:lvl1pPr>
          </a:lstStyle>
          <a:p>
            <a:r>
              <a:rPr lang="zh-CN" altLang="en-US"/>
              <a:t>单击此处编辑母版标题样式</a:t>
            </a:r>
          </a:p>
        </p:txBody>
      </p:sp>
      <p:sp>
        <p:nvSpPr>
          <p:cNvPr id="3" name="竖排文字占位符 2"/>
          <p:cNvSpPr>
            <a:spLocks noGrp="1"/>
          </p:cNvSpPr>
          <p:nvPr>
            <p:ph type="body" orient="vert" idx="1"/>
          </p:nvPr>
        </p:nvSpPr>
        <p:spPr>
          <a:xfrm>
            <a:off x="609601" y="274642"/>
            <a:ext cx="8026400" cy="5851525"/>
          </a:xfrm>
        </p:spPr>
        <p:txBody>
          <a:bodyPr vert="eaVert"/>
          <a:lstStyle>
            <a:lvl1pPr>
              <a:defRPr baseline="0">
                <a:latin typeface="Arial" pitchFamily="34" charset="0"/>
                <a:ea typeface="微软雅黑" pitchFamily="34" charset="-122"/>
              </a:defRPr>
            </a:lvl1pPr>
            <a:lvl2pPr>
              <a:defRPr baseline="0">
                <a:latin typeface="Arial" pitchFamily="34" charset="0"/>
                <a:ea typeface="微软雅黑" pitchFamily="34" charset="-122"/>
              </a:defRPr>
            </a:lvl2pPr>
            <a:lvl3pPr>
              <a:defRPr baseline="0">
                <a:latin typeface="Arial" pitchFamily="34" charset="0"/>
                <a:ea typeface="微软雅黑" pitchFamily="34" charset="-122"/>
              </a:defRPr>
            </a:lvl3pPr>
            <a:lvl4pPr>
              <a:defRPr baseline="0">
                <a:latin typeface="Arial" pitchFamily="34" charset="0"/>
                <a:ea typeface="微软雅黑" pitchFamily="34" charset="-122"/>
              </a:defRPr>
            </a:lvl4pPr>
            <a:lvl5pPr>
              <a:defRPr baseline="0">
                <a:latin typeface="Arial" pitchFamily="34" charset="0"/>
                <a:ea typeface="微软雅黑" pitchFamily="3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baseline="0">
                <a:latin typeface="Arial" pitchFamily="34" charset="0"/>
                <a:ea typeface="微软雅黑" pitchFamily="34" charset="-122"/>
              </a:defRPr>
            </a:lvl1pPr>
          </a:lstStyle>
          <a:p>
            <a:fld id="{92CB5A76-F844-43AF-A669-AEEE636BBEFC}" type="datetime1">
              <a:rPr lang="zh-CN" altLang="en-US" smtClean="0"/>
              <a:t>2023/8/30</a:t>
            </a:fld>
            <a:endParaRPr lang="zh-CN" altLang="en-US"/>
          </a:p>
        </p:txBody>
      </p:sp>
      <p:sp>
        <p:nvSpPr>
          <p:cNvPr id="5" name="页脚占位符 4"/>
          <p:cNvSpPr>
            <a:spLocks noGrp="1"/>
          </p:cNvSpPr>
          <p:nvPr>
            <p:ph type="ftr" sz="quarter" idx="11"/>
          </p:nvPr>
        </p:nvSpPr>
        <p:spPr/>
        <p:txBody>
          <a:bodyPr/>
          <a:lstStyle>
            <a:lvl1pPr>
              <a:defRPr baseline="0">
                <a:latin typeface="Arial" pitchFamily="34" charset="0"/>
                <a:ea typeface="微软雅黑" pitchFamily="34" charset="-122"/>
              </a:defRPr>
            </a:lvl1pPr>
          </a:lstStyle>
          <a:p>
            <a:endParaRPr lang="zh-CN" altLang="en-US"/>
          </a:p>
        </p:txBody>
      </p:sp>
      <p:sp>
        <p:nvSpPr>
          <p:cNvPr id="6" name="灯片编号占位符 5"/>
          <p:cNvSpPr>
            <a:spLocks noGrp="1"/>
          </p:cNvSpPr>
          <p:nvPr>
            <p:ph type="sldNum" sz="quarter" idx="12"/>
          </p:nvPr>
        </p:nvSpPr>
        <p:spPr/>
        <p:txBody>
          <a:bodyPr/>
          <a:lstStyle>
            <a:lvl1pPr>
              <a:defRPr baseline="0">
                <a:latin typeface="Arial" pitchFamily="34" charset="0"/>
                <a:ea typeface="微软雅黑" pitchFamily="34" charset="-122"/>
              </a:defRPr>
            </a:lvl1pPr>
          </a:lstStyle>
          <a:p>
            <a:fld id="{5F1FBC53-C306-4941-A0A9-209E6707E544}" type="slidenum">
              <a:rPr lang="zh-CN" altLang="en-US" smtClean="0"/>
              <a:pPr/>
              <a:t>‹#›</a:t>
            </a:fld>
            <a:endParaRPr lang="zh-CN" altLang="en-US"/>
          </a:p>
        </p:txBody>
      </p:sp>
    </p:spTree>
    <p:extLst>
      <p:ext uri="{BB962C8B-B14F-4D97-AF65-F5344CB8AC3E}">
        <p14:creationId xmlns:p14="http://schemas.microsoft.com/office/powerpoint/2010/main" val="21493543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0EAB9B24-D3A3-4FA6-A17C-085F70AEA216}" type="datetime1">
              <a:rPr lang="zh-CN" altLang="en-US" smtClean="0"/>
              <a:t>2023/8/30</a:t>
            </a:fld>
            <a:endParaRPr lang="zh-CN" altLang="en-US" dirty="0"/>
          </a:p>
        </p:txBody>
      </p:sp>
      <p:sp>
        <p:nvSpPr>
          <p:cNvPr id="6" name="页脚占位符 5"/>
          <p:cNvSpPr>
            <a:spLocks noGrp="1"/>
          </p:cNvSpPr>
          <p:nvPr>
            <p:ph type="ftr" sz="quarter" idx="11"/>
            <p:custDataLst>
              <p:tags r:id="rId4"/>
            </p:custDataLst>
          </p:nvPr>
        </p:nvSpPr>
        <p:spPr/>
        <p:txBody>
          <a:bodyPr/>
          <a:lstStyle>
            <a:lvl1pPr>
              <a:defRPr cap="none" baseline="0"/>
            </a:lvl1pPr>
          </a:lstStyle>
          <a:p>
            <a:endParaRPr lang="zh-CN" altLang="en-US" cap="none"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lvl1pPr>
              <a:defRPr cap="none" baseline="0"/>
            </a:lvl1pPr>
          </a:lstStyle>
          <a:p>
            <a:r>
              <a:rPr lang="zh-CN" altLang="en-US" dirty="0"/>
              <a:t>单击此处编辑母版标题样式</a:t>
            </a:r>
          </a:p>
        </p:txBody>
      </p:sp>
    </p:spTree>
    <p:extLst>
      <p:ext uri="{BB962C8B-B14F-4D97-AF65-F5344CB8AC3E}">
        <p14:creationId xmlns:p14="http://schemas.microsoft.com/office/powerpoint/2010/main" val="32124955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915FEA26-F704-48C7-8132-3A505A5FE137}" type="datetime1">
              <a:rPr lang="zh-CN" altLang="en-US" smtClean="0"/>
              <a:t>2023/8/30</a:t>
            </a:fld>
            <a:endParaRPr lang="zh-CN" altLang="en-US"/>
          </a:p>
        </p:txBody>
      </p:sp>
      <p:sp>
        <p:nvSpPr>
          <p:cNvPr id="4" name="页脚占位符 3"/>
          <p:cNvSpPr>
            <a:spLocks noGrp="1"/>
          </p:cNvSpPr>
          <p:nvPr>
            <p:ph type="ftr" sz="quarter" idx="11"/>
            <p:custDataLst>
              <p:tags r:id="rId2"/>
            </p:custDataLst>
          </p:nvPr>
        </p:nvSpPr>
        <p:spPr/>
        <p:txBody>
          <a:bodyPr/>
          <a:lstStyle>
            <a:lvl1pPr>
              <a:defRPr cap="none" baseline="0"/>
            </a:lvl1pPr>
          </a:lstStyle>
          <a:p>
            <a:endParaRPr lang="zh-CN" altLang="en-US" cap="none" dirty="0"/>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08557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90DDCD7A-5362-446C-AEBC-7994E98CDC42}" type="datetime1">
              <a:rPr lang="zh-CN" altLang="en-US" smtClean="0"/>
              <a:t>2023/8/30</a:t>
            </a:fld>
            <a:endParaRPr lang="zh-CN" altLang="en-US"/>
          </a:p>
        </p:txBody>
      </p:sp>
      <p:sp>
        <p:nvSpPr>
          <p:cNvPr id="4" name="页脚占位符 3"/>
          <p:cNvSpPr>
            <a:spLocks noGrp="1"/>
          </p:cNvSpPr>
          <p:nvPr>
            <p:ph type="ftr" sz="quarter" idx="11"/>
            <p:custDataLst>
              <p:tags r:id="rId2"/>
            </p:custDataLst>
          </p:nvPr>
        </p:nvSpPr>
        <p:spPr/>
        <p:txBody>
          <a:bodyPr/>
          <a:lstStyle>
            <a:lvl1pPr>
              <a:defRPr cap="none" baseline="0"/>
            </a:lvl1pPr>
          </a:lstStyle>
          <a:p>
            <a:endParaRPr lang="zh-CN" altLang="en-US" cap="none" dirty="0"/>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dirty="0">
                <a:sym typeface="+mn-ea"/>
              </a:rPr>
              <a:t>单击此处编辑标题</a:t>
            </a:r>
          </a:p>
        </p:txBody>
      </p:sp>
    </p:spTree>
    <p:extLst>
      <p:ext uri="{BB962C8B-B14F-4D97-AF65-F5344CB8AC3E}">
        <p14:creationId xmlns:p14="http://schemas.microsoft.com/office/powerpoint/2010/main" val="1115809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fld id="{F463C627-6A63-442D-9051-38C884ED0C10}" type="datetimeFigureOut">
              <a:rPr lang="zh-CN" altLang="en-US"/>
              <a:pPr/>
              <a:t>2023/8/30</a:t>
            </a:fld>
            <a:endParaRPr lang="zh-CN" altLang="en-US"/>
          </a:p>
        </p:txBody>
      </p:sp>
      <p:sp>
        <p:nvSpPr>
          <p:cNvPr id="3" name="页脚占位符 4"/>
          <p:cNvSpPr>
            <a:spLocks noGrp="1"/>
          </p:cNvSpPr>
          <p:nvPr>
            <p:ph type="ftr" sz="quarter" idx="11"/>
          </p:nvPr>
        </p:nvSpPr>
        <p:spPr/>
        <p:txBody>
          <a:bodyPr/>
          <a:lstStyle>
            <a:lvl1pPr>
              <a:defRPr/>
            </a:lvl1pPr>
          </a:lstStyle>
          <a:p>
            <a:endParaRPr lang="zh-CN" altLang="en-US"/>
          </a:p>
        </p:txBody>
      </p:sp>
      <p:sp>
        <p:nvSpPr>
          <p:cNvPr id="4" name="灯片编号占位符 5"/>
          <p:cNvSpPr>
            <a:spLocks noGrp="1"/>
          </p:cNvSpPr>
          <p:nvPr>
            <p:ph type="sldNum" sz="quarter" idx="12"/>
          </p:nvPr>
        </p:nvSpPr>
        <p:spPr/>
        <p:txBody>
          <a:bodyPr/>
          <a:lstStyle>
            <a:lvl1pPr>
              <a:defRPr/>
            </a:lvl1pPr>
          </a:lstStyle>
          <a:p>
            <a:fld id="{D73F1CDE-4FB8-4F7D-8D86-26D5D6572090}" type="slidenum">
              <a:rPr lang="zh-CN" altLang="en-US"/>
              <a:pPr/>
              <a:t>‹#›</a:t>
            </a:fld>
            <a:endParaRPr lang="zh-CN" altLang="en-US"/>
          </a:p>
        </p:txBody>
      </p:sp>
    </p:spTree>
    <p:extLst>
      <p:ext uri="{BB962C8B-B14F-4D97-AF65-F5344CB8AC3E}">
        <p14:creationId xmlns:p14="http://schemas.microsoft.com/office/powerpoint/2010/main" val="2312331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84E1819-C7ED-4133-B773-3523F405EEBE}" type="datetime1">
              <a:rPr lang="zh-CN" altLang="en-US" smtClean="0"/>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8" name="内容占位符 7"/>
          <p:cNvSpPr>
            <a:spLocks noGrp="1"/>
          </p:cNvSpPr>
          <p:nvPr>
            <p:ph sz="quarter" idx="13"/>
          </p:nvPr>
        </p:nvSpPr>
        <p:spPr>
          <a:xfrm>
            <a:off x="3983567" y="2636839"/>
            <a:ext cx="1219200" cy="9144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54304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4756FCC-0157-4BC2-8ABB-A191C4332EC3}" type="datetime1">
              <a:rPr lang="zh-CN" altLang="en-US" smtClean="0"/>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日期占位符 3"/>
          <p:cNvSpPr>
            <a:spLocks noGrp="1"/>
          </p:cNvSpPr>
          <p:nvPr>
            <p:ph type="dt" sz="half" idx="10"/>
          </p:nvPr>
        </p:nvSpPr>
        <p:spPr/>
        <p:txBody>
          <a:bodyPr/>
          <a:lstStyle/>
          <a:p>
            <a:fld id="{E6B1FA75-D8F2-4BC7-9C36-320EDA79F786}" type="datetime1">
              <a:rPr lang="zh-CN" altLang="en-US" smtClean="0"/>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9299872" y="6453338"/>
            <a:ext cx="2844800" cy="365125"/>
          </a:xfrm>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13488398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4756FCC-0157-4BC2-8ABB-A191C4332EC3}" type="datetime1">
              <a:rPr lang="zh-CN" altLang="en-US" smtClean="0"/>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323407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92F85A1-480B-4C5D-8470-E774D6BF6C80}" type="datetime1">
              <a:rPr lang="zh-CN" altLang="en-US" smtClean="0"/>
              <a:t>2023/8/30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9333003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DC95B33-7238-4848-9701-405E45B09B8F}" type="datetime1">
              <a:rPr lang="zh-CN" altLang="en-US" smtClean="0"/>
              <a:t>2023/8/30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26721078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6EA20F0-0FF9-4578-A724-28A28891E5A3}" type="datetime1">
              <a:rPr lang="zh-CN" altLang="en-US" smtClean="0"/>
              <a:t>2023/8/30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2396044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205FB63-AADF-496C-8593-DB563FA027B5}" type="datetime1">
              <a:rPr lang="zh-CN" altLang="en-US" smtClean="0"/>
              <a:t>2023/8/30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41546745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2F66D46-12AC-4035-AAF4-367E7C09BBF1}" type="datetime1">
              <a:rPr lang="zh-CN" altLang="en-US" smtClean="0"/>
              <a:t>2023/8/30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2218620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p>
        </p:txBody>
      </p:sp>
      <p:sp>
        <p:nvSpPr>
          <p:cNvPr id="4" name="文本占位符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094A8C3-85DA-4FA2-8F8A-86BC09AB7D7C}" type="datetime1">
              <a:rPr lang="zh-CN" altLang="en-US" smtClean="0"/>
              <a:t>2023/8/30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694356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4E39FA-504F-4CE5-B208-637F7196581B}" type="datetime1">
              <a:rPr lang="zh-CN" altLang="en-US" smtClean="0"/>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36057170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F9D8465-A21C-46CF-9268-2B7D52E4AC36}" type="datetime1">
              <a:rPr lang="zh-CN" altLang="en-US" smtClean="0"/>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2181839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92F85A1-480B-4C5D-8470-E774D6BF6C80}" type="datetime1">
              <a:rPr lang="zh-CN" altLang="en-US" smtClean="0"/>
              <a:t>2023/8/30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fld id="{F463C627-6A63-442D-9051-38C884ED0C10}" type="datetimeFigureOut">
              <a:rPr lang="zh-CN" altLang="en-US"/>
              <a:pPr/>
              <a:t>2023/8/30</a:t>
            </a:fld>
            <a:endParaRPr lang="zh-CN" altLang="en-US"/>
          </a:p>
        </p:txBody>
      </p:sp>
      <p:sp>
        <p:nvSpPr>
          <p:cNvPr id="3" name="页脚占位符 4"/>
          <p:cNvSpPr>
            <a:spLocks noGrp="1"/>
          </p:cNvSpPr>
          <p:nvPr>
            <p:ph type="ftr" sz="quarter" idx="11"/>
          </p:nvPr>
        </p:nvSpPr>
        <p:spPr/>
        <p:txBody>
          <a:bodyPr/>
          <a:lstStyle>
            <a:lvl1pPr>
              <a:defRPr/>
            </a:lvl1pPr>
          </a:lstStyle>
          <a:p>
            <a:endParaRPr lang="zh-CN" altLang="en-US"/>
          </a:p>
        </p:txBody>
      </p:sp>
      <p:sp>
        <p:nvSpPr>
          <p:cNvPr id="4" name="灯片编号占位符 5"/>
          <p:cNvSpPr>
            <a:spLocks noGrp="1"/>
          </p:cNvSpPr>
          <p:nvPr>
            <p:ph type="sldNum" sz="quarter" idx="12"/>
          </p:nvPr>
        </p:nvSpPr>
        <p:spPr/>
        <p:txBody>
          <a:bodyPr/>
          <a:lstStyle>
            <a:lvl1pPr>
              <a:defRPr/>
            </a:lvl1pPr>
          </a:lstStyle>
          <a:p>
            <a:fld id="{D73F1CDE-4FB8-4F7D-8D86-26D5D6572090}" type="slidenum">
              <a:rPr lang="zh-CN" altLang="en-US"/>
              <a:pPr/>
              <a:t>‹#›</a:t>
            </a:fld>
            <a:endParaRPr lang="zh-CN" altLang="en-US"/>
          </a:p>
        </p:txBody>
      </p:sp>
    </p:spTree>
    <p:extLst>
      <p:ext uri="{BB962C8B-B14F-4D97-AF65-F5344CB8AC3E}">
        <p14:creationId xmlns:p14="http://schemas.microsoft.com/office/powerpoint/2010/main" val="11874880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201A111-B1E2-4F59-A236-6BA7510AB741}" type="datetimeFigureOut">
              <a:rPr lang="zh-CN" altLang="en-US" smtClean="0"/>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D22D0F-AC8B-407B-9295-CB151F761E09}" type="slidenum">
              <a:rPr lang="zh-CN" altLang="en-US" smtClean="0"/>
              <a:t>‹#›</a:t>
            </a:fld>
            <a:endParaRPr lang="zh-CN" altLang="en-US"/>
          </a:p>
        </p:txBody>
      </p:sp>
    </p:spTree>
    <p:extLst>
      <p:ext uri="{BB962C8B-B14F-4D97-AF65-F5344CB8AC3E}">
        <p14:creationId xmlns:p14="http://schemas.microsoft.com/office/powerpoint/2010/main" val="30299045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01A111-B1E2-4F59-A236-6BA7510AB741}" type="datetimeFigureOut">
              <a:rPr lang="zh-CN" altLang="en-US" smtClean="0"/>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D22D0F-AC8B-407B-9295-CB151F761E09}" type="slidenum">
              <a:rPr lang="zh-CN" altLang="en-US" smtClean="0"/>
              <a:t>‹#›</a:t>
            </a:fld>
            <a:endParaRPr lang="zh-CN" altLang="en-US"/>
          </a:p>
        </p:txBody>
      </p:sp>
    </p:spTree>
    <p:extLst>
      <p:ext uri="{BB962C8B-B14F-4D97-AF65-F5344CB8AC3E}">
        <p14:creationId xmlns:p14="http://schemas.microsoft.com/office/powerpoint/2010/main" val="13816640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201A111-B1E2-4F59-A236-6BA7510AB741}" type="datetimeFigureOut">
              <a:rPr lang="zh-CN" altLang="en-US" smtClean="0"/>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D22D0F-AC8B-407B-9295-CB151F761E09}" type="slidenum">
              <a:rPr lang="zh-CN" altLang="en-US" smtClean="0"/>
              <a:t>‹#›</a:t>
            </a:fld>
            <a:endParaRPr lang="zh-CN" altLang="en-US"/>
          </a:p>
        </p:txBody>
      </p:sp>
    </p:spTree>
    <p:extLst>
      <p:ext uri="{BB962C8B-B14F-4D97-AF65-F5344CB8AC3E}">
        <p14:creationId xmlns:p14="http://schemas.microsoft.com/office/powerpoint/2010/main" val="9442522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201A111-B1E2-4F59-A236-6BA7510AB741}" type="datetimeFigureOut">
              <a:rPr lang="zh-CN" altLang="en-US" smtClean="0"/>
              <a:t>2023/8/30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CD22D0F-AC8B-407B-9295-CB151F761E09}" type="slidenum">
              <a:rPr lang="zh-CN" altLang="en-US" smtClean="0"/>
              <a:t>‹#›</a:t>
            </a:fld>
            <a:endParaRPr lang="zh-CN" altLang="en-US"/>
          </a:p>
        </p:txBody>
      </p:sp>
    </p:spTree>
    <p:extLst>
      <p:ext uri="{BB962C8B-B14F-4D97-AF65-F5344CB8AC3E}">
        <p14:creationId xmlns:p14="http://schemas.microsoft.com/office/powerpoint/2010/main" val="9814604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201A111-B1E2-4F59-A236-6BA7510AB741}" type="datetimeFigureOut">
              <a:rPr lang="zh-CN" altLang="en-US" smtClean="0"/>
              <a:t>2023/8/30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CD22D0F-AC8B-407B-9295-CB151F761E09}" type="slidenum">
              <a:rPr lang="zh-CN" altLang="en-US" smtClean="0"/>
              <a:t>‹#›</a:t>
            </a:fld>
            <a:endParaRPr lang="zh-CN" altLang="en-US"/>
          </a:p>
        </p:txBody>
      </p:sp>
    </p:spTree>
    <p:extLst>
      <p:ext uri="{BB962C8B-B14F-4D97-AF65-F5344CB8AC3E}">
        <p14:creationId xmlns:p14="http://schemas.microsoft.com/office/powerpoint/2010/main" val="300169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01A111-B1E2-4F59-A236-6BA7510AB741}" type="datetimeFigureOut">
              <a:rPr lang="zh-CN" altLang="en-US" smtClean="0"/>
              <a:t>2023/8/30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CD22D0F-AC8B-407B-9295-CB151F761E09}" type="slidenum">
              <a:rPr lang="zh-CN" altLang="en-US" smtClean="0"/>
              <a:t>‹#›</a:t>
            </a:fld>
            <a:endParaRPr lang="zh-CN" altLang="en-US"/>
          </a:p>
        </p:txBody>
      </p:sp>
    </p:spTree>
    <p:extLst>
      <p:ext uri="{BB962C8B-B14F-4D97-AF65-F5344CB8AC3E}">
        <p14:creationId xmlns:p14="http://schemas.microsoft.com/office/powerpoint/2010/main" val="15322681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01A111-B1E2-4F59-A236-6BA7510AB741}" type="datetimeFigureOut">
              <a:rPr lang="zh-CN" altLang="en-US" smtClean="0"/>
              <a:t>2023/8/30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CD22D0F-AC8B-407B-9295-CB151F761E09}" type="slidenum">
              <a:rPr lang="zh-CN" altLang="en-US" smtClean="0"/>
              <a:t>‹#›</a:t>
            </a:fld>
            <a:endParaRPr lang="zh-CN" altLang="en-US"/>
          </a:p>
        </p:txBody>
      </p:sp>
    </p:spTree>
    <p:extLst>
      <p:ext uri="{BB962C8B-B14F-4D97-AF65-F5344CB8AC3E}">
        <p14:creationId xmlns:p14="http://schemas.microsoft.com/office/powerpoint/2010/main" val="9903125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01A111-B1E2-4F59-A236-6BA7510AB741}" type="datetimeFigureOut">
              <a:rPr lang="zh-CN" altLang="en-US" smtClean="0"/>
              <a:t>2023/8/30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CD22D0F-AC8B-407B-9295-CB151F761E09}" type="slidenum">
              <a:rPr lang="zh-CN" altLang="en-US" smtClean="0"/>
              <a:t>‹#›</a:t>
            </a:fld>
            <a:endParaRPr lang="zh-CN" altLang="en-US"/>
          </a:p>
        </p:txBody>
      </p:sp>
    </p:spTree>
    <p:extLst>
      <p:ext uri="{BB962C8B-B14F-4D97-AF65-F5344CB8AC3E}">
        <p14:creationId xmlns:p14="http://schemas.microsoft.com/office/powerpoint/2010/main" val="11411014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01A111-B1E2-4F59-A236-6BA7510AB741}" type="datetimeFigureOut">
              <a:rPr lang="zh-CN" altLang="en-US" smtClean="0"/>
              <a:t>2023/8/30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CD22D0F-AC8B-407B-9295-CB151F761E09}" type="slidenum">
              <a:rPr lang="zh-CN" altLang="en-US" smtClean="0"/>
              <a:t>‹#›</a:t>
            </a:fld>
            <a:endParaRPr lang="zh-CN" altLang="en-US"/>
          </a:p>
        </p:txBody>
      </p:sp>
    </p:spTree>
    <p:extLst>
      <p:ext uri="{BB962C8B-B14F-4D97-AF65-F5344CB8AC3E}">
        <p14:creationId xmlns:p14="http://schemas.microsoft.com/office/powerpoint/2010/main" val="450204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DC95B33-7238-4848-9701-405E45B09B8F}" type="datetime1">
              <a:rPr lang="zh-CN" altLang="en-US" smtClean="0"/>
              <a:t>2023/8/30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01A111-B1E2-4F59-A236-6BA7510AB741}" type="datetimeFigureOut">
              <a:rPr lang="zh-CN" altLang="en-US" smtClean="0"/>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D22D0F-AC8B-407B-9295-CB151F761E09}" type="slidenum">
              <a:rPr lang="zh-CN" altLang="en-US" smtClean="0"/>
              <a:t>‹#›</a:t>
            </a:fld>
            <a:endParaRPr lang="zh-CN" altLang="en-US"/>
          </a:p>
        </p:txBody>
      </p:sp>
    </p:spTree>
    <p:extLst>
      <p:ext uri="{BB962C8B-B14F-4D97-AF65-F5344CB8AC3E}">
        <p14:creationId xmlns:p14="http://schemas.microsoft.com/office/powerpoint/2010/main" val="5282362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01A111-B1E2-4F59-A236-6BA7510AB741}" type="datetimeFigureOut">
              <a:rPr lang="zh-CN" altLang="en-US" smtClean="0"/>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D22D0F-AC8B-407B-9295-CB151F761E09}" type="slidenum">
              <a:rPr lang="zh-CN" altLang="en-US" smtClean="0"/>
              <a:t>‹#›</a:t>
            </a:fld>
            <a:endParaRPr lang="zh-CN" altLang="en-US"/>
          </a:p>
        </p:txBody>
      </p:sp>
    </p:spTree>
    <p:extLst>
      <p:ext uri="{BB962C8B-B14F-4D97-AF65-F5344CB8AC3E}">
        <p14:creationId xmlns:p14="http://schemas.microsoft.com/office/powerpoint/2010/main" val="19672368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fld id="{F463C627-6A63-442D-9051-38C884ED0C10}" type="datetimeFigureOut">
              <a:rPr lang="zh-CN" altLang="en-US"/>
              <a:pPr/>
              <a:t>2023/8/30</a:t>
            </a:fld>
            <a:endParaRPr lang="zh-CN" altLang="en-US"/>
          </a:p>
        </p:txBody>
      </p:sp>
      <p:sp>
        <p:nvSpPr>
          <p:cNvPr id="3" name="页脚占位符 4"/>
          <p:cNvSpPr>
            <a:spLocks noGrp="1"/>
          </p:cNvSpPr>
          <p:nvPr>
            <p:ph type="ftr" sz="quarter" idx="11"/>
          </p:nvPr>
        </p:nvSpPr>
        <p:spPr/>
        <p:txBody>
          <a:bodyPr/>
          <a:lstStyle>
            <a:lvl1pPr>
              <a:defRPr/>
            </a:lvl1pPr>
          </a:lstStyle>
          <a:p>
            <a:endParaRPr lang="zh-CN" altLang="en-US"/>
          </a:p>
        </p:txBody>
      </p:sp>
      <p:sp>
        <p:nvSpPr>
          <p:cNvPr id="4" name="灯片编号占位符 5"/>
          <p:cNvSpPr>
            <a:spLocks noGrp="1"/>
          </p:cNvSpPr>
          <p:nvPr>
            <p:ph type="sldNum" sz="quarter" idx="12"/>
          </p:nvPr>
        </p:nvSpPr>
        <p:spPr/>
        <p:txBody>
          <a:bodyPr/>
          <a:lstStyle>
            <a:lvl1pPr>
              <a:defRPr/>
            </a:lvl1pPr>
          </a:lstStyle>
          <a:p>
            <a:fld id="{D73F1CDE-4FB8-4F7D-8D86-26D5D6572090}" type="slidenum">
              <a:rPr lang="zh-CN" altLang="en-US"/>
              <a:pPr/>
              <a:t>‹#›</a:t>
            </a:fld>
            <a:endParaRPr lang="zh-CN" altLang="en-US"/>
          </a:p>
        </p:txBody>
      </p:sp>
    </p:spTree>
    <p:extLst>
      <p:ext uri="{BB962C8B-B14F-4D97-AF65-F5344CB8AC3E}">
        <p14:creationId xmlns:p14="http://schemas.microsoft.com/office/powerpoint/2010/main" val="7639667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201A111-B1E2-4F59-A236-6BA7510AB741}" type="datetimeFigureOut">
              <a:rPr lang="zh-CN" altLang="en-US" smtClean="0"/>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D22D0F-AC8B-407B-9295-CB151F761E09}" type="slidenum">
              <a:rPr lang="zh-CN" altLang="en-US" smtClean="0"/>
              <a:t>‹#›</a:t>
            </a:fld>
            <a:endParaRPr lang="zh-CN" altLang="en-US"/>
          </a:p>
        </p:txBody>
      </p:sp>
    </p:spTree>
    <p:extLst>
      <p:ext uri="{BB962C8B-B14F-4D97-AF65-F5344CB8AC3E}">
        <p14:creationId xmlns:p14="http://schemas.microsoft.com/office/powerpoint/2010/main" val="42721546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01A111-B1E2-4F59-A236-6BA7510AB741}" type="datetimeFigureOut">
              <a:rPr lang="zh-CN" altLang="en-US" smtClean="0"/>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D22D0F-AC8B-407B-9295-CB151F761E09}" type="slidenum">
              <a:rPr lang="zh-CN" altLang="en-US" smtClean="0"/>
              <a:t>‹#›</a:t>
            </a:fld>
            <a:endParaRPr lang="zh-CN" altLang="en-US"/>
          </a:p>
        </p:txBody>
      </p:sp>
    </p:spTree>
    <p:extLst>
      <p:ext uri="{BB962C8B-B14F-4D97-AF65-F5344CB8AC3E}">
        <p14:creationId xmlns:p14="http://schemas.microsoft.com/office/powerpoint/2010/main" val="38743467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201A111-B1E2-4F59-A236-6BA7510AB741}" type="datetimeFigureOut">
              <a:rPr lang="zh-CN" altLang="en-US" smtClean="0"/>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D22D0F-AC8B-407B-9295-CB151F761E09}" type="slidenum">
              <a:rPr lang="zh-CN" altLang="en-US" smtClean="0"/>
              <a:t>‹#›</a:t>
            </a:fld>
            <a:endParaRPr lang="zh-CN" altLang="en-US"/>
          </a:p>
        </p:txBody>
      </p:sp>
    </p:spTree>
    <p:extLst>
      <p:ext uri="{BB962C8B-B14F-4D97-AF65-F5344CB8AC3E}">
        <p14:creationId xmlns:p14="http://schemas.microsoft.com/office/powerpoint/2010/main" val="21592393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201A111-B1E2-4F59-A236-6BA7510AB741}" type="datetimeFigureOut">
              <a:rPr lang="zh-CN" altLang="en-US" smtClean="0"/>
              <a:t>2023/8/30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CD22D0F-AC8B-407B-9295-CB151F761E09}" type="slidenum">
              <a:rPr lang="zh-CN" altLang="en-US" smtClean="0"/>
              <a:t>‹#›</a:t>
            </a:fld>
            <a:endParaRPr lang="zh-CN" altLang="en-US"/>
          </a:p>
        </p:txBody>
      </p:sp>
    </p:spTree>
    <p:extLst>
      <p:ext uri="{BB962C8B-B14F-4D97-AF65-F5344CB8AC3E}">
        <p14:creationId xmlns:p14="http://schemas.microsoft.com/office/powerpoint/2010/main" val="33273563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201A111-B1E2-4F59-A236-6BA7510AB741}" type="datetimeFigureOut">
              <a:rPr lang="zh-CN" altLang="en-US" smtClean="0"/>
              <a:t>2023/8/30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CD22D0F-AC8B-407B-9295-CB151F761E09}" type="slidenum">
              <a:rPr lang="zh-CN" altLang="en-US" smtClean="0"/>
              <a:t>‹#›</a:t>
            </a:fld>
            <a:endParaRPr lang="zh-CN" altLang="en-US"/>
          </a:p>
        </p:txBody>
      </p:sp>
    </p:spTree>
    <p:extLst>
      <p:ext uri="{BB962C8B-B14F-4D97-AF65-F5344CB8AC3E}">
        <p14:creationId xmlns:p14="http://schemas.microsoft.com/office/powerpoint/2010/main" val="2345229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01A111-B1E2-4F59-A236-6BA7510AB741}" type="datetimeFigureOut">
              <a:rPr lang="zh-CN" altLang="en-US" smtClean="0"/>
              <a:t>2023/8/30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CD22D0F-AC8B-407B-9295-CB151F761E09}" type="slidenum">
              <a:rPr lang="zh-CN" altLang="en-US" smtClean="0"/>
              <a:t>‹#›</a:t>
            </a:fld>
            <a:endParaRPr lang="zh-CN" altLang="en-US"/>
          </a:p>
        </p:txBody>
      </p:sp>
    </p:spTree>
    <p:extLst>
      <p:ext uri="{BB962C8B-B14F-4D97-AF65-F5344CB8AC3E}">
        <p14:creationId xmlns:p14="http://schemas.microsoft.com/office/powerpoint/2010/main" val="9795083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01A111-B1E2-4F59-A236-6BA7510AB741}" type="datetimeFigureOut">
              <a:rPr lang="zh-CN" altLang="en-US" smtClean="0"/>
              <a:t>2023/8/30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CD22D0F-AC8B-407B-9295-CB151F761E09}" type="slidenum">
              <a:rPr lang="zh-CN" altLang="en-US" smtClean="0"/>
              <a:t>‹#›</a:t>
            </a:fld>
            <a:endParaRPr lang="zh-CN" altLang="en-US"/>
          </a:p>
        </p:txBody>
      </p:sp>
    </p:spTree>
    <p:extLst>
      <p:ext uri="{BB962C8B-B14F-4D97-AF65-F5344CB8AC3E}">
        <p14:creationId xmlns:p14="http://schemas.microsoft.com/office/powerpoint/2010/main" val="3651304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6EA20F0-0FF9-4578-A724-28A28891E5A3}" type="datetime1">
              <a:rPr lang="zh-CN" altLang="en-US" smtClean="0"/>
              <a:t>2023/8/30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01A111-B1E2-4F59-A236-6BA7510AB741}" type="datetimeFigureOut">
              <a:rPr lang="zh-CN" altLang="en-US" smtClean="0"/>
              <a:t>2023/8/30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CD22D0F-AC8B-407B-9295-CB151F761E09}" type="slidenum">
              <a:rPr lang="zh-CN" altLang="en-US" smtClean="0"/>
              <a:t>‹#›</a:t>
            </a:fld>
            <a:endParaRPr lang="zh-CN" altLang="en-US"/>
          </a:p>
        </p:txBody>
      </p:sp>
    </p:spTree>
    <p:extLst>
      <p:ext uri="{BB962C8B-B14F-4D97-AF65-F5344CB8AC3E}">
        <p14:creationId xmlns:p14="http://schemas.microsoft.com/office/powerpoint/2010/main" val="19568544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01A111-B1E2-4F59-A236-6BA7510AB741}" type="datetimeFigureOut">
              <a:rPr lang="zh-CN" altLang="en-US" smtClean="0"/>
              <a:t>2023/8/30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CD22D0F-AC8B-407B-9295-CB151F761E09}" type="slidenum">
              <a:rPr lang="zh-CN" altLang="en-US" smtClean="0"/>
              <a:t>‹#›</a:t>
            </a:fld>
            <a:endParaRPr lang="zh-CN" altLang="en-US"/>
          </a:p>
        </p:txBody>
      </p:sp>
    </p:spTree>
    <p:extLst>
      <p:ext uri="{BB962C8B-B14F-4D97-AF65-F5344CB8AC3E}">
        <p14:creationId xmlns:p14="http://schemas.microsoft.com/office/powerpoint/2010/main" val="42408554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01A111-B1E2-4F59-A236-6BA7510AB741}" type="datetimeFigureOut">
              <a:rPr lang="zh-CN" altLang="en-US" smtClean="0"/>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D22D0F-AC8B-407B-9295-CB151F761E09}" type="slidenum">
              <a:rPr lang="zh-CN" altLang="en-US" smtClean="0"/>
              <a:t>‹#›</a:t>
            </a:fld>
            <a:endParaRPr lang="zh-CN" altLang="en-US"/>
          </a:p>
        </p:txBody>
      </p:sp>
    </p:spTree>
    <p:extLst>
      <p:ext uri="{BB962C8B-B14F-4D97-AF65-F5344CB8AC3E}">
        <p14:creationId xmlns:p14="http://schemas.microsoft.com/office/powerpoint/2010/main" val="20223581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01A111-B1E2-4F59-A236-6BA7510AB741}" type="datetimeFigureOut">
              <a:rPr lang="zh-CN" altLang="en-US" smtClean="0"/>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D22D0F-AC8B-407B-9295-CB151F761E09}" type="slidenum">
              <a:rPr lang="zh-CN" altLang="en-US" smtClean="0"/>
              <a:t>‹#›</a:t>
            </a:fld>
            <a:endParaRPr lang="zh-CN" altLang="en-US"/>
          </a:p>
        </p:txBody>
      </p:sp>
    </p:spTree>
    <p:extLst>
      <p:ext uri="{BB962C8B-B14F-4D97-AF65-F5344CB8AC3E}">
        <p14:creationId xmlns:p14="http://schemas.microsoft.com/office/powerpoint/2010/main" val="24685219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fld id="{F463C627-6A63-442D-9051-38C884ED0C10}" type="datetimeFigureOut">
              <a:rPr lang="zh-CN" altLang="en-US"/>
              <a:pPr/>
              <a:t>2023/8/30</a:t>
            </a:fld>
            <a:endParaRPr lang="zh-CN" altLang="en-US"/>
          </a:p>
        </p:txBody>
      </p:sp>
      <p:sp>
        <p:nvSpPr>
          <p:cNvPr id="3" name="页脚占位符 4"/>
          <p:cNvSpPr>
            <a:spLocks noGrp="1"/>
          </p:cNvSpPr>
          <p:nvPr>
            <p:ph type="ftr" sz="quarter" idx="11"/>
          </p:nvPr>
        </p:nvSpPr>
        <p:spPr/>
        <p:txBody>
          <a:bodyPr/>
          <a:lstStyle>
            <a:lvl1pPr>
              <a:defRPr/>
            </a:lvl1pPr>
          </a:lstStyle>
          <a:p>
            <a:endParaRPr lang="zh-CN" altLang="en-US"/>
          </a:p>
        </p:txBody>
      </p:sp>
      <p:sp>
        <p:nvSpPr>
          <p:cNvPr id="4" name="灯片编号占位符 5"/>
          <p:cNvSpPr>
            <a:spLocks noGrp="1"/>
          </p:cNvSpPr>
          <p:nvPr>
            <p:ph type="sldNum" sz="quarter" idx="12"/>
          </p:nvPr>
        </p:nvSpPr>
        <p:spPr/>
        <p:txBody>
          <a:bodyPr/>
          <a:lstStyle>
            <a:lvl1pPr>
              <a:defRPr/>
            </a:lvl1pPr>
          </a:lstStyle>
          <a:p>
            <a:fld id="{D73F1CDE-4FB8-4F7D-8D86-26D5D6572090}" type="slidenum">
              <a:rPr lang="zh-CN" altLang="en-US"/>
              <a:pPr/>
              <a:t>‹#›</a:t>
            </a:fld>
            <a:endParaRPr lang="zh-CN" altLang="en-US"/>
          </a:p>
        </p:txBody>
      </p:sp>
    </p:spTree>
    <p:extLst>
      <p:ext uri="{BB962C8B-B14F-4D97-AF65-F5344CB8AC3E}">
        <p14:creationId xmlns:p14="http://schemas.microsoft.com/office/powerpoint/2010/main" val="8704477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3473F5-3E74-4EF2-9571-86AB7D0AB84F}" type="datetimeFigureOut">
              <a:rPr lang="zh-CN" altLang="en-US" smtClean="0"/>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8AC52C-2782-4233-9CCB-03F2095B647F}" type="slidenum">
              <a:rPr lang="zh-CN" altLang="en-US" smtClean="0"/>
              <a:t>‹#›</a:t>
            </a:fld>
            <a:endParaRPr lang="zh-CN" altLang="en-US"/>
          </a:p>
        </p:txBody>
      </p:sp>
    </p:spTree>
    <p:extLst>
      <p:ext uri="{BB962C8B-B14F-4D97-AF65-F5344CB8AC3E}">
        <p14:creationId xmlns:p14="http://schemas.microsoft.com/office/powerpoint/2010/main" val="8815722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43473F5-3E74-4EF2-9571-86AB7D0AB84F}" type="datetimeFigureOut">
              <a:rPr lang="zh-CN" altLang="en-US" smtClean="0"/>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8AC52C-2782-4233-9CCB-03F2095B647F}" type="slidenum">
              <a:rPr lang="zh-CN" altLang="en-US" smtClean="0"/>
              <a:t>‹#›</a:t>
            </a:fld>
            <a:endParaRPr lang="zh-CN" altLang="en-US"/>
          </a:p>
        </p:txBody>
      </p:sp>
    </p:spTree>
    <p:extLst>
      <p:ext uri="{BB962C8B-B14F-4D97-AF65-F5344CB8AC3E}">
        <p14:creationId xmlns:p14="http://schemas.microsoft.com/office/powerpoint/2010/main" val="21460255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3473F5-3E74-4EF2-9571-86AB7D0AB84F}" type="datetimeFigureOut">
              <a:rPr lang="zh-CN" altLang="en-US" smtClean="0"/>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8AC52C-2782-4233-9CCB-03F2095B647F}" type="slidenum">
              <a:rPr lang="zh-CN" altLang="en-US" smtClean="0"/>
              <a:t>‹#›</a:t>
            </a:fld>
            <a:endParaRPr lang="zh-CN" altLang="en-US"/>
          </a:p>
        </p:txBody>
      </p:sp>
    </p:spTree>
    <p:extLst>
      <p:ext uri="{BB962C8B-B14F-4D97-AF65-F5344CB8AC3E}">
        <p14:creationId xmlns:p14="http://schemas.microsoft.com/office/powerpoint/2010/main" val="14812378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43473F5-3E74-4EF2-9571-86AB7D0AB84F}" type="datetimeFigureOut">
              <a:rPr lang="zh-CN" altLang="en-US" smtClean="0"/>
              <a:t>2023/8/30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98AC52C-2782-4233-9CCB-03F2095B647F}" type="slidenum">
              <a:rPr lang="zh-CN" altLang="en-US" smtClean="0"/>
              <a:t>‹#›</a:t>
            </a:fld>
            <a:endParaRPr lang="zh-CN" altLang="en-US"/>
          </a:p>
        </p:txBody>
      </p:sp>
    </p:spTree>
    <p:extLst>
      <p:ext uri="{BB962C8B-B14F-4D97-AF65-F5344CB8AC3E}">
        <p14:creationId xmlns:p14="http://schemas.microsoft.com/office/powerpoint/2010/main" val="27183308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43473F5-3E74-4EF2-9571-86AB7D0AB84F}" type="datetimeFigureOut">
              <a:rPr lang="zh-CN" altLang="en-US" smtClean="0"/>
              <a:t>2023/8/30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98AC52C-2782-4233-9CCB-03F2095B647F}" type="slidenum">
              <a:rPr lang="zh-CN" altLang="en-US" smtClean="0"/>
              <a:t>‹#›</a:t>
            </a:fld>
            <a:endParaRPr lang="zh-CN" altLang="en-US"/>
          </a:p>
        </p:txBody>
      </p:sp>
    </p:spTree>
    <p:extLst>
      <p:ext uri="{BB962C8B-B14F-4D97-AF65-F5344CB8AC3E}">
        <p14:creationId xmlns:p14="http://schemas.microsoft.com/office/powerpoint/2010/main" val="340786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205FB63-AADF-496C-8593-DB563FA027B5}" type="datetime1">
              <a:rPr lang="zh-CN" altLang="en-US" smtClean="0"/>
              <a:t>2023/8/30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3473F5-3E74-4EF2-9571-86AB7D0AB84F}" type="datetimeFigureOut">
              <a:rPr lang="zh-CN" altLang="en-US" smtClean="0"/>
              <a:t>2023/8/30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98AC52C-2782-4233-9CCB-03F2095B647F}" type="slidenum">
              <a:rPr lang="zh-CN" altLang="en-US" smtClean="0"/>
              <a:t>‹#›</a:t>
            </a:fld>
            <a:endParaRPr lang="zh-CN" altLang="en-US"/>
          </a:p>
        </p:txBody>
      </p:sp>
    </p:spTree>
    <p:extLst>
      <p:ext uri="{BB962C8B-B14F-4D97-AF65-F5344CB8AC3E}">
        <p14:creationId xmlns:p14="http://schemas.microsoft.com/office/powerpoint/2010/main" val="7992582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3473F5-3E74-4EF2-9571-86AB7D0AB84F}" type="datetimeFigureOut">
              <a:rPr lang="zh-CN" altLang="en-US" smtClean="0"/>
              <a:t>2023/8/30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98AC52C-2782-4233-9CCB-03F2095B647F}" type="slidenum">
              <a:rPr lang="zh-CN" altLang="en-US" smtClean="0"/>
              <a:t>‹#›</a:t>
            </a:fld>
            <a:endParaRPr lang="zh-CN" altLang="en-US"/>
          </a:p>
        </p:txBody>
      </p:sp>
    </p:spTree>
    <p:extLst>
      <p:ext uri="{BB962C8B-B14F-4D97-AF65-F5344CB8AC3E}">
        <p14:creationId xmlns:p14="http://schemas.microsoft.com/office/powerpoint/2010/main" val="38132490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3473F5-3E74-4EF2-9571-86AB7D0AB84F}" type="datetimeFigureOut">
              <a:rPr lang="zh-CN" altLang="en-US" smtClean="0"/>
              <a:t>2023/8/30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98AC52C-2782-4233-9CCB-03F2095B647F}" type="slidenum">
              <a:rPr lang="zh-CN" altLang="en-US" smtClean="0"/>
              <a:t>‹#›</a:t>
            </a:fld>
            <a:endParaRPr lang="zh-CN" altLang="en-US"/>
          </a:p>
        </p:txBody>
      </p:sp>
    </p:spTree>
    <p:extLst>
      <p:ext uri="{BB962C8B-B14F-4D97-AF65-F5344CB8AC3E}">
        <p14:creationId xmlns:p14="http://schemas.microsoft.com/office/powerpoint/2010/main" val="1606385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3473F5-3E74-4EF2-9571-86AB7D0AB84F}" type="datetimeFigureOut">
              <a:rPr lang="zh-CN" altLang="en-US" smtClean="0"/>
              <a:t>2023/8/30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98AC52C-2782-4233-9CCB-03F2095B647F}" type="slidenum">
              <a:rPr lang="zh-CN" altLang="en-US" smtClean="0"/>
              <a:t>‹#›</a:t>
            </a:fld>
            <a:endParaRPr lang="zh-CN" altLang="en-US"/>
          </a:p>
        </p:txBody>
      </p:sp>
    </p:spTree>
    <p:extLst>
      <p:ext uri="{BB962C8B-B14F-4D97-AF65-F5344CB8AC3E}">
        <p14:creationId xmlns:p14="http://schemas.microsoft.com/office/powerpoint/2010/main" val="2264840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43473F5-3E74-4EF2-9571-86AB7D0AB84F}" type="datetimeFigureOut">
              <a:rPr lang="zh-CN" altLang="en-US" smtClean="0"/>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8AC52C-2782-4233-9CCB-03F2095B647F}" type="slidenum">
              <a:rPr lang="zh-CN" altLang="en-US" smtClean="0"/>
              <a:t>‹#›</a:t>
            </a:fld>
            <a:endParaRPr lang="zh-CN" altLang="en-US"/>
          </a:p>
        </p:txBody>
      </p:sp>
    </p:spTree>
    <p:extLst>
      <p:ext uri="{BB962C8B-B14F-4D97-AF65-F5344CB8AC3E}">
        <p14:creationId xmlns:p14="http://schemas.microsoft.com/office/powerpoint/2010/main" val="4427814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43473F5-3E74-4EF2-9571-86AB7D0AB84F}" type="datetimeFigureOut">
              <a:rPr lang="zh-CN" altLang="en-US" smtClean="0"/>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8AC52C-2782-4233-9CCB-03F2095B647F}" type="slidenum">
              <a:rPr lang="zh-CN" altLang="en-US" smtClean="0"/>
              <a:t>‹#›</a:t>
            </a:fld>
            <a:endParaRPr lang="zh-CN" altLang="en-US"/>
          </a:p>
        </p:txBody>
      </p:sp>
    </p:spTree>
    <p:extLst>
      <p:ext uri="{BB962C8B-B14F-4D97-AF65-F5344CB8AC3E}">
        <p14:creationId xmlns:p14="http://schemas.microsoft.com/office/powerpoint/2010/main" val="4932801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Rectangle 2"/>
          <p:cNvSpPr>
            <a:spLocks noGrp="1" noChangeArrowheads="1"/>
          </p:cNvSpPr>
          <p:nvPr>
            <p:ph type="dt" sz="half" idx="10"/>
          </p:nvPr>
        </p:nvSpPr>
        <p:spPr/>
        <p:txBody>
          <a:bodyPr/>
          <a:lstStyle>
            <a:lvl1pPr>
              <a:defRPr>
                <a:solidFill>
                  <a:schemeClr val="tx1"/>
                </a:solidFill>
              </a:defRPr>
            </a:lvl1pPr>
          </a:lstStyle>
          <a:p>
            <a:pPr>
              <a:defRPr/>
            </a:pPr>
            <a:endParaRPr lang="en-US" altLang="zh-CN"/>
          </a:p>
        </p:txBody>
      </p:sp>
      <p:sp>
        <p:nvSpPr>
          <p:cNvPr id="5" name="Rectangle 3"/>
          <p:cNvSpPr>
            <a:spLocks noGrp="1" noChangeArrowheads="1"/>
          </p:cNvSpPr>
          <p:nvPr>
            <p:ph type="sldNum" sz="quarter" idx="11"/>
          </p:nvPr>
        </p:nvSpPr>
        <p:spPr/>
        <p:txBody>
          <a:bodyPr/>
          <a:lstStyle>
            <a:lvl1pPr>
              <a:defRPr smtClean="0"/>
            </a:lvl1pPr>
          </a:lstStyle>
          <a:p>
            <a:pPr>
              <a:defRPr/>
            </a:pPr>
            <a:fld id="{645E3AEA-11FB-4139-93B9-D388F1EFACB9}" type="slidenum">
              <a:rPr lang="en-US" altLang="zh-CN"/>
              <a:t>‹#›</a:t>
            </a:fld>
            <a:endParaRPr lang="en-US" altLang="zh-CN"/>
          </a:p>
        </p:txBody>
      </p:sp>
      <p:sp>
        <p:nvSpPr>
          <p:cNvPr id="6" name="Rectangle 14"/>
          <p:cNvSpPr>
            <a:spLocks noGrp="1" noChangeArrowheads="1"/>
          </p:cNvSpPr>
          <p:nvPr>
            <p:ph type="ftr" sz="quarter" idx="12"/>
          </p:nvPr>
        </p:nvSpPr>
        <p:spPr>
          <a:xfrm>
            <a:off x="7924800" y="6451600"/>
            <a:ext cx="3860800" cy="273050"/>
          </a:xfrm>
        </p:spPr>
        <p:txBody>
          <a:bodyPr/>
          <a:lstStyle>
            <a:lvl1pPr>
              <a:defRPr/>
            </a:lvl1pPr>
          </a:lstStyle>
          <a:p>
            <a:pPr>
              <a:defRPr/>
            </a:pPr>
            <a:r>
              <a:rPr lang="en-US" altLang="zh-CN"/>
              <a:t>www.themegallery.com</a:t>
            </a:r>
          </a:p>
        </p:txBody>
      </p:sp>
    </p:spTree>
    <p:extLst>
      <p:ext uri="{BB962C8B-B14F-4D97-AF65-F5344CB8AC3E}">
        <p14:creationId xmlns:p14="http://schemas.microsoft.com/office/powerpoint/2010/main" val="554346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2F66D46-12AC-4035-AAF4-367E7C09BBF1}" type="datetime1">
              <a:rPr lang="zh-CN" altLang="en-US" smtClean="0"/>
              <a:t>2023/8/30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094A8C3-85DA-4FA2-8F8A-86BC09AB7D7C}" type="datetime1">
              <a:rPr lang="zh-CN" altLang="en-US" smtClean="0"/>
              <a:t>2023/8/30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4FBD4E-1D65-4530-8A0A-B435AC53B51B}" type="datetime1">
              <a:rPr lang="zh-CN" altLang="en-US" smtClean="0"/>
              <a:t>2023/8/30</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86" r:id="rId13"/>
  </p:sldLayoutIdLst>
  <p:hf sldNum="0" hdr="0" ftr="0" dt="0"/>
  <p:txStyles>
    <p:titleStyle>
      <a:lvl1pPr algn="ctr" defTabSz="914400" rtl="0" eaLnBrk="1" latinLnBrk="0" hangingPunct="1">
        <a:spcBef>
          <a:spcPct val="0"/>
        </a:spcBef>
        <a:buNone/>
        <a:defRPr sz="4400" b="1" i="0" kern="1200" baseline="0">
          <a:solidFill>
            <a:schemeClr val="tx1"/>
          </a:solidFill>
          <a:latin typeface="Arial" panose="020B0604020202020204" pitchFamily="34" charset="0"/>
          <a:ea typeface="微软雅黑" panose="020B0503020204020204" pitchFamily="34" charset="-122"/>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1" y="1600205"/>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12677" y="6492904"/>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8FD95BC-6DBA-47F6-BFCB-F80A905AEFBB}" type="datetime1">
              <a:rPr lang="zh-CN" altLang="en-US" smtClean="0"/>
              <a:t>2023/8/30</a:t>
            </a:fld>
            <a:endParaRPr lang="zh-CN" altLang="en-US"/>
          </a:p>
        </p:txBody>
      </p:sp>
      <p:sp>
        <p:nvSpPr>
          <p:cNvPr id="5" name="页脚占位符 4"/>
          <p:cNvSpPr>
            <a:spLocks noGrp="1"/>
          </p:cNvSpPr>
          <p:nvPr>
            <p:ph type="ftr" sz="quarter" idx="3"/>
          </p:nvPr>
        </p:nvSpPr>
        <p:spPr>
          <a:xfrm>
            <a:off x="4165601" y="6356355"/>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347243" y="6487457"/>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F1FBC53-C306-4941-A0A9-209E6707E544}" type="slidenum">
              <a:rPr lang="zh-CN" altLang="en-US" smtClean="0"/>
              <a:pPr/>
              <a:t>‹#›</a:t>
            </a:fld>
            <a:endParaRPr lang="zh-CN" altLang="en-US"/>
          </a:p>
        </p:txBody>
      </p:sp>
    </p:spTree>
    <p:extLst>
      <p:ext uri="{BB962C8B-B14F-4D97-AF65-F5344CB8AC3E}">
        <p14:creationId xmlns:p14="http://schemas.microsoft.com/office/powerpoint/2010/main" val="331470671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85" r:id="rId15"/>
  </p:sldLayoutIdLst>
  <p:hf sldNum="0" hdr="0" ftr="0" dt="0"/>
  <p:txStyles>
    <p:titleStyle>
      <a:lvl1pPr algn="ctr" defTabSz="685800" rtl="0" eaLnBrk="1" latinLnBrk="0" hangingPunct="1">
        <a:spcBef>
          <a:spcPct val="0"/>
        </a:spcBef>
        <a:buNone/>
        <a:defRPr sz="4400" b="1" kern="1200" baseline="0">
          <a:solidFill>
            <a:schemeClr val="tx1"/>
          </a:solidFill>
          <a:latin typeface="Arial" panose="020B0604020202020204" pitchFamily="34" charset="0"/>
          <a:ea typeface="微软雅黑" pitchFamily="34" charset="-122"/>
          <a:cs typeface="+mj-cs"/>
        </a:defRPr>
      </a:lvl1pPr>
    </p:titleStyle>
    <p:bodyStyle>
      <a:lvl1pPr marL="257175" indent="-257175" algn="l" defTabSz="6858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1pPr>
      <a:lvl2pPr marL="557213" indent="-214313" algn="l" defTabSz="685800" rtl="0" eaLnBrk="1" latinLnBrk="0" hangingPunct="1">
        <a:spcBef>
          <a:spcPct val="20000"/>
        </a:spcBef>
        <a:buFont typeface="Arial" pitchFamily="34" charset="0"/>
        <a:buChar char="–"/>
        <a:defRPr sz="2100" kern="1200" baseline="0">
          <a:solidFill>
            <a:schemeClr val="tx1"/>
          </a:solidFill>
          <a:latin typeface="Arial" panose="020B0604020202020204" pitchFamily="34" charset="0"/>
          <a:ea typeface="微软雅黑" pitchFamily="34" charset="-122"/>
          <a:cs typeface="+mn-cs"/>
        </a:defRPr>
      </a:lvl2pPr>
      <a:lvl3pPr marL="857250" indent="-171450" algn="l" defTabSz="685800" rtl="0" eaLnBrk="1" latinLnBrk="0" hangingPunct="1">
        <a:spcBef>
          <a:spcPct val="20000"/>
        </a:spcBef>
        <a:buFont typeface="Arial" pitchFamily="34" charset="0"/>
        <a:buChar char="•"/>
        <a:defRPr sz="1800" kern="1200" baseline="0">
          <a:solidFill>
            <a:schemeClr val="tx1"/>
          </a:solidFill>
          <a:latin typeface="Arial" panose="020B0604020202020204" pitchFamily="34" charset="0"/>
          <a:ea typeface="微软雅黑" pitchFamily="34" charset="-122"/>
          <a:cs typeface="+mn-cs"/>
        </a:defRPr>
      </a:lvl3pPr>
      <a:lvl4pPr marL="1200150" indent="-171450" algn="l" defTabSz="685800" rtl="0" eaLnBrk="1" latinLnBrk="0" hangingPunct="1">
        <a:spcBef>
          <a:spcPct val="20000"/>
        </a:spcBef>
        <a:buFont typeface="Arial" pitchFamily="34" charset="0"/>
        <a:buChar char="–"/>
        <a:defRPr sz="1500" kern="1200" baseline="0">
          <a:solidFill>
            <a:schemeClr val="tx1"/>
          </a:solidFill>
          <a:latin typeface="Arial" panose="020B0604020202020204" pitchFamily="34" charset="0"/>
          <a:ea typeface="微软雅黑" pitchFamily="34" charset="-122"/>
          <a:cs typeface="+mn-cs"/>
        </a:defRPr>
      </a:lvl4pPr>
      <a:lvl5pPr marL="1543050" indent="-171450" algn="l" defTabSz="685800" rtl="0" eaLnBrk="1" latinLnBrk="0" hangingPunct="1">
        <a:spcBef>
          <a:spcPct val="20000"/>
        </a:spcBef>
        <a:buFont typeface="Arial" pitchFamily="34" charset="0"/>
        <a:buChar char="»"/>
        <a:defRPr sz="1500" kern="1200" baseline="0">
          <a:solidFill>
            <a:schemeClr val="tx1"/>
          </a:solidFill>
          <a:latin typeface="Arial" panose="020B0604020202020204" pitchFamily="34" charset="0"/>
          <a:ea typeface="微软雅黑" pitchFamily="34" charset="-122"/>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4FBD4E-1D65-4530-8A0A-B435AC53B51B}" type="datetime1">
              <a:rPr lang="zh-CN" altLang="en-US" smtClean="0"/>
              <a:t>2023/8/30</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5492217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hf sldNum="0" hdr="0" ftr="0" dt="0"/>
  <p:txStyles>
    <p:titleStyle>
      <a:lvl1pPr algn="ctr" defTabSz="914377" rtl="0" eaLnBrk="1" latinLnBrk="0" hangingPunct="1">
        <a:spcBef>
          <a:spcPct val="0"/>
        </a:spcBef>
        <a:buNone/>
        <a:defRPr sz="4400" b="1" i="0" kern="1200" baseline="0">
          <a:solidFill>
            <a:schemeClr val="tx1"/>
          </a:solidFill>
          <a:latin typeface="Arial" panose="020B0604020202020204" pitchFamily="34" charset="0"/>
          <a:ea typeface="微软雅黑" panose="020B0503020204020204" pitchFamily="34" charset="-122"/>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0201A111-B1E2-4F59-A236-6BA7510AB741}" type="datetimeFigureOut">
              <a:rPr lang="zh-CN" altLang="en-US" smtClean="0"/>
              <a:t>2023/8/30</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CD22D0F-AC8B-407B-9295-CB151F761E09}" type="slidenum">
              <a:rPr lang="zh-CN" altLang="en-US" smtClean="0"/>
              <a:t>‹#›</a:t>
            </a:fld>
            <a:endParaRPr lang="zh-CN" altLang="en-US"/>
          </a:p>
        </p:txBody>
      </p:sp>
    </p:spTree>
    <p:extLst>
      <p:ext uri="{BB962C8B-B14F-4D97-AF65-F5344CB8AC3E}">
        <p14:creationId xmlns:p14="http://schemas.microsoft.com/office/powerpoint/2010/main" val="3260068639"/>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0201A111-B1E2-4F59-A236-6BA7510AB741}" type="datetimeFigureOut">
              <a:rPr lang="zh-CN" altLang="en-US" smtClean="0"/>
              <a:t>2023/8/30</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CD22D0F-AC8B-407B-9295-CB151F761E09}" type="slidenum">
              <a:rPr lang="zh-CN" altLang="en-US" smtClean="0"/>
              <a:t>‹#›</a:t>
            </a:fld>
            <a:endParaRPr lang="zh-CN" altLang="en-US"/>
          </a:p>
        </p:txBody>
      </p:sp>
    </p:spTree>
    <p:extLst>
      <p:ext uri="{BB962C8B-B14F-4D97-AF65-F5344CB8AC3E}">
        <p14:creationId xmlns:p14="http://schemas.microsoft.com/office/powerpoint/2010/main" val="1898365515"/>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3473F5-3E74-4EF2-9571-86AB7D0AB84F}" type="datetimeFigureOut">
              <a:rPr lang="zh-CN" altLang="en-US" smtClean="0"/>
              <a:t>2023/8/30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AC52C-2782-4233-9CCB-03F2095B647F}" type="slidenum">
              <a:rPr lang="zh-CN" altLang="en-US" smtClean="0"/>
              <a:t>‹#›</a:t>
            </a:fld>
            <a:endParaRPr lang="zh-CN" altLang="en-US"/>
          </a:p>
        </p:txBody>
      </p:sp>
    </p:spTree>
    <p:extLst>
      <p:ext uri="{BB962C8B-B14F-4D97-AF65-F5344CB8AC3E}">
        <p14:creationId xmlns:p14="http://schemas.microsoft.com/office/powerpoint/2010/main" val="54561582"/>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1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5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5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41.jp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4.emf"/><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43.emf"/><Relationship Id="rId5" Type="http://schemas.openxmlformats.org/officeDocument/2006/relationships/oleObject" Target="../embeddings/oleObject2.bin"/><Relationship Id="rId4" Type="http://schemas.openxmlformats.org/officeDocument/2006/relationships/image" Target="../media/image42.emf"/></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48.jpg"/></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1.xml"/><Relationship Id="rId6" Type="http://schemas.openxmlformats.org/officeDocument/2006/relationships/image" Target="../media/image72.png"/><Relationship Id="rId5" Type="http://schemas.openxmlformats.org/officeDocument/2006/relationships/image" Target="../media/image71.jpg"/><Relationship Id="rId4" Type="http://schemas.openxmlformats.org/officeDocument/2006/relationships/image" Target="../media/image70.jp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1.gif"/><Relationship Id="rId7" Type="http://schemas.microsoft.com/office/2007/relationships/hdphoto" Target="../media/hdphoto1.wdp"/><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75.png"/><Relationship Id="rId11" Type="http://schemas.openxmlformats.org/officeDocument/2006/relationships/image" Target="../media/image79.jpeg"/><Relationship Id="rId5" Type="http://schemas.openxmlformats.org/officeDocument/2006/relationships/image" Target="../media/image74.png"/><Relationship Id="rId10" Type="http://schemas.openxmlformats.org/officeDocument/2006/relationships/image" Target="../media/image78.png"/><Relationship Id="rId4" Type="http://schemas.openxmlformats.org/officeDocument/2006/relationships/image" Target="../media/image73.png"/><Relationship Id="rId9" Type="http://schemas.openxmlformats.org/officeDocument/2006/relationships/image" Target="../media/image7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54.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4.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9A5269-F6CF-B95B-2CDE-C920F447F3AF}"/>
              </a:ext>
            </a:extLst>
          </p:cNvPr>
          <p:cNvSpPr>
            <a:spLocks noGrp="1"/>
          </p:cNvSpPr>
          <p:nvPr>
            <p:ph type="ctrTitle"/>
          </p:nvPr>
        </p:nvSpPr>
        <p:spPr>
          <a:xfrm>
            <a:off x="914400" y="2130426"/>
            <a:ext cx="10654208" cy="2666726"/>
          </a:xfrm>
        </p:spPr>
        <p:txBody>
          <a:bodyPr>
            <a:normAutofit/>
          </a:bodyPr>
          <a:lstStyle/>
          <a:p>
            <a:pPr>
              <a:lnSpc>
                <a:spcPct val="150000"/>
              </a:lnSpc>
            </a:pPr>
            <a:r>
              <a:rPr lang="zh-CN" altLang="en-US" sz="4800" dirty="0">
                <a:solidFill>
                  <a:srgbClr val="C00000"/>
                </a:solidFill>
              </a:rPr>
              <a:t>特别感谢</a:t>
            </a:r>
            <a:r>
              <a:rPr lang="en-US" altLang="zh-CN" sz="4800" dirty="0" err="1">
                <a:solidFill>
                  <a:srgbClr val="C00000"/>
                </a:solidFill>
              </a:rPr>
              <a:t>pFind</a:t>
            </a:r>
            <a:r>
              <a:rPr lang="zh-CN" altLang="en-US" sz="4800" dirty="0">
                <a:solidFill>
                  <a:srgbClr val="C00000"/>
                </a:solidFill>
              </a:rPr>
              <a:t>团队对计算蛋白质组学的巨大贡献和坚守！</a:t>
            </a:r>
          </a:p>
        </p:txBody>
      </p:sp>
    </p:spTree>
    <p:extLst>
      <p:ext uri="{BB962C8B-B14F-4D97-AF65-F5344CB8AC3E}">
        <p14:creationId xmlns:p14="http://schemas.microsoft.com/office/powerpoint/2010/main" val="3976722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a:extLst>
              <a:ext uri="{FF2B5EF4-FFF2-40B4-BE49-F238E27FC236}">
                <a16:creationId xmlns:a16="http://schemas.microsoft.com/office/drawing/2014/main" id="{671B465A-1609-4621-8AE4-E09F2EA75BFB}"/>
              </a:ext>
            </a:extLst>
          </p:cNvPr>
          <p:cNvSpPr txBox="1"/>
          <p:nvPr/>
        </p:nvSpPr>
        <p:spPr>
          <a:xfrm>
            <a:off x="224383" y="116632"/>
            <a:ext cx="11560249" cy="646331"/>
          </a:xfrm>
          <a:prstGeom prst="rect">
            <a:avLst/>
          </a:prstGeom>
          <a:noFill/>
        </p:spPr>
        <p:txBody>
          <a:bodyPr wrap="square" lIns="91440" tIns="45720" rIns="91440" bIns="45720" rtlCol="0">
            <a:spAutoFit/>
          </a:bodyPr>
          <a:lstStyle/>
          <a:p>
            <a:pPr algn="ctr" defTabSz="1219170"/>
            <a:r>
              <a:rPr lang="zh-CN" altLang="en-US" sz="3600" b="1" dirty="0">
                <a:latin typeface="Arial" panose="020B0604020202020204" pitchFamily="34" charset="0"/>
                <a:ea typeface="微软雅黑" panose="020B0503020204020204" pitchFamily="34" charset="-122"/>
                <a:sym typeface="Arial" panose="020B0604020202020204" pitchFamily="34" charset="0"/>
              </a:rPr>
              <a:t>基于谱图的蛋白质组大模型</a:t>
            </a:r>
          </a:p>
        </p:txBody>
      </p:sp>
      <p:grpSp>
        <p:nvGrpSpPr>
          <p:cNvPr id="58" name="组合 57">
            <a:extLst>
              <a:ext uri="{FF2B5EF4-FFF2-40B4-BE49-F238E27FC236}">
                <a16:creationId xmlns:a16="http://schemas.microsoft.com/office/drawing/2014/main" id="{4F1ACBFE-19EB-F8FA-5C6C-AFF97C648993}"/>
              </a:ext>
            </a:extLst>
          </p:cNvPr>
          <p:cNvGrpSpPr/>
          <p:nvPr/>
        </p:nvGrpSpPr>
        <p:grpSpPr>
          <a:xfrm>
            <a:off x="7017416" y="740702"/>
            <a:ext cx="4551192" cy="5642799"/>
            <a:chOff x="4835430" y="562903"/>
            <a:chExt cx="3413394" cy="4232099"/>
          </a:xfrm>
        </p:grpSpPr>
        <p:pic>
          <p:nvPicPr>
            <p:cNvPr id="17" name="图片 16">
              <a:extLst>
                <a:ext uri="{FF2B5EF4-FFF2-40B4-BE49-F238E27FC236}">
                  <a16:creationId xmlns:a16="http://schemas.microsoft.com/office/drawing/2014/main" id="{629F393D-07F8-0EFC-CBEC-120BE03B3FC0}"/>
                </a:ext>
              </a:extLst>
            </p:cNvPr>
            <p:cNvPicPr>
              <a:picLocks noChangeAspect="1"/>
            </p:cNvPicPr>
            <p:nvPr/>
          </p:nvPicPr>
          <p:blipFill>
            <a:blip r:embed="rId2"/>
            <a:stretch>
              <a:fillRect/>
            </a:stretch>
          </p:blipFill>
          <p:spPr>
            <a:xfrm>
              <a:off x="5639737" y="2675857"/>
              <a:ext cx="401736" cy="393366"/>
            </a:xfrm>
            <a:prstGeom prst="rect">
              <a:avLst/>
            </a:prstGeom>
          </p:spPr>
        </p:pic>
        <p:pic>
          <p:nvPicPr>
            <p:cNvPr id="18" name="图片 17">
              <a:extLst>
                <a:ext uri="{FF2B5EF4-FFF2-40B4-BE49-F238E27FC236}">
                  <a16:creationId xmlns:a16="http://schemas.microsoft.com/office/drawing/2014/main" id="{A8EEC66C-04B6-8CFD-72F9-90ECCFA8CEBF}"/>
                </a:ext>
              </a:extLst>
            </p:cNvPr>
            <p:cNvPicPr>
              <a:picLocks noChangeAspect="1"/>
            </p:cNvPicPr>
            <p:nvPr/>
          </p:nvPicPr>
          <p:blipFill>
            <a:blip r:embed="rId3"/>
            <a:stretch>
              <a:fillRect/>
            </a:stretch>
          </p:blipFill>
          <p:spPr>
            <a:xfrm>
              <a:off x="5621931" y="1753546"/>
              <a:ext cx="410098" cy="405782"/>
            </a:xfrm>
            <a:prstGeom prst="rect">
              <a:avLst/>
            </a:prstGeom>
          </p:spPr>
        </p:pic>
        <p:sp>
          <p:nvSpPr>
            <p:cNvPr id="22" name="矩形: 圆角 21">
              <a:extLst>
                <a:ext uri="{FF2B5EF4-FFF2-40B4-BE49-F238E27FC236}">
                  <a16:creationId xmlns:a16="http://schemas.microsoft.com/office/drawing/2014/main" id="{1CFAD9F0-B00F-92EA-781D-1C54CE4A32AF}"/>
                </a:ext>
              </a:extLst>
            </p:cNvPr>
            <p:cNvSpPr/>
            <p:nvPr/>
          </p:nvSpPr>
          <p:spPr>
            <a:xfrm>
              <a:off x="4847745" y="2934514"/>
              <a:ext cx="814242" cy="280655"/>
            </a:xfrm>
            <a:prstGeom prst="roundRect">
              <a:avLst/>
            </a:prstGeom>
            <a:solidFill>
              <a:srgbClr val="EDE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altLang="zh-CN" sz="1200" b="1" dirty="0">
                  <a:solidFill>
                    <a:prstClr val="black"/>
                  </a:solidFill>
                  <a:latin typeface="Arial" panose="020B0604020202020204" pitchFamily="34" charset="0"/>
                  <a:ea typeface="微软雅黑" panose="020B0503020204020204" pitchFamily="34" charset="-122"/>
                  <a:sym typeface="Arial" panose="020B0604020202020204" pitchFamily="34" charset="0"/>
                </a:rPr>
                <a:t>Adaptation</a:t>
              </a:r>
              <a:endParaRPr lang="zh-CN" altLang="en-US" sz="1200" b="1"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矩形: 圆角 22">
              <a:extLst>
                <a:ext uri="{FF2B5EF4-FFF2-40B4-BE49-F238E27FC236}">
                  <a16:creationId xmlns:a16="http://schemas.microsoft.com/office/drawing/2014/main" id="{35463E39-C34C-FD3E-6CBB-13469696C727}"/>
                </a:ext>
              </a:extLst>
            </p:cNvPr>
            <p:cNvSpPr/>
            <p:nvPr/>
          </p:nvSpPr>
          <p:spPr>
            <a:xfrm>
              <a:off x="6372200" y="562903"/>
              <a:ext cx="1004816" cy="2806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zh-CN" altLang="en-US" sz="1600" b="1" dirty="0">
                  <a:solidFill>
                    <a:prstClr val="black"/>
                  </a:solidFill>
                  <a:latin typeface="Arial" panose="020B0604020202020204" pitchFamily="34" charset="0"/>
                  <a:ea typeface="微软雅黑" panose="020B0503020204020204" pitchFamily="34" charset="-122"/>
                  <a:sym typeface="Arial" panose="020B0604020202020204" pitchFamily="34" charset="0"/>
                </a:rPr>
                <a:t>下游任务</a:t>
              </a:r>
            </a:p>
          </p:txBody>
        </p:sp>
        <p:sp>
          <p:nvSpPr>
            <p:cNvPr id="24" name="弧形 23">
              <a:extLst>
                <a:ext uri="{FF2B5EF4-FFF2-40B4-BE49-F238E27FC236}">
                  <a16:creationId xmlns:a16="http://schemas.microsoft.com/office/drawing/2014/main" id="{E852E441-FDFE-9C70-9822-15F27EAE2FF1}"/>
                </a:ext>
              </a:extLst>
            </p:cNvPr>
            <p:cNvSpPr/>
            <p:nvPr/>
          </p:nvSpPr>
          <p:spPr>
            <a:xfrm rot="10800000" flipV="1">
              <a:off x="4849683" y="1287503"/>
              <a:ext cx="1627028" cy="773703"/>
            </a:xfrm>
            <a:prstGeom prst="arc">
              <a:avLst/>
            </a:prstGeom>
            <a:ln w="12700">
              <a:solidFill>
                <a:schemeClr val="bg1">
                  <a:lumMod val="50000"/>
                </a:schemeClr>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zh-CN" altLang="en-US" sz="24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矩形: 圆角 24">
              <a:extLst>
                <a:ext uri="{FF2B5EF4-FFF2-40B4-BE49-F238E27FC236}">
                  <a16:creationId xmlns:a16="http://schemas.microsoft.com/office/drawing/2014/main" id="{568D1B0F-CA64-09E0-1DC7-B17461BCEE77}"/>
                </a:ext>
              </a:extLst>
            </p:cNvPr>
            <p:cNvSpPr/>
            <p:nvPr/>
          </p:nvSpPr>
          <p:spPr>
            <a:xfrm>
              <a:off x="6041473" y="908375"/>
              <a:ext cx="1710000" cy="630000"/>
            </a:xfrm>
            <a:prstGeom prst="roundRect">
              <a:avLst/>
            </a:prstGeom>
            <a:solidFill>
              <a:srgbClr val="FFF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altLang="zh-CN" sz="1333" b="1" i="1" dirty="0">
                  <a:solidFill>
                    <a:prstClr val="black"/>
                  </a:solidFill>
                  <a:latin typeface="Arial" panose="020B0604020202020204" pitchFamily="34" charset="0"/>
                  <a:ea typeface="微软雅黑" panose="020B0503020204020204" pitchFamily="34" charset="-122"/>
                  <a:sym typeface="Arial" panose="020B0604020202020204" pitchFamily="34" charset="0"/>
                </a:rPr>
                <a:t>De novo </a:t>
              </a:r>
            </a:p>
            <a:p>
              <a:pPr defTabSz="1219170"/>
              <a:r>
                <a:rPr lang="en-US" altLang="zh-CN" sz="1333" b="1" dirty="0">
                  <a:solidFill>
                    <a:prstClr val="black"/>
                  </a:solidFill>
                  <a:latin typeface="Arial" panose="020B0604020202020204" pitchFamily="34" charset="0"/>
                  <a:ea typeface="微软雅黑" panose="020B0503020204020204" pitchFamily="34" charset="-122"/>
                  <a:sym typeface="Arial" panose="020B0604020202020204" pitchFamily="34" charset="0"/>
                </a:rPr>
                <a:t>sequencing</a:t>
              </a:r>
              <a:endParaRPr lang="zh-CN" altLang="en-US" sz="1333" b="1"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矩形: 圆角 25">
              <a:extLst>
                <a:ext uri="{FF2B5EF4-FFF2-40B4-BE49-F238E27FC236}">
                  <a16:creationId xmlns:a16="http://schemas.microsoft.com/office/drawing/2014/main" id="{68F27111-050B-8C94-C2E4-14ABD5FC7689}"/>
                </a:ext>
              </a:extLst>
            </p:cNvPr>
            <p:cNvSpPr/>
            <p:nvPr/>
          </p:nvSpPr>
          <p:spPr>
            <a:xfrm>
              <a:off x="6059619" y="1697082"/>
              <a:ext cx="1688166" cy="630000"/>
            </a:xfrm>
            <a:prstGeom prst="roundRect">
              <a:avLst/>
            </a:prstGeom>
            <a:solidFill>
              <a:srgbClr val="DDF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r>
                <a:rPr lang="en-US" altLang="zh-CN" sz="1333" b="1" dirty="0">
                  <a:solidFill>
                    <a:prstClr val="black"/>
                  </a:solidFill>
                  <a:latin typeface="Arial" panose="020B0604020202020204" pitchFamily="34" charset="0"/>
                  <a:ea typeface="微软雅黑" panose="020B0503020204020204" pitchFamily="34" charset="-122"/>
                  <a:sym typeface="Arial" panose="020B0604020202020204" pitchFamily="34" charset="0"/>
                </a:rPr>
                <a:t>Spectrum </a:t>
              </a:r>
            </a:p>
            <a:p>
              <a:pPr algn="r" defTabSz="1219170"/>
              <a:r>
                <a:rPr lang="en-US" altLang="zh-CN" sz="1333" b="1" dirty="0">
                  <a:solidFill>
                    <a:prstClr val="black"/>
                  </a:solidFill>
                  <a:latin typeface="Arial" panose="020B0604020202020204" pitchFamily="34" charset="0"/>
                  <a:ea typeface="微软雅黑" panose="020B0503020204020204" pitchFamily="34" charset="-122"/>
                  <a:sym typeface="Arial" panose="020B0604020202020204" pitchFamily="34" charset="0"/>
                </a:rPr>
                <a:t>prediction</a:t>
              </a:r>
              <a:endParaRPr lang="zh-CN" altLang="en-US" sz="1333" b="1"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矩形: 圆角 26">
              <a:extLst>
                <a:ext uri="{FF2B5EF4-FFF2-40B4-BE49-F238E27FC236}">
                  <a16:creationId xmlns:a16="http://schemas.microsoft.com/office/drawing/2014/main" id="{37839622-0848-3507-C091-CB5FB5BC6C49}"/>
                </a:ext>
              </a:extLst>
            </p:cNvPr>
            <p:cNvSpPr/>
            <p:nvPr/>
          </p:nvSpPr>
          <p:spPr>
            <a:xfrm>
              <a:off x="6064599" y="2553895"/>
              <a:ext cx="1683186" cy="630000"/>
            </a:xfrm>
            <a:prstGeom prst="roundRect">
              <a:avLst/>
            </a:prstGeom>
            <a:solidFill>
              <a:srgbClr val="D9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altLang="zh-CN" sz="1333" b="1" dirty="0">
                  <a:solidFill>
                    <a:prstClr val="black"/>
                  </a:solidFill>
                  <a:latin typeface="Arial" panose="020B0604020202020204" pitchFamily="34" charset="0"/>
                  <a:ea typeface="微软雅黑" panose="020B0503020204020204" pitchFamily="34" charset="-122"/>
                  <a:sym typeface="Arial" panose="020B0604020202020204" pitchFamily="34" charset="0"/>
                </a:rPr>
                <a:t>PTMs </a:t>
              </a:r>
            </a:p>
            <a:p>
              <a:pPr defTabSz="1219170"/>
              <a:r>
                <a:rPr lang="en-US" altLang="zh-CN" sz="1333" b="1" dirty="0">
                  <a:solidFill>
                    <a:prstClr val="black"/>
                  </a:solidFill>
                  <a:latin typeface="Arial" panose="020B0604020202020204" pitchFamily="34" charset="0"/>
                  <a:ea typeface="微软雅黑" panose="020B0503020204020204" pitchFamily="34" charset="-122"/>
                  <a:sym typeface="Arial" panose="020B0604020202020204" pitchFamily="34" charset="0"/>
                </a:rPr>
                <a:t>identification</a:t>
              </a:r>
              <a:endParaRPr lang="zh-CN" altLang="en-US" sz="1333" b="1"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矩形: 圆角 27">
              <a:extLst>
                <a:ext uri="{FF2B5EF4-FFF2-40B4-BE49-F238E27FC236}">
                  <a16:creationId xmlns:a16="http://schemas.microsoft.com/office/drawing/2014/main" id="{ED5002E8-8C36-0857-FDCA-FA1A528730FE}"/>
                </a:ext>
              </a:extLst>
            </p:cNvPr>
            <p:cNvSpPr/>
            <p:nvPr/>
          </p:nvSpPr>
          <p:spPr>
            <a:xfrm>
              <a:off x="6064598" y="3342603"/>
              <a:ext cx="1710000" cy="630000"/>
            </a:xfrm>
            <a:prstGeom prst="roundRect">
              <a:avLst/>
            </a:prstGeom>
            <a:solidFill>
              <a:srgbClr val="F0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r>
                <a:rPr lang="en-US" altLang="zh-CN" sz="1333" b="1" dirty="0">
                  <a:solidFill>
                    <a:prstClr val="black"/>
                  </a:solidFill>
                  <a:latin typeface="Arial" panose="020B0604020202020204" pitchFamily="34" charset="0"/>
                  <a:ea typeface="微软雅黑" panose="020B0503020204020204" pitchFamily="34" charset="-122"/>
                  <a:sym typeface="Arial" panose="020B0604020202020204" pitchFamily="34" charset="0"/>
                </a:rPr>
                <a:t>Spectrum </a:t>
              </a:r>
            </a:p>
            <a:p>
              <a:pPr algn="r" defTabSz="1219170"/>
              <a:r>
                <a:rPr lang="en-US" altLang="zh-CN" sz="1333" b="1" dirty="0">
                  <a:solidFill>
                    <a:prstClr val="black"/>
                  </a:solidFill>
                  <a:latin typeface="Arial" panose="020B0604020202020204" pitchFamily="34" charset="0"/>
                  <a:ea typeface="微软雅黑" panose="020B0503020204020204" pitchFamily="34" charset="-122"/>
                  <a:sym typeface="Arial" panose="020B0604020202020204" pitchFamily="34" charset="0"/>
                </a:rPr>
                <a:t>clustering</a:t>
              </a:r>
              <a:endParaRPr lang="zh-CN" altLang="en-US" sz="1333" b="1"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矩形: 圆角 28">
              <a:extLst>
                <a:ext uri="{FF2B5EF4-FFF2-40B4-BE49-F238E27FC236}">
                  <a16:creationId xmlns:a16="http://schemas.microsoft.com/office/drawing/2014/main" id="{952565CD-E8E5-FD2E-3D43-CA6A30E15855}"/>
                </a:ext>
              </a:extLst>
            </p:cNvPr>
            <p:cNvSpPr/>
            <p:nvPr/>
          </p:nvSpPr>
          <p:spPr>
            <a:xfrm>
              <a:off x="6064598" y="4165002"/>
              <a:ext cx="1710000" cy="630000"/>
            </a:xfrm>
            <a:prstGeom prst="roundRect">
              <a:avLst/>
            </a:prstGeom>
            <a:solidFill>
              <a:srgbClr val="FFE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altLang="zh-CN" sz="1333" b="1" dirty="0">
                  <a:solidFill>
                    <a:prstClr val="black"/>
                  </a:solidFill>
                  <a:latin typeface="Arial" panose="020B0604020202020204" pitchFamily="34" charset="0"/>
                  <a:ea typeface="微软雅黑" panose="020B0503020204020204" pitchFamily="34" charset="-122"/>
                  <a:sym typeface="Arial" panose="020B0604020202020204" pitchFamily="34" charset="0"/>
                </a:rPr>
                <a:t>Protein </a:t>
              </a:r>
            </a:p>
            <a:p>
              <a:pPr defTabSz="1219170"/>
              <a:r>
                <a:rPr lang="en-US" altLang="zh-CN" sz="1333" b="1" dirty="0">
                  <a:solidFill>
                    <a:prstClr val="black"/>
                  </a:solidFill>
                  <a:latin typeface="Arial" panose="020B0604020202020204" pitchFamily="34" charset="0"/>
                  <a:ea typeface="微软雅黑" panose="020B0503020204020204" pitchFamily="34" charset="-122"/>
                  <a:sym typeface="Arial" panose="020B0604020202020204" pitchFamily="34" charset="0"/>
                </a:rPr>
                <a:t>quantification</a:t>
              </a:r>
              <a:endParaRPr lang="zh-CN" altLang="en-US" sz="1333" b="1"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弧形 29">
              <a:extLst>
                <a:ext uri="{FF2B5EF4-FFF2-40B4-BE49-F238E27FC236}">
                  <a16:creationId xmlns:a16="http://schemas.microsoft.com/office/drawing/2014/main" id="{621A8158-CBDB-C91B-A5E3-807FD263183A}"/>
                </a:ext>
              </a:extLst>
            </p:cNvPr>
            <p:cNvSpPr/>
            <p:nvPr/>
          </p:nvSpPr>
          <p:spPr>
            <a:xfrm rot="10800000" flipV="1">
              <a:off x="4848474" y="1963021"/>
              <a:ext cx="1627027" cy="624426"/>
            </a:xfrm>
            <a:prstGeom prst="arc">
              <a:avLst>
                <a:gd name="adj1" fmla="val 16200000"/>
                <a:gd name="adj2" fmla="val 38569"/>
              </a:avLst>
            </a:prstGeom>
            <a:ln w="12700">
              <a:solidFill>
                <a:schemeClr val="bg1">
                  <a:lumMod val="50000"/>
                </a:schemeClr>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zh-CN" altLang="en-US" sz="24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31" name="直接箭头连接符 30">
              <a:extLst>
                <a:ext uri="{FF2B5EF4-FFF2-40B4-BE49-F238E27FC236}">
                  <a16:creationId xmlns:a16="http://schemas.microsoft.com/office/drawing/2014/main" id="{42755D52-6B41-BB2B-02B7-E6BFEB57FB49}"/>
                </a:ext>
              </a:extLst>
            </p:cNvPr>
            <p:cNvCxnSpPr>
              <a:cxnSpLocks/>
            </p:cNvCxnSpPr>
            <p:nvPr/>
          </p:nvCxnSpPr>
          <p:spPr>
            <a:xfrm>
              <a:off x="4848474" y="2848243"/>
              <a:ext cx="813513" cy="0"/>
            </a:xfrm>
            <a:prstGeom prst="straightConnector1">
              <a:avLst/>
            </a:prstGeom>
            <a:ln w="127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33" name="弧形 32">
              <a:extLst>
                <a:ext uri="{FF2B5EF4-FFF2-40B4-BE49-F238E27FC236}">
                  <a16:creationId xmlns:a16="http://schemas.microsoft.com/office/drawing/2014/main" id="{3399EB6A-5E20-5D03-8942-09A2493BA541}"/>
                </a:ext>
              </a:extLst>
            </p:cNvPr>
            <p:cNvSpPr/>
            <p:nvPr/>
          </p:nvSpPr>
          <p:spPr>
            <a:xfrm rot="21367790" flipH="1" flipV="1">
              <a:off x="4835430" y="3074136"/>
              <a:ext cx="1627027" cy="624426"/>
            </a:xfrm>
            <a:prstGeom prst="arc">
              <a:avLst>
                <a:gd name="adj1" fmla="val 16200000"/>
                <a:gd name="adj2" fmla="val 38569"/>
              </a:avLst>
            </a:prstGeom>
            <a:ln w="12700">
              <a:solidFill>
                <a:schemeClr val="bg1">
                  <a:lumMod val="50000"/>
                </a:schemeClr>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zh-CN" altLang="en-US" sz="24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弧形 33">
              <a:extLst>
                <a:ext uri="{FF2B5EF4-FFF2-40B4-BE49-F238E27FC236}">
                  <a16:creationId xmlns:a16="http://schemas.microsoft.com/office/drawing/2014/main" id="{BFAA5815-8DCD-F343-F85D-9B2D35CB03CF}"/>
                </a:ext>
              </a:extLst>
            </p:cNvPr>
            <p:cNvSpPr/>
            <p:nvPr/>
          </p:nvSpPr>
          <p:spPr>
            <a:xfrm flipH="1" flipV="1">
              <a:off x="4847745" y="3775811"/>
              <a:ext cx="1627028" cy="773703"/>
            </a:xfrm>
            <a:prstGeom prst="arc">
              <a:avLst/>
            </a:prstGeom>
            <a:ln w="12700">
              <a:solidFill>
                <a:schemeClr val="bg1">
                  <a:lumMod val="50000"/>
                </a:schemeClr>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zh-CN" altLang="en-US" sz="24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pic>
          <p:nvPicPr>
            <p:cNvPr id="36" name="图片 35">
              <a:extLst>
                <a:ext uri="{FF2B5EF4-FFF2-40B4-BE49-F238E27FC236}">
                  <a16:creationId xmlns:a16="http://schemas.microsoft.com/office/drawing/2014/main" id="{3D3E34DF-4BC8-88DD-6258-84471C863EDA}"/>
                </a:ext>
              </a:extLst>
            </p:cNvPr>
            <p:cNvPicPr>
              <a:picLocks noChangeAspect="1"/>
            </p:cNvPicPr>
            <p:nvPr/>
          </p:nvPicPr>
          <p:blipFill>
            <a:blip r:embed="rId4"/>
            <a:stretch>
              <a:fillRect/>
            </a:stretch>
          </p:blipFill>
          <p:spPr>
            <a:xfrm>
              <a:off x="5667274" y="990862"/>
              <a:ext cx="378316" cy="492690"/>
            </a:xfrm>
            <a:prstGeom prst="rect">
              <a:avLst/>
            </a:prstGeom>
          </p:spPr>
        </p:pic>
        <p:pic>
          <p:nvPicPr>
            <p:cNvPr id="37" name="图片 36">
              <a:extLst>
                <a:ext uri="{FF2B5EF4-FFF2-40B4-BE49-F238E27FC236}">
                  <a16:creationId xmlns:a16="http://schemas.microsoft.com/office/drawing/2014/main" id="{14210873-50FF-537F-9638-9A737699638B}"/>
                </a:ext>
              </a:extLst>
            </p:cNvPr>
            <p:cNvPicPr>
              <a:picLocks noChangeAspect="1"/>
            </p:cNvPicPr>
            <p:nvPr/>
          </p:nvPicPr>
          <p:blipFill>
            <a:blip r:embed="rId5"/>
            <a:stretch>
              <a:fillRect/>
            </a:stretch>
          </p:blipFill>
          <p:spPr>
            <a:xfrm>
              <a:off x="5668513" y="3503018"/>
              <a:ext cx="361549" cy="317360"/>
            </a:xfrm>
            <a:prstGeom prst="rect">
              <a:avLst/>
            </a:prstGeom>
          </p:spPr>
        </p:pic>
        <p:pic>
          <p:nvPicPr>
            <p:cNvPr id="38" name="图片 37">
              <a:extLst>
                <a:ext uri="{FF2B5EF4-FFF2-40B4-BE49-F238E27FC236}">
                  <a16:creationId xmlns:a16="http://schemas.microsoft.com/office/drawing/2014/main" id="{7A697312-5070-272A-88D0-8A065D765246}"/>
                </a:ext>
              </a:extLst>
            </p:cNvPr>
            <p:cNvPicPr>
              <a:picLocks noChangeAspect="1"/>
            </p:cNvPicPr>
            <p:nvPr/>
          </p:nvPicPr>
          <p:blipFill>
            <a:blip r:embed="rId6"/>
            <a:stretch>
              <a:fillRect/>
            </a:stretch>
          </p:blipFill>
          <p:spPr>
            <a:xfrm>
              <a:off x="5671747" y="4271039"/>
              <a:ext cx="369300" cy="439643"/>
            </a:xfrm>
            <a:prstGeom prst="rect">
              <a:avLst/>
            </a:prstGeom>
          </p:spPr>
        </p:pic>
        <p:pic>
          <p:nvPicPr>
            <p:cNvPr id="39" name="图片 38">
              <a:extLst>
                <a:ext uri="{FF2B5EF4-FFF2-40B4-BE49-F238E27FC236}">
                  <a16:creationId xmlns:a16="http://schemas.microsoft.com/office/drawing/2014/main" id="{D384EE3F-318B-9B5D-4D5F-7D143DC91419}"/>
                </a:ext>
              </a:extLst>
            </p:cNvPr>
            <p:cNvPicPr>
              <a:picLocks noChangeAspect="1"/>
            </p:cNvPicPr>
            <p:nvPr/>
          </p:nvPicPr>
          <p:blipFill>
            <a:blip r:embed="rId7"/>
            <a:stretch>
              <a:fillRect/>
            </a:stretch>
          </p:blipFill>
          <p:spPr>
            <a:xfrm>
              <a:off x="6944140" y="978383"/>
              <a:ext cx="720788" cy="492690"/>
            </a:xfrm>
            <a:prstGeom prst="rect">
              <a:avLst/>
            </a:prstGeom>
          </p:spPr>
        </p:pic>
        <p:grpSp>
          <p:nvGrpSpPr>
            <p:cNvPr id="40" name="组合 39">
              <a:extLst>
                <a:ext uri="{FF2B5EF4-FFF2-40B4-BE49-F238E27FC236}">
                  <a16:creationId xmlns:a16="http://schemas.microsoft.com/office/drawing/2014/main" id="{DF9AC21A-B13F-51D5-6C67-0CA4DB45F7E2}"/>
                </a:ext>
              </a:extLst>
            </p:cNvPr>
            <p:cNvGrpSpPr/>
            <p:nvPr/>
          </p:nvGrpSpPr>
          <p:grpSpPr>
            <a:xfrm>
              <a:off x="6095340" y="1723459"/>
              <a:ext cx="890402" cy="558701"/>
              <a:chOff x="1200528" y="5202504"/>
              <a:chExt cx="2504762" cy="1495238"/>
            </a:xfrm>
          </p:grpSpPr>
          <p:pic>
            <p:nvPicPr>
              <p:cNvPr id="41" name="图片 40">
                <a:extLst>
                  <a:ext uri="{FF2B5EF4-FFF2-40B4-BE49-F238E27FC236}">
                    <a16:creationId xmlns:a16="http://schemas.microsoft.com/office/drawing/2014/main" id="{BDD896F5-21D4-E15D-5843-2E829E5AFCD0}"/>
                  </a:ext>
                </a:extLst>
              </p:cNvPr>
              <p:cNvPicPr>
                <a:picLocks noChangeAspect="1"/>
              </p:cNvPicPr>
              <p:nvPr/>
            </p:nvPicPr>
            <p:blipFill>
              <a:blip r:embed="rId8"/>
              <a:stretch>
                <a:fillRect/>
              </a:stretch>
            </p:blipFill>
            <p:spPr>
              <a:xfrm>
                <a:off x="1200528" y="5202504"/>
                <a:ext cx="2504762" cy="1495238"/>
              </a:xfrm>
              <a:prstGeom prst="rect">
                <a:avLst/>
              </a:prstGeom>
            </p:spPr>
          </p:pic>
          <p:sp>
            <p:nvSpPr>
              <p:cNvPr id="42" name="箭头: 右 41">
                <a:extLst>
                  <a:ext uri="{FF2B5EF4-FFF2-40B4-BE49-F238E27FC236}">
                    <a16:creationId xmlns:a16="http://schemas.microsoft.com/office/drawing/2014/main" id="{8D3DEBDD-5A18-C1D3-2714-405754C8FB52}"/>
                  </a:ext>
                </a:extLst>
              </p:cNvPr>
              <p:cNvSpPr/>
              <p:nvPr/>
            </p:nvSpPr>
            <p:spPr>
              <a:xfrm>
                <a:off x="1864053" y="5895975"/>
                <a:ext cx="212397" cy="133350"/>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3" name="组合 42">
              <a:extLst>
                <a:ext uri="{FF2B5EF4-FFF2-40B4-BE49-F238E27FC236}">
                  <a16:creationId xmlns:a16="http://schemas.microsoft.com/office/drawing/2014/main" id="{A8BB6A4E-DBDE-7AF9-320C-BC1FE3401793}"/>
                </a:ext>
              </a:extLst>
            </p:cNvPr>
            <p:cNvGrpSpPr/>
            <p:nvPr/>
          </p:nvGrpSpPr>
          <p:grpSpPr>
            <a:xfrm>
              <a:off x="7019186" y="2668376"/>
              <a:ext cx="717104" cy="280656"/>
              <a:chOff x="5799993" y="5665961"/>
              <a:chExt cx="1378337" cy="536698"/>
            </a:xfrm>
          </p:grpSpPr>
          <p:sp>
            <p:nvSpPr>
              <p:cNvPr id="44" name="矩形 43">
                <a:extLst>
                  <a:ext uri="{FF2B5EF4-FFF2-40B4-BE49-F238E27FC236}">
                    <a16:creationId xmlns:a16="http://schemas.microsoft.com/office/drawing/2014/main" id="{E8DB3048-C17A-B336-091A-8A7C2D1C9AA8}"/>
                  </a:ext>
                </a:extLst>
              </p:cNvPr>
              <p:cNvSpPr/>
              <p:nvPr/>
            </p:nvSpPr>
            <p:spPr>
              <a:xfrm>
                <a:off x="5799993" y="5876481"/>
                <a:ext cx="1378337" cy="3261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1067" b="1"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弧形 44">
                <a:extLst>
                  <a:ext uri="{FF2B5EF4-FFF2-40B4-BE49-F238E27FC236}">
                    <a16:creationId xmlns:a16="http://schemas.microsoft.com/office/drawing/2014/main" id="{7DB4D9F3-82AB-015D-3CC3-FE35FB2E8239}"/>
                  </a:ext>
                </a:extLst>
              </p:cNvPr>
              <p:cNvSpPr/>
              <p:nvPr/>
            </p:nvSpPr>
            <p:spPr>
              <a:xfrm rot="16810918">
                <a:off x="6552941" y="5781916"/>
                <a:ext cx="286894" cy="329215"/>
              </a:xfrm>
              <a:prstGeom prst="arc">
                <a:avLst/>
              </a:prstGeom>
              <a:ln w="190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zh-CN" altLang="en-US" sz="800" b="1">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椭圆 45">
                <a:extLst>
                  <a:ext uri="{FF2B5EF4-FFF2-40B4-BE49-F238E27FC236}">
                    <a16:creationId xmlns:a16="http://schemas.microsoft.com/office/drawing/2014/main" id="{0C939242-8968-E805-B24B-DFD3A2031352}"/>
                  </a:ext>
                </a:extLst>
              </p:cNvPr>
              <p:cNvSpPr/>
              <p:nvPr/>
            </p:nvSpPr>
            <p:spPr>
              <a:xfrm>
                <a:off x="6719941" y="5665961"/>
                <a:ext cx="187373" cy="21272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altLang="zh-CN" sz="1067" b="1" dirty="0">
                    <a:solidFill>
                      <a:prstClr val="white"/>
                    </a:solidFill>
                    <a:latin typeface="Arial" panose="020B0604020202020204" pitchFamily="34" charset="0"/>
                    <a:ea typeface="微软雅黑" panose="020B0503020204020204" pitchFamily="34" charset="-122"/>
                    <a:sym typeface="Arial" panose="020B0604020202020204" pitchFamily="34" charset="0"/>
                  </a:rPr>
                  <a:t>P</a:t>
                </a:r>
                <a:endParaRPr lang="zh-CN" altLang="en-US" sz="1067"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7" name="文本框 46">
              <a:extLst>
                <a:ext uri="{FF2B5EF4-FFF2-40B4-BE49-F238E27FC236}">
                  <a16:creationId xmlns:a16="http://schemas.microsoft.com/office/drawing/2014/main" id="{332746FA-A0C8-AE93-7390-F70072A9536D}"/>
                </a:ext>
              </a:extLst>
            </p:cNvPr>
            <p:cNvSpPr txBox="1"/>
            <p:nvPr/>
          </p:nvSpPr>
          <p:spPr>
            <a:xfrm>
              <a:off x="6506652" y="2759524"/>
              <a:ext cx="1742172" cy="192409"/>
            </a:xfrm>
            <a:prstGeom prst="rect">
              <a:avLst/>
            </a:prstGeom>
            <a:noFill/>
          </p:spPr>
          <p:txBody>
            <a:bodyPr wrap="square">
              <a:spAutoFit/>
            </a:bodyPr>
            <a:lstStyle/>
            <a:p>
              <a:pPr algn="ctr" defTabSz="1219170"/>
              <a:r>
                <a:rPr lang="en-US" altLang="zh-CN" sz="1067" b="1" dirty="0">
                  <a:solidFill>
                    <a:prstClr val="black"/>
                  </a:solidFill>
                  <a:latin typeface="Arial" panose="020B0604020202020204" pitchFamily="34" charset="0"/>
                  <a:ea typeface="微软雅黑" panose="020B0503020204020204" pitchFamily="34" charset="-122"/>
                  <a:sym typeface="Arial" panose="020B0604020202020204" pitchFamily="34" charset="0"/>
                </a:rPr>
                <a:t>P E P T I D E</a:t>
              </a:r>
              <a:endParaRPr lang="zh-CN" altLang="en-US" sz="1067" b="1"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pic>
          <p:nvPicPr>
            <p:cNvPr id="48" name="图片 47">
              <a:extLst>
                <a:ext uri="{FF2B5EF4-FFF2-40B4-BE49-F238E27FC236}">
                  <a16:creationId xmlns:a16="http://schemas.microsoft.com/office/drawing/2014/main" id="{3745570F-A25E-85B1-E8C9-0C9923494827}"/>
                </a:ext>
              </a:extLst>
            </p:cNvPr>
            <p:cNvPicPr>
              <a:picLocks noChangeAspect="1"/>
            </p:cNvPicPr>
            <p:nvPr/>
          </p:nvPicPr>
          <p:blipFill>
            <a:blip r:embed="rId9"/>
            <a:stretch>
              <a:fillRect/>
            </a:stretch>
          </p:blipFill>
          <p:spPr>
            <a:xfrm>
              <a:off x="6310718" y="3369895"/>
              <a:ext cx="547246" cy="571039"/>
            </a:xfrm>
            <a:prstGeom prst="rect">
              <a:avLst/>
            </a:prstGeom>
          </p:spPr>
        </p:pic>
        <p:pic>
          <p:nvPicPr>
            <p:cNvPr id="49" name="图片 48">
              <a:extLst>
                <a:ext uri="{FF2B5EF4-FFF2-40B4-BE49-F238E27FC236}">
                  <a16:creationId xmlns:a16="http://schemas.microsoft.com/office/drawing/2014/main" id="{4C18A9AF-D89E-943F-9832-3421696083F6}"/>
                </a:ext>
              </a:extLst>
            </p:cNvPr>
            <p:cNvPicPr>
              <a:picLocks noChangeAspect="1"/>
            </p:cNvPicPr>
            <p:nvPr/>
          </p:nvPicPr>
          <p:blipFill>
            <a:blip r:embed="rId10"/>
            <a:stretch>
              <a:fillRect/>
            </a:stretch>
          </p:blipFill>
          <p:spPr>
            <a:xfrm>
              <a:off x="7141535" y="4233577"/>
              <a:ext cx="528196" cy="514565"/>
            </a:xfrm>
            <a:prstGeom prst="rect">
              <a:avLst/>
            </a:prstGeom>
          </p:spPr>
        </p:pic>
      </p:grpSp>
      <p:grpSp>
        <p:nvGrpSpPr>
          <p:cNvPr id="57" name="组合 56">
            <a:extLst>
              <a:ext uri="{FF2B5EF4-FFF2-40B4-BE49-F238E27FC236}">
                <a16:creationId xmlns:a16="http://schemas.microsoft.com/office/drawing/2014/main" id="{72F39788-C741-80FC-111D-F7EDDCF3496A}"/>
              </a:ext>
            </a:extLst>
          </p:cNvPr>
          <p:cNvGrpSpPr/>
          <p:nvPr/>
        </p:nvGrpSpPr>
        <p:grpSpPr>
          <a:xfrm>
            <a:off x="1357694" y="2670751"/>
            <a:ext cx="5410381" cy="2071685"/>
            <a:chOff x="699418" y="2003063"/>
            <a:chExt cx="4057786" cy="1553764"/>
          </a:xfrm>
        </p:grpSpPr>
        <p:sp>
          <p:nvSpPr>
            <p:cNvPr id="19" name="矩形: 圆角 18">
              <a:extLst>
                <a:ext uri="{FF2B5EF4-FFF2-40B4-BE49-F238E27FC236}">
                  <a16:creationId xmlns:a16="http://schemas.microsoft.com/office/drawing/2014/main" id="{0F4AE873-EAAB-5BC6-F8A1-24F186112421}"/>
                </a:ext>
              </a:extLst>
            </p:cNvPr>
            <p:cNvSpPr/>
            <p:nvPr/>
          </p:nvSpPr>
          <p:spPr>
            <a:xfrm>
              <a:off x="880213" y="2003063"/>
              <a:ext cx="1422761" cy="280655"/>
            </a:xfrm>
            <a:prstGeom prst="roundRect">
              <a:avLst/>
            </a:prstGeom>
            <a:solidFill>
              <a:srgbClr val="EE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altLang="zh-CN" sz="1600" b="1" dirty="0">
                  <a:solidFill>
                    <a:srgbClr val="2317CE"/>
                  </a:solidFill>
                  <a:latin typeface="Arial" panose="020B0604020202020204" pitchFamily="34" charset="0"/>
                  <a:ea typeface="微软雅黑" panose="020B0503020204020204" pitchFamily="34" charset="-122"/>
                  <a:sym typeface="Arial" panose="020B0604020202020204" pitchFamily="34" charset="0"/>
                </a:rPr>
                <a:t>Spectrum Data</a:t>
              </a:r>
              <a:endParaRPr lang="zh-CN" altLang="en-US" sz="1600" b="1" dirty="0">
                <a:solidFill>
                  <a:srgbClr val="2317CE"/>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矩形: 圆角 19">
              <a:extLst>
                <a:ext uri="{FF2B5EF4-FFF2-40B4-BE49-F238E27FC236}">
                  <a16:creationId xmlns:a16="http://schemas.microsoft.com/office/drawing/2014/main" id="{BA31F2D2-E757-1FC4-2CB3-C6762DEF3FD9}"/>
                </a:ext>
              </a:extLst>
            </p:cNvPr>
            <p:cNvSpPr/>
            <p:nvPr/>
          </p:nvSpPr>
          <p:spPr>
            <a:xfrm>
              <a:off x="2342899" y="2934514"/>
              <a:ext cx="727269" cy="280655"/>
            </a:xfrm>
            <a:prstGeom prst="roundRect">
              <a:avLst/>
            </a:prstGeom>
            <a:solidFill>
              <a:srgbClr val="EDE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altLang="zh-CN" sz="1200" b="1" dirty="0">
                  <a:solidFill>
                    <a:prstClr val="black"/>
                  </a:solidFill>
                  <a:latin typeface="Arial" panose="020B0604020202020204" pitchFamily="34" charset="0"/>
                  <a:ea typeface="微软雅黑" panose="020B0503020204020204" pitchFamily="34" charset="-122"/>
                  <a:sym typeface="Arial" panose="020B0604020202020204" pitchFamily="34" charset="0"/>
                </a:rPr>
                <a:t>Training</a:t>
              </a:r>
              <a:endParaRPr lang="zh-CN" altLang="en-US" sz="1200" b="1"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矩形: 圆角 20">
              <a:extLst>
                <a:ext uri="{FF2B5EF4-FFF2-40B4-BE49-F238E27FC236}">
                  <a16:creationId xmlns:a16="http://schemas.microsoft.com/office/drawing/2014/main" id="{D9928B21-087A-E6C6-97D4-DBAFE4D0E8AA}"/>
                </a:ext>
              </a:extLst>
            </p:cNvPr>
            <p:cNvSpPr/>
            <p:nvPr/>
          </p:nvSpPr>
          <p:spPr>
            <a:xfrm>
              <a:off x="3222712" y="2547289"/>
              <a:ext cx="1477146" cy="864174"/>
            </a:xfrm>
            <a:prstGeom prst="roundRect">
              <a:avLst/>
            </a:prstGeom>
            <a:solidFill>
              <a:srgbClr val="F4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altLang="zh-CN" sz="1600" b="1" dirty="0">
                  <a:solidFill>
                    <a:srgbClr val="8951FF"/>
                  </a:solidFill>
                  <a:latin typeface="Arial" panose="020B0604020202020204" pitchFamily="34" charset="0"/>
                  <a:ea typeface="微软雅黑" panose="020B0503020204020204" pitchFamily="34" charset="-122"/>
                  <a:sym typeface="Arial" panose="020B0604020202020204" pitchFamily="34" charset="0"/>
                </a:rPr>
                <a:t>Spectrum </a:t>
              </a:r>
            </a:p>
            <a:p>
              <a:pPr algn="ctr" defTabSz="1219170"/>
              <a:r>
                <a:rPr lang="en-US" altLang="zh-CN" sz="1600" b="1" dirty="0">
                  <a:solidFill>
                    <a:srgbClr val="8951FF"/>
                  </a:solidFill>
                  <a:latin typeface="Arial" panose="020B0604020202020204" pitchFamily="34" charset="0"/>
                  <a:ea typeface="微软雅黑" panose="020B0503020204020204" pitchFamily="34" charset="-122"/>
                  <a:sym typeface="Arial" panose="020B0604020202020204" pitchFamily="34" charset="0"/>
                </a:rPr>
                <a:t>pre-trained model</a:t>
              </a:r>
              <a:endParaRPr lang="zh-CN" altLang="en-US" sz="1600" b="1" dirty="0">
                <a:solidFill>
                  <a:srgbClr val="8951FF"/>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32" name="直接箭头连接符 31">
              <a:extLst>
                <a:ext uri="{FF2B5EF4-FFF2-40B4-BE49-F238E27FC236}">
                  <a16:creationId xmlns:a16="http://schemas.microsoft.com/office/drawing/2014/main" id="{8795BC92-0345-F95C-FCB9-D3562373C43F}"/>
                </a:ext>
              </a:extLst>
            </p:cNvPr>
            <p:cNvCxnSpPr>
              <a:cxnSpLocks/>
            </p:cNvCxnSpPr>
            <p:nvPr/>
          </p:nvCxnSpPr>
          <p:spPr>
            <a:xfrm>
              <a:off x="2354202" y="2848243"/>
              <a:ext cx="647067" cy="0"/>
            </a:xfrm>
            <a:prstGeom prst="straightConnector1">
              <a:avLst/>
            </a:prstGeom>
            <a:ln w="12700">
              <a:solidFill>
                <a:srgbClr val="7F7F7F"/>
              </a:solidFill>
              <a:tailEnd type="triangle"/>
            </a:ln>
          </p:spPr>
          <p:style>
            <a:lnRef idx="1">
              <a:schemeClr val="accent1"/>
            </a:lnRef>
            <a:fillRef idx="0">
              <a:schemeClr val="accent1"/>
            </a:fillRef>
            <a:effectRef idx="0">
              <a:schemeClr val="accent1"/>
            </a:effectRef>
            <a:fontRef idx="minor">
              <a:schemeClr val="tx1"/>
            </a:fontRef>
          </p:style>
        </p:cxnSp>
        <p:pic>
          <p:nvPicPr>
            <p:cNvPr id="35" name="图片 34">
              <a:extLst>
                <a:ext uri="{FF2B5EF4-FFF2-40B4-BE49-F238E27FC236}">
                  <a16:creationId xmlns:a16="http://schemas.microsoft.com/office/drawing/2014/main" id="{0968C7F3-DDBF-48FF-84A3-1F0697ABE746}"/>
                </a:ext>
              </a:extLst>
            </p:cNvPr>
            <p:cNvPicPr>
              <a:picLocks noChangeAspect="1"/>
            </p:cNvPicPr>
            <p:nvPr/>
          </p:nvPicPr>
          <p:blipFill>
            <a:blip r:embed="rId11"/>
            <a:stretch>
              <a:fillRect/>
            </a:stretch>
          </p:blipFill>
          <p:spPr>
            <a:xfrm>
              <a:off x="4320125" y="2372550"/>
              <a:ext cx="437079" cy="415224"/>
            </a:xfrm>
            <a:prstGeom prst="rect">
              <a:avLst/>
            </a:prstGeom>
          </p:spPr>
        </p:pic>
        <p:pic>
          <p:nvPicPr>
            <p:cNvPr id="50" name="图片 49">
              <a:extLst>
                <a:ext uri="{FF2B5EF4-FFF2-40B4-BE49-F238E27FC236}">
                  <a16:creationId xmlns:a16="http://schemas.microsoft.com/office/drawing/2014/main" id="{B08C1E91-3EEF-2E0F-3A98-7ACAE81779FF}"/>
                </a:ext>
              </a:extLst>
            </p:cNvPr>
            <p:cNvPicPr>
              <a:picLocks noChangeAspect="1"/>
            </p:cNvPicPr>
            <p:nvPr/>
          </p:nvPicPr>
          <p:blipFill>
            <a:blip r:embed="rId12"/>
            <a:stretch>
              <a:fillRect/>
            </a:stretch>
          </p:blipFill>
          <p:spPr>
            <a:xfrm>
              <a:off x="1078072" y="2515257"/>
              <a:ext cx="1027043" cy="665973"/>
            </a:xfrm>
            <a:prstGeom prst="rect">
              <a:avLst/>
            </a:prstGeom>
          </p:spPr>
        </p:pic>
        <p:sp>
          <p:nvSpPr>
            <p:cNvPr id="51" name="文本框 50">
              <a:extLst>
                <a:ext uri="{FF2B5EF4-FFF2-40B4-BE49-F238E27FC236}">
                  <a16:creationId xmlns:a16="http://schemas.microsoft.com/office/drawing/2014/main" id="{AC4BBABA-D635-6AA6-2948-2D3AD660ADB8}"/>
                </a:ext>
              </a:extLst>
            </p:cNvPr>
            <p:cNvSpPr txBox="1"/>
            <p:nvPr/>
          </p:nvSpPr>
          <p:spPr>
            <a:xfrm>
              <a:off x="699418" y="3272085"/>
              <a:ext cx="1784350" cy="284742"/>
            </a:xfrm>
            <a:prstGeom prst="rect">
              <a:avLst/>
            </a:prstGeom>
            <a:noFill/>
          </p:spPr>
          <p:txBody>
            <a:bodyPr wrap="square">
              <a:spAutoFit/>
            </a:bodyPr>
            <a:lstStyle/>
            <a:p>
              <a:pPr defTabSz="1219170"/>
              <a:r>
                <a:rPr lang="en-US" altLang="zh-CN" sz="1867" dirty="0">
                  <a:solidFill>
                    <a:prstClr val="black"/>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{(RT, intensity, m/z)}</a:t>
              </a:r>
              <a:endParaRPr lang="zh-CN" altLang="en-US" sz="1867" dirty="0">
                <a:solidFill>
                  <a:prstClr val="black"/>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grpSp>
      <p:sp>
        <p:nvSpPr>
          <p:cNvPr id="2" name="文本框 1">
            <a:extLst>
              <a:ext uri="{FF2B5EF4-FFF2-40B4-BE49-F238E27FC236}">
                <a16:creationId xmlns:a16="http://schemas.microsoft.com/office/drawing/2014/main" id="{32F5F1B3-6AFF-8DE0-0D27-6F1D4E5B766F}"/>
              </a:ext>
            </a:extLst>
          </p:cNvPr>
          <p:cNvSpPr txBox="1"/>
          <p:nvPr/>
        </p:nvSpPr>
        <p:spPr>
          <a:xfrm>
            <a:off x="319041" y="4975005"/>
            <a:ext cx="4403044"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r>
              <a:rPr lang="zh-CN" altLang="en-US" sz="2400" b="1"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已构建国际上最大的数据集：</a:t>
            </a:r>
            <a:r>
              <a:rPr lang="en-US" altLang="zh-CN" sz="2400" b="1"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366M spectra, 119M PSMs</a:t>
            </a:r>
          </a:p>
          <a:p>
            <a:pPr algn="ctr" defTabSz="1219170"/>
            <a:r>
              <a:rPr lang="en-US" altLang="zh-CN" sz="2400" b="1"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24 species, 4 fragmentation methods, 3 instruments</a:t>
            </a:r>
            <a:endParaRPr lang="zh-CN" altLang="en-US" sz="2400" b="1"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a:extLst>
              <a:ext uri="{FF2B5EF4-FFF2-40B4-BE49-F238E27FC236}">
                <a16:creationId xmlns:a16="http://schemas.microsoft.com/office/drawing/2014/main" id="{20B1ADE3-E9A7-989F-6A5C-8CCDA3D90631}"/>
              </a:ext>
            </a:extLst>
          </p:cNvPr>
          <p:cNvSpPr/>
          <p:nvPr/>
        </p:nvSpPr>
        <p:spPr>
          <a:xfrm>
            <a:off x="8066701" y="1142112"/>
            <a:ext cx="2914449" cy="951403"/>
          </a:xfrm>
          <a:prstGeom prst="rect">
            <a:avLst/>
          </a:prstGeom>
          <a:no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26292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2">
            <a:extLst>
              <a:ext uri="{FF2B5EF4-FFF2-40B4-BE49-F238E27FC236}">
                <a16:creationId xmlns:a16="http://schemas.microsoft.com/office/drawing/2014/main" id="{0BAD3C21-AEC0-5663-244D-0A6014B80699}"/>
              </a:ext>
            </a:extLst>
          </p:cNvPr>
          <p:cNvSpPr txBox="1"/>
          <p:nvPr/>
        </p:nvSpPr>
        <p:spPr>
          <a:xfrm>
            <a:off x="1230795" y="68627"/>
            <a:ext cx="9905765" cy="657552"/>
          </a:xfrm>
          <a:prstGeom prst="rect">
            <a:avLst/>
          </a:prstGeom>
          <a:noFill/>
        </p:spPr>
        <p:txBody>
          <a:bodyPr wrap="square" lIns="82296" tIns="41148" rIns="82296" bIns="41148" rtlCol="0">
            <a:spAutoFit/>
          </a:bodyPr>
          <a:lstStyle/>
          <a:p>
            <a:pPr algn="ctr" defTabSz="1219170"/>
            <a:r>
              <a:rPr lang="zh-CN" altLang="en-US" sz="3733"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为何选</a:t>
            </a:r>
            <a:r>
              <a:rPr lang="en-US" altLang="zh-CN" sz="3733"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De novo</a:t>
            </a:r>
            <a:r>
              <a:rPr lang="zh-CN" altLang="en-US" sz="3733"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3733"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sequencing</a:t>
            </a:r>
            <a:r>
              <a:rPr lang="zh-CN" altLang="en-US" sz="3733"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做下游任务？</a:t>
            </a:r>
          </a:p>
        </p:txBody>
      </p:sp>
      <p:sp>
        <p:nvSpPr>
          <p:cNvPr id="5" name="椭圆 4">
            <a:extLst>
              <a:ext uri="{FF2B5EF4-FFF2-40B4-BE49-F238E27FC236}">
                <a16:creationId xmlns:a16="http://schemas.microsoft.com/office/drawing/2014/main" id="{46FDD6B1-B421-29E2-5B86-21EA0B1FAEF5}"/>
              </a:ext>
            </a:extLst>
          </p:cNvPr>
          <p:cNvSpPr/>
          <p:nvPr/>
        </p:nvSpPr>
        <p:spPr>
          <a:xfrm>
            <a:off x="1144080" y="1413011"/>
            <a:ext cx="2112000" cy="2112000"/>
          </a:xfrm>
          <a:prstGeom prst="ellipse">
            <a:avLst/>
          </a:prstGeom>
          <a:solidFill>
            <a:schemeClr val="tx2">
              <a:lumMod val="40000"/>
              <a:lumOff val="60000"/>
            </a:schemeClr>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椭圆 13">
            <a:extLst>
              <a:ext uri="{FF2B5EF4-FFF2-40B4-BE49-F238E27FC236}">
                <a16:creationId xmlns:a16="http://schemas.microsoft.com/office/drawing/2014/main" id="{B64D542E-1D44-4BB5-DF87-049F2171353E}"/>
              </a:ext>
            </a:extLst>
          </p:cNvPr>
          <p:cNvSpPr/>
          <p:nvPr/>
        </p:nvSpPr>
        <p:spPr>
          <a:xfrm>
            <a:off x="1480080" y="1413011"/>
            <a:ext cx="1440000" cy="1440000"/>
          </a:xfrm>
          <a:prstGeom prst="ellipse">
            <a:avLst/>
          </a:prstGeom>
          <a:solidFill>
            <a:schemeClr val="accent6">
              <a:lumMod val="60000"/>
              <a:lumOff val="40000"/>
            </a:schemeClr>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文本框 14">
            <a:extLst>
              <a:ext uri="{FF2B5EF4-FFF2-40B4-BE49-F238E27FC236}">
                <a16:creationId xmlns:a16="http://schemas.microsoft.com/office/drawing/2014/main" id="{40FB59DD-EB13-B880-291D-8C94A35B66F2}"/>
              </a:ext>
            </a:extLst>
          </p:cNvPr>
          <p:cNvSpPr txBox="1"/>
          <p:nvPr/>
        </p:nvSpPr>
        <p:spPr>
          <a:xfrm>
            <a:off x="1233944" y="864763"/>
            <a:ext cx="2022137" cy="502766"/>
          </a:xfrm>
          <a:prstGeom prst="rect">
            <a:avLst/>
          </a:prstGeom>
          <a:noFill/>
        </p:spPr>
        <p:txBody>
          <a:bodyPr wrap="square" rtlCol="0">
            <a:spAutoFit/>
          </a:bodyPr>
          <a:lstStyle/>
          <a:p>
            <a:pPr algn="ctr" defTabSz="1219170" eaLnBrk="0" fontAlgn="base" hangingPunct="0"/>
            <a:r>
              <a:rPr lang="en-US" altLang="zh-CN" sz="2667" b="1"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All spectra</a:t>
            </a:r>
            <a:endParaRPr lang="zh-CN" altLang="zh-CN" sz="2667"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文本框 15">
            <a:extLst>
              <a:ext uri="{FF2B5EF4-FFF2-40B4-BE49-F238E27FC236}">
                <a16:creationId xmlns:a16="http://schemas.microsoft.com/office/drawing/2014/main" id="{EC92E761-200D-2811-F654-E97B9BDAD7D5}"/>
              </a:ext>
            </a:extLst>
          </p:cNvPr>
          <p:cNvSpPr txBox="1"/>
          <p:nvPr/>
        </p:nvSpPr>
        <p:spPr>
          <a:xfrm>
            <a:off x="3675846" y="1763305"/>
            <a:ext cx="7160897" cy="502766"/>
          </a:xfrm>
          <a:prstGeom prst="rect">
            <a:avLst/>
          </a:prstGeom>
          <a:noFill/>
        </p:spPr>
        <p:txBody>
          <a:bodyPr wrap="square" rtlCol="0">
            <a:spAutoFit/>
          </a:bodyPr>
          <a:lstStyle/>
          <a:p>
            <a:pPr defTabSz="1219170" eaLnBrk="0" fontAlgn="base" hangingPunct="0"/>
            <a:r>
              <a:rPr lang="zh-CN" altLang="en-US" sz="2667"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数据库搜索可以解析的谱图（</a:t>
            </a:r>
            <a:r>
              <a:rPr lang="en-US" altLang="zh-CN" sz="2667"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50%-80%</a:t>
            </a:r>
            <a:r>
              <a:rPr lang="zh-CN" altLang="en-US" sz="2667"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a:t>
            </a:r>
            <a:endParaRPr lang="zh-CN" altLang="zh-CN" sz="2667"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7" name="直接连接符 16">
            <a:extLst>
              <a:ext uri="{FF2B5EF4-FFF2-40B4-BE49-F238E27FC236}">
                <a16:creationId xmlns:a16="http://schemas.microsoft.com/office/drawing/2014/main" id="{035A0AE7-7F21-8755-F463-EDA643E70008}"/>
              </a:ext>
            </a:extLst>
          </p:cNvPr>
          <p:cNvCxnSpPr>
            <a:cxnSpLocks/>
            <a:endCxn id="20" idx="1"/>
          </p:cNvCxnSpPr>
          <p:nvPr/>
        </p:nvCxnSpPr>
        <p:spPr>
          <a:xfrm flipV="1">
            <a:off x="2543606" y="3104320"/>
            <a:ext cx="1110486" cy="60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017DCA94-D4B7-01C0-7660-257706995D82}"/>
              </a:ext>
            </a:extLst>
          </p:cNvPr>
          <p:cNvCxnSpPr>
            <a:cxnSpLocks/>
          </p:cNvCxnSpPr>
          <p:nvPr/>
        </p:nvCxnSpPr>
        <p:spPr>
          <a:xfrm>
            <a:off x="2382363" y="1988840"/>
            <a:ext cx="12882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D2474441-1A7B-2237-F826-4B78032A0D77}"/>
              </a:ext>
            </a:extLst>
          </p:cNvPr>
          <p:cNvSpPr txBox="1"/>
          <p:nvPr/>
        </p:nvSpPr>
        <p:spPr>
          <a:xfrm>
            <a:off x="3654092" y="2852937"/>
            <a:ext cx="8190577" cy="502766"/>
          </a:xfrm>
          <a:prstGeom prst="rect">
            <a:avLst/>
          </a:prstGeom>
          <a:noFill/>
        </p:spPr>
        <p:txBody>
          <a:bodyPr wrap="square" rtlCol="0">
            <a:spAutoFit/>
          </a:bodyPr>
          <a:lstStyle/>
          <a:p>
            <a:pPr defTabSz="1219170" eaLnBrk="0" fontAlgn="base" hangingPunct="0"/>
            <a:r>
              <a:rPr lang="en-US" altLang="zh-CN" sz="2667"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20%-50%</a:t>
            </a:r>
            <a:r>
              <a:rPr lang="zh-CN" altLang="en-US" sz="2667"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无法解析的谱图：</a:t>
            </a:r>
            <a:r>
              <a:rPr lang="zh-CN" altLang="en-US" sz="2667"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潜在的新肽段？</a:t>
            </a:r>
            <a:endParaRPr lang="zh-CN" altLang="zh-CN" sz="2667"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p:txBody>
      </p:sp>
      <p:graphicFrame>
        <p:nvGraphicFramePr>
          <p:cNvPr id="25" name="表格 25">
            <a:extLst>
              <a:ext uri="{FF2B5EF4-FFF2-40B4-BE49-F238E27FC236}">
                <a16:creationId xmlns:a16="http://schemas.microsoft.com/office/drawing/2014/main" id="{DCC0D673-9B6E-9E38-A50A-2708C159756E}"/>
              </a:ext>
            </a:extLst>
          </p:cNvPr>
          <p:cNvGraphicFramePr>
            <a:graphicFrameLocks noGrp="1"/>
          </p:cNvGraphicFramePr>
          <p:nvPr>
            <p:extLst>
              <p:ext uri="{D42A27DB-BD31-4B8C-83A1-F6EECF244321}">
                <p14:modId xmlns:p14="http://schemas.microsoft.com/office/powerpoint/2010/main" val="624214534"/>
              </p:ext>
            </p:extLst>
          </p:nvPr>
        </p:nvGraphicFramePr>
        <p:xfrm>
          <a:off x="335361" y="3697181"/>
          <a:ext cx="7862993" cy="2804160"/>
        </p:xfrm>
        <a:graphic>
          <a:graphicData uri="http://schemas.openxmlformats.org/drawingml/2006/table">
            <a:tbl>
              <a:tblPr firstRow="1" bandRow="1">
                <a:tableStyleId>{5C22544A-7EE6-4342-B048-85BDC9FD1C3A}</a:tableStyleId>
              </a:tblPr>
              <a:tblGrid>
                <a:gridCol w="1726523">
                  <a:extLst>
                    <a:ext uri="{9D8B030D-6E8A-4147-A177-3AD203B41FA5}">
                      <a16:colId xmlns:a16="http://schemas.microsoft.com/office/drawing/2014/main" val="1384967527"/>
                    </a:ext>
                  </a:extLst>
                </a:gridCol>
                <a:gridCol w="3003973">
                  <a:extLst>
                    <a:ext uri="{9D8B030D-6E8A-4147-A177-3AD203B41FA5}">
                      <a16:colId xmlns:a16="http://schemas.microsoft.com/office/drawing/2014/main" val="627249216"/>
                    </a:ext>
                  </a:extLst>
                </a:gridCol>
                <a:gridCol w="3132497">
                  <a:extLst>
                    <a:ext uri="{9D8B030D-6E8A-4147-A177-3AD203B41FA5}">
                      <a16:colId xmlns:a16="http://schemas.microsoft.com/office/drawing/2014/main" val="1985594027"/>
                    </a:ext>
                  </a:extLst>
                </a:gridCol>
              </a:tblGrid>
              <a:tr h="365760">
                <a:tc>
                  <a:txBody>
                    <a:bodyPr/>
                    <a:lstStyle/>
                    <a:p>
                      <a:r>
                        <a:rPr lang="en-US" altLang="zh-CN" sz="1600" dirty="0">
                          <a:latin typeface="Arial" panose="020B0604020202020204" pitchFamily="34" charset="0"/>
                          <a:ea typeface="微软雅黑" panose="020B0503020204020204" pitchFamily="34" charset="-122"/>
                          <a:sym typeface="Arial" panose="020B0604020202020204" pitchFamily="34" charset="0"/>
                        </a:rPr>
                        <a:t>Software</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marL="121920" marR="121920" marT="60960" marB="60960"/>
                </a:tc>
                <a:tc>
                  <a:txBody>
                    <a:bodyPr/>
                    <a:lstStyle/>
                    <a:p>
                      <a:r>
                        <a:rPr lang="en-US" altLang="zh-CN" sz="1600" dirty="0">
                          <a:latin typeface="Arial" panose="020B0604020202020204" pitchFamily="34" charset="0"/>
                          <a:ea typeface="微软雅黑" panose="020B0503020204020204" pitchFamily="34" charset="-122"/>
                          <a:sym typeface="Arial" panose="020B0604020202020204" pitchFamily="34" charset="0"/>
                        </a:rPr>
                        <a:t>Model</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marL="121920" marR="121920" marT="60960" marB="60960"/>
                </a:tc>
                <a:tc>
                  <a:txBody>
                    <a:bodyPr/>
                    <a:lstStyle/>
                    <a:p>
                      <a:r>
                        <a:rPr lang="en-US" altLang="zh-CN" sz="1600" dirty="0">
                          <a:latin typeface="Arial" panose="020B0604020202020204" pitchFamily="34" charset="0"/>
                          <a:ea typeface="微软雅黑" panose="020B0503020204020204" pitchFamily="34" charset="-122"/>
                          <a:sym typeface="Arial" panose="020B0604020202020204" pitchFamily="34" charset="0"/>
                        </a:rPr>
                        <a:t>Ref.</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marL="121920" marR="121920" marT="60960" marB="60960"/>
                </a:tc>
                <a:extLst>
                  <a:ext uri="{0D108BD9-81ED-4DB2-BD59-A6C34878D82A}">
                    <a16:rowId xmlns:a16="http://schemas.microsoft.com/office/drawing/2014/main" val="637362283"/>
                  </a:ext>
                </a:extLst>
              </a:tr>
              <a:tr h="365760">
                <a:tc>
                  <a:txBody>
                    <a:bodyPr/>
                    <a:lstStyle/>
                    <a:p>
                      <a:r>
                        <a:rPr lang="en-US" altLang="zh-CN" sz="1600" dirty="0" err="1">
                          <a:latin typeface="Arial" panose="020B0604020202020204" pitchFamily="34" charset="0"/>
                          <a:ea typeface="微软雅黑" panose="020B0503020204020204" pitchFamily="34" charset="-122"/>
                          <a:sym typeface="Arial" panose="020B0604020202020204" pitchFamily="34" charset="0"/>
                        </a:rPr>
                        <a:t>Novor</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marL="121920" marR="121920" marT="60960" marB="60960"/>
                </a:tc>
                <a:tc>
                  <a:txBody>
                    <a:bodyPr/>
                    <a:lstStyle/>
                    <a:p>
                      <a:r>
                        <a:rPr lang="en-US" altLang="zh-CN" sz="1600" dirty="0">
                          <a:latin typeface="Arial" panose="020B0604020202020204" pitchFamily="34" charset="0"/>
                          <a:ea typeface="微软雅黑" panose="020B0503020204020204" pitchFamily="34" charset="-122"/>
                          <a:sym typeface="Arial" panose="020B0604020202020204" pitchFamily="34" charset="0"/>
                        </a:rPr>
                        <a:t>Spectrum graph, decision tree</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marL="121920" marR="121920" marT="60960" marB="60960"/>
                </a:tc>
                <a:tc>
                  <a:txBody>
                    <a:bodyPr/>
                    <a:lstStyle/>
                    <a:p>
                      <a:r>
                        <a:rPr lang="en-US" altLang="zh-CN" sz="1600" dirty="0">
                          <a:latin typeface="Arial" panose="020B0604020202020204" pitchFamily="34" charset="0"/>
                          <a:ea typeface="微软雅黑" panose="020B0503020204020204" pitchFamily="34" charset="-122"/>
                          <a:sym typeface="Arial" panose="020B0604020202020204" pitchFamily="34" charset="0"/>
                        </a:rPr>
                        <a:t>2015 J Am Soc Mass </a:t>
                      </a:r>
                      <a:r>
                        <a:rPr lang="en-US" altLang="zh-CN" sz="1600" dirty="0" err="1">
                          <a:latin typeface="Arial" panose="020B0604020202020204" pitchFamily="34" charset="0"/>
                          <a:ea typeface="微软雅黑" panose="020B0503020204020204" pitchFamily="34" charset="-122"/>
                          <a:sym typeface="Arial" panose="020B0604020202020204" pitchFamily="34" charset="0"/>
                        </a:rPr>
                        <a:t>Spectrom</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marL="121920" marR="121920" marT="60960" marB="60960"/>
                </a:tc>
                <a:extLst>
                  <a:ext uri="{0D108BD9-81ED-4DB2-BD59-A6C34878D82A}">
                    <a16:rowId xmlns:a16="http://schemas.microsoft.com/office/drawing/2014/main" val="2424713657"/>
                  </a:ext>
                </a:extLst>
              </a:tr>
              <a:tr h="365760">
                <a:tc>
                  <a:txBody>
                    <a:bodyPr/>
                    <a:lstStyle/>
                    <a:p>
                      <a:r>
                        <a:rPr lang="en-US" altLang="zh-CN" sz="1600" dirty="0" err="1">
                          <a:latin typeface="Arial" panose="020B0604020202020204" pitchFamily="34" charset="0"/>
                          <a:ea typeface="微软雅黑" panose="020B0503020204020204" pitchFamily="34" charset="-122"/>
                          <a:sym typeface="Arial" panose="020B0604020202020204" pitchFamily="34" charset="0"/>
                        </a:rPr>
                        <a:t>pNovo</a:t>
                      </a:r>
                      <a:r>
                        <a:rPr lang="en-US" altLang="zh-CN" sz="1600" dirty="0">
                          <a:latin typeface="Arial" panose="020B0604020202020204" pitchFamily="34" charset="0"/>
                          <a:ea typeface="微软雅黑" panose="020B0503020204020204" pitchFamily="34" charset="-122"/>
                          <a:sym typeface="Arial" panose="020B0604020202020204" pitchFamily="34" charset="0"/>
                        </a:rPr>
                        <a:t> 3</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marL="121920" marR="121920" marT="60960" marB="60960"/>
                </a:tc>
                <a:tc>
                  <a:txBody>
                    <a:bodyPr/>
                    <a:lstStyle/>
                    <a:p>
                      <a:r>
                        <a:rPr lang="en-US" altLang="zh-CN" sz="1600" dirty="0">
                          <a:latin typeface="Arial" panose="020B0604020202020204" pitchFamily="34" charset="0"/>
                          <a:ea typeface="微软雅黑" panose="020B0503020204020204" pitchFamily="34" charset="-122"/>
                          <a:sym typeface="Arial" panose="020B0604020202020204" pitchFamily="34" charset="0"/>
                        </a:rPr>
                        <a:t>Spectrum graph, SVM</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marL="121920" marR="121920" marT="60960" marB="60960"/>
                </a:tc>
                <a:tc>
                  <a:txBody>
                    <a:bodyPr/>
                    <a:lstStyle/>
                    <a:p>
                      <a:r>
                        <a:rPr lang="en-US" altLang="zh-CN" sz="1600" dirty="0">
                          <a:latin typeface="Arial" panose="020B0604020202020204" pitchFamily="34" charset="0"/>
                          <a:ea typeface="微软雅黑" panose="020B0503020204020204" pitchFamily="34" charset="-122"/>
                          <a:sym typeface="Arial" panose="020B0604020202020204" pitchFamily="34" charset="0"/>
                        </a:rPr>
                        <a:t>2019 Bioinformatics</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marL="121920" marR="121920" marT="60960" marB="60960"/>
                </a:tc>
                <a:extLst>
                  <a:ext uri="{0D108BD9-81ED-4DB2-BD59-A6C34878D82A}">
                    <a16:rowId xmlns:a16="http://schemas.microsoft.com/office/drawing/2014/main" val="1052459849"/>
                  </a:ext>
                </a:extLst>
              </a:tr>
              <a:tr h="609600">
                <a:tc>
                  <a:txBody>
                    <a:bodyPr/>
                    <a:lstStyle/>
                    <a:p>
                      <a:r>
                        <a:rPr lang="en-US" altLang="zh-CN" sz="1600" dirty="0" err="1">
                          <a:latin typeface="Arial" panose="020B0604020202020204" pitchFamily="34" charset="0"/>
                          <a:ea typeface="微软雅黑" panose="020B0503020204020204" pitchFamily="34" charset="-122"/>
                          <a:sym typeface="Arial" panose="020B0604020202020204" pitchFamily="34" charset="0"/>
                        </a:rPr>
                        <a:t>DeepNovo</a:t>
                      </a:r>
                      <a:endParaRPr lang="en-US" altLang="zh-CN" sz="1600" dirty="0">
                        <a:latin typeface="Arial" panose="020B0604020202020204" pitchFamily="34" charset="0"/>
                        <a:ea typeface="微软雅黑" panose="020B0503020204020204" pitchFamily="34" charset="-122"/>
                        <a:sym typeface="Arial" panose="020B0604020202020204" pitchFamily="34" charset="0"/>
                      </a:endParaRPr>
                    </a:p>
                    <a:p>
                      <a:r>
                        <a:rPr lang="en-US" altLang="zh-CN" sz="1600" dirty="0" err="1">
                          <a:latin typeface="Arial" panose="020B0604020202020204" pitchFamily="34" charset="0"/>
                          <a:ea typeface="微软雅黑" panose="020B0503020204020204" pitchFamily="34" charset="-122"/>
                          <a:sym typeface="Arial" panose="020B0604020202020204" pitchFamily="34" charset="0"/>
                        </a:rPr>
                        <a:t>DeepNovo</a:t>
                      </a:r>
                      <a:r>
                        <a:rPr lang="en-US" altLang="zh-CN" sz="1600" dirty="0">
                          <a:latin typeface="Arial" panose="020B0604020202020204" pitchFamily="34" charset="0"/>
                          <a:ea typeface="微软雅黑" panose="020B0503020204020204" pitchFamily="34" charset="-122"/>
                          <a:sym typeface="Arial" panose="020B0604020202020204" pitchFamily="34" charset="0"/>
                        </a:rPr>
                        <a:t>-DIA</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marL="121920" marR="121920" marT="60960" marB="60960"/>
                </a:tc>
                <a:tc>
                  <a:txBody>
                    <a:bodyPr/>
                    <a:lstStyle/>
                    <a:p>
                      <a:r>
                        <a:rPr lang="en-US" altLang="zh-CN" sz="1600" dirty="0">
                          <a:latin typeface="Arial" panose="020B0604020202020204" pitchFamily="34" charset="0"/>
                          <a:ea typeface="微软雅黑" panose="020B0503020204020204" pitchFamily="34" charset="-122"/>
                          <a:sym typeface="Arial" panose="020B0604020202020204" pitchFamily="34" charset="0"/>
                        </a:rPr>
                        <a:t>CNN+RNN</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marL="121920" marR="121920" marT="60960" marB="60960"/>
                </a:tc>
                <a:tc>
                  <a:txBody>
                    <a:bodyPr/>
                    <a:lstStyle/>
                    <a:p>
                      <a:r>
                        <a:rPr lang="en-US" altLang="zh-CN" sz="1600" dirty="0">
                          <a:latin typeface="Arial" panose="020B0604020202020204" pitchFamily="34" charset="0"/>
                          <a:ea typeface="微软雅黑" panose="020B0503020204020204" pitchFamily="34" charset="-122"/>
                          <a:sym typeface="Arial" panose="020B0604020202020204" pitchFamily="34" charset="0"/>
                        </a:rPr>
                        <a:t>2017 Proc Natl </a:t>
                      </a:r>
                      <a:r>
                        <a:rPr lang="en-US" altLang="zh-CN" sz="1600" dirty="0" err="1">
                          <a:latin typeface="Arial" panose="020B0604020202020204" pitchFamily="34" charset="0"/>
                          <a:ea typeface="微软雅黑" panose="020B0503020204020204" pitchFamily="34" charset="-122"/>
                          <a:sym typeface="Arial" panose="020B0604020202020204" pitchFamily="34" charset="0"/>
                        </a:rPr>
                        <a:t>Acad</a:t>
                      </a:r>
                      <a:r>
                        <a:rPr lang="en-US" altLang="zh-CN" sz="1600" dirty="0">
                          <a:latin typeface="Arial" panose="020B0604020202020204" pitchFamily="34" charset="0"/>
                          <a:ea typeface="微软雅黑" panose="020B0503020204020204" pitchFamily="34" charset="-122"/>
                          <a:sym typeface="Arial" panose="020B0604020202020204" pitchFamily="34" charset="0"/>
                        </a:rPr>
                        <a:t> Sci</a:t>
                      </a:r>
                    </a:p>
                    <a:p>
                      <a:r>
                        <a:rPr lang="en-US" altLang="zh-CN" sz="1600" dirty="0">
                          <a:latin typeface="Arial" panose="020B0604020202020204" pitchFamily="34" charset="0"/>
                          <a:ea typeface="微软雅黑" panose="020B0503020204020204" pitchFamily="34" charset="-122"/>
                          <a:sym typeface="Arial" panose="020B0604020202020204" pitchFamily="34" charset="0"/>
                        </a:rPr>
                        <a:t>2019 Nat Methods</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marL="121920" marR="121920" marT="60960" marB="60960"/>
                </a:tc>
                <a:extLst>
                  <a:ext uri="{0D108BD9-81ED-4DB2-BD59-A6C34878D82A}">
                    <a16:rowId xmlns:a16="http://schemas.microsoft.com/office/drawing/2014/main" val="2890867625"/>
                  </a:ext>
                </a:extLst>
              </a:tr>
              <a:tr h="365760">
                <a:tc>
                  <a:txBody>
                    <a:bodyPr/>
                    <a:lstStyle/>
                    <a:p>
                      <a:r>
                        <a:rPr lang="en-US" altLang="zh-CN" sz="1600" dirty="0" err="1">
                          <a:latin typeface="Arial" panose="020B0604020202020204" pitchFamily="34" charset="0"/>
                          <a:ea typeface="微软雅黑" panose="020B0503020204020204" pitchFamily="34" charset="-122"/>
                          <a:sym typeface="Arial" panose="020B0604020202020204" pitchFamily="34" charset="0"/>
                        </a:rPr>
                        <a:t>SMSNet</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marL="121920" marR="121920" marT="60960" marB="60960"/>
                </a:tc>
                <a:tc>
                  <a:txBody>
                    <a:bodyPr/>
                    <a:lstStyle/>
                    <a:p>
                      <a:r>
                        <a:rPr lang="en-US" altLang="zh-CN" sz="1600" dirty="0">
                          <a:latin typeface="Arial" panose="020B0604020202020204" pitchFamily="34" charset="0"/>
                          <a:ea typeface="微软雅黑" panose="020B0503020204020204" pitchFamily="34" charset="-122"/>
                          <a:sym typeface="Arial" panose="020B0604020202020204" pitchFamily="34" charset="0"/>
                        </a:rPr>
                        <a:t>CNN+RNN</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marL="121920" marR="121920" marT="60960" marB="60960"/>
                </a:tc>
                <a:tc>
                  <a:txBody>
                    <a:bodyPr/>
                    <a:lstStyle/>
                    <a:p>
                      <a:r>
                        <a:rPr lang="en-US" altLang="zh-CN" sz="1600" dirty="0">
                          <a:latin typeface="Arial" panose="020B0604020202020204" pitchFamily="34" charset="0"/>
                          <a:ea typeface="微软雅黑" panose="020B0503020204020204" pitchFamily="34" charset="-122"/>
                          <a:sym typeface="Arial" panose="020B0604020202020204" pitchFamily="34" charset="0"/>
                        </a:rPr>
                        <a:t>2019 Mol Cell Proteomics</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marL="121920" marR="121920" marT="60960" marB="60960"/>
                </a:tc>
                <a:extLst>
                  <a:ext uri="{0D108BD9-81ED-4DB2-BD59-A6C34878D82A}">
                    <a16:rowId xmlns:a16="http://schemas.microsoft.com/office/drawing/2014/main" val="1391364004"/>
                  </a:ext>
                </a:extLst>
              </a:tr>
              <a:tr h="365760">
                <a:tc>
                  <a:txBody>
                    <a:bodyPr/>
                    <a:lstStyle/>
                    <a:p>
                      <a:r>
                        <a:rPr lang="en-US" altLang="zh-CN" sz="1600" dirty="0" err="1">
                          <a:latin typeface="Arial" panose="020B0604020202020204" pitchFamily="34" charset="0"/>
                          <a:ea typeface="微软雅黑" panose="020B0503020204020204" pitchFamily="34" charset="-122"/>
                          <a:sym typeface="Arial" panose="020B0604020202020204" pitchFamily="34" charset="0"/>
                        </a:rPr>
                        <a:t>PointNovo</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marL="121920" marR="121920" marT="60960" marB="60960"/>
                </a:tc>
                <a:tc>
                  <a:txBody>
                    <a:bodyPr/>
                    <a:lstStyle/>
                    <a:p>
                      <a:r>
                        <a:rPr lang="en-US" altLang="zh-CN" sz="1600" dirty="0" err="1">
                          <a:latin typeface="Arial" panose="020B0604020202020204" pitchFamily="34" charset="0"/>
                          <a:ea typeface="微软雅黑" panose="020B0503020204020204" pitchFamily="34" charset="-122"/>
                          <a:sym typeface="Arial" panose="020B0604020202020204" pitchFamily="34" charset="0"/>
                        </a:rPr>
                        <a:t>PointNet+RNN</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marL="121920" marR="121920" marT="60960" marB="60960"/>
                </a:tc>
                <a:tc>
                  <a:txBody>
                    <a:bodyPr/>
                    <a:lstStyle/>
                    <a:p>
                      <a:r>
                        <a:rPr lang="en-US" altLang="zh-CN" sz="1600" dirty="0">
                          <a:latin typeface="Arial" panose="020B0604020202020204" pitchFamily="34" charset="0"/>
                          <a:ea typeface="微软雅黑" panose="020B0503020204020204" pitchFamily="34" charset="-122"/>
                          <a:sym typeface="Arial" panose="020B0604020202020204" pitchFamily="34" charset="0"/>
                        </a:rPr>
                        <a:t>2021 Nat Mach </a:t>
                      </a:r>
                      <a:r>
                        <a:rPr lang="en-US" altLang="zh-CN" sz="1600" dirty="0" err="1">
                          <a:latin typeface="Arial" panose="020B0604020202020204" pitchFamily="34" charset="0"/>
                          <a:ea typeface="微软雅黑" panose="020B0503020204020204" pitchFamily="34" charset="-122"/>
                          <a:sym typeface="Arial" panose="020B0604020202020204" pitchFamily="34" charset="0"/>
                        </a:rPr>
                        <a:t>Intell</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marL="121920" marR="121920" marT="60960" marB="60960"/>
                </a:tc>
                <a:extLst>
                  <a:ext uri="{0D108BD9-81ED-4DB2-BD59-A6C34878D82A}">
                    <a16:rowId xmlns:a16="http://schemas.microsoft.com/office/drawing/2014/main" val="4265823399"/>
                  </a:ext>
                </a:extLst>
              </a:tr>
              <a:tr h="365760">
                <a:tc>
                  <a:txBody>
                    <a:bodyPr/>
                    <a:lstStyle/>
                    <a:p>
                      <a:r>
                        <a:rPr lang="en-US" altLang="zh-CN" sz="1600" b="1" dirty="0" err="1">
                          <a:latin typeface="Arial" panose="020B0604020202020204" pitchFamily="34" charset="0"/>
                          <a:ea typeface="微软雅黑" panose="020B0503020204020204" pitchFamily="34" charset="-122"/>
                          <a:sym typeface="Arial" panose="020B0604020202020204" pitchFamily="34" charset="0"/>
                        </a:rPr>
                        <a:t>Casanovo</a:t>
                      </a:r>
                      <a:endParaRPr lang="zh-CN" altLang="en-US" sz="1600" b="1" dirty="0">
                        <a:latin typeface="Arial" panose="020B0604020202020204" pitchFamily="34" charset="0"/>
                        <a:ea typeface="微软雅黑" panose="020B0503020204020204" pitchFamily="34" charset="-122"/>
                        <a:sym typeface="Arial" panose="020B0604020202020204" pitchFamily="34" charset="0"/>
                      </a:endParaRPr>
                    </a:p>
                  </a:txBody>
                  <a:tcPr marL="121920" marR="121920" marT="60960" marB="60960"/>
                </a:tc>
                <a:tc>
                  <a:txBody>
                    <a:bodyPr/>
                    <a:lstStyle/>
                    <a:p>
                      <a:r>
                        <a:rPr lang="en-US" altLang="zh-CN" sz="1600" b="1" dirty="0">
                          <a:latin typeface="Arial" panose="020B0604020202020204" pitchFamily="34" charset="0"/>
                          <a:ea typeface="微软雅黑" panose="020B0503020204020204" pitchFamily="34" charset="-122"/>
                          <a:sym typeface="Arial" panose="020B0604020202020204" pitchFamily="34" charset="0"/>
                        </a:rPr>
                        <a:t>Transformer</a:t>
                      </a:r>
                      <a:endParaRPr lang="zh-CN" altLang="en-US" sz="1600" b="1" dirty="0">
                        <a:latin typeface="Arial" panose="020B0604020202020204" pitchFamily="34" charset="0"/>
                        <a:ea typeface="微软雅黑" panose="020B0503020204020204" pitchFamily="34" charset="-122"/>
                        <a:sym typeface="Arial" panose="020B0604020202020204" pitchFamily="34" charset="0"/>
                      </a:endParaRPr>
                    </a:p>
                  </a:txBody>
                  <a:tcPr marL="121920" marR="121920" marT="60960" marB="60960"/>
                </a:tc>
                <a:tc>
                  <a:txBody>
                    <a:bodyPr/>
                    <a:lstStyle/>
                    <a:p>
                      <a:r>
                        <a:rPr lang="en-US" altLang="zh-CN" sz="1600" b="1" dirty="0">
                          <a:latin typeface="Arial" panose="020B0604020202020204" pitchFamily="34" charset="0"/>
                          <a:ea typeface="微软雅黑" panose="020B0503020204020204" pitchFamily="34" charset="-122"/>
                          <a:sym typeface="Arial" panose="020B0604020202020204" pitchFamily="34" charset="0"/>
                        </a:rPr>
                        <a:t>2022 ICML</a:t>
                      </a:r>
                      <a:endParaRPr lang="zh-CN" altLang="en-US" sz="1600" b="1" dirty="0">
                        <a:latin typeface="Arial" panose="020B0604020202020204" pitchFamily="34" charset="0"/>
                        <a:ea typeface="微软雅黑" panose="020B0503020204020204" pitchFamily="34" charset="-122"/>
                        <a:sym typeface="Arial" panose="020B0604020202020204" pitchFamily="34" charset="0"/>
                      </a:endParaRPr>
                    </a:p>
                  </a:txBody>
                  <a:tcPr marL="121920" marR="121920" marT="60960" marB="60960"/>
                </a:tc>
                <a:extLst>
                  <a:ext uri="{0D108BD9-81ED-4DB2-BD59-A6C34878D82A}">
                    <a16:rowId xmlns:a16="http://schemas.microsoft.com/office/drawing/2014/main" val="1202690618"/>
                  </a:ext>
                </a:extLst>
              </a:tr>
            </a:tbl>
          </a:graphicData>
        </a:graphic>
      </p:graphicFrame>
      <p:sp>
        <p:nvSpPr>
          <p:cNvPr id="26" name="右大括号 25">
            <a:extLst>
              <a:ext uri="{FF2B5EF4-FFF2-40B4-BE49-F238E27FC236}">
                <a16:creationId xmlns:a16="http://schemas.microsoft.com/office/drawing/2014/main" id="{A1D149DF-2766-FD85-6213-86D4DCDA5799}"/>
              </a:ext>
            </a:extLst>
          </p:cNvPr>
          <p:cNvSpPr/>
          <p:nvPr/>
        </p:nvSpPr>
        <p:spPr>
          <a:xfrm>
            <a:off x="8496267" y="4082328"/>
            <a:ext cx="144000" cy="720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zh-CN" altLang="en-US" sz="240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右大括号 26">
            <a:extLst>
              <a:ext uri="{FF2B5EF4-FFF2-40B4-BE49-F238E27FC236}">
                <a16:creationId xmlns:a16="http://schemas.microsoft.com/office/drawing/2014/main" id="{8D325607-4B4A-72B9-4D1F-F6EFA11F5420}"/>
              </a:ext>
            </a:extLst>
          </p:cNvPr>
          <p:cNvSpPr/>
          <p:nvPr/>
        </p:nvSpPr>
        <p:spPr>
          <a:xfrm>
            <a:off x="8496267" y="4892997"/>
            <a:ext cx="144000" cy="1584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zh-CN" altLang="en-US" sz="240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文本框 27">
            <a:extLst>
              <a:ext uri="{FF2B5EF4-FFF2-40B4-BE49-F238E27FC236}">
                <a16:creationId xmlns:a16="http://schemas.microsoft.com/office/drawing/2014/main" id="{E39E49C4-6DCA-EE56-83B3-DE8D2FD2E79F}"/>
              </a:ext>
            </a:extLst>
          </p:cNvPr>
          <p:cNvSpPr txBox="1"/>
          <p:nvPr/>
        </p:nvSpPr>
        <p:spPr>
          <a:xfrm>
            <a:off x="8904324" y="4277180"/>
            <a:ext cx="2646878" cy="369332"/>
          </a:xfrm>
          <a:prstGeom prst="rect">
            <a:avLst/>
          </a:prstGeom>
          <a:noFill/>
        </p:spPr>
        <p:txBody>
          <a:bodyPr wrap="none" rtlCol="0">
            <a:spAutoFit/>
          </a:bodyPr>
          <a:lstStyle/>
          <a:p>
            <a:pPr defTabSz="1219170"/>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Machine learning-based</a:t>
            </a:r>
            <a:endParaRPr lang="zh-CN" altLang="en-US"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9" name="文本框 28">
            <a:extLst>
              <a:ext uri="{FF2B5EF4-FFF2-40B4-BE49-F238E27FC236}">
                <a16:creationId xmlns:a16="http://schemas.microsoft.com/office/drawing/2014/main" id="{0D5517EC-B5B8-51D1-3162-195475C35570}"/>
              </a:ext>
            </a:extLst>
          </p:cNvPr>
          <p:cNvSpPr txBox="1"/>
          <p:nvPr/>
        </p:nvSpPr>
        <p:spPr>
          <a:xfrm>
            <a:off x="8904325" y="5510591"/>
            <a:ext cx="2326278" cy="369332"/>
          </a:xfrm>
          <a:prstGeom prst="rect">
            <a:avLst/>
          </a:prstGeom>
          <a:noFill/>
        </p:spPr>
        <p:txBody>
          <a:bodyPr wrap="none" rtlCol="0">
            <a:spAutoFit/>
          </a:bodyPr>
          <a:lstStyle/>
          <a:p>
            <a:pPr defTabSz="1219170"/>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Deep learning-based</a:t>
            </a:r>
            <a:endParaRPr lang="zh-CN" altLang="en-US"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2" name="文本框 31">
            <a:extLst>
              <a:ext uri="{FF2B5EF4-FFF2-40B4-BE49-F238E27FC236}">
                <a16:creationId xmlns:a16="http://schemas.microsoft.com/office/drawing/2014/main" id="{6120964E-B17A-A667-E89F-79F1D0D9B7A0}"/>
              </a:ext>
            </a:extLst>
          </p:cNvPr>
          <p:cNvSpPr txBox="1"/>
          <p:nvPr/>
        </p:nvSpPr>
        <p:spPr>
          <a:xfrm>
            <a:off x="1199457" y="6504399"/>
            <a:ext cx="5600351" cy="307777"/>
          </a:xfrm>
          <a:prstGeom prst="rect">
            <a:avLst/>
          </a:prstGeom>
          <a:noFill/>
        </p:spPr>
        <p:txBody>
          <a:bodyPr wrap="square">
            <a:spAutoFit/>
          </a:bodyPr>
          <a:lstStyle/>
          <a:p>
            <a:pPr algn="ctr" defTabSz="1219170"/>
            <a:r>
              <a:rPr lang="en-US" altLang="zh-CN" sz="14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Modified from Brief </a:t>
            </a:r>
            <a:r>
              <a:rPr lang="en-US" altLang="zh-CN" sz="1400" dirty="0" err="1">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Bioinform</a:t>
            </a:r>
            <a:r>
              <a:rPr lang="en-US" altLang="zh-CN" sz="14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2023 Jan 19;24(1):bbac542</a:t>
            </a:r>
            <a:endParaRPr lang="zh-CN" altLang="en-US" sz="14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文本框 2">
            <a:extLst>
              <a:ext uri="{FF2B5EF4-FFF2-40B4-BE49-F238E27FC236}">
                <a16:creationId xmlns:a16="http://schemas.microsoft.com/office/drawing/2014/main" id="{9FF3E1BF-BAEA-E26C-A5BF-E3CC96574E55}"/>
              </a:ext>
            </a:extLst>
          </p:cNvPr>
          <p:cNvSpPr txBox="1"/>
          <p:nvPr/>
        </p:nvSpPr>
        <p:spPr>
          <a:xfrm>
            <a:off x="8701908" y="6239731"/>
            <a:ext cx="3359696" cy="523220"/>
          </a:xfrm>
          <a:prstGeom prst="rect">
            <a:avLst/>
          </a:prstGeom>
          <a:noFill/>
        </p:spPr>
        <p:txBody>
          <a:bodyPr wrap="square">
            <a:spAutoFit/>
          </a:bodyPr>
          <a:lstStyle/>
          <a:p>
            <a:r>
              <a:rPr lang="en-US" altLang="zh-CN" sz="1400" i="0" dirty="0">
                <a:effectLst/>
                <a:latin typeface="arial" panose="020B0604020202020204" pitchFamily="34" charset="0"/>
              </a:rPr>
              <a:t>CNN: convolutional </a:t>
            </a:r>
            <a:r>
              <a:rPr lang="en-US" altLang="zh-CN" sz="1400" dirty="0">
                <a:latin typeface="arial" panose="020B0604020202020204" pitchFamily="34" charset="0"/>
              </a:rPr>
              <a:t>n</a:t>
            </a:r>
            <a:r>
              <a:rPr lang="en-US" altLang="zh-CN" sz="1400" i="0" dirty="0">
                <a:effectLst/>
                <a:latin typeface="arial" panose="020B0604020202020204" pitchFamily="34" charset="0"/>
              </a:rPr>
              <a:t>eural </a:t>
            </a:r>
            <a:r>
              <a:rPr lang="en-US" altLang="zh-CN" sz="1400" dirty="0">
                <a:latin typeface="arial" panose="020B0604020202020204" pitchFamily="34" charset="0"/>
              </a:rPr>
              <a:t>n</a:t>
            </a:r>
            <a:r>
              <a:rPr lang="en-US" altLang="zh-CN" sz="1400" i="0" dirty="0">
                <a:effectLst/>
                <a:latin typeface="arial" panose="020B0604020202020204" pitchFamily="34" charset="0"/>
              </a:rPr>
              <a:t>etwork</a:t>
            </a:r>
          </a:p>
          <a:p>
            <a:r>
              <a:rPr lang="en-US" altLang="zh-CN" sz="1400" i="0" dirty="0">
                <a:effectLst/>
                <a:latin typeface="arial" panose="020B0604020202020204" pitchFamily="34" charset="0"/>
              </a:rPr>
              <a:t>RNN: recurrent neural network</a:t>
            </a:r>
            <a:endParaRPr lang="zh-CN" altLang="en-US" sz="1400" dirty="0"/>
          </a:p>
        </p:txBody>
      </p:sp>
    </p:spTree>
    <p:extLst>
      <p:ext uri="{BB962C8B-B14F-4D97-AF65-F5344CB8AC3E}">
        <p14:creationId xmlns:p14="http://schemas.microsoft.com/office/powerpoint/2010/main" val="17634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p:bldP spid="29" grpId="0"/>
      <p:bldP spid="3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D884A8-3D3F-821A-27C7-14885EB19E87}"/>
              </a:ext>
            </a:extLst>
          </p:cNvPr>
          <p:cNvPicPr>
            <a:picLocks noChangeAspect="1"/>
          </p:cNvPicPr>
          <p:nvPr/>
        </p:nvPicPr>
        <p:blipFill>
          <a:blip r:embed="rId3"/>
          <a:stretch>
            <a:fillRect/>
          </a:stretch>
        </p:blipFill>
        <p:spPr>
          <a:xfrm>
            <a:off x="846657" y="3542717"/>
            <a:ext cx="3521152" cy="2766603"/>
          </a:xfrm>
          <a:prstGeom prst="rect">
            <a:avLst/>
          </a:prstGeom>
        </p:spPr>
      </p:pic>
      <p:pic>
        <p:nvPicPr>
          <p:cNvPr id="4" name="图片 3">
            <a:extLst>
              <a:ext uri="{FF2B5EF4-FFF2-40B4-BE49-F238E27FC236}">
                <a16:creationId xmlns:a16="http://schemas.microsoft.com/office/drawing/2014/main" id="{48273048-384C-7373-AF44-51C28CBC0B80}"/>
              </a:ext>
            </a:extLst>
          </p:cNvPr>
          <p:cNvPicPr>
            <a:picLocks noChangeAspect="1"/>
          </p:cNvPicPr>
          <p:nvPr/>
        </p:nvPicPr>
        <p:blipFill>
          <a:blip r:embed="rId4"/>
          <a:stretch>
            <a:fillRect/>
          </a:stretch>
        </p:blipFill>
        <p:spPr>
          <a:xfrm>
            <a:off x="846656" y="921317"/>
            <a:ext cx="3521152" cy="2557235"/>
          </a:xfrm>
          <a:prstGeom prst="rect">
            <a:avLst/>
          </a:prstGeom>
        </p:spPr>
      </p:pic>
      <p:sp>
        <p:nvSpPr>
          <p:cNvPr id="6" name="TextBox 2">
            <a:extLst>
              <a:ext uri="{FF2B5EF4-FFF2-40B4-BE49-F238E27FC236}">
                <a16:creationId xmlns:a16="http://schemas.microsoft.com/office/drawing/2014/main" id="{9CC01233-DCFB-3407-0C2C-1968D51B618A}"/>
              </a:ext>
            </a:extLst>
          </p:cNvPr>
          <p:cNvSpPr txBox="1"/>
          <p:nvPr/>
        </p:nvSpPr>
        <p:spPr>
          <a:xfrm>
            <a:off x="1088479" y="73853"/>
            <a:ext cx="10624145" cy="584775"/>
          </a:xfrm>
          <a:prstGeom prst="rect">
            <a:avLst/>
          </a:prstGeom>
          <a:noFill/>
        </p:spPr>
        <p:txBody>
          <a:bodyPr wrap="square" lIns="91440" tIns="45720" rIns="91440" bIns="45720" rtlCol="0">
            <a:spAutoFit/>
          </a:bodyPr>
          <a:lstStyle/>
          <a:p>
            <a:pPr algn="ctr" defTabSz="1219170"/>
            <a:r>
              <a:rPr lang="en-US" altLang="zh-CN" sz="3200" b="1" dirty="0">
                <a:latin typeface="Arial" panose="020B0604020202020204" pitchFamily="34" charset="0"/>
                <a:ea typeface="微软雅黑" panose="020B0503020204020204" pitchFamily="34" charset="-122"/>
                <a:sym typeface="Arial" panose="020B0604020202020204" pitchFamily="34" charset="0"/>
              </a:rPr>
              <a:t>De novo</a:t>
            </a:r>
            <a:r>
              <a:rPr lang="zh-CN" altLang="en-US" sz="3200" b="1" dirty="0">
                <a:latin typeface="Arial" panose="020B0604020202020204" pitchFamily="34" charset="0"/>
                <a:ea typeface="微软雅黑" panose="020B0503020204020204" pitchFamily="34" charset="-122"/>
                <a:sym typeface="Arial" panose="020B0604020202020204" pitchFamily="34" charset="0"/>
              </a:rPr>
              <a:t>有助于寻找蛋白质宇宙中的暗物质</a:t>
            </a:r>
          </a:p>
        </p:txBody>
      </p:sp>
      <p:pic>
        <p:nvPicPr>
          <p:cNvPr id="12" name="图片 11">
            <a:extLst>
              <a:ext uri="{FF2B5EF4-FFF2-40B4-BE49-F238E27FC236}">
                <a16:creationId xmlns:a16="http://schemas.microsoft.com/office/drawing/2014/main" id="{67E8E507-AFAD-13E6-FA3A-F9C91A3C06D7}"/>
              </a:ext>
            </a:extLst>
          </p:cNvPr>
          <p:cNvPicPr>
            <a:picLocks noChangeAspect="1"/>
          </p:cNvPicPr>
          <p:nvPr/>
        </p:nvPicPr>
        <p:blipFill>
          <a:blip r:embed="rId5"/>
          <a:stretch>
            <a:fillRect/>
          </a:stretch>
        </p:blipFill>
        <p:spPr>
          <a:xfrm>
            <a:off x="5663952" y="4143562"/>
            <a:ext cx="4896544" cy="2123310"/>
          </a:xfrm>
          <a:prstGeom prst="rect">
            <a:avLst/>
          </a:prstGeom>
        </p:spPr>
      </p:pic>
      <p:sp>
        <p:nvSpPr>
          <p:cNvPr id="14" name="文本框 13">
            <a:extLst>
              <a:ext uri="{FF2B5EF4-FFF2-40B4-BE49-F238E27FC236}">
                <a16:creationId xmlns:a16="http://schemas.microsoft.com/office/drawing/2014/main" id="{3E9EC76C-8ADC-DB60-0160-FB16A1465FD2}"/>
              </a:ext>
            </a:extLst>
          </p:cNvPr>
          <p:cNvSpPr txBox="1"/>
          <p:nvPr/>
        </p:nvSpPr>
        <p:spPr>
          <a:xfrm>
            <a:off x="4871864" y="6228601"/>
            <a:ext cx="6912768" cy="584775"/>
          </a:xfrm>
          <a:prstGeom prst="rect">
            <a:avLst/>
          </a:prstGeom>
          <a:noFill/>
        </p:spPr>
        <p:txBody>
          <a:bodyPr wrap="square">
            <a:spAutoFit/>
          </a:bodyPr>
          <a:lstStyle/>
          <a:p>
            <a:pPr algn="just" defTabSz="1219170"/>
            <a:r>
              <a:rPr lang="en-US" altLang="zh-CN" sz="1600" dirty="0">
                <a:solidFill>
                  <a:prstClr val="black"/>
                </a:solidFill>
                <a:latin typeface="Arial" panose="020B0604020202020204" pitchFamily="34" charset="0"/>
                <a:ea typeface="微软雅黑" panose="020B0503020204020204" pitchFamily="34" charset="-122"/>
                <a:sym typeface="Arial" panose="020B0604020202020204" pitchFamily="34" charset="0"/>
              </a:rPr>
              <a:t>Smith, Lloyd M., et al. "The human </a:t>
            </a:r>
            <a:r>
              <a:rPr lang="en-US" altLang="zh-CN" sz="1600" dirty="0" err="1">
                <a:solidFill>
                  <a:prstClr val="black"/>
                </a:solidFill>
                <a:latin typeface="Arial" panose="020B0604020202020204" pitchFamily="34" charset="0"/>
                <a:ea typeface="微软雅黑" panose="020B0503020204020204" pitchFamily="34" charset="-122"/>
                <a:sym typeface="Arial" panose="020B0604020202020204" pitchFamily="34" charset="0"/>
              </a:rPr>
              <a:t>proteoform</a:t>
            </a:r>
            <a:r>
              <a:rPr lang="en-US" altLang="zh-CN" sz="1600" dirty="0">
                <a:solidFill>
                  <a:prstClr val="black"/>
                </a:solidFill>
                <a:latin typeface="Arial" panose="020B0604020202020204" pitchFamily="34" charset="0"/>
                <a:ea typeface="微软雅黑" panose="020B0503020204020204" pitchFamily="34" charset="-122"/>
                <a:sym typeface="Arial" panose="020B0604020202020204" pitchFamily="34" charset="0"/>
              </a:rPr>
              <a:t> project: defining the human proteome." </a:t>
            </a:r>
            <a:r>
              <a:rPr lang="en-US" altLang="zh-CN" sz="1600" i="1" dirty="0">
                <a:solidFill>
                  <a:prstClr val="black"/>
                </a:solidFill>
                <a:latin typeface="Arial" panose="020B0604020202020204" pitchFamily="34" charset="0"/>
                <a:ea typeface="微软雅黑" panose="020B0503020204020204" pitchFamily="34" charset="-122"/>
                <a:sym typeface="Arial" panose="020B0604020202020204" pitchFamily="34" charset="0"/>
              </a:rPr>
              <a:t>Science advances</a:t>
            </a:r>
            <a:r>
              <a:rPr lang="en-US" altLang="zh-CN" sz="1600" dirty="0">
                <a:solidFill>
                  <a:prstClr val="black"/>
                </a:solidFill>
                <a:latin typeface="Arial" panose="020B0604020202020204" pitchFamily="34" charset="0"/>
                <a:ea typeface="微软雅黑" panose="020B0503020204020204" pitchFamily="34" charset="-122"/>
                <a:sym typeface="Arial" panose="020B0604020202020204" pitchFamily="34" charset="0"/>
              </a:rPr>
              <a:t> 7.46 (2021): eabk0734.</a:t>
            </a:r>
            <a:endParaRPr lang="zh-CN" altLang="en-US" sz="16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文本框 12">
            <a:extLst>
              <a:ext uri="{FF2B5EF4-FFF2-40B4-BE49-F238E27FC236}">
                <a16:creationId xmlns:a16="http://schemas.microsoft.com/office/drawing/2014/main" id="{04FA791E-F7E7-F4BB-0614-5A5E28B43122}"/>
              </a:ext>
            </a:extLst>
          </p:cNvPr>
          <p:cNvSpPr txBox="1"/>
          <p:nvPr/>
        </p:nvSpPr>
        <p:spPr>
          <a:xfrm>
            <a:off x="815413" y="2633582"/>
            <a:ext cx="3615331" cy="1628331"/>
          </a:xfrm>
          <a:prstGeom prst="rect">
            <a:avLst/>
          </a:prstGeom>
          <a:noFill/>
        </p:spPr>
        <p:txBody>
          <a:bodyPr wrap="square">
            <a:spAutoFit/>
          </a:bodyPr>
          <a:lstStyle/>
          <a:p>
            <a:pPr algn="just" defTabSz="1217054">
              <a:lnSpc>
                <a:spcPct val="150000"/>
              </a:lnSpc>
              <a:spcBef>
                <a:spcPts val="800"/>
              </a:spcBef>
              <a:defRPr/>
            </a:pPr>
            <a:r>
              <a:rPr lang="zh-CN" altLang="en-US" sz="1600" b="1" dirty="0">
                <a:solidFill>
                  <a:srgbClr val="FFFF00"/>
                </a:solidFill>
                <a:latin typeface="Arial" panose="020B0604020202020204" pitchFamily="34" charset="0"/>
                <a:ea typeface="微软雅黑" pitchFamily="34" charset="-122"/>
                <a:sym typeface="Arial" panose="020B0604020202020204" pitchFamily="34" charset="0"/>
              </a:rPr>
              <a:t>全球人类的细胞总数约为</a:t>
            </a:r>
            <a:r>
              <a:rPr lang="en-US" altLang="zh-CN" sz="1600" b="1" dirty="0">
                <a:solidFill>
                  <a:srgbClr val="FFFF00"/>
                </a:solidFill>
                <a:latin typeface="Arial" panose="020B0604020202020204" pitchFamily="34" charset="0"/>
                <a:ea typeface="微软雅黑" pitchFamily="34" charset="-122"/>
                <a:sym typeface="Arial" panose="020B0604020202020204" pitchFamily="34" charset="0"/>
              </a:rPr>
              <a:t>3</a:t>
            </a:r>
            <a:r>
              <a:rPr lang="zh-CN" altLang="zh-CN" sz="1600" b="1" dirty="0">
                <a:solidFill>
                  <a:srgbClr val="FFFF00"/>
                </a:solidFill>
                <a:latin typeface="Arial" panose="020B0604020202020204" pitchFamily="34" charset="0"/>
                <a:ea typeface="微软雅黑" pitchFamily="34" charset="-122"/>
                <a:sym typeface="Arial" panose="020B0604020202020204" pitchFamily="34" charset="0"/>
              </a:rPr>
              <a:t>×</a:t>
            </a:r>
            <a:r>
              <a:rPr lang="en-US" altLang="zh-CN" sz="1600" b="1" dirty="0">
                <a:solidFill>
                  <a:srgbClr val="FFFF00"/>
                </a:solidFill>
                <a:latin typeface="Arial" panose="020B0604020202020204" pitchFamily="34" charset="0"/>
                <a:ea typeface="微软雅黑" pitchFamily="34" charset="-122"/>
                <a:sym typeface="Arial" panose="020B0604020202020204" pitchFamily="34" charset="0"/>
              </a:rPr>
              <a:t>10</a:t>
            </a:r>
            <a:r>
              <a:rPr lang="en-US" altLang="zh-CN" sz="1600" b="1" baseline="30000" dirty="0">
                <a:solidFill>
                  <a:srgbClr val="FFFF00"/>
                </a:solidFill>
                <a:latin typeface="Arial" panose="020B0604020202020204" pitchFamily="34" charset="0"/>
                <a:ea typeface="微软雅黑" pitchFamily="34" charset="-122"/>
                <a:sym typeface="Arial" panose="020B0604020202020204" pitchFamily="34" charset="0"/>
              </a:rPr>
              <a:t>23</a:t>
            </a:r>
            <a:r>
              <a:rPr lang="zh-CN" altLang="en-US" sz="1600" b="1" dirty="0">
                <a:solidFill>
                  <a:srgbClr val="FFFF00"/>
                </a:solidFill>
                <a:latin typeface="Arial" panose="020B0604020202020204" pitchFamily="34" charset="0"/>
                <a:ea typeface="微软雅黑" pitchFamily="34" charset="-122"/>
                <a:sym typeface="Arial" panose="020B0604020202020204" pitchFamily="34" charset="0"/>
              </a:rPr>
              <a:t>个，对等于宇宙的恒星系总数</a:t>
            </a:r>
            <a:endParaRPr lang="en-US" altLang="zh-CN" sz="1600" b="1" dirty="0">
              <a:solidFill>
                <a:srgbClr val="FFFF00"/>
              </a:solidFill>
              <a:latin typeface="Arial" panose="020B0604020202020204" pitchFamily="34" charset="0"/>
              <a:ea typeface="微软雅黑" pitchFamily="34" charset="-122"/>
              <a:sym typeface="Arial" panose="020B0604020202020204" pitchFamily="34" charset="0"/>
            </a:endParaRPr>
          </a:p>
          <a:p>
            <a:pPr algn="just" defTabSz="1217054">
              <a:lnSpc>
                <a:spcPct val="150000"/>
              </a:lnSpc>
              <a:spcBef>
                <a:spcPts val="800"/>
              </a:spcBef>
              <a:defRPr/>
            </a:pPr>
            <a:r>
              <a:rPr lang="zh-CN" altLang="en-US" sz="1600" b="1" dirty="0">
                <a:solidFill>
                  <a:srgbClr val="FFFF00"/>
                </a:solidFill>
                <a:latin typeface="Arial" panose="020B0604020202020204" pitchFamily="34" charset="0"/>
                <a:ea typeface="微软雅黑" pitchFamily="34" charset="-122"/>
                <a:sym typeface="Arial" panose="020B0604020202020204" pitchFamily="34" charset="0"/>
              </a:rPr>
              <a:t>而</a:t>
            </a:r>
            <a:r>
              <a:rPr lang="zh-CN" altLang="zh-CN" sz="1600" b="1" dirty="0">
                <a:solidFill>
                  <a:srgbClr val="FFFF00"/>
                </a:solidFill>
                <a:latin typeface="Arial" panose="020B0604020202020204" pitchFamily="34" charset="0"/>
                <a:ea typeface="微软雅黑" pitchFamily="34" charset="-122"/>
                <a:sym typeface="Arial" panose="020B0604020202020204" pitchFamily="34" charset="0"/>
              </a:rPr>
              <a:t>细胞</a:t>
            </a:r>
            <a:r>
              <a:rPr lang="zh-CN" altLang="en-US" sz="1600" b="1" dirty="0">
                <a:solidFill>
                  <a:srgbClr val="FFFF00"/>
                </a:solidFill>
                <a:latin typeface="Arial" panose="020B0604020202020204" pitchFamily="34" charset="0"/>
                <a:ea typeface="微软雅黑" pitchFamily="34" charset="-122"/>
                <a:sym typeface="Arial" panose="020B0604020202020204" pitchFamily="34" charset="0"/>
              </a:rPr>
              <a:t>内的</a:t>
            </a:r>
            <a:r>
              <a:rPr lang="zh-CN" altLang="zh-CN" sz="1600" b="1" dirty="0">
                <a:solidFill>
                  <a:srgbClr val="FFFF00"/>
                </a:solidFill>
                <a:latin typeface="Arial" panose="020B0604020202020204" pitchFamily="34" charset="0"/>
                <a:ea typeface="微软雅黑" pitchFamily="34" charset="-122"/>
                <a:sym typeface="Arial" panose="020B0604020202020204" pitchFamily="34" charset="0"/>
              </a:rPr>
              <a:t>蛋白质</a:t>
            </a:r>
            <a:r>
              <a:rPr lang="zh-CN" altLang="en-US" sz="1600" b="1" dirty="0">
                <a:solidFill>
                  <a:srgbClr val="FFFF00"/>
                </a:solidFill>
                <a:latin typeface="Arial" panose="020B0604020202020204" pitchFamily="34" charset="0"/>
                <a:ea typeface="微软雅黑" pitchFamily="34" charset="-122"/>
                <a:sym typeface="Arial" panose="020B0604020202020204" pitchFamily="34" charset="0"/>
              </a:rPr>
              <a:t>分子总数</a:t>
            </a:r>
            <a:r>
              <a:rPr lang="zh-CN" altLang="zh-CN" sz="1600" b="1" dirty="0">
                <a:solidFill>
                  <a:srgbClr val="FFFF00"/>
                </a:solidFill>
                <a:latin typeface="Arial" panose="020B0604020202020204" pitchFamily="34" charset="0"/>
                <a:ea typeface="微软雅黑" pitchFamily="34" charset="-122"/>
                <a:sym typeface="Arial" panose="020B0604020202020204" pitchFamily="34" charset="0"/>
              </a:rPr>
              <a:t>，</a:t>
            </a:r>
            <a:r>
              <a:rPr lang="zh-CN" altLang="en-US" sz="1600" b="1" dirty="0">
                <a:solidFill>
                  <a:srgbClr val="FFFF00"/>
                </a:solidFill>
                <a:latin typeface="Arial" panose="020B0604020202020204" pitchFamily="34" charset="0"/>
                <a:ea typeface="微软雅黑" pitchFamily="34" charset="-122"/>
                <a:sym typeface="Arial" panose="020B0604020202020204" pitchFamily="34" charset="0"/>
              </a:rPr>
              <a:t>远大于恒</a:t>
            </a:r>
            <a:r>
              <a:rPr lang="zh-CN" altLang="zh-CN" sz="1600" b="1" dirty="0">
                <a:solidFill>
                  <a:srgbClr val="FFFF00"/>
                </a:solidFill>
                <a:latin typeface="Arial" panose="020B0604020202020204" pitchFamily="34" charset="0"/>
                <a:ea typeface="微软雅黑" pitchFamily="34" charset="-122"/>
                <a:sym typeface="Arial" panose="020B0604020202020204" pitchFamily="34" charset="0"/>
              </a:rPr>
              <a:t>星系内天体的</a:t>
            </a:r>
            <a:r>
              <a:rPr lang="zh-CN" altLang="en-US" sz="1600" b="1" dirty="0">
                <a:solidFill>
                  <a:srgbClr val="FFFF00"/>
                </a:solidFill>
                <a:latin typeface="Arial" panose="020B0604020202020204" pitchFamily="34" charset="0"/>
                <a:ea typeface="微软雅黑" pitchFamily="34" charset="-122"/>
                <a:sym typeface="Arial" panose="020B0604020202020204" pitchFamily="34" charset="0"/>
              </a:rPr>
              <a:t>总数</a:t>
            </a:r>
            <a:endParaRPr lang="en-US" altLang="zh-CN" sz="1600" b="1" dirty="0">
              <a:solidFill>
                <a:srgbClr val="FFFF00"/>
              </a:solidFill>
              <a:latin typeface="Arial" panose="020B0604020202020204" pitchFamily="34" charset="0"/>
              <a:ea typeface="微软雅黑" pitchFamily="34" charset="-122"/>
              <a:sym typeface="Arial" panose="020B0604020202020204" pitchFamily="34" charset="0"/>
            </a:endParaRPr>
          </a:p>
        </p:txBody>
      </p:sp>
      <p:sp>
        <p:nvSpPr>
          <p:cNvPr id="5" name="文本框 4">
            <a:extLst>
              <a:ext uri="{FF2B5EF4-FFF2-40B4-BE49-F238E27FC236}">
                <a16:creationId xmlns:a16="http://schemas.microsoft.com/office/drawing/2014/main" id="{3CDE8105-6E02-6E28-387A-FDA296FE33EC}"/>
              </a:ext>
            </a:extLst>
          </p:cNvPr>
          <p:cNvSpPr txBox="1"/>
          <p:nvPr/>
        </p:nvSpPr>
        <p:spPr>
          <a:xfrm>
            <a:off x="4559152" y="921317"/>
            <a:ext cx="7632848" cy="1200329"/>
          </a:xfrm>
          <a:prstGeom prst="rect">
            <a:avLst/>
          </a:prstGeom>
          <a:noFill/>
        </p:spPr>
        <p:txBody>
          <a:bodyPr wrap="square">
            <a:spAutoFit/>
          </a:bodyPr>
          <a:lstStyle/>
          <a:p>
            <a:pPr algn="just" defTabSz="1219170"/>
            <a:r>
              <a:rPr lang="en-US" altLang="zh-CN" b="1" i="1" dirty="0">
                <a:solidFill>
                  <a:srgbClr val="1F1F1F"/>
                </a:solidFill>
                <a:latin typeface="Arial" panose="020B0604020202020204" pitchFamily="34" charset="0"/>
                <a:ea typeface="微软雅黑" panose="020B0503020204020204" pitchFamily="34" charset="-122"/>
                <a:sym typeface="Arial" panose="020B0604020202020204" pitchFamily="34" charset="0"/>
              </a:rPr>
              <a:t>Exploring the Universe of Possible Proteins</a:t>
            </a:r>
            <a:endParaRPr lang="en-US" altLang="zh-CN" b="1" i="1" dirty="0">
              <a:solidFill>
                <a:srgbClr val="1C1D1E"/>
              </a:solidFill>
              <a:latin typeface="Arial" panose="020B0604020202020204" pitchFamily="34" charset="0"/>
              <a:ea typeface="微软雅黑" panose="020B0503020204020204" pitchFamily="34" charset="-122"/>
              <a:sym typeface="Arial" panose="020B0604020202020204" pitchFamily="34" charset="0"/>
            </a:endParaRPr>
          </a:p>
          <a:p>
            <a:pPr algn="just" defTabSz="1219170"/>
            <a:r>
              <a:rPr lang="en-US" altLang="zh-CN" i="1" dirty="0">
                <a:solidFill>
                  <a:srgbClr val="1C1D1E"/>
                </a:solidFill>
                <a:latin typeface="Arial" panose="020B0604020202020204" pitchFamily="34" charset="0"/>
                <a:ea typeface="微软雅黑" panose="020B0503020204020204" pitchFamily="34" charset="-122"/>
                <a:sym typeface="Arial" panose="020B0604020202020204" pitchFamily="34" charset="0"/>
              </a:rPr>
              <a:t>Some researchers think of the protein universe as the set of all proteins that Nature has devised. But these proteins, relevant to biology, are an infinitesimal fraction of the possible proteins.</a:t>
            </a:r>
            <a:endParaRPr lang="zh-CN" altLang="en-US" i="1"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文本框 15">
            <a:extLst>
              <a:ext uri="{FF2B5EF4-FFF2-40B4-BE49-F238E27FC236}">
                <a16:creationId xmlns:a16="http://schemas.microsoft.com/office/drawing/2014/main" id="{C34A5D29-8DA0-B80A-14E9-C197AD19A1EE}"/>
              </a:ext>
            </a:extLst>
          </p:cNvPr>
          <p:cNvSpPr txBox="1"/>
          <p:nvPr/>
        </p:nvSpPr>
        <p:spPr>
          <a:xfrm>
            <a:off x="3647728" y="2132856"/>
            <a:ext cx="8448939" cy="338554"/>
          </a:xfrm>
          <a:prstGeom prst="rect">
            <a:avLst/>
          </a:prstGeom>
          <a:noFill/>
        </p:spPr>
        <p:txBody>
          <a:bodyPr wrap="square">
            <a:spAutoFit/>
          </a:bodyPr>
          <a:lstStyle/>
          <a:p>
            <a:pPr algn="r" defTabSz="1219170"/>
            <a:r>
              <a:rPr lang="en-US" altLang="zh-CN" sz="1600" dirty="0">
                <a:solidFill>
                  <a:srgbClr val="1C1D1E"/>
                </a:solidFill>
                <a:latin typeface="Arial" panose="020B0604020202020204" pitchFamily="34" charset="0"/>
                <a:ea typeface="微软雅黑" panose="020B0503020204020204" pitchFamily="34" charset="-122"/>
                <a:sym typeface="Arial" panose="020B0604020202020204" pitchFamily="34" charset="0"/>
              </a:rPr>
              <a:t>-- Innovation by Evolution: Bringing New Chemistry to Life (Nobel Lecture)</a:t>
            </a:r>
          </a:p>
        </p:txBody>
      </p:sp>
      <p:sp>
        <p:nvSpPr>
          <p:cNvPr id="18" name="文本框 17">
            <a:extLst>
              <a:ext uri="{FF2B5EF4-FFF2-40B4-BE49-F238E27FC236}">
                <a16:creationId xmlns:a16="http://schemas.microsoft.com/office/drawing/2014/main" id="{8537F6B1-BE0E-45AF-7B2C-A5E978D9F06A}"/>
              </a:ext>
            </a:extLst>
          </p:cNvPr>
          <p:cNvSpPr txBox="1"/>
          <p:nvPr/>
        </p:nvSpPr>
        <p:spPr>
          <a:xfrm>
            <a:off x="8160229" y="2739237"/>
            <a:ext cx="3840427" cy="954107"/>
          </a:xfrm>
          <a:prstGeom prst="rect">
            <a:avLst/>
          </a:prstGeom>
          <a:noFill/>
        </p:spPr>
        <p:txBody>
          <a:bodyPr wrap="square">
            <a:spAutoFit/>
          </a:bodyPr>
          <a:lstStyle/>
          <a:p>
            <a:pPr algn="ctr" defTabSz="1219170"/>
            <a:r>
              <a:rPr lang="en-US" altLang="zh-CN" sz="1400" b="1" dirty="0">
                <a:solidFill>
                  <a:srgbClr val="1C1D1E"/>
                </a:solidFill>
                <a:latin typeface="Arial" panose="020B0604020202020204" pitchFamily="34" charset="0"/>
                <a:ea typeface="微软雅黑" panose="020B0503020204020204" pitchFamily="34" charset="-122"/>
                <a:sym typeface="Arial" panose="020B0604020202020204" pitchFamily="34" charset="0"/>
              </a:rPr>
              <a:t>Frances H. Arnold</a:t>
            </a:r>
            <a:endParaRPr lang="zh-CN" altLang="en-US" sz="14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a:p>
            <a:pPr algn="ctr" defTabSz="1219170"/>
            <a:r>
              <a:rPr lang="zh-CN" altLang="en-US" sz="1400" dirty="0">
                <a:solidFill>
                  <a:prstClr val="black"/>
                </a:solidFill>
                <a:latin typeface="Arial" panose="020B0604020202020204" pitchFamily="34" charset="0"/>
                <a:ea typeface="微软雅黑" panose="020B0503020204020204" pitchFamily="34" charset="-122"/>
                <a:sym typeface="Arial" panose="020B0604020202020204" pitchFamily="34" charset="0"/>
              </a:rPr>
              <a:t>弗朗西斯</a:t>
            </a:r>
            <a:r>
              <a:rPr lang="en-US" altLang="zh-CN" sz="1400" dirty="0">
                <a:solidFill>
                  <a:prstClr val="black"/>
                </a:solidFill>
                <a:latin typeface="Arial" panose="020B0604020202020204" pitchFamily="34" charset="0"/>
                <a:ea typeface="微软雅黑" panose="020B0503020204020204" pitchFamily="34" charset="-122"/>
                <a:sym typeface="Arial" panose="020B0604020202020204" pitchFamily="34" charset="0"/>
              </a:rPr>
              <a:t>·</a:t>
            </a:r>
            <a:r>
              <a:rPr lang="zh-CN" altLang="en-US" sz="1400" dirty="0">
                <a:solidFill>
                  <a:prstClr val="black"/>
                </a:solidFill>
                <a:latin typeface="Arial" panose="020B0604020202020204" pitchFamily="34" charset="0"/>
                <a:ea typeface="微软雅黑" panose="020B0503020204020204" pitchFamily="34" charset="-122"/>
                <a:sym typeface="Arial" panose="020B0604020202020204" pitchFamily="34" charset="0"/>
              </a:rPr>
              <a:t>阿诺德</a:t>
            </a:r>
            <a:endParaRPr lang="en-US" altLang="zh-CN" sz="14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a:p>
            <a:pPr algn="ctr" defTabSz="1219170"/>
            <a:r>
              <a:rPr lang="zh-CN" altLang="en-US" sz="1400" dirty="0">
                <a:solidFill>
                  <a:prstClr val="black"/>
                </a:solidFill>
                <a:latin typeface="Arial" panose="020B0604020202020204" pitchFamily="34" charset="0"/>
                <a:ea typeface="微软雅黑" panose="020B0503020204020204" pitchFamily="34" charset="-122"/>
                <a:sym typeface="Arial" panose="020B0604020202020204" pitchFamily="34" charset="0"/>
              </a:rPr>
              <a:t>加州理工学院</a:t>
            </a:r>
            <a:endParaRPr lang="en-US" altLang="zh-CN" sz="14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a:p>
            <a:pPr algn="ctr" defTabSz="1219170"/>
            <a:r>
              <a:rPr lang="en-US" altLang="zh-CN" sz="1400" dirty="0">
                <a:solidFill>
                  <a:prstClr val="black"/>
                </a:solidFill>
                <a:latin typeface="Arial" panose="020B0604020202020204" pitchFamily="34" charset="0"/>
                <a:ea typeface="微软雅黑" panose="020B0503020204020204" pitchFamily="34" charset="-122"/>
                <a:sym typeface="Arial" panose="020B0604020202020204" pitchFamily="34" charset="0"/>
              </a:rPr>
              <a:t>2018</a:t>
            </a:r>
            <a:r>
              <a:rPr lang="zh-CN" altLang="en-US" sz="1400" dirty="0">
                <a:solidFill>
                  <a:prstClr val="black"/>
                </a:solidFill>
                <a:latin typeface="Arial" panose="020B0604020202020204" pitchFamily="34" charset="0"/>
                <a:ea typeface="微软雅黑" panose="020B0503020204020204" pitchFamily="34" charset="-122"/>
                <a:sym typeface="Arial" panose="020B0604020202020204" pitchFamily="34" charset="0"/>
              </a:rPr>
              <a:t>年诺贝尔化学奖得主（酶的定向进化）</a:t>
            </a:r>
          </a:p>
        </p:txBody>
      </p:sp>
      <p:pic>
        <p:nvPicPr>
          <p:cNvPr id="19" name="图片 18">
            <a:extLst>
              <a:ext uri="{FF2B5EF4-FFF2-40B4-BE49-F238E27FC236}">
                <a16:creationId xmlns:a16="http://schemas.microsoft.com/office/drawing/2014/main" id="{957DAC61-D531-FCA6-4F0E-1ED3F1FE91CA}"/>
              </a:ext>
            </a:extLst>
          </p:cNvPr>
          <p:cNvPicPr>
            <a:picLocks noChangeAspect="1"/>
          </p:cNvPicPr>
          <p:nvPr/>
        </p:nvPicPr>
        <p:blipFill rotWithShape="1">
          <a:blip r:embed="rId6"/>
          <a:srcRect t="9334"/>
          <a:stretch/>
        </p:blipFill>
        <p:spPr>
          <a:xfrm>
            <a:off x="6955825" y="2604626"/>
            <a:ext cx="916372" cy="1224000"/>
          </a:xfrm>
          <a:prstGeom prst="rect">
            <a:avLst/>
          </a:prstGeom>
        </p:spPr>
      </p:pic>
    </p:spTree>
    <p:extLst>
      <p:ext uri="{BB962C8B-B14F-4D97-AF65-F5344CB8AC3E}">
        <p14:creationId xmlns:p14="http://schemas.microsoft.com/office/powerpoint/2010/main" val="205629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P spid="5" grpId="0"/>
      <p:bldP spid="16"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688BB06-B37B-4C8B-8B4D-0F14427FDD1E}"/>
              </a:ext>
            </a:extLst>
          </p:cNvPr>
          <p:cNvPicPr>
            <a:picLocks noChangeAspect="1"/>
          </p:cNvPicPr>
          <p:nvPr/>
        </p:nvPicPr>
        <p:blipFill>
          <a:blip r:embed="rId2"/>
          <a:stretch>
            <a:fillRect/>
          </a:stretch>
        </p:blipFill>
        <p:spPr>
          <a:xfrm>
            <a:off x="90191" y="1255769"/>
            <a:ext cx="3240360" cy="4165067"/>
          </a:xfrm>
          <a:prstGeom prst="rect">
            <a:avLst/>
          </a:prstGeom>
        </p:spPr>
      </p:pic>
      <p:sp>
        <p:nvSpPr>
          <p:cNvPr id="4" name="标题 1">
            <a:extLst>
              <a:ext uri="{FF2B5EF4-FFF2-40B4-BE49-F238E27FC236}">
                <a16:creationId xmlns:a16="http://schemas.microsoft.com/office/drawing/2014/main" id="{39EA1169-16D7-4867-84F1-CF537BC5FF96}"/>
              </a:ext>
            </a:extLst>
          </p:cNvPr>
          <p:cNvSpPr txBox="1">
            <a:spLocks/>
          </p:cNvSpPr>
          <p:nvPr/>
        </p:nvSpPr>
        <p:spPr>
          <a:xfrm>
            <a:off x="1875044" y="139279"/>
            <a:ext cx="8496944" cy="76944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a:lstStyle>
          <a:p>
            <a:pPr algn="ctr" defTabSz="914377"/>
            <a:r>
              <a:rPr kumimoji="1" lang="zh-CN" altLang="en-US" sz="3200" b="1" dirty="0">
                <a:solidFill>
                  <a:prstClr val="black"/>
                </a:solidFill>
                <a:ea typeface="微软雅黑" panose="020B0503020204020204" pitchFamily="34" charset="-122"/>
                <a:sym typeface="Arial" panose="020B0604020202020204" pitchFamily="34" charset="0"/>
              </a:rPr>
              <a:t>数据库搜索：基于肽段二级质谱图的数据库匹配</a:t>
            </a:r>
          </a:p>
        </p:txBody>
      </p:sp>
      <p:sp>
        <p:nvSpPr>
          <p:cNvPr id="5" name="矩形 4">
            <a:extLst>
              <a:ext uri="{FF2B5EF4-FFF2-40B4-BE49-F238E27FC236}">
                <a16:creationId xmlns:a16="http://schemas.microsoft.com/office/drawing/2014/main" id="{874E19A0-CA3F-4B6E-8458-4693E1E2CED5}"/>
              </a:ext>
            </a:extLst>
          </p:cNvPr>
          <p:cNvSpPr/>
          <p:nvPr/>
        </p:nvSpPr>
        <p:spPr>
          <a:xfrm>
            <a:off x="-96688" y="5517233"/>
            <a:ext cx="3168352" cy="369332"/>
          </a:xfrm>
          <a:prstGeom prst="rect">
            <a:avLst/>
          </a:prstGeom>
        </p:spPr>
        <p:txBody>
          <a:bodyPr wrap="square">
            <a:spAutoFit/>
          </a:bodyPr>
          <a:lstStyle/>
          <a:p>
            <a:pPr algn="ctr" defTabSz="914377">
              <a:buSzPct val="25000"/>
            </a:pPr>
            <a:r>
              <a:rPr lang="en-US" altLang="zh-CN" i="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JASMS</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1994</a:t>
            </a:r>
          </a:p>
        </p:txBody>
      </p:sp>
      <p:pic>
        <p:nvPicPr>
          <p:cNvPr id="6" name="图片 5">
            <a:extLst>
              <a:ext uri="{FF2B5EF4-FFF2-40B4-BE49-F238E27FC236}">
                <a16:creationId xmlns:a16="http://schemas.microsoft.com/office/drawing/2014/main" id="{AEC4185D-85C6-41B7-A4B2-CC5FA52CD583}"/>
              </a:ext>
            </a:extLst>
          </p:cNvPr>
          <p:cNvPicPr>
            <a:picLocks noChangeAspect="1"/>
          </p:cNvPicPr>
          <p:nvPr/>
        </p:nvPicPr>
        <p:blipFill rotWithShape="1">
          <a:blip r:embed="rId3"/>
          <a:srcRect l="6452" t="1" r="23060" b="79484"/>
          <a:stretch/>
        </p:blipFill>
        <p:spPr>
          <a:xfrm>
            <a:off x="2999656" y="1138463"/>
            <a:ext cx="3164975" cy="1282571"/>
          </a:xfrm>
          <a:prstGeom prst="rect">
            <a:avLst/>
          </a:prstGeom>
          <a:effectLst>
            <a:outerShdw blurRad="50800" dist="38100" dir="2700000" algn="tl" rotWithShape="0">
              <a:prstClr val="black">
                <a:alpha val="40000"/>
              </a:prstClr>
            </a:outerShdw>
          </a:effectLst>
        </p:spPr>
      </p:pic>
      <p:pic>
        <p:nvPicPr>
          <p:cNvPr id="8194" name="Picture 2" descr="See the source image">
            <a:extLst>
              <a:ext uri="{FF2B5EF4-FFF2-40B4-BE49-F238E27FC236}">
                <a16:creationId xmlns:a16="http://schemas.microsoft.com/office/drawing/2014/main" id="{08FB7215-7D73-481E-ACCD-2E7ACA1DCD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6039" y="2704275"/>
            <a:ext cx="1872208" cy="1930111"/>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B5AA66E8-B619-4DD7-A2EC-CA4E6A5CBCF7}"/>
              </a:ext>
            </a:extLst>
          </p:cNvPr>
          <p:cNvSpPr txBox="1"/>
          <p:nvPr/>
        </p:nvSpPr>
        <p:spPr>
          <a:xfrm>
            <a:off x="3358007" y="4792560"/>
            <a:ext cx="2448272" cy="400110"/>
          </a:xfrm>
          <a:prstGeom prst="rect">
            <a:avLst/>
          </a:prstGeom>
          <a:noFill/>
        </p:spPr>
        <p:txBody>
          <a:bodyPr wrap="square">
            <a:spAutoFit/>
          </a:bodyPr>
          <a:lstStyle/>
          <a:p>
            <a:pPr algn="ctr" defTabSz="914377"/>
            <a:r>
              <a:rPr lang="en-US" altLang="zh-CN" sz="2000"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John R. Yates III</a:t>
            </a:r>
            <a:endParaRPr lang="zh-CN" altLang="en-US" sz="2000"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9" name="矩形 8">
            <a:extLst>
              <a:ext uri="{FF2B5EF4-FFF2-40B4-BE49-F238E27FC236}">
                <a16:creationId xmlns:a16="http://schemas.microsoft.com/office/drawing/2014/main" id="{C1C8361E-B739-4A88-9819-10182F8679EB}"/>
              </a:ext>
            </a:extLst>
          </p:cNvPr>
          <p:cNvSpPr/>
          <p:nvPr/>
        </p:nvSpPr>
        <p:spPr>
          <a:xfrm>
            <a:off x="3179676" y="5302753"/>
            <a:ext cx="2804935" cy="1107996"/>
          </a:xfrm>
          <a:prstGeom prst="rect">
            <a:avLst/>
          </a:prstGeom>
        </p:spPr>
        <p:txBody>
          <a:bodyPr wrap="square">
            <a:spAutoFit/>
          </a:bodyPr>
          <a:lstStyle/>
          <a:p>
            <a:pPr algn="ctr" defTabSz="914377">
              <a:buSzPct val="25000"/>
            </a:pPr>
            <a:r>
              <a:rPr lang="en-US" altLang="zh-CN" sz="2200"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SEQUEST</a:t>
            </a:r>
            <a:r>
              <a:rPr lang="zh-CN" altLang="en-US" sz="2200"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软件前身</a:t>
            </a:r>
            <a:endParaRPr lang="en-US" altLang="zh-CN" sz="2200"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algn="ctr" defTabSz="914377">
              <a:buSzPct val="25000"/>
            </a:pPr>
            <a:r>
              <a:rPr lang="zh-CN" altLang="en-US" sz="2200"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极大提升数据库匹配的效率与准确性</a:t>
            </a:r>
            <a:endParaRPr lang="en-US" altLang="zh-CN" sz="2200"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pic>
        <p:nvPicPr>
          <p:cNvPr id="3" name="图片 2">
            <a:extLst>
              <a:ext uri="{FF2B5EF4-FFF2-40B4-BE49-F238E27FC236}">
                <a16:creationId xmlns:a16="http://schemas.microsoft.com/office/drawing/2014/main" id="{BAB80A96-A1E2-0B2C-E136-5DDB4D91F5E9}"/>
              </a:ext>
            </a:extLst>
          </p:cNvPr>
          <p:cNvPicPr>
            <a:picLocks noChangeAspect="1"/>
          </p:cNvPicPr>
          <p:nvPr/>
        </p:nvPicPr>
        <p:blipFill>
          <a:blip r:embed="rId5"/>
          <a:stretch>
            <a:fillRect/>
          </a:stretch>
        </p:blipFill>
        <p:spPr>
          <a:xfrm>
            <a:off x="6744072" y="908720"/>
            <a:ext cx="4824536" cy="1334379"/>
          </a:xfrm>
          <a:prstGeom prst="rect">
            <a:avLst/>
          </a:prstGeom>
          <a:ln>
            <a:noFill/>
          </a:ln>
          <a:effectLst>
            <a:outerShdw blurRad="292100" dist="139700" dir="2700000" sx="95000" sy="95000" algn="tl" rotWithShape="0">
              <a:srgbClr val="333333">
                <a:alpha val="65000"/>
              </a:srgbClr>
            </a:outerShdw>
          </a:effectLst>
        </p:spPr>
      </p:pic>
      <p:sp>
        <p:nvSpPr>
          <p:cNvPr id="7" name="矩形 6">
            <a:extLst>
              <a:ext uri="{FF2B5EF4-FFF2-40B4-BE49-F238E27FC236}">
                <a16:creationId xmlns:a16="http://schemas.microsoft.com/office/drawing/2014/main" id="{204A15FF-3F48-5EF9-35F8-BA668E16B912}"/>
              </a:ext>
            </a:extLst>
          </p:cNvPr>
          <p:cNvSpPr/>
          <p:nvPr/>
        </p:nvSpPr>
        <p:spPr>
          <a:xfrm>
            <a:off x="9912672" y="2272807"/>
            <a:ext cx="2232000" cy="338554"/>
          </a:xfrm>
          <a:prstGeom prst="rect">
            <a:avLst/>
          </a:prstGeom>
        </p:spPr>
        <p:txBody>
          <a:bodyPr wrap="square">
            <a:spAutoFit/>
          </a:bodyPr>
          <a:lstStyle/>
          <a:p>
            <a:pPr algn="ctr" defTabSz="914377">
              <a:buSzPct val="25000"/>
            </a:pPr>
            <a:r>
              <a:rPr lang="en-US" altLang="zh-CN" sz="1600" i="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Nat </a:t>
            </a:r>
            <a:r>
              <a:rPr lang="en-US" altLang="zh-CN" sz="1600" i="1" dirty="0" err="1">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Biotechnol</a:t>
            </a:r>
            <a:r>
              <a:rPr lang="en-US" altLang="zh-CN"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1998</a:t>
            </a:r>
          </a:p>
        </p:txBody>
      </p:sp>
      <p:pic>
        <p:nvPicPr>
          <p:cNvPr id="11" name="图片 10">
            <a:extLst>
              <a:ext uri="{FF2B5EF4-FFF2-40B4-BE49-F238E27FC236}">
                <a16:creationId xmlns:a16="http://schemas.microsoft.com/office/drawing/2014/main" id="{418ADE4A-BEC9-4F7C-6B24-D81C30AFBC3B}"/>
              </a:ext>
            </a:extLst>
          </p:cNvPr>
          <p:cNvPicPr>
            <a:picLocks noChangeAspect="1"/>
          </p:cNvPicPr>
          <p:nvPr/>
        </p:nvPicPr>
        <p:blipFill>
          <a:blip r:embed="rId6"/>
          <a:stretch>
            <a:fillRect/>
          </a:stretch>
        </p:blipFill>
        <p:spPr>
          <a:xfrm>
            <a:off x="6744072" y="4797152"/>
            <a:ext cx="3302138" cy="1944000"/>
          </a:xfrm>
          <a:prstGeom prst="rect">
            <a:avLst/>
          </a:prstGeom>
          <a:ln>
            <a:noFill/>
          </a:ln>
          <a:effectLst>
            <a:outerShdw blurRad="292100" dist="139700" dir="2700000" sx="95000" sy="95000" algn="tl" rotWithShape="0">
              <a:srgbClr val="333333">
                <a:alpha val="65000"/>
              </a:srgbClr>
            </a:outerShdw>
          </a:effectLst>
        </p:spPr>
      </p:pic>
      <p:pic>
        <p:nvPicPr>
          <p:cNvPr id="13" name="图片 12">
            <a:extLst>
              <a:ext uri="{FF2B5EF4-FFF2-40B4-BE49-F238E27FC236}">
                <a16:creationId xmlns:a16="http://schemas.microsoft.com/office/drawing/2014/main" id="{A50E30DA-2F89-C9C8-35B7-20B728A8EBBA}"/>
              </a:ext>
            </a:extLst>
          </p:cNvPr>
          <p:cNvPicPr>
            <a:picLocks noChangeAspect="1"/>
          </p:cNvPicPr>
          <p:nvPr/>
        </p:nvPicPr>
        <p:blipFill>
          <a:blip r:embed="rId7"/>
          <a:stretch>
            <a:fillRect/>
          </a:stretch>
        </p:blipFill>
        <p:spPr>
          <a:xfrm>
            <a:off x="6744072" y="2637120"/>
            <a:ext cx="3302139" cy="1944000"/>
          </a:xfrm>
          <a:prstGeom prst="rect">
            <a:avLst/>
          </a:prstGeom>
          <a:ln>
            <a:noFill/>
          </a:ln>
          <a:effectLst>
            <a:outerShdw blurRad="292100" dist="139700" dir="2700000" sx="95000" sy="95000" algn="tl" rotWithShape="0">
              <a:srgbClr val="333333">
                <a:alpha val="65000"/>
              </a:srgbClr>
            </a:outerShdw>
          </a:effectLst>
        </p:spPr>
      </p:pic>
      <p:sp>
        <p:nvSpPr>
          <p:cNvPr id="14" name="矩形 13">
            <a:extLst>
              <a:ext uri="{FF2B5EF4-FFF2-40B4-BE49-F238E27FC236}">
                <a16:creationId xmlns:a16="http://schemas.microsoft.com/office/drawing/2014/main" id="{E37AADFB-8262-F482-8A0E-BE4FC30318CA}"/>
              </a:ext>
            </a:extLst>
          </p:cNvPr>
          <p:cNvSpPr/>
          <p:nvPr/>
        </p:nvSpPr>
        <p:spPr>
          <a:xfrm>
            <a:off x="9912672" y="6321616"/>
            <a:ext cx="2232000" cy="338554"/>
          </a:xfrm>
          <a:prstGeom prst="rect">
            <a:avLst/>
          </a:prstGeom>
        </p:spPr>
        <p:txBody>
          <a:bodyPr wrap="square">
            <a:spAutoFit/>
          </a:bodyPr>
          <a:lstStyle/>
          <a:p>
            <a:pPr algn="ctr" defTabSz="914377">
              <a:buSzPct val="25000"/>
            </a:pPr>
            <a:r>
              <a:rPr lang="en-US" altLang="zh-CN" sz="1600" i="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Nat </a:t>
            </a:r>
            <a:r>
              <a:rPr lang="en-US" altLang="zh-CN" sz="1600" i="1" dirty="0" err="1">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Biotechnol</a:t>
            </a:r>
            <a:r>
              <a:rPr lang="en-US" altLang="zh-CN"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2018</a:t>
            </a:r>
          </a:p>
        </p:txBody>
      </p:sp>
      <p:sp>
        <p:nvSpPr>
          <p:cNvPr id="15" name="矩形 14">
            <a:extLst>
              <a:ext uri="{FF2B5EF4-FFF2-40B4-BE49-F238E27FC236}">
                <a16:creationId xmlns:a16="http://schemas.microsoft.com/office/drawing/2014/main" id="{AB19BBA1-3007-8786-AA3F-A02C80E59BEE}"/>
              </a:ext>
            </a:extLst>
          </p:cNvPr>
          <p:cNvSpPr/>
          <p:nvPr/>
        </p:nvSpPr>
        <p:spPr>
          <a:xfrm>
            <a:off x="9912672" y="4242574"/>
            <a:ext cx="2232000" cy="338554"/>
          </a:xfrm>
          <a:prstGeom prst="rect">
            <a:avLst/>
          </a:prstGeom>
        </p:spPr>
        <p:txBody>
          <a:bodyPr wrap="square">
            <a:spAutoFit/>
          </a:bodyPr>
          <a:lstStyle/>
          <a:p>
            <a:pPr algn="ctr" defTabSz="914377">
              <a:buSzPct val="25000"/>
            </a:pPr>
            <a:r>
              <a:rPr lang="en-US" altLang="zh-CN" sz="1600" i="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Nat Methods</a:t>
            </a:r>
            <a:r>
              <a:rPr lang="en-US" altLang="zh-CN"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2017</a:t>
            </a:r>
          </a:p>
        </p:txBody>
      </p:sp>
    </p:spTree>
    <p:extLst>
      <p:ext uri="{BB962C8B-B14F-4D97-AF65-F5344CB8AC3E}">
        <p14:creationId xmlns:p14="http://schemas.microsoft.com/office/powerpoint/2010/main" val="367643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a:extLst>
              <a:ext uri="{FF2B5EF4-FFF2-40B4-BE49-F238E27FC236}">
                <a16:creationId xmlns:a16="http://schemas.microsoft.com/office/drawing/2014/main" id="{74EC9AFE-CA07-4173-87E0-E61C49354291}"/>
              </a:ext>
            </a:extLst>
          </p:cNvPr>
          <p:cNvSpPr txBox="1"/>
          <p:nvPr/>
        </p:nvSpPr>
        <p:spPr>
          <a:xfrm>
            <a:off x="870755" y="188640"/>
            <a:ext cx="9905765" cy="657552"/>
          </a:xfrm>
          <a:prstGeom prst="rect">
            <a:avLst/>
          </a:prstGeom>
          <a:noFill/>
        </p:spPr>
        <p:txBody>
          <a:bodyPr wrap="square" lIns="82296" tIns="41148" rIns="82296" bIns="41148" rtlCol="0">
            <a:spAutoFit/>
          </a:bodyPr>
          <a:lstStyle/>
          <a:p>
            <a:pPr algn="ctr" defTabSz="1219170"/>
            <a:r>
              <a:rPr lang="zh-CN" altLang="en-US" sz="3733"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一个新概念</a:t>
            </a:r>
            <a:r>
              <a:rPr lang="zh-CN" altLang="en-US" sz="3733"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：互补谱图提升</a:t>
            </a:r>
            <a:r>
              <a:rPr lang="en-US" altLang="zh-CN" sz="3733"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de novo</a:t>
            </a:r>
            <a:r>
              <a:rPr lang="zh-CN" altLang="en-US" sz="3733"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准确性</a:t>
            </a:r>
          </a:p>
        </p:txBody>
      </p:sp>
      <p:sp>
        <p:nvSpPr>
          <p:cNvPr id="62" name="文本框 61">
            <a:extLst>
              <a:ext uri="{FF2B5EF4-FFF2-40B4-BE49-F238E27FC236}">
                <a16:creationId xmlns:a16="http://schemas.microsoft.com/office/drawing/2014/main" id="{7076D50E-EF15-258E-98D8-DDCCECF9F065}"/>
              </a:ext>
            </a:extLst>
          </p:cNvPr>
          <p:cNvSpPr txBox="1"/>
          <p:nvPr/>
        </p:nvSpPr>
        <p:spPr>
          <a:xfrm>
            <a:off x="2711624" y="6207695"/>
            <a:ext cx="669674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defTabSz="1219170"/>
            <a:r>
              <a:rPr kumimoji="1" lang="zh-CN" altLang="en-US" sz="2400" dirty="0">
                <a:solidFill>
                  <a:prstClr val="black"/>
                </a:solidFill>
                <a:latin typeface="Arial" panose="020B0604020202020204" pitchFamily="34" charset="0"/>
                <a:ea typeface="微软雅黑" panose="020B0503020204020204" pitchFamily="34" charset="-122"/>
                <a:sym typeface="Arial" panose="020B0604020202020204" pitchFamily="34" charset="0"/>
              </a:rPr>
              <a:t>构建互补谱图：在实验谱图中添加互补离子</a:t>
            </a:r>
          </a:p>
        </p:txBody>
      </p:sp>
      <p:grpSp>
        <p:nvGrpSpPr>
          <p:cNvPr id="3" name="组合 2">
            <a:extLst>
              <a:ext uri="{FF2B5EF4-FFF2-40B4-BE49-F238E27FC236}">
                <a16:creationId xmlns:a16="http://schemas.microsoft.com/office/drawing/2014/main" id="{788D6837-E811-392C-57E8-DEB8DE16BFFA}"/>
              </a:ext>
            </a:extLst>
          </p:cNvPr>
          <p:cNvGrpSpPr/>
          <p:nvPr/>
        </p:nvGrpSpPr>
        <p:grpSpPr>
          <a:xfrm>
            <a:off x="695400" y="1268760"/>
            <a:ext cx="10801200" cy="4536504"/>
            <a:chOff x="68010" y="1124934"/>
            <a:chExt cx="11763296" cy="4563014"/>
          </a:xfrm>
        </p:grpSpPr>
        <p:pic>
          <p:nvPicPr>
            <p:cNvPr id="4" name="图片 3">
              <a:extLst>
                <a:ext uri="{FF2B5EF4-FFF2-40B4-BE49-F238E27FC236}">
                  <a16:creationId xmlns:a16="http://schemas.microsoft.com/office/drawing/2014/main" id="{7C1DC81F-A30C-417E-1D7C-EC1B84FD7B6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13788" y="1124934"/>
              <a:ext cx="11717518" cy="4563014"/>
            </a:xfrm>
            <a:prstGeom prst="rect">
              <a:avLst/>
            </a:prstGeom>
          </p:spPr>
        </p:pic>
        <p:sp>
          <p:nvSpPr>
            <p:cNvPr id="5" name="矩形 4">
              <a:extLst>
                <a:ext uri="{FF2B5EF4-FFF2-40B4-BE49-F238E27FC236}">
                  <a16:creationId xmlns:a16="http://schemas.microsoft.com/office/drawing/2014/main" id="{277F6DDC-B7EA-F633-2B81-808803B0912B}"/>
                </a:ext>
              </a:extLst>
            </p:cNvPr>
            <p:cNvSpPr/>
            <p:nvPr/>
          </p:nvSpPr>
          <p:spPr>
            <a:xfrm>
              <a:off x="68010" y="5408384"/>
              <a:ext cx="243718" cy="2795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grpSp>
    </p:spTree>
    <p:extLst>
      <p:ext uri="{BB962C8B-B14F-4D97-AF65-F5344CB8AC3E}">
        <p14:creationId xmlns:p14="http://schemas.microsoft.com/office/powerpoint/2010/main" val="2810498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a:extLst>
              <a:ext uri="{FF2B5EF4-FFF2-40B4-BE49-F238E27FC236}">
                <a16:creationId xmlns:a16="http://schemas.microsoft.com/office/drawing/2014/main" id="{FA2424A9-A217-9495-8BBD-0A37164A04D9}"/>
              </a:ext>
            </a:extLst>
          </p:cNvPr>
          <p:cNvSpPr txBox="1"/>
          <p:nvPr/>
        </p:nvSpPr>
        <p:spPr>
          <a:xfrm>
            <a:off x="1707597" y="116632"/>
            <a:ext cx="9356955" cy="657552"/>
          </a:xfrm>
          <a:prstGeom prst="rect">
            <a:avLst/>
          </a:prstGeom>
          <a:noFill/>
        </p:spPr>
        <p:txBody>
          <a:bodyPr wrap="square" lIns="82296" tIns="41148" rIns="82296" bIns="41148" rtlCol="0">
            <a:spAutoFit/>
          </a:bodyPr>
          <a:lstStyle/>
          <a:p>
            <a:pPr algn="ctr" defTabSz="1219170"/>
            <a:r>
              <a:rPr lang="en-US" altLang="zh-CN" sz="3733"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π-</a:t>
            </a:r>
            <a:r>
              <a:rPr lang="en-US" altLang="zh-CN" sz="3733" b="1" dirty="0" err="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HelixNovo</a:t>
            </a:r>
            <a:r>
              <a:rPr lang="zh-CN" altLang="en-US" sz="3733"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性能评估</a:t>
            </a:r>
          </a:p>
        </p:txBody>
      </p:sp>
      <p:sp>
        <p:nvSpPr>
          <p:cNvPr id="15" name="文本框 14">
            <a:extLst>
              <a:ext uri="{FF2B5EF4-FFF2-40B4-BE49-F238E27FC236}">
                <a16:creationId xmlns:a16="http://schemas.microsoft.com/office/drawing/2014/main" id="{99E145B1-E9A3-075C-4145-8676814B465C}"/>
              </a:ext>
            </a:extLst>
          </p:cNvPr>
          <p:cNvSpPr txBox="1"/>
          <p:nvPr/>
        </p:nvSpPr>
        <p:spPr>
          <a:xfrm>
            <a:off x="10243697" y="5994683"/>
            <a:ext cx="1948303" cy="543867"/>
          </a:xfrm>
          <a:prstGeom prst="rect">
            <a:avLst/>
          </a:prstGeom>
          <a:noFill/>
        </p:spPr>
        <p:txBody>
          <a:bodyPr wrap="square">
            <a:spAutoFit/>
          </a:bodyPr>
          <a:lstStyle/>
          <a:p>
            <a:pPr defTabSz="1219170"/>
            <a:r>
              <a:rPr lang="en-US" altLang="zh-CN" sz="1467" dirty="0">
                <a:solidFill>
                  <a:srgbClr val="000000"/>
                </a:solidFill>
                <a:latin typeface="Arial" panose="020B0604020202020204" pitchFamily="34" charset="0"/>
                <a:ea typeface="微软雅黑" panose="020B0503020204020204" pitchFamily="34" charset="-122"/>
                <a:sym typeface="Arial" panose="020B0604020202020204" pitchFamily="34" charset="0"/>
              </a:rPr>
              <a:t>GS: greedy search</a:t>
            </a:r>
          </a:p>
          <a:p>
            <a:pPr defTabSz="1219170"/>
            <a:r>
              <a:rPr lang="en-US" altLang="zh-CN" sz="1467" dirty="0">
                <a:solidFill>
                  <a:srgbClr val="000000"/>
                </a:solidFill>
                <a:latin typeface="Arial" panose="020B0604020202020204" pitchFamily="34" charset="0"/>
                <a:ea typeface="微软雅黑" panose="020B0503020204020204" pitchFamily="34" charset="-122"/>
                <a:sym typeface="Arial" panose="020B0604020202020204" pitchFamily="34" charset="0"/>
              </a:rPr>
              <a:t>BS:</a:t>
            </a:r>
            <a:r>
              <a:rPr lang="zh-CN" altLang="en-US" sz="1467" dirty="0">
                <a:solidFill>
                  <a:srgbClr val="000000"/>
                </a:solidFill>
                <a:latin typeface="Arial" panose="020B0604020202020204" pitchFamily="34" charset="0"/>
                <a:ea typeface="微软雅黑" panose="020B0503020204020204" pitchFamily="34" charset="-122"/>
                <a:sym typeface="Arial" panose="020B0604020202020204" pitchFamily="34" charset="0"/>
              </a:rPr>
              <a:t> </a:t>
            </a:r>
            <a:r>
              <a:rPr lang="en-US" altLang="zh-CN" sz="1467" dirty="0">
                <a:solidFill>
                  <a:srgbClr val="000000"/>
                </a:solidFill>
                <a:latin typeface="Arial" panose="020B0604020202020204" pitchFamily="34" charset="0"/>
                <a:ea typeface="微软雅黑" panose="020B0503020204020204" pitchFamily="34" charset="-122"/>
                <a:sym typeface="Arial" panose="020B0604020202020204" pitchFamily="34" charset="0"/>
              </a:rPr>
              <a:t>beam</a:t>
            </a:r>
            <a:r>
              <a:rPr lang="zh-CN" altLang="en-US" sz="1467" dirty="0">
                <a:solidFill>
                  <a:srgbClr val="000000"/>
                </a:solidFill>
                <a:latin typeface="Arial" panose="020B0604020202020204" pitchFamily="34" charset="0"/>
                <a:ea typeface="微软雅黑" panose="020B0503020204020204" pitchFamily="34" charset="-122"/>
                <a:sym typeface="Arial" panose="020B0604020202020204" pitchFamily="34" charset="0"/>
              </a:rPr>
              <a:t> </a:t>
            </a:r>
            <a:r>
              <a:rPr lang="en-US" altLang="zh-CN" sz="1467" dirty="0">
                <a:solidFill>
                  <a:srgbClr val="000000"/>
                </a:solidFill>
                <a:latin typeface="Arial" panose="020B0604020202020204" pitchFamily="34" charset="0"/>
                <a:ea typeface="微软雅黑" panose="020B0503020204020204" pitchFamily="34" charset="-122"/>
                <a:sym typeface="Arial" panose="020B0604020202020204" pitchFamily="34" charset="0"/>
              </a:rPr>
              <a:t>search</a:t>
            </a:r>
          </a:p>
        </p:txBody>
      </p:sp>
      <p:grpSp>
        <p:nvGrpSpPr>
          <p:cNvPr id="4" name="组合 3">
            <a:extLst>
              <a:ext uri="{FF2B5EF4-FFF2-40B4-BE49-F238E27FC236}">
                <a16:creationId xmlns:a16="http://schemas.microsoft.com/office/drawing/2014/main" id="{1F24E711-5596-BC64-D692-A205E0A34FDC}"/>
              </a:ext>
            </a:extLst>
          </p:cNvPr>
          <p:cNvGrpSpPr/>
          <p:nvPr/>
        </p:nvGrpSpPr>
        <p:grpSpPr>
          <a:xfrm>
            <a:off x="1563582" y="764704"/>
            <a:ext cx="9688982" cy="5040560"/>
            <a:chOff x="1563582" y="692696"/>
            <a:chExt cx="9688982" cy="5040560"/>
          </a:xfrm>
        </p:grpSpPr>
        <p:pic>
          <p:nvPicPr>
            <p:cNvPr id="2" name="图片 1">
              <a:extLst>
                <a:ext uri="{FF2B5EF4-FFF2-40B4-BE49-F238E27FC236}">
                  <a16:creationId xmlns:a16="http://schemas.microsoft.com/office/drawing/2014/main" id="{E8012913-6256-567E-62E4-011D66D2E5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263" b="814"/>
            <a:stretch/>
          </p:blipFill>
          <p:spPr>
            <a:xfrm>
              <a:off x="1563582" y="692696"/>
              <a:ext cx="9688982" cy="5040560"/>
            </a:xfrm>
            <a:prstGeom prst="rect">
              <a:avLst/>
            </a:prstGeom>
          </p:spPr>
        </p:pic>
        <p:sp>
          <p:nvSpPr>
            <p:cNvPr id="3" name="矩形 2">
              <a:extLst>
                <a:ext uri="{FF2B5EF4-FFF2-40B4-BE49-F238E27FC236}">
                  <a16:creationId xmlns:a16="http://schemas.microsoft.com/office/drawing/2014/main" id="{D9F26973-2907-F991-1D29-E9C1B26D268C}"/>
                </a:ext>
              </a:extLst>
            </p:cNvPr>
            <p:cNvSpPr/>
            <p:nvPr/>
          </p:nvSpPr>
          <p:spPr>
            <a:xfrm>
              <a:off x="1563582" y="4221088"/>
              <a:ext cx="144015"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13" name="文本框 12">
            <a:extLst>
              <a:ext uri="{FF2B5EF4-FFF2-40B4-BE49-F238E27FC236}">
                <a16:creationId xmlns:a16="http://schemas.microsoft.com/office/drawing/2014/main" id="{0D1F64D1-F291-02EC-3738-24280191E78D}"/>
              </a:ext>
            </a:extLst>
          </p:cNvPr>
          <p:cNvSpPr txBox="1"/>
          <p:nvPr/>
        </p:nvSpPr>
        <p:spPr>
          <a:xfrm>
            <a:off x="1707597" y="5980033"/>
            <a:ext cx="8420851"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defTabSz="1219170"/>
            <a:r>
              <a:rPr lang="el-GR" altLang="zh-CN" sz="2000" dirty="0">
                <a:solidFill>
                  <a:prstClr val="black"/>
                </a:solidFill>
                <a:latin typeface="Arial" panose="020B0604020202020204" pitchFamily="34" charset="0"/>
                <a:ea typeface="微软雅黑" panose="020B0503020204020204" pitchFamily="34" charset="-122"/>
                <a:sym typeface="Arial" panose="020B0604020202020204" pitchFamily="34" charset="0"/>
              </a:rPr>
              <a:t>π-</a:t>
            </a:r>
            <a:r>
              <a:rPr lang="en-US" altLang="zh-CN" sz="2000" dirty="0" err="1">
                <a:solidFill>
                  <a:prstClr val="black"/>
                </a:solidFill>
                <a:latin typeface="Arial" panose="020B0604020202020204" pitchFamily="34" charset="0"/>
                <a:ea typeface="微软雅黑" panose="020B0503020204020204" pitchFamily="34" charset="-122"/>
                <a:sym typeface="Arial" panose="020B0604020202020204" pitchFamily="34" charset="0"/>
              </a:rPr>
              <a:t>HelixNovo</a:t>
            </a:r>
            <a:r>
              <a:rPr lang="zh-CN" altLang="en-US" sz="2000" dirty="0">
                <a:solidFill>
                  <a:prstClr val="black"/>
                </a:solidFill>
                <a:latin typeface="Arial" panose="020B0604020202020204" pitchFamily="34" charset="0"/>
                <a:ea typeface="微软雅黑" panose="020B0503020204020204" pitchFamily="34" charset="-122"/>
                <a:sym typeface="Arial" panose="020B0604020202020204" pitchFamily="34" charset="0"/>
              </a:rPr>
              <a:t>的肽段</a:t>
            </a:r>
            <a:r>
              <a:rPr lang="en-US" altLang="zh-CN" sz="2000" dirty="0">
                <a:solidFill>
                  <a:prstClr val="black"/>
                </a:solidFill>
                <a:latin typeface="Arial" panose="020B0604020202020204" pitchFamily="34" charset="0"/>
                <a:ea typeface="微软雅黑" panose="020B0503020204020204" pitchFamily="34" charset="-122"/>
                <a:sym typeface="Arial" panose="020B0604020202020204" pitchFamily="34" charset="0"/>
              </a:rPr>
              <a:t>precision</a:t>
            </a:r>
            <a:r>
              <a:rPr lang="zh-CN" altLang="en-US" sz="2000" dirty="0">
                <a:solidFill>
                  <a:srgbClr val="C00000"/>
                </a:solidFill>
                <a:latin typeface="Arial" panose="020B0604020202020204" pitchFamily="34" charset="0"/>
                <a:ea typeface="微软雅黑" panose="020B0503020204020204" pitchFamily="34" charset="-122"/>
                <a:sym typeface="Arial" panose="020B0604020202020204" pitchFamily="34" charset="0"/>
              </a:rPr>
              <a:t>与第二名相比</a:t>
            </a:r>
            <a:r>
              <a:rPr lang="zh-CN" altLang="en-US" sz="2000" dirty="0">
                <a:solidFill>
                  <a:prstClr val="black"/>
                </a:solidFill>
                <a:latin typeface="Arial" panose="020B0604020202020204" pitchFamily="34" charset="0"/>
                <a:ea typeface="微软雅黑" panose="020B0503020204020204" pitchFamily="34" charset="-122"/>
                <a:sym typeface="Arial" panose="020B0604020202020204" pitchFamily="34" charset="0"/>
              </a:rPr>
              <a:t>，可以提升</a:t>
            </a:r>
            <a:r>
              <a:rPr lang="en-US" altLang="zh-CN" sz="2000" dirty="0">
                <a:solidFill>
                  <a:prstClr val="black"/>
                </a:solidFill>
                <a:latin typeface="Arial" panose="020B0604020202020204" pitchFamily="34" charset="0"/>
                <a:ea typeface="微软雅黑" panose="020B0503020204020204" pitchFamily="34" charset="-122"/>
                <a:sym typeface="Arial" panose="020B0604020202020204" pitchFamily="34" charset="0"/>
              </a:rPr>
              <a:t>8.8%</a:t>
            </a:r>
            <a:r>
              <a:rPr lang="zh-CN" altLang="en-US" sz="2000" dirty="0">
                <a:solidFill>
                  <a:prstClr val="black"/>
                </a:solidFill>
                <a:latin typeface="Arial" panose="020B0604020202020204" pitchFamily="34" charset="0"/>
                <a:ea typeface="微软雅黑" panose="020B0503020204020204" pitchFamily="34" charset="-122"/>
                <a:sym typeface="Arial" panose="020B0604020202020204" pitchFamily="34" charset="0"/>
              </a:rPr>
              <a:t>；</a:t>
            </a:r>
            <a:endParaRPr lang="en-US" altLang="zh-CN" sz="20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a:p>
            <a:pPr algn="ctr" defTabSz="1219170"/>
            <a:r>
              <a:rPr lang="zh-CN" altLang="en-US" sz="2000" dirty="0">
                <a:solidFill>
                  <a:prstClr val="black"/>
                </a:solidFill>
                <a:latin typeface="Arial" panose="020B0604020202020204" pitchFamily="34" charset="0"/>
                <a:ea typeface="微软雅黑" panose="020B0503020204020204" pitchFamily="34" charset="-122"/>
                <a:sym typeface="Arial" panose="020B0604020202020204" pitchFamily="34" charset="0"/>
              </a:rPr>
              <a:t>比</a:t>
            </a:r>
            <a:r>
              <a:rPr lang="en-US" altLang="zh-CN" sz="2000" dirty="0" err="1">
                <a:solidFill>
                  <a:prstClr val="black"/>
                </a:solidFill>
                <a:latin typeface="Arial" panose="020B0604020202020204" pitchFamily="34" charset="0"/>
                <a:ea typeface="微软雅黑" panose="020B0503020204020204" pitchFamily="34" charset="-122"/>
                <a:sym typeface="Arial" panose="020B0604020202020204" pitchFamily="34" charset="0"/>
              </a:rPr>
              <a:t>DeepNovo</a:t>
            </a:r>
            <a:r>
              <a:rPr lang="zh-CN" altLang="en-US" sz="2000" dirty="0">
                <a:solidFill>
                  <a:prstClr val="black"/>
                </a:solidFill>
                <a:latin typeface="Arial" panose="020B0604020202020204" pitchFamily="34" charset="0"/>
                <a:ea typeface="微软雅黑" panose="020B0503020204020204" pitchFamily="34" charset="-122"/>
                <a:sym typeface="Arial" panose="020B0604020202020204" pitchFamily="34" charset="0"/>
              </a:rPr>
              <a:t>高</a:t>
            </a:r>
            <a:r>
              <a:rPr lang="en-US" altLang="zh-CN" sz="2000" dirty="0">
                <a:solidFill>
                  <a:prstClr val="black"/>
                </a:solidFill>
                <a:latin typeface="Arial" panose="020B0604020202020204" pitchFamily="34" charset="0"/>
                <a:ea typeface="微软雅黑" panose="020B0503020204020204" pitchFamily="34" charset="-122"/>
                <a:sym typeface="Arial" panose="020B0604020202020204" pitchFamily="34" charset="0"/>
              </a:rPr>
              <a:t>10-20%</a:t>
            </a:r>
            <a:r>
              <a:rPr lang="zh-CN" altLang="en-US" sz="2000" dirty="0">
                <a:solidFill>
                  <a:prstClr val="black"/>
                </a:solidFill>
                <a:latin typeface="Arial" panose="020B0604020202020204" pitchFamily="34" charset="0"/>
                <a:ea typeface="微软雅黑" panose="020B0503020204020204" pitchFamily="34" charset="-122"/>
                <a:sym typeface="Arial" panose="020B0604020202020204" pitchFamily="34" charset="0"/>
              </a:rPr>
              <a:t>，</a:t>
            </a:r>
            <a:r>
              <a:rPr lang="zh-CN" altLang="en-US" sz="2000" b="1" dirty="0">
                <a:solidFill>
                  <a:prstClr val="black"/>
                </a:solidFill>
                <a:latin typeface="Arial" panose="020B0604020202020204" pitchFamily="34" charset="0"/>
                <a:ea typeface="微软雅黑" panose="020B0503020204020204" pitchFamily="34" charset="-122"/>
                <a:sym typeface="Arial" panose="020B0604020202020204" pitchFamily="34" charset="0"/>
              </a:rPr>
              <a:t>有望比肩</a:t>
            </a:r>
            <a:r>
              <a:rPr lang="en-US" altLang="zh-CN" sz="2000" b="1" dirty="0">
                <a:solidFill>
                  <a:prstClr val="black"/>
                </a:solidFill>
                <a:latin typeface="Arial" panose="020B0604020202020204" pitchFamily="34" charset="0"/>
                <a:ea typeface="微软雅黑" panose="020B0503020204020204" pitchFamily="34" charset="-122"/>
                <a:sym typeface="Arial" panose="020B0604020202020204" pitchFamily="34" charset="0"/>
              </a:rPr>
              <a:t>database search</a:t>
            </a:r>
            <a:endParaRPr lang="zh-CN" altLang="en-US" sz="20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146387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BDE53EDE-BAB1-EC64-6F21-80F159F0BF8F}"/>
              </a:ext>
            </a:extLst>
          </p:cNvPr>
          <p:cNvPicPr>
            <a:picLocks noChangeAspect="1"/>
          </p:cNvPicPr>
          <p:nvPr/>
        </p:nvPicPr>
        <p:blipFill>
          <a:blip r:embed="rId3"/>
          <a:stretch>
            <a:fillRect/>
          </a:stretch>
        </p:blipFill>
        <p:spPr>
          <a:xfrm>
            <a:off x="658836" y="1196752"/>
            <a:ext cx="10568607" cy="2500199"/>
          </a:xfrm>
          <a:prstGeom prst="rect">
            <a:avLst/>
          </a:prstGeom>
        </p:spPr>
      </p:pic>
      <p:pic>
        <p:nvPicPr>
          <p:cNvPr id="16" name="图片 15">
            <a:extLst>
              <a:ext uri="{FF2B5EF4-FFF2-40B4-BE49-F238E27FC236}">
                <a16:creationId xmlns:a16="http://schemas.microsoft.com/office/drawing/2014/main" id="{6F81CB30-0025-3F18-0CA1-C5D836B2A5E0}"/>
              </a:ext>
            </a:extLst>
          </p:cNvPr>
          <p:cNvPicPr>
            <a:picLocks noChangeAspect="1"/>
          </p:cNvPicPr>
          <p:nvPr/>
        </p:nvPicPr>
        <p:blipFill rotWithShape="1">
          <a:blip r:embed="rId4"/>
          <a:srcRect l="160" r="110"/>
          <a:stretch/>
        </p:blipFill>
        <p:spPr bwMode="auto">
          <a:xfrm>
            <a:off x="192664" y="3599055"/>
            <a:ext cx="11880000" cy="2134201"/>
          </a:xfrm>
          <a:prstGeom prst="rect">
            <a:avLst/>
          </a:prstGeom>
          <a:ln>
            <a:noFill/>
          </a:ln>
          <a:extLst>
            <a:ext uri="{53640926-AAD7-44D8-BBD7-CCE9431645EC}">
              <a14:shadowObscured xmlns:a14="http://schemas.microsoft.com/office/drawing/2010/main"/>
            </a:ext>
          </a:extLst>
        </p:spPr>
      </p:pic>
      <p:sp>
        <p:nvSpPr>
          <p:cNvPr id="17" name="TextBox 2">
            <a:extLst>
              <a:ext uri="{FF2B5EF4-FFF2-40B4-BE49-F238E27FC236}">
                <a16:creationId xmlns:a16="http://schemas.microsoft.com/office/drawing/2014/main" id="{FF7052B3-3E05-F363-D638-C5A8399238C7}"/>
              </a:ext>
            </a:extLst>
          </p:cNvPr>
          <p:cNvSpPr txBox="1"/>
          <p:nvPr/>
        </p:nvSpPr>
        <p:spPr>
          <a:xfrm>
            <a:off x="1707597" y="116632"/>
            <a:ext cx="9356955" cy="657552"/>
          </a:xfrm>
          <a:prstGeom prst="rect">
            <a:avLst/>
          </a:prstGeom>
          <a:noFill/>
        </p:spPr>
        <p:txBody>
          <a:bodyPr wrap="square" lIns="82296" tIns="41148" rIns="82296" bIns="41148" rtlCol="0">
            <a:spAutoFit/>
          </a:bodyPr>
          <a:lstStyle/>
          <a:p>
            <a:pPr algn="ctr" defTabSz="1219170"/>
            <a:r>
              <a:rPr lang="zh-CN" altLang="en-US" sz="3733"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大数据集提高了</a:t>
            </a:r>
            <a:r>
              <a:rPr lang="en-US" altLang="zh-CN" sz="3733"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π-</a:t>
            </a:r>
            <a:r>
              <a:rPr lang="en-US" altLang="zh-CN" sz="3733" b="1" dirty="0" err="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HelixNovo</a:t>
            </a:r>
            <a:r>
              <a:rPr lang="zh-CN" altLang="en-US" sz="3733"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性能</a:t>
            </a:r>
          </a:p>
        </p:txBody>
      </p:sp>
    </p:spTree>
    <p:extLst>
      <p:ext uri="{BB962C8B-B14F-4D97-AF65-F5344CB8AC3E}">
        <p14:creationId xmlns:p14="http://schemas.microsoft.com/office/powerpoint/2010/main" val="6535914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a:extLst>
              <a:ext uri="{FF2B5EF4-FFF2-40B4-BE49-F238E27FC236}">
                <a16:creationId xmlns:a16="http://schemas.microsoft.com/office/drawing/2014/main" id="{9739CAA9-05EB-4044-2C52-E1E33D78A9F5}"/>
              </a:ext>
            </a:extLst>
          </p:cNvPr>
          <p:cNvSpPr txBox="1"/>
          <p:nvPr/>
        </p:nvSpPr>
        <p:spPr>
          <a:xfrm>
            <a:off x="527382" y="214405"/>
            <a:ext cx="10031999" cy="657552"/>
          </a:xfrm>
          <a:prstGeom prst="rect">
            <a:avLst/>
          </a:prstGeom>
          <a:noFill/>
        </p:spPr>
        <p:txBody>
          <a:bodyPr wrap="square" lIns="82296" tIns="41148" rIns="82296" bIns="41148" rtlCol="0">
            <a:spAutoFit/>
          </a:bodyPr>
          <a:lstStyle/>
          <a:p>
            <a:pPr algn="ctr" defTabSz="1219170"/>
            <a:r>
              <a:rPr lang="zh-CN" altLang="en-US" sz="3733"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一个新应用</a:t>
            </a:r>
            <a:r>
              <a:rPr lang="zh-CN" altLang="en-US" sz="3733"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en-US" altLang="zh-CN" sz="3733"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de novo</a:t>
            </a:r>
            <a:r>
              <a:rPr lang="zh-CN" altLang="en-US" sz="3733"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用于微生物物种鉴定</a:t>
            </a:r>
          </a:p>
        </p:txBody>
      </p:sp>
      <p:sp>
        <p:nvSpPr>
          <p:cNvPr id="13" name="文本框 12">
            <a:extLst>
              <a:ext uri="{FF2B5EF4-FFF2-40B4-BE49-F238E27FC236}">
                <a16:creationId xmlns:a16="http://schemas.microsoft.com/office/drawing/2014/main" id="{F408E1CC-6947-2149-957C-5419F2D7BF2A}"/>
              </a:ext>
            </a:extLst>
          </p:cNvPr>
          <p:cNvSpPr txBox="1"/>
          <p:nvPr/>
        </p:nvSpPr>
        <p:spPr>
          <a:xfrm>
            <a:off x="3041312" y="2420888"/>
            <a:ext cx="3597329" cy="584775"/>
          </a:xfrm>
          <a:prstGeom prst="rect">
            <a:avLst/>
          </a:prstGeom>
          <a:noFill/>
        </p:spPr>
        <p:txBody>
          <a:bodyPr wrap="square">
            <a:spAutoFit/>
          </a:bodyPr>
          <a:lstStyle/>
          <a:p>
            <a:pPr algn="ctr" defTabSz="1219170"/>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De novo for unidentified spectra</a:t>
            </a:r>
          </a:p>
          <a:p>
            <a:pPr algn="ctr" defTabSz="1219170"/>
            <a:r>
              <a:rPr lang="zh-CN" altLang="en-US" sz="1600"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提高鉴定解析率</a:t>
            </a:r>
          </a:p>
        </p:txBody>
      </p:sp>
      <p:sp>
        <p:nvSpPr>
          <p:cNvPr id="15" name="文本框 14">
            <a:extLst>
              <a:ext uri="{FF2B5EF4-FFF2-40B4-BE49-F238E27FC236}">
                <a16:creationId xmlns:a16="http://schemas.microsoft.com/office/drawing/2014/main" id="{57B382D7-F0E1-D36D-BA12-03C9A393A56A}"/>
              </a:ext>
            </a:extLst>
          </p:cNvPr>
          <p:cNvSpPr txBox="1"/>
          <p:nvPr/>
        </p:nvSpPr>
        <p:spPr>
          <a:xfrm>
            <a:off x="335360" y="1003181"/>
            <a:ext cx="4032448" cy="666977"/>
          </a:xfrm>
          <a:prstGeom prst="rect">
            <a:avLst/>
          </a:prstGeom>
          <a:noFill/>
        </p:spPr>
        <p:txBody>
          <a:bodyPr wrap="square">
            <a:spAutoFit/>
          </a:bodyPr>
          <a:lstStyle/>
          <a:p>
            <a:pPr algn="ctr" defTabSz="1219170"/>
            <a:r>
              <a:rPr lang="en-US" altLang="zh-CN"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36 million MS2 spectra from a gut metaproteome dataset (2019 Cell) </a:t>
            </a:r>
            <a:endParaRPr lang="zh-CN" altLang="en-US"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nvGrpSpPr>
          <p:cNvPr id="19" name="组合 18">
            <a:extLst>
              <a:ext uri="{FF2B5EF4-FFF2-40B4-BE49-F238E27FC236}">
                <a16:creationId xmlns:a16="http://schemas.microsoft.com/office/drawing/2014/main" id="{BAA52E17-D592-D001-2F9A-29FE897F1C09}"/>
              </a:ext>
            </a:extLst>
          </p:cNvPr>
          <p:cNvGrpSpPr/>
          <p:nvPr/>
        </p:nvGrpSpPr>
        <p:grpSpPr>
          <a:xfrm>
            <a:off x="911424" y="1796819"/>
            <a:ext cx="2112000" cy="2136237"/>
            <a:chOff x="911424" y="1796819"/>
            <a:chExt cx="2112000" cy="2136237"/>
          </a:xfrm>
        </p:grpSpPr>
        <p:sp>
          <p:nvSpPr>
            <p:cNvPr id="10" name="椭圆 9">
              <a:extLst>
                <a:ext uri="{FF2B5EF4-FFF2-40B4-BE49-F238E27FC236}">
                  <a16:creationId xmlns:a16="http://schemas.microsoft.com/office/drawing/2014/main" id="{AA370186-8C47-97C2-9726-825EF6E3F9E7}"/>
                </a:ext>
              </a:extLst>
            </p:cNvPr>
            <p:cNvSpPr/>
            <p:nvPr/>
          </p:nvSpPr>
          <p:spPr>
            <a:xfrm>
              <a:off x="911424" y="1796819"/>
              <a:ext cx="2112000" cy="2112000"/>
            </a:xfrm>
            <a:prstGeom prst="ellipse">
              <a:avLst/>
            </a:prstGeom>
            <a:solidFill>
              <a:schemeClr val="tx2">
                <a:lumMod val="40000"/>
                <a:lumOff val="60000"/>
              </a:schemeClr>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椭圆 10">
              <a:extLst>
                <a:ext uri="{FF2B5EF4-FFF2-40B4-BE49-F238E27FC236}">
                  <a16:creationId xmlns:a16="http://schemas.microsoft.com/office/drawing/2014/main" id="{DEE5CEC7-B123-C4B1-0223-146B9529832F}"/>
                </a:ext>
              </a:extLst>
            </p:cNvPr>
            <p:cNvSpPr/>
            <p:nvPr/>
          </p:nvSpPr>
          <p:spPr>
            <a:xfrm>
              <a:off x="1157424" y="1796819"/>
              <a:ext cx="1620000" cy="1620000"/>
            </a:xfrm>
            <a:prstGeom prst="ellipse">
              <a:avLst/>
            </a:prstGeom>
            <a:solidFill>
              <a:schemeClr val="accent6">
                <a:lumMod val="60000"/>
                <a:lumOff val="40000"/>
              </a:schemeClr>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文本框 16">
              <a:extLst>
                <a:ext uri="{FF2B5EF4-FFF2-40B4-BE49-F238E27FC236}">
                  <a16:creationId xmlns:a16="http://schemas.microsoft.com/office/drawing/2014/main" id="{1DCCC211-AAA1-7A0F-85A7-19E062A46643}"/>
                </a:ext>
              </a:extLst>
            </p:cNvPr>
            <p:cNvSpPr txBox="1"/>
            <p:nvPr/>
          </p:nvSpPr>
          <p:spPr>
            <a:xfrm>
              <a:off x="1313091" y="2340170"/>
              <a:ext cx="1308667" cy="584775"/>
            </a:xfrm>
            <a:prstGeom prst="rect">
              <a:avLst/>
            </a:prstGeom>
            <a:noFill/>
          </p:spPr>
          <p:txBody>
            <a:bodyPr wrap="square">
              <a:spAutoFit/>
            </a:bodyPr>
            <a:lstStyle/>
            <a:p>
              <a:pPr algn="ctr" defTabSz="1219170"/>
              <a:r>
                <a:rPr lang="en-US" altLang="zh-CN"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26.5 million PSMs</a:t>
              </a: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8" name="文本框 17">
              <a:extLst>
                <a:ext uri="{FF2B5EF4-FFF2-40B4-BE49-F238E27FC236}">
                  <a16:creationId xmlns:a16="http://schemas.microsoft.com/office/drawing/2014/main" id="{95E4E898-32E8-CFFD-9C3B-F7F87CC94E4F}"/>
                </a:ext>
              </a:extLst>
            </p:cNvPr>
            <p:cNvSpPr txBox="1"/>
            <p:nvPr/>
          </p:nvSpPr>
          <p:spPr>
            <a:xfrm>
              <a:off x="1247424" y="3409836"/>
              <a:ext cx="1440000" cy="523220"/>
            </a:xfrm>
            <a:prstGeom prst="rect">
              <a:avLst/>
            </a:prstGeom>
            <a:noFill/>
          </p:spPr>
          <p:txBody>
            <a:bodyPr wrap="square">
              <a:spAutoFit/>
            </a:bodyPr>
            <a:lstStyle/>
            <a:p>
              <a:pPr algn="ctr" defTabSz="1219170"/>
              <a:r>
                <a:rPr lang="en-US" altLang="zh-CN" sz="14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9.5 million MS2 spectra</a:t>
              </a:r>
              <a:endParaRPr lang="zh-CN" altLang="en-US" sz="14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cxnSp>
        <p:nvCxnSpPr>
          <p:cNvPr id="20" name="直接箭头连接符 19">
            <a:extLst>
              <a:ext uri="{FF2B5EF4-FFF2-40B4-BE49-F238E27FC236}">
                <a16:creationId xmlns:a16="http://schemas.microsoft.com/office/drawing/2014/main" id="{414A6802-F05F-1B36-C2D6-9EA4B83EEE5D}"/>
              </a:ext>
            </a:extLst>
          </p:cNvPr>
          <p:cNvCxnSpPr>
            <a:cxnSpLocks/>
          </p:cNvCxnSpPr>
          <p:nvPr/>
        </p:nvCxnSpPr>
        <p:spPr>
          <a:xfrm flipV="1">
            <a:off x="2855640" y="2132856"/>
            <a:ext cx="792088" cy="4320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EA30A60D-5F66-1630-5B49-F5859195F2E3}"/>
              </a:ext>
            </a:extLst>
          </p:cNvPr>
          <p:cNvSpPr txBox="1"/>
          <p:nvPr/>
        </p:nvSpPr>
        <p:spPr>
          <a:xfrm>
            <a:off x="3007885" y="3284984"/>
            <a:ext cx="3664179" cy="584775"/>
          </a:xfrm>
          <a:prstGeom prst="rect">
            <a:avLst/>
          </a:prstGeom>
          <a:noFill/>
        </p:spPr>
        <p:txBody>
          <a:bodyPr wrap="square">
            <a:spAutoFit/>
          </a:bodyPr>
          <a:lstStyle/>
          <a:p>
            <a:pPr algn="ctr" defTabSz="1219170"/>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Determine taxonomic resolution</a:t>
            </a:r>
          </a:p>
          <a:p>
            <a:pPr algn="ctr" defTabSz="1219170"/>
            <a:r>
              <a:rPr lang="zh-CN" altLang="en-US" sz="1600"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提升物种分辨率</a:t>
            </a:r>
          </a:p>
        </p:txBody>
      </p:sp>
      <p:cxnSp>
        <p:nvCxnSpPr>
          <p:cNvPr id="24" name="直接箭头连接符 23">
            <a:extLst>
              <a:ext uri="{FF2B5EF4-FFF2-40B4-BE49-F238E27FC236}">
                <a16:creationId xmlns:a16="http://schemas.microsoft.com/office/drawing/2014/main" id="{E7788F59-145E-22A6-4AB6-99A44131B1AC}"/>
              </a:ext>
            </a:extLst>
          </p:cNvPr>
          <p:cNvCxnSpPr>
            <a:cxnSpLocks/>
            <a:stCxn id="13" idx="2"/>
            <a:endCxn id="23" idx="0"/>
          </p:cNvCxnSpPr>
          <p:nvPr/>
        </p:nvCxnSpPr>
        <p:spPr>
          <a:xfrm flipH="1">
            <a:off x="4839975" y="3005663"/>
            <a:ext cx="2" cy="27932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文本框 50">
            <a:extLst>
              <a:ext uri="{FF2B5EF4-FFF2-40B4-BE49-F238E27FC236}">
                <a16:creationId xmlns:a16="http://schemas.microsoft.com/office/drawing/2014/main" id="{5EEEA3D4-0AFE-0B13-25A2-6C37160121FB}"/>
              </a:ext>
            </a:extLst>
          </p:cNvPr>
          <p:cNvSpPr txBox="1"/>
          <p:nvPr/>
        </p:nvSpPr>
        <p:spPr>
          <a:xfrm>
            <a:off x="3719736" y="1844824"/>
            <a:ext cx="2238113" cy="379656"/>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defTabSz="1219170"/>
            <a:r>
              <a:rPr lang="el-GR" altLang="zh-CN" sz="1867" dirty="0">
                <a:solidFill>
                  <a:prstClr val="black"/>
                </a:solidFill>
                <a:latin typeface="Arial" panose="020B0604020202020204" pitchFamily="34" charset="0"/>
                <a:ea typeface="微软雅黑" panose="020B0503020204020204" pitchFamily="34" charset="-122"/>
                <a:sym typeface="Arial" panose="020B0604020202020204" pitchFamily="34" charset="0"/>
              </a:rPr>
              <a:t>π-</a:t>
            </a:r>
            <a:r>
              <a:rPr lang="en-US" altLang="zh-CN" sz="1867" dirty="0" err="1">
                <a:solidFill>
                  <a:prstClr val="black"/>
                </a:solidFill>
                <a:latin typeface="Arial" panose="020B0604020202020204" pitchFamily="34" charset="0"/>
                <a:ea typeface="微软雅黑" panose="020B0503020204020204" pitchFamily="34" charset="-122"/>
                <a:sym typeface="Arial" panose="020B0604020202020204" pitchFamily="34" charset="0"/>
              </a:rPr>
              <a:t>HelixNovo</a:t>
            </a:r>
            <a:r>
              <a:rPr lang="zh-CN" altLang="en-US" sz="1867" dirty="0">
                <a:solidFill>
                  <a:prstClr val="black"/>
                </a:solidFill>
                <a:latin typeface="Arial" panose="020B0604020202020204" pitchFamily="34" charset="0"/>
                <a:ea typeface="微软雅黑" panose="020B0503020204020204" pitchFamily="34" charset="-122"/>
                <a:sym typeface="Arial" panose="020B0604020202020204" pitchFamily="34" charset="0"/>
              </a:rPr>
              <a:t>的应用</a:t>
            </a:r>
          </a:p>
        </p:txBody>
      </p:sp>
      <p:sp>
        <p:nvSpPr>
          <p:cNvPr id="2" name="文本框 1">
            <a:extLst>
              <a:ext uri="{FF2B5EF4-FFF2-40B4-BE49-F238E27FC236}">
                <a16:creationId xmlns:a16="http://schemas.microsoft.com/office/drawing/2014/main" id="{56C63ABC-3DB7-B221-EB8A-B7B6F18462F5}"/>
              </a:ext>
            </a:extLst>
          </p:cNvPr>
          <p:cNvSpPr txBox="1"/>
          <p:nvPr/>
        </p:nvSpPr>
        <p:spPr>
          <a:xfrm>
            <a:off x="6680293" y="1131709"/>
            <a:ext cx="5248355" cy="2308324"/>
          </a:xfrm>
          <a:prstGeom prst="rect">
            <a:avLst/>
          </a:prstGeom>
          <a:noFill/>
        </p:spPr>
        <p:txBody>
          <a:bodyPr wrap="square" rtlCol="0">
            <a:spAutoFit/>
          </a:bodyPr>
          <a:lstStyle/>
          <a:p>
            <a:pPr algn="just"/>
            <a:r>
              <a:rPr lang="en-US" altLang="zh-CN" b="1" i="1"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De novo sequencing</a:t>
            </a:r>
            <a:r>
              <a:rPr lang="zh-CN" altLang="en-US" b="1"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结合搜库</a:t>
            </a:r>
            <a:r>
              <a:rPr lang="zh-CN" altLang="en-US"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：使用搜库结果训练，并将训练好的</a:t>
            </a:r>
            <a:r>
              <a:rPr lang="en-US" altLang="zh-CN"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de novo</a:t>
            </a:r>
            <a:r>
              <a:rPr lang="zh-CN" altLang="en-US"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模型用于鉴定搜库无法鉴定的肽段</a:t>
            </a:r>
          </a:p>
          <a:p>
            <a:pPr algn="just"/>
            <a:r>
              <a:rPr lang="en-US" altLang="zh-CN" b="1"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Quality control for </a:t>
            </a:r>
            <a:r>
              <a:rPr lang="en-US" altLang="zh-CN" b="1" i="1"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de novo sequencing</a:t>
            </a:r>
            <a:r>
              <a:rPr lang="en-US" altLang="zh-CN" b="1"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endParaRPr lang="en-US" altLang="zh-CN" b="1" i="1"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p>
            <a:pPr marL="342900" indent="-342900" algn="just">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T\D\DS: in target database but absent in decoy database and database search results</a:t>
            </a:r>
          </a:p>
          <a:p>
            <a:pPr marL="342900" indent="-342900" algn="just">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T\D: in target database but absent in decoy database </a:t>
            </a:r>
          </a:p>
        </p:txBody>
      </p:sp>
      <p:grpSp>
        <p:nvGrpSpPr>
          <p:cNvPr id="31" name="组合 30">
            <a:extLst>
              <a:ext uri="{FF2B5EF4-FFF2-40B4-BE49-F238E27FC236}">
                <a16:creationId xmlns:a16="http://schemas.microsoft.com/office/drawing/2014/main" id="{E0DE2275-20ED-31EF-8D3C-4665523C5B51}"/>
              </a:ext>
            </a:extLst>
          </p:cNvPr>
          <p:cNvGrpSpPr/>
          <p:nvPr/>
        </p:nvGrpSpPr>
        <p:grpSpPr>
          <a:xfrm>
            <a:off x="222140" y="3867150"/>
            <a:ext cx="12247673" cy="3343275"/>
            <a:chOff x="222140" y="3867150"/>
            <a:chExt cx="12247673" cy="3343275"/>
          </a:xfrm>
        </p:grpSpPr>
        <p:graphicFrame>
          <p:nvGraphicFramePr>
            <p:cNvPr id="4" name="对象 3">
              <a:extLst>
                <a:ext uri="{FF2B5EF4-FFF2-40B4-BE49-F238E27FC236}">
                  <a16:creationId xmlns:a16="http://schemas.microsoft.com/office/drawing/2014/main" id="{036637D5-B3E4-5BFB-12A0-274B24E4C349}"/>
                </a:ext>
              </a:extLst>
            </p:cNvPr>
            <p:cNvGraphicFramePr>
              <a:graphicFrameLocks noChangeAspect="1"/>
            </p:cNvGraphicFramePr>
            <p:nvPr>
              <p:extLst>
                <p:ext uri="{D42A27DB-BD31-4B8C-83A1-F6EECF244321}">
                  <p14:modId xmlns:p14="http://schemas.microsoft.com/office/powerpoint/2010/main" val="225009598"/>
                </p:ext>
              </p:extLst>
            </p:nvPr>
          </p:nvGraphicFramePr>
          <p:xfrm>
            <a:off x="222140" y="3947450"/>
            <a:ext cx="7902874" cy="3230779"/>
          </p:xfrm>
          <a:graphic>
            <a:graphicData uri="http://schemas.openxmlformats.org/presentationml/2006/ole">
              <mc:AlternateContent xmlns:mc="http://schemas.openxmlformats.org/markup-compatibility/2006">
                <mc:Choice xmlns:v="urn:schemas-microsoft-com:vml" Requires="v">
                  <p:oleObj name="Prism 8" r:id="rId3" imgW="7466532" imgH="3052115" progId="Prism8.Document">
                    <p:embed/>
                  </p:oleObj>
                </mc:Choice>
                <mc:Fallback>
                  <p:oleObj name="Prism 8" r:id="rId3" imgW="7466532" imgH="3052115" progId="Prism8.Document">
                    <p:embed/>
                    <p:pic>
                      <p:nvPicPr>
                        <p:cNvPr id="14" name="对象 13">
                          <a:extLst>
                            <a:ext uri="{FF2B5EF4-FFF2-40B4-BE49-F238E27FC236}">
                              <a16:creationId xmlns:a16="http://schemas.microsoft.com/office/drawing/2014/main" id="{FA7150D0-6261-AE48-36FA-4EB2CF9910A4}"/>
                            </a:ext>
                          </a:extLst>
                        </p:cNvPr>
                        <p:cNvPicPr/>
                        <p:nvPr/>
                      </p:nvPicPr>
                      <p:blipFill>
                        <a:blip r:embed="rId4"/>
                        <a:stretch>
                          <a:fillRect/>
                        </a:stretch>
                      </p:blipFill>
                      <p:spPr>
                        <a:xfrm>
                          <a:off x="222140" y="3947450"/>
                          <a:ext cx="7902874" cy="3230779"/>
                        </a:xfrm>
                        <a:prstGeom prst="rect">
                          <a:avLst/>
                        </a:prstGeom>
                      </p:spPr>
                    </p:pic>
                  </p:oleObj>
                </mc:Fallback>
              </mc:AlternateContent>
            </a:graphicData>
          </a:graphic>
        </p:graphicFrame>
        <p:sp>
          <p:nvSpPr>
            <p:cNvPr id="3" name="文本框 2">
              <a:extLst>
                <a:ext uri="{FF2B5EF4-FFF2-40B4-BE49-F238E27FC236}">
                  <a16:creationId xmlns:a16="http://schemas.microsoft.com/office/drawing/2014/main" id="{AE92E70C-D98B-4190-F316-E3255FDDD948}"/>
                </a:ext>
              </a:extLst>
            </p:cNvPr>
            <p:cNvSpPr txBox="1"/>
            <p:nvPr/>
          </p:nvSpPr>
          <p:spPr>
            <a:xfrm>
              <a:off x="10736431" y="4102911"/>
              <a:ext cx="1125538" cy="400110"/>
            </a:xfrm>
            <a:prstGeom prst="rect">
              <a:avLst/>
            </a:prstGeom>
            <a:noFill/>
          </p:spPr>
          <p:txBody>
            <a:bodyPr wrap="square" rtlCol="0">
              <a:spAutoFit/>
            </a:bodyPr>
            <a:lstStyle/>
            <a:p>
              <a:r>
                <a:rPr lang="zh-CN" altLang="en-US" sz="2000"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2000"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16.4%</a:t>
              </a:r>
            </a:p>
          </p:txBody>
        </p:sp>
        <p:graphicFrame>
          <p:nvGraphicFramePr>
            <p:cNvPr id="5" name="对象 4">
              <a:extLst>
                <a:ext uri="{FF2B5EF4-FFF2-40B4-BE49-F238E27FC236}">
                  <a16:creationId xmlns:a16="http://schemas.microsoft.com/office/drawing/2014/main" id="{31AFACCA-850D-5195-42C9-F4DA012994DA}"/>
                </a:ext>
              </a:extLst>
            </p:cNvPr>
            <p:cNvGraphicFramePr>
              <a:graphicFrameLocks noChangeAspect="1"/>
            </p:cNvGraphicFramePr>
            <p:nvPr>
              <p:extLst>
                <p:ext uri="{D42A27DB-BD31-4B8C-83A1-F6EECF244321}">
                  <p14:modId xmlns:p14="http://schemas.microsoft.com/office/powerpoint/2010/main" val="762050105"/>
                </p:ext>
              </p:extLst>
            </p:nvPr>
          </p:nvGraphicFramePr>
          <p:xfrm>
            <a:off x="7548563" y="3867150"/>
            <a:ext cx="4921250" cy="3343275"/>
          </p:xfrm>
          <a:graphic>
            <a:graphicData uri="http://schemas.openxmlformats.org/presentationml/2006/ole">
              <mc:AlternateContent xmlns:mc="http://schemas.openxmlformats.org/markup-compatibility/2006">
                <mc:Choice xmlns:v="urn:schemas-microsoft-com:vml" Requires="v">
                  <p:oleObj name="Prism 8" r:id="rId5" imgW="8297306" imgH="5638079" progId="Prism8.Document">
                    <p:embed/>
                  </p:oleObj>
                </mc:Choice>
                <mc:Fallback>
                  <p:oleObj name="Prism 8" r:id="rId5" imgW="8297306" imgH="5638079" progId="Prism8.Document">
                    <p:embed/>
                    <p:pic>
                      <p:nvPicPr>
                        <p:cNvPr id="15" name="对象 14">
                          <a:extLst>
                            <a:ext uri="{FF2B5EF4-FFF2-40B4-BE49-F238E27FC236}">
                              <a16:creationId xmlns:a16="http://schemas.microsoft.com/office/drawing/2014/main" id="{96D3B216-AA23-7F6B-CCC3-C397CE04C695}"/>
                            </a:ext>
                          </a:extLst>
                        </p:cNvPr>
                        <p:cNvPicPr/>
                        <p:nvPr/>
                      </p:nvPicPr>
                      <p:blipFill>
                        <a:blip r:embed="rId6"/>
                        <a:stretch>
                          <a:fillRect/>
                        </a:stretch>
                      </p:blipFill>
                      <p:spPr>
                        <a:xfrm>
                          <a:off x="7548563" y="3867150"/>
                          <a:ext cx="4921250" cy="3343275"/>
                        </a:xfrm>
                        <a:prstGeom prst="rect">
                          <a:avLst/>
                        </a:prstGeom>
                      </p:spPr>
                    </p:pic>
                  </p:oleObj>
                </mc:Fallback>
              </mc:AlternateContent>
            </a:graphicData>
          </a:graphic>
        </p:graphicFrame>
        <p:pic>
          <p:nvPicPr>
            <p:cNvPr id="6" name="图片 5">
              <a:extLst>
                <a:ext uri="{FF2B5EF4-FFF2-40B4-BE49-F238E27FC236}">
                  <a16:creationId xmlns:a16="http://schemas.microsoft.com/office/drawing/2014/main" id="{D4F163B9-6178-B0A8-381A-288630EA23E6}"/>
                </a:ext>
              </a:extLst>
            </p:cNvPr>
            <p:cNvPicPr>
              <a:picLocks noChangeAspect="1"/>
            </p:cNvPicPr>
            <p:nvPr/>
          </p:nvPicPr>
          <p:blipFill rotWithShape="1">
            <a:blip r:embed="rId7"/>
            <a:srcRect l="31190" t="2388" r="23460" b="88047"/>
            <a:stretch/>
          </p:blipFill>
          <p:spPr>
            <a:xfrm>
              <a:off x="10654854" y="4503021"/>
              <a:ext cx="858966" cy="297078"/>
            </a:xfrm>
            <a:prstGeom prst="rect">
              <a:avLst/>
            </a:prstGeom>
          </p:spPr>
        </p:pic>
        <p:pic>
          <p:nvPicPr>
            <p:cNvPr id="12" name="图片 11">
              <a:extLst>
                <a:ext uri="{FF2B5EF4-FFF2-40B4-BE49-F238E27FC236}">
                  <a16:creationId xmlns:a16="http://schemas.microsoft.com/office/drawing/2014/main" id="{3C4DFC3F-CBE8-6253-5D45-C0072A27DD9B}"/>
                </a:ext>
              </a:extLst>
            </p:cNvPr>
            <p:cNvPicPr>
              <a:picLocks noChangeAspect="1"/>
            </p:cNvPicPr>
            <p:nvPr/>
          </p:nvPicPr>
          <p:blipFill rotWithShape="1">
            <a:blip r:embed="rId7"/>
            <a:srcRect l="31190" t="2388" r="23460" b="88047"/>
            <a:stretch/>
          </p:blipFill>
          <p:spPr>
            <a:xfrm>
              <a:off x="8688288" y="4503021"/>
              <a:ext cx="858966" cy="297078"/>
            </a:xfrm>
            <a:prstGeom prst="rect">
              <a:avLst/>
            </a:prstGeom>
          </p:spPr>
        </p:pic>
        <p:sp>
          <p:nvSpPr>
            <p:cNvPr id="21" name="文本框 20">
              <a:extLst>
                <a:ext uri="{FF2B5EF4-FFF2-40B4-BE49-F238E27FC236}">
                  <a16:creationId xmlns:a16="http://schemas.microsoft.com/office/drawing/2014/main" id="{A093BFA1-3696-59B6-8AFC-D82D28E4465C}"/>
                </a:ext>
              </a:extLst>
            </p:cNvPr>
            <p:cNvSpPr txBox="1"/>
            <p:nvPr/>
          </p:nvSpPr>
          <p:spPr>
            <a:xfrm>
              <a:off x="5894290" y="4528517"/>
              <a:ext cx="1295547" cy="242567"/>
            </a:xfrm>
            <a:prstGeom prst="rect">
              <a:avLst/>
            </a:prstGeom>
            <a:solidFill>
              <a:schemeClr val="bg1"/>
            </a:solidFill>
            <a:ln>
              <a:solidFill>
                <a:schemeClr val="bg1"/>
              </a:solidFill>
            </a:ln>
          </p:spPr>
          <p:txBody>
            <a:bodyPr wrap="none" rtlCol="0">
              <a:spAutoFit/>
            </a:bodyPr>
            <a:lstStyle/>
            <a:p>
              <a:pPr>
                <a:lnSpc>
                  <a:spcPct val="80000"/>
                </a:lnSpc>
              </a:pPr>
              <a:r>
                <a:rPr lang="el-GR" altLang="zh-CN" sz="1200"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π-</a:t>
              </a:r>
              <a:r>
                <a:rPr lang="en-US" altLang="zh-CN" sz="1200" dirty="0" err="1">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HelixNovo</a:t>
              </a:r>
              <a:r>
                <a:rPr lang="en-US" altLang="zh-CN" sz="1200"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-BS</a:t>
              </a:r>
              <a:endParaRPr lang="zh-CN" altLang="en-US"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22" name="文本框 21">
              <a:extLst>
                <a:ext uri="{FF2B5EF4-FFF2-40B4-BE49-F238E27FC236}">
                  <a16:creationId xmlns:a16="http://schemas.microsoft.com/office/drawing/2014/main" id="{B706416B-B294-8160-F28E-CDA24C4035F0}"/>
                </a:ext>
              </a:extLst>
            </p:cNvPr>
            <p:cNvSpPr txBox="1"/>
            <p:nvPr/>
          </p:nvSpPr>
          <p:spPr>
            <a:xfrm>
              <a:off x="3071664" y="4528517"/>
              <a:ext cx="1313180" cy="242567"/>
            </a:xfrm>
            <a:prstGeom prst="rect">
              <a:avLst/>
            </a:prstGeom>
            <a:solidFill>
              <a:schemeClr val="bg1"/>
            </a:solidFill>
            <a:ln>
              <a:solidFill>
                <a:schemeClr val="bg1"/>
              </a:solidFill>
            </a:ln>
          </p:spPr>
          <p:txBody>
            <a:bodyPr wrap="none" rtlCol="0">
              <a:spAutoFit/>
            </a:bodyPr>
            <a:lstStyle/>
            <a:p>
              <a:pPr>
                <a:lnSpc>
                  <a:spcPct val="80000"/>
                </a:lnSpc>
              </a:pPr>
              <a:r>
                <a:rPr lang="el-GR" altLang="zh-CN" sz="1200"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π-</a:t>
              </a:r>
              <a:r>
                <a:rPr lang="en-US" altLang="zh-CN" sz="1200" dirty="0" err="1">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HelixNovo</a:t>
              </a:r>
              <a:r>
                <a:rPr lang="en-US" altLang="zh-CN" sz="1200"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-GS</a:t>
              </a:r>
              <a:endParaRPr lang="zh-CN" altLang="en-US"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26" name="文本框 25">
              <a:extLst>
                <a:ext uri="{FF2B5EF4-FFF2-40B4-BE49-F238E27FC236}">
                  <a16:creationId xmlns:a16="http://schemas.microsoft.com/office/drawing/2014/main" id="{B6F199A0-A0F9-39C4-F342-55A8EBE42221}"/>
                </a:ext>
              </a:extLst>
            </p:cNvPr>
            <p:cNvSpPr txBox="1"/>
            <p:nvPr/>
          </p:nvSpPr>
          <p:spPr>
            <a:xfrm>
              <a:off x="10897458" y="4655186"/>
              <a:ext cx="612000" cy="108000"/>
            </a:xfrm>
            <a:prstGeom prst="rect">
              <a:avLst/>
            </a:prstGeom>
            <a:solidFill>
              <a:schemeClr val="bg1"/>
            </a:solidFill>
            <a:ln>
              <a:solidFill>
                <a:schemeClr val="bg1"/>
              </a:solidFill>
            </a:ln>
          </p:spPr>
          <p:txBody>
            <a:bodyPr wrap="square" rtlCol="0">
              <a:spAutoFit/>
            </a:bodyPr>
            <a:lstStyle/>
            <a:p>
              <a:pPr>
                <a:lnSpc>
                  <a:spcPct val="80000"/>
                </a:lnSpc>
              </a:pPr>
              <a:endParaRPr lang="zh-CN" altLang="en-US" sz="800" dirty="0">
                <a:latin typeface="Arial" panose="020B0604020202020204" pitchFamily="34" charset="0"/>
                <a:ea typeface="微软雅黑" panose="020B0503020204020204" pitchFamily="34" charset="-122"/>
                <a:sym typeface="Arial" panose="020B0604020202020204" pitchFamily="34" charset="0"/>
              </a:endParaRPr>
            </a:p>
          </p:txBody>
        </p:sp>
        <p:sp>
          <p:nvSpPr>
            <p:cNvPr id="27" name="文本框 26">
              <a:extLst>
                <a:ext uri="{FF2B5EF4-FFF2-40B4-BE49-F238E27FC236}">
                  <a16:creationId xmlns:a16="http://schemas.microsoft.com/office/drawing/2014/main" id="{003EB668-9AE6-56CE-80DC-C3F627A6C477}"/>
                </a:ext>
              </a:extLst>
            </p:cNvPr>
            <p:cNvSpPr txBox="1"/>
            <p:nvPr/>
          </p:nvSpPr>
          <p:spPr>
            <a:xfrm>
              <a:off x="8893111" y="4649316"/>
              <a:ext cx="648000" cy="193323"/>
            </a:xfrm>
            <a:prstGeom prst="rect">
              <a:avLst/>
            </a:prstGeom>
            <a:solidFill>
              <a:schemeClr val="bg1"/>
            </a:solidFill>
            <a:ln>
              <a:solidFill>
                <a:schemeClr val="bg1"/>
              </a:solidFill>
            </a:ln>
          </p:spPr>
          <p:txBody>
            <a:bodyPr wrap="square" rtlCol="0">
              <a:spAutoFit/>
            </a:bodyPr>
            <a:lstStyle/>
            <a:p>
              <a:pPr>
                <a:lnSpc>
                  <a:spcPct val="80000"/>
                </a:lnSpc>
              </a:pPr>
              <a:endParaRPr lang="zh-CN" altLang="en-US" sz="800" dirty="0">
                <a:latin typeface="Arial" panose="020B0604020202020204" pitchFamily="34" charset="0"/>
                <a:ea typeface="微软雅黑" panose="020B0503020204020204" pitchFamily="34" charset="-122"/>
                <a:sym typeface="Arial" panose="020B0604020202020204" pitchFamily="34" charset="0"/>
              </a:endParaRPr>
            </a:p>
          </p:txBody>
        </p:sp>
        <p:sp>
          <p:nvSpPr>
            <p:cNvPr id="28" name="文本框 27">
              <a:extLst>
                <a:ext uri="{FF2B5EF4-FFF2-40B4-BE49-F238E27FC236}">
                  <a16:creationId xmlns:a16="http://schemas.microsoft.com/office/drawing/2014/main" id="{34585F01-6FB2-64CA-1DAB-3FE695F0AEA6}"/>
                </a:ext>
              </a:extLst>
            </p:cNvPr>
            <p:cNvSpPr txBox="1"/>
            <p:nvPr/>
          </p:nvSpPr>
          <p:spPr>
            <a:xfrm>
              <a:off x="8831713" y="4584100"/>
              <a:ext cx="756938" cy="215444"/>
            </a:xfrm>
            <a:prstGeom prst="rect">
              <a:avLst/>
            </a:prstGeom>
            <a:noFill/>
          </p:spPr>
          <p:txBody>
            <a:bodyPr wrap="none" rtlCol="0">
              <a:spAutoFit/>
            </a:bodyPr>
            <a:lstStyle/>
            <a:p>
              <a:r>
                <a:rPr lang="en-US" altLang="zh-CN" sz="8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π-</a:t>
              </a:r>
              <a:r>
                <a:rPr lang="en-US" altLang="zh-CN" sz="800" dirty="0" err="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HelixNovo</a:t>
              </a:r>
              <a:endParaRPr lang="zh-CN" altLang="en-US" sz="8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0" name="文本框 29">
              <a:extLst>
                <a:ext uri="{FF2B5EF4-FFF2-40B4-BE49-F238E27FC236}">
                  <a16:creationId xmlns:a16="http://schemas.microsoft.com/office/drawing/2014/main" id="{C9DA7856-7C05-C220-8CE2-FEFE0BEB3C2B}"/>
                </a:ext>
              </a:extLst>
            </p:cNvPr>
            <p:cNvSpPr txBox="1"/>
            <p:nvPr/>
          </p:nvSpPr>
          <p:spPr>
            <a:xfrm>
              <a:off x="10813803" y="4581708"/>
              <a:ext cx="756938" cy="215444"/>
            </a:xfrm>
            <a:prstGeom prst="rect">
              <a:avLst/>
            </a:prstGeom>
            <a:noFill/>
          </p:spPr>
          <p:txBody>
            <a:bodyPr wrap="none" rtlCol="0">
              <a:spAutoFit/>
            </a:bodyPr>
            <a:lstStyle/>
            <a:p>
              <a:r>
                <a:rPr lang="en-US" altLang="zh-CN" sz="8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π-</a:t>
              </a:r>
              <a:r>
                <a:rPr lang="en-US" altLang="zh-CN" sz="800" dirty="0" err="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HelixNovo</a:t>
              </a:r>
              <a:endParaRPr lang="zh-CN" altLang="en-US" sz="8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2325043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E24A5AAD-06C5-934E-1465-4F65F0D56614}"/>
              </a:ext>
            </a:extLst>
          </p:cNvPr>
          <p:cNvPicPr>
            <a:picLocks noChangeAspect="1"/>
          </p:cNvPicPr>
          <p:nvPr/>
        </p:nvPicPr>
        <p:blipFill rotWithShape="1">
          <a:blip r:embed="rId3"/>
          <a:srcRect t="53961" b="-374"/>
          <a:stretch/>
        </p:blipFill>
        <p:spPr>
          <a:xfrm>
            <a:off x="5990029" y="1052896"/>
            <a:ext cx="6154643" cy="2880000"/>
          </a:xfrm>
          <a:prstGeom prst="rect">
            <a:avLst/>
          </a:prstGeom>
        </p:spPr>
      </p:pic>
      <p:sp>
        <p:nvSpPr>
          <p:cNvPr id="15" name="TextBox 2">
            <a:extLst>
              <a:ext uri="{FF2B5EF4-FFF2-40B4-BE49-F238E27FC236}">
                <a16:creationId xmlns:a16="http://schemas.microsoft.com/office/drawing/2014/main" id="{1A615ED3-984D-44E0-08D5-6FF1B293ADEE}"/>
              </a:ext>
            </a:extLst>
          </p:cNvPr>
          <p:cNvSpPr txBox="1"/>
          <p:nvPr/>
        </p:nvSpPr>
        <p:spPr>
          <a:xfrm>
            <a:off x="1127448" y="116632"/>
            <a:ext cx="10221051" cy="575542"/>
          </a:xfrm>
          <a:prstGeom prst="rect">
            <a:avLst/>
          </a:prstGeom>
          <a:noFill/>
        </p:spPr>
        <p:txBody>
          <a:bodyPr wrap="square" lIns="82296" tIns="41148" rIns="82296" bIns="41148" rtlCol="0">
            <a:spAutoFit/>
          </a:bodyPr>
          <a:lstStyle/>
          <a:p>
            <a:pPr algn="ctr" defTabSz="1219170"/>
            <a:r>
              <a:rPr lang="en-US" altLang="zh-CN" sz="32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π-</a:t>
            </a:r>
            <a:r>
              <a:rPr lang="en-US" altLang="zh-CN" sz="3200" b="1" dirty="0" err="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HelixNovo</a:t>
            </a:r>
            <a:r>
              <a:rPr lang="zh-CN" altLang="en-US" sz="32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鉴定到了更多、更准确的微生物特异肽段</a:t>
            </a:r>
          </a:p>
        </p:txBody>
      </p:sp>
      <p:grpSp>
        <p:nvGrpSpPr>
          <p:cNvPr id="16" name="组合 15">
            <a:extLst>
              <a:ext uri="{FF2B5EF4-FFF2-40B4-BE49-F238E27FC236}">
                <a16:creationId xmlns:a16="http://schemas.microsoft.com/office/drawing/2014/main" id="{6A53EEC2-4453-D2D8-AC1C-8F54A378A3A7}"/>
              </a:ext>
            </a:extLst>
          </p:cNvPr>
          <p:cNvGrpSpPr/>
          <p:nvPr/>
        </p:nvGrpSpPr>
        <p:grpSpPr>
          <a:xfrm>
            <a:off x="119336" y="1052736"/>
            <a:ext cx="5657502" cy="2880320"/>
            <a:chOff x="1086569" y="1053950"/>
            <a:chExt cx="10018861" cy="5399386"/>
          </a:xfrm>
        </p:grpSpPr>
        <p:pic>
          <p:nvPicPr>
            <p:cNvPr id="17" name="图片 16">
              <a:extLst>
                <a:ext uri="{FF2B5EF4-FFF2-40B4-BE49-F238E27FC236}">
                  <a16:creationId xmlns:a16="http://schemas.microsoft.com/office/drawing/2014/main" id="{DF2A11AB-7107-2F34-E2AE-589B282B93AD}"/>
                </a:ext>
              </a:extLst>
            </p:cNvPr>
            <p:cNvPicPr>
              <a:picLocks noChangeAspect="1"/>
            </p:cNvPicPr>
            <p:nvPr/>
          </p:nvPicPr>
          <p:blipFill rotWithShape="1">
            <a:blip r:embed="rId3"/>
            <a:srcRect b="46546"/>
            <a:stretch/>
          </p:blipFill>
          <p:spPr>
            <a:xfrm>
              <a:off x="1086569" y="1053950"/>
              <a:ext cx="10018861" cy="5399386"/>
            </a:xfrm>
            <a:prstGeom prst="rect">
              <a:avLst/>
            </a:prstGeom>
          </p:spPr>
        </p:pic>
        <p:sp>
          <p:nvSpPr>
            <p:cNvPr id="19" name="矩形 18">
              <a:extLst>
                <a:ext uri="{FF2B5EF4-FFF2-40B4-BE49-F238E27FC236}">
                  <a16:creationId xmlns:a16="http://schemas.microsoft.com/office/drawing/2014/main" id="{23FF4883-DCF8-8078-ED43-00D47F597C53}"/>
                </a:ext>
              </a:extLst>
            </p:cNvPr>
            <p:cNvSpPr/>
            <p:nvPr/>
          </p:nvSpPr>
          <p:spPr>
            <a:xfrm>
              <a:off x="3215680" y="3140968"/>
              <a:ext cx="1800200" cy="4320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pic>
        <p:nvPicPr>
          <p:cNvPr id="20" name="图片 19">
            <a:extLst>
              <a:ext uri="{FF2B5EF4-FFF2-40B4-BE49-F238E27FC236}">
                <a16:creationId xmlns:a16="http://schemas.microsoft.com/office/drawing/2014/main" id="{90BB0ED1-3072-A6F5-6953-8FEB8DB03C3B}"/>
              </a:ext>
            </a:extLst>
          </p:cNvPr>
          <p:cNvPicPr>
            <a:picLocks noChangeAspect="1"/>
          </p:cNvPicPr>
          <p:nvPr/>
        </p:nvPicPr>
        <p:blipFill>
          <a:blip r:embed="rId4"/>
          <a:stretch>
            <a:fillRect/>
          </a:stretch>
        </p:blipFill>
        <p:spPr>
          <a:xfrm>
            <a:off x="623392" y="3861048"/>
            <a:ext cx="3888432" cy="2809705"/>
          </a:xfrm>
          <a:prstGeom prst="rect">
            <a:avLst/>
          </a:prstGeom>
        </p:spPr>
      </p:pic>
      <p:graphicFrame>
        <p:nvGraphicFramePr>
          <p:cNvPr id="21" name="表格 20">
            <a:extLst>
              <a:ext uri="{FF2B5EF4-FFF2-40B4-BE49-F238E27FC236}">
                <a16:creationId xmlns:a16="http://schemas.microsoft.com/office/drawing/2014/main" id="{ABECAA65-736F-16F9-6FC6-B943643643D2}"/>
              </a:ext>
            </a:extLst>
          </p:cNvPr>
          <p:cNvGraphicFramePr>
            <a:graphicFrameLocks noGrp="1"/>
          </p:cNvGraphicFramePr>
          <p:nvPr>
            <p:extLst>
              <p:ext uri="{D42A27DB-BD31-4B8C-83A1-F6EECF244321}">
                <p14:modId xmlns:p14="http://schemas.microsoft.com/office/powerpoint/2010/main" val="182765696"/>
              </p:ext>
            </p:extLst>
          </p:nvPr>
        </p:nvGraphicFramePr>
        <p:xfrm>
          <a:off x="5231904" y="4149080"/>
          <a:ext cx="6723315" cy="2495458"/>
        </p:xfrm>
        <a:graphic>
          <a:graphicData uri="http://schemas.openxmlformats.org/drawingml/2006/table">
            <a:tbl>
              <a:tblPr firstRow="1" firstCol="1" bandRow="1">
                <a:tableStyleId>{3B4B98B0-60AC-42C2-AFA5-B58CD77FA1E5}</a:tableStyleId>
              </a:tblPr>
              <a:tblGrid>
                <a:gridCol w="3627183">
                  <a:extLst>
                    <a:ext uri="{9D8B030D-6E8A-4147-A177-3AD203B41FA5}">
                      <a16:colId xmlns:a16="http://schemas.microsoft.com/office/drawing/2014/main" val="288081432"/>
                    </a:ext>
                  </a:extLst>
                </a:gridCol>
                <a:gridCol w="1370930">
                  <a:extLst>
                    <a:ext uri="{9D8B030D-6E8A-4147-A177-3AD203B41FA5}">
                      <a16:colId xmlns:a16="http://schemas.microsoft.com/office/drawing/2014/main" val="204189659"/>
                    </a:ext>
                  </a:extLst>
                </a:gridCol>
                <a:gridCol w="1725202">
                  <a:extLst>
                    <a:ext uri="{9D8B030D-6E8A-4147-A177-3AD203B41FA5}">
                      <a16:colId xmlns:a16="http://schemas.microsoft.com/office/drawing/2014/main" val="4051410155"/>
                    </a:ext>
                  </a:extLst>
                </a:gridCol>
              </a:tblGrid>
              <a:tr h="356494">
                <a:tc>
                  <a:txBody>
                    <a:bodyPr/>
                    <a:lstStyle/>
                    <a:p>
                      <a:endParaRPr lang="zh-CN" sz="1800" b="0" kern="100" dirty="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T="0" marB="0"/>
                </a:tc>
                <a:tc>
                  <a:txBody>
                    <a:bodyPr/>
                    <a:lstStyle/>
                    <a:p>
                      <a:pPr indent="63500" algn="ctr"/>
                      <a:r>
                        <a:rPr lang="en-US" sz="1800" b="0" kern="100" dirty="0" err="1">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Casanovo</a:t>
                      </a:r>
                      <a:endParaRPr lang="zh-CN" sz="1800" b="0" kern="100" dirty="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T="0" marB="0"/>
                </a:tc>
                <a:tc>
                  <a:txBody>
                    <a:bodyPr/>
                    <a:lstStyle/>
                    <a:p>
                      <a:pPr indent="63500" algn="ctr"/>
                      <a:r>
                        <a:rPr lang="el-GR" sz="1800" b="0" kern="100" dirty="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π-</a:t>
                      </a:r>
                      <a:r>
                        <a:rPr lang="en-US" sz="1800" b="0" kern="100" dirty="0" err="1">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HelixNovo</a:t>
                      </a:r>
                      <a:endParaRPr lang="zh-CN" sz="1800" b="0" kern="100" dirty="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T="0" marB="0"/>
                </a:tc>
                <a:extLst>
                  <a:ext uri="{0D108BD9-81ED-4DB2-BD59-A6C34878D82A}">
                    <a16:rowId xmlns:a16="http://schemas.microsoft.com/office/drawing/2014/main" val="2568808205"/>
                  </a:ext>
                </a:extLst>
              </a:tr>
              <a:tr h="356494">
                <a:tc>
                  <a:txBody>
                    <a:bodyPr/>
                    <a:lstStyle/>
                    <a:p>
                      <a:pPr indent="63500" algn="ctr"/>
                      <a:r>
                        <a:rPr lang="en-US" sz="1800" b="0" kern="100" dirty="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Microbial-specific peptide count</a:t>
                      </a:r>
                      <a:endParaRPr lang="zh-CN" sz="1800" b="0" kern="100" dirty="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T="0" marB="0"/>
                </a:tc>
                <a:tc>
                  <a:txBody>
                    <a:bodyPr/>
                    <a:lstStyle/>
                    <a:p>
                      <a:pPr indent="63500" algn="ctr"/>
                      <a:r>
                        <a:rPr lang="en-US" sz="1800" b="0" kern="10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350</a:t>
                      </a:r>
                      <a:endParaRPr lang="zh-CN" sz="1800" b="0" kern="10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T="0" marB="0"/>
                </a:tc>
                <a:tc>
                  <a:txBody>
                    <a:bodyPr/>
                    <a:lstStyle/>
                    <a:p>
                      <a:pPr indent="63500" algn="ctr"/>
                      <a:r>
                        <a:rPr lang="en-US" sz="1800" b="0" kern="10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586 (+67.4%)</a:t>
                      </a:r>
                      <a:endParaRPr lang="zh-CN" sz="1800" b="0" kern="10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T="0" marB="0"/>
                </a:tc>
                <a:extLst>
                  <a:ext uri="{0D108BD9-81ED-4DB2-BD59-A6C34878D82A}">
                    <a16:rowId xmlns:a16="http://schemas.microsoft.com/office/drawing/2014/main" val="531062785"/>
                  </a:ext>
                </a:extLst>
              </a:tr>
              <a:tr h="356494">
                <a:tc>
                  <a:txBody>
                    <a:bodyPr/>
                    <a:lstStyle/>
                    <a:p>
                      <a:pPr indent="63500" algn="ctr"/>
                      <a:r>
                        <a:rPr lang="en-US" sz="1800" b="0" kern="10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Species-specific peptide count</a:t>
                      </a:r>
                      <a:endParaRPr lang="zh-CN" sz="1800" b="0" kern="10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T="0" marB="0"/>
                </a:tc>
                <a:tc>
                  <a:txBody>
                    <a:bodyPr/>
                    <a:lstStyle/>
                    <a:p>
                      <a:pPr indent="63500" algn="ctr"/>
                      <a:r>
                        <a:rPr lang="en-US" sz="1800" b="0" kern="10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15</a:t>
                      </a:r>
                      <a:endParaRPr lang="zh-CN" sz="1800" b="0" kern="10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T="0" marB="0"/>
                </a:tc>
                <a:tc>
                  <a:txBody>
                    <a:bodyPr/>
                    <a:lstStyle/>
                    <a:p>
                      <a:pPr indent="63500" algn="ctr"/>
                      <a:r>
                        <a:rPr lang="en-US" sz="1800" b="0" kern="10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63 (+320.0%)</a:t>
                      </a:r>
                      <a:endParaRPr lang="zh-CN" sz="1800" b="0" kern="10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T="0" marB="0"/>
                </a:tc>
                <a:extLst>
                  <a:ext uri="{0D108BD9-81ED-4DB2-BD59-A6C34878D82A}">
                    <a16:rowId xmlns:a16="http://schemas.microsoft.com/office/drawing/2014/main" val="2065145880"/>
                  </a:ext>
                </a:extLst>
              </a:tr>
              <a:tr h="356494">
                <a:tc>
                  <a:txBody>
                    <a:bodyPr/>
                    <a:lstStyle/>
                    <a:p>
                      <a:pPr indent="63500" algn="ctr"/>
                      <a:r>
                        <a:rPr lang="en-US" sz="1800" b="0" kern="10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Correct bacterial species count</a:t>
                      </a:r>
                      <a:endParaRPr lang="zh-CN" sz="1800" b="0" kern="10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T="0" marB="0"/>
                </a:tc>
                <a:tc>
                  <a:txBody>
                    <a:bodyPr/>
                    <a:lstStyle/>
                    <a:p>
                      <a:pPr indent="63500" algn="ctr"/>
                      <a:r>
                        <a:rPr lang="en-US" sz="1800" b="0" kern="10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7</a:t>
                      </a:r>
                      <a:endParaRPr lang="zh-CN" sz="1800" b="0" kern="10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T="0" marB="0"/>
                </a:tc>
                <a:tc>
                  <a:txBody>
                    <a:bodyPr/>
                    <a:lstStyle/>
                    <a:p>
                      <a:pPr indent="63500" algn="ctr"/>
                      <a:r>
                        <a:rPr lang="en-US" sz="1800" b="0" kern="10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11 (+57.1%)</a:t>
                      </a:r>
                      <a:endParaRPr lang="zh-CN" sz="1800" b="0" kern="10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T="0" marB="0"/>
                </a:tc>
                <a:extLst>
                  <a:ext uri="{0D108BD9-81ED-4DB2-BD59-A6C34878D82A}">
                    <a16:rowId xmlns:a16="http://schemas.microsoft.com/office/drawing/2014/main" val="3631093779"/>
                  </a:ext>
                </a:extLst>
              </a:tr>
              <a:tr h="356494">
                <a:tc>
                  <a:txBody>
                    <a:bodyPr/>
                    <a:lstStyle/>
                    <a:p>
                      <a:pPr indent="63500" algn="ctr"/>
                      <a:r>
                        <a:rPr lang="en-US" sz="1800" b="0" kern="100" dirty="0">
                          <a:solidFill>
                            <a:srgbClr val="C00000"/>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Incorrect bacterial species count</a:t>
                      </a:r>
                      <a:endParaRPr lang="zh-CN" sz="1800" b="0" kern="100" dirty="0">
                        <a:solidFill>
                          <a:srgbClr val="C00000"/>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T="0" marB="0"/>
                </a:tc>
                <a:tc>
                  <a:txBody>
                    <a:bodyPr/>
                    <a:lstStyle/>
                    <a:p>
                      <a:pPr indent="63500" algn="ctr"/>
                      <a:r>
                        <a:rPr lang="en-US" sz="1800" b="0" kern="10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a:t>
                      </a:r>
                      <a:endParaRPr lang="zh-CN" sz="1800" b="0" kern="10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T="0" marB="0"/>
                </a:tc>
                <a:tc>
                  <a:txBody>
                    <a:bodyPr/>
                    <a:lstStyle/>
                    <a:p>
                      <a:pPr indent="63500" algn="ctr"/>
                      <a:r>
                        <a:rPr lang="en-US" sz="1800" b="0" kern="10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a:t>
                      </a:r>
                      <a:endParaRPr lang="zh-CN" sz="1800" b="0" kern="10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T="0" marB="0"/>
                </a:tc>
                <a:extLst>
                  <a:ext uri="{0D108BD9-81ED-4DB2-BD59-A6C34878D82A}">
                    <a16:rowId xmlns:a16="http://schemas.microsoft.com/office/drawing/2014/main" val="3461036008"/>
                  </a:ext>
                </a:extLst>
              </a:tr>
              <a:tr h="356494">
                <a:tc>
                  <a:txBody>
                    <a:bodyPr/>
                    <a:lstStyle/>
                    <a:p>
                      <a:pPr indent="63500" algn="ctr"/>
                      <a:r>
                        <a:rPr lang="en-US" sz="1800" b="0" kern="100" dirty="0">
                          <a:solidFill>
                            <a:srgbClr val="C00000"/>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Incorrect bacterial genus count</a:t>
                      </a:r>
                      <a:endParaRPr lang="zh-CN" sz="1800" b="0" kern="100" dirty="0">
                        <a:solidFill>
                          <a:srgbClr val="C00000"/>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T="0" marB="0"/>
                </a:tc>
                <a:tc>
                  <a:txBody>
                    <a:bodyPr/>
                    <a:lstStyle/>
                    <a:p>
                      <a:pPr indent="63500" algn="ctr"/>
                      <a:r>
                        <a:rPr lang="en-US" sz="1800" b="0" kern="10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a:t>
                      </a:r>
                      <a:endParaRPr lang="zh-CN" sz="1800" b="0" kern="10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T="0" marB="0"/>
                </a:tc>
                <a:tc>
                  <a:txBody>
                    <a:bodyPr/>
                    <a:lstStyle/>
                    <a:p>
                      <a:pPr indent="63500" algn="ctr"/>
                      <a:r>
                        <a:rPr lang="en-US" sz="1800" b="0" kern="10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0 (-100.0%)</a:t>
                      </a:r>
                      <a:endParaRPr lang="zh-CN" sz="1800" b="0" kern="10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T="0" marB="0"/>
                </a:tc>
                <a:extLst>
                  <a:ext uri="{0D108BD9-81ED-4DB2-BD59-A6C34878D82A}">
                    <a16:rowId xmlns:a16="http://schemas.microsoft.com/office/drawing/2014/main" val="2087007472"/>
                  </a:ext>
                </a:extLst>
              </a:tr>
              <a:tr h="356494">
                <a:tc>
                  <a:txBody>
                    <a:bodyPr/>
                    <a:lstStyle/>
                    <a:p>
                      <a:pPr indent="63500" algn="ctr"/>
                      <a:r>
                        <a:rPr lang="en-US" sz="1800" b="0" kern="100" dirty="0">
                          <a:solidFill>
                            <a:srgbClr val="C00000"/>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Incorrect bacterial phylum count</a:t>
                      </a:r>
                      <a:endParaRPr lang="zh-CN" sz="1800" b="0" kern="100" dirty="0">
                        <a:solidFill>
                          <a:srgbClr val="C00000"/>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T="0" marB="0"/>
                </a:tc>
                <a:tc>
                  <a:txBody>
                    <a:bodyPr/>
                    <a:lstStyle/>
                    <a:p>
                      <a:pPr indent="63500" algn="ctr"/>
                      <a:r>
                        <a:rPr lang="en-US" sz="1800" b="0" kern="100" dirty="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a:t>
                      </a:r>
                      <a:endParaRPr lang="zh-CN" sz="1800" b="0" kern="100" dirty="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T="0" marB="0"/>
                </a:tc>
                <a:tc>
                  <a:txBody>
                    <a:bodyPr/>
                    <a:lstStyle/>
                    <a:p>
                      <a:pPr indent="63500" algn="ctr"/>
                      <a:r>
                        <a:rPr lang="en-US" sz="1800" b="0" kern="100" dirty="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0 (-100.0%)</a:t>
                      </a:r>
                      <a:endParaRPr lang="zh-CN" sz="1800" b="0" kern="100" dirty="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T="0" marB="0"/>
                </a:tc>
                <a:extLst>
                  <a:ext uri="{0D108BD9-81ED-4DB2-BD59-A6C34878D82A}">
                    <a16:rowId xmlns:a16="http://schemas.microsoft.com/office/drawing/2014/main" val="845447907"/>
                  </a:ext>
                </a:extLst>
              </a:tr>
            </a:tbl>
          </a:graphicData>
        </a:graphic>
      </p:graphicFrame>
      <p:sp>
        <p:nvSpPr>
          <p:cNvPr id="22" name="文本框 21">
            <a:extLst>
              <a:ext uri="{FF2B5EF4-FFF2-40B4-BE49-F238E27FC236}">
                <a16:creationId xmlns:a16="http://schemas.microsoft.com/office/drawing/2014/main" id="{B9BDBDBC-2701-3EEB-2E2C-7924530D9561}"/>
              </a:ext>
            </a:extLst>
          </p:cNvPr>
          <p:cNvSpPr txBox="1"/>
          <p:nvPr/>
        </p:nvSpPr>
        <p:spPr>
          <a:xfrm>
            <a:off x="1199456" y="1925642"/>
            <a:ext cx="1412566" cy="338554"/>
          </a:xfrm>
          <a:prstGeom prst="rect">
            <a:avLst/>
          </a:prstGeom>
          <a:noFill/>
        </p:spPr>
        <p:txBody>
          <a:bodyPr wrap="none" rtlCol="0">
            <a:spAutoFit/>
          </a:bodyPr>
          <a:lstStyle/>
          <a:p>
            <a:r>
              <a:rPr lang="en-US" altLang="zh-CN" sz="16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π-</a:t>
            </a:r>
            <a:r>
              <a:rPr lang="en-US" altLang="zh-CN" sz="1600" b="1" dirty="0" err="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HelixNovo</a:t>
            </a:r>
            <a:endParaRPr lang="zh-CN" altLang="en-US" sz="16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668673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34CFC471-4881-1D58-5681-C583BE75789F}"/>
              </a:ext>
            </a:extLst>
          </p:cNvPr>
          <p:cNvSpPr txBox="1"/>
          <p:nvPr/>
        </p:nvSpPr>
        <p:spPr>
          <a:xfrm>
            <a:off x="3791744" y="5013176"/>
            <a:ext cx="7578830" cy="707886"/>
          </a:xfrm>
          <a:prstGeom prst="rect">
            <a:avLst/>
          </a:prstGeom>
          <a:noFill/>
        </p:spPr>
        <p:txBody>
          <a:bodyPr wrap="square" rtlCol="0">
            <a:spAutoFit/>
          </a:bodyPr>
          <a:lstStyle/>
          <a:p>
            <a:pPr algn="ctr"/>
            <a:r>
              <a:rPr lang="en-US" altLang="zh-CN" sz="2000"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T\D</a:t>
            </a:r>
            <a:r>
              <a:rPr lang="zh-CN" altLang="en-US" sz="2000"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质控条件下，</a:t>
            </a:r>
            <a:r>
              <a:rPr lang="en-US" altLang="zh-CN" sz="2000"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π-</a:t>
            </a:r>
            <a:r>
              <a:rPr lang="en-US" altLang="zh-CN" sz="2000" dirty="0" err="1">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HelixNovo</a:t>
            </a:r>
            <a:r>
              <a:rPr lang="zh-CN" altLang="en-US" sz="2000"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依然鉴定出更多微生物特异肽段。</a:t>
            </a:r>
            <a:endParaRPr lang="en-US" altLang="zh-CN" sz="2000"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p>
            <a:pPr algn="ctr"/>
            <a:r>
              <a:rPr lang="zh-CN" altLang="en-US" sz="2000"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这些肽段在门、属、种水平的分布也表现出更高的物种分辨率。</a:t>
            </a:r>
          </a:p>
        </p:txBody>
      </p:sp>
      <p:grpSp>
        <p:nvGrpSpPr>
          <p:cNvPr id="3" name="组合 2">
            <a:extLst>
              <a:ext uri="{FF2B5EF4-FFF2-40B4-BE49-F238E27FC236}">
                <a16:creationId xmlns:a16="http://schemas.microsoft.com/office/drawing/2014/main" id="{2B4A5BF0-505C-9635-C60B-2442FF05CE02}"/>
              </a:ext>
            </a:extLst>
          </p:cNvPr>
          <p:cNvGrpSpPr/>
          <p:nvPr/>
        </p:nvGrpSpPr>
        <p:grpSpPr>
          <a:xfrm>
            <a:off x="479740" y="4221088"/>
            <a:ext cx="2735940" cy="2426644"/>
            <a:chOff x="335724" y="4405070"/>
            <a:chExt cx="2735940" cy="2426644"/>
          </a:xfrm>
        </p:grpSpPr>
        <p:pic>
          <p:nvPicPr>
            <p:cNvPr id="20" name="图片 19">
              <a:extLst>
                <a:ext uri="{FF2B5EF4-FFF2-40B4-BE49-F238E27FC236}">
                  <a16:creationId xmlns:a16="http://schemas.microsoft.com/office/drawing/2014/main" id="{E6CAC333-A48E-7ADD-A7F9-F817FAA6CB45}"/>
                </a:ext>
              </a:extLst>
            </p:cNvPr>
            <p:cNvPicPr>
              <a:picLocks noChangeAspect="1"/>
            </p:cNvPicPr>
            <p:nvPr/>
          </p:nvPicPr>
          <p:blipFill>
            <a:blip r:embed="rId3"/>
            <a:stretch>
              <a:fillRect/>
            </a:stretch>
          </p:blipFill>
          <p:spPr>
            <a:xfrm>
              <a:off x="415878" y="4501476"/>
              <a:ext cx="2655786" cy="2330238"/>
            </a:xfrm>
            <a:prstGeom prst="rect">
              <a:avLst/>
            </a:prstGeom>
          </p:spPr>
        </p:pic>
        <p:sp>
          <p:nvSpPr>
            <p:cNvPr id="22" name="矩形 21">
              <a:extLst>
                <a:ext uri="{FF2B5EF4-FFF2-40B4-BE49-F238E27FC236}">
                  <a16:creationId xmlns:a16="http://schemas.microsoft.com/office/drawing/2014/main" id="{898D22D4-7609-F373-78F8-4DD9F445C278}"/>
                </a:ext>
              </a:extLst>
            </p:cNvPr>
            <p:cNvSpPr/>
            <p:nvPr/>
          </p:nvSpPr>
          <p:spPr>
            <a:xfrm>
              <a:off x="335724" y="4405070"/>
              <a:ext cx="287668" cy="2480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 name="组合 1">
            <a:extLst>
              <a:ext uri="{FF2B5EF4-FFF2-40B4-BE49-F238E27FC236}">
                <a16:creationId xmlns:a16="http://schemas.microsoft.com/office/drawing/2014/main" id="{0F3E6589-709A-98C4-6A57-021E6A5BAD17}"/>
              </a:ext>
            </a:extLst>
          </p:cNvPr>
          <p:cNvGrpSpPr/>
          <p:nvPr/>
        </p:nvGrpSpPr>
        <p:grpSpPr>
          <a:xfrm>
            <a:off x="839416" y="1052736"/>
            <a:ext cx="10891198" cy="2963734"/>
            <a:chOff x="3320079" y="2129811"/>
            <a:chExt cx="8597526" cy="2390715"/>
          </a:xfrm>
        </p:grpSpPr>
        <p:pic>
          <p:nvPicPr>
            <p:cNvPr id="14" name="图片 13">
              <a:extLst>
                <a:ext uri="{FF2B5EF4-FFF2-40B4-BE49-F238E27FC236}">
                  <a16:creationId xmlns:a16="http://schemas.microsoft.com/office/drawing/2014/main" id="{651A325F-D40E-BC0E-2232-B980A82D5990}"/>
                </a:ext>
              </a:extLst>
            </p:cNvPr>
            <p:cNvPicPr>
              <a:picLocks noChangeAspect="1"/>
            </p:cNvPicPr>
            <p:nvPr/>
          </p:nvPicPr>
          <p:blipFill rotWithShape="1">
            <a:blip r:embed="rId4"/>
            <a:srcRect t="4593"/>
            <a:stretch/>
          </p:blipFill>
          <p:spPr>
            <a:xfrm>
              <a:off x="3320079" y="2129811"/>
              <a:ext cx="8597526" cy="2302135"/>
            </a:xfrm>
            <a:prstGeom prst="rect">
              <a:avLst/>
            </a:prstGeom>
          </p:spPr>
        </p:pic>
        <p:sp>
          <p:nvSpPr>
            <p:cNvPr id="24" name="矩形 23">
              <a:extLst>
                <a:ext uri="{FF2B5EF4-FFF2-40B4-BE49-F238E27FC236}">
                  <a16:creationId xmlns:a16="http://schemas.microsoft.com/office/drawing/2014/main" id="{77F6240D-3DC8-0192-79DD-C605D7234051}"/>
                </a:ext>
              </a:extLst>
            </p:cNvPr>
            <p:cNvSpPr/>
            <p:nvPr/>
          </p:nvSpPr>
          <p:spPr>
            <a:xfrm>
              <a:off x="4483249" y="4295001"/>
              <a:ext cx="684000" cy="216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6" name="矩形 25">
              <a:extLst>
                <a:ext uri="{FF2B5EF4-FFF2-40B4-BE49-F238E27FC236}">
                  <a16:creationId xmlns:a16="http://schemas.microsoft.com/office/drawing/2014/main" id="{68D7AC95-D895-F33B-0F84-62A83F01FCFB}"/>
                </a:ext>
              </a:extLst>
            </p:cNvPr>
            <p:cNvSpPr/>
            <p:nvPr/>
          </p:nvSpPr>
          <p:spPr>
            <a:xfrm>
              <a:off x="7237116" y="4304526"/>
              <a:ext cx="684000" cy="216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8" name="矩形 27">
              <a:extLst>
                <a:ext uri="{FF2B5EF4-FFF2-40B4-BE49-F238E27FC236}">
                  <a16:creationId xmlns:a16="http://schemas.microsoft.com/office/drawing/2014/main" id="{9D306E0E-37CA-31FE-8B2C-5A1D574DF4FF}"/>
                </a:ext>
              </a:extLst>
            </p:cNvPr>
            <p:cNvSpPr/>
            <p:nvPr/>
          </p:nvSpPr>
          <p:spPr>
            <a:xfrm>
              <a:off x="9785438" y="4285476"/>
              <a:ext cx="684000" cy="216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9" name="文本框 28">
              <a:extLst>
                <a:ext uri="{FF2B5EF4-FFF2-40B4-BE49-F238E27FC236}">
                  <a16:creationId xmlns:a16="http://schemas.microsoft.com/office/drawing/2014/main" id="{5BB54184-B221-74D7-1324-5709CE114B70}"/>
                </a:ext>
              </a:extLst>
            </p:cNvPr>
            <p:cNvSpPr txBox="1"/>
            <p:nvPr/>
          </p:nvSpPr>
          <p:spPr>
            <a:xfrm>
              <a:off x="4452529" y="4277207"/>
              <a:ext cx="750642" cy="198616"/>
            </a:xfrm>
            <a:prstGeom prst="rect">
              <a:avLst/>
            </a:prstGeom>
            <a:noFill/>
          </p:spPr>
          <p:txBody>
            <a:bodyPr wrap="none" rtlCol="0">
              <a:spAutoFit/>
            </a:bodyPr>
            <a:lstStyle/>
            <a:p>
              <a:r>
                <a:rPr lang="en-US" altLang="zh-CN" sz="1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π-</a:t>
              </a:r>
              <a:r>
                <a:rPr lang="en-US" altLang="zh-CN" sz="1000" b="1" dirty="0" err="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HelixNovo</a:t>
              </a:r>
              <a:endParaRPr lang="zh-CN" altLang="en-US" sz="1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2" name="文本框 31">
              <a:extLst>
                <a:ext uri="{FF2B5EF4-FFF2-40B4-BE49-F238E27FC236}">
                  <a16:creationId xmlns:a16="http://schemas.microsoft.com/office/drawing/2014/main" id="{D6E94FA7-2FFD-4F29-B814-6226097BC194}"/>
                </a:ext>
              </a:extLst>
            </p:cNvPr>
            <p:cNvSpPr txBox="1"/>
            <p:nvPr/>
          </p:nvSpPr>
          <p:spPr>
            <a:xfrm>
              <a:off x="7213346" y="4276183"/>
              <a:ext cx="750642" cy="198616"/>
            </a:xfrm>
            <a:prstGeom prst="rect">
              <a:avLst/>
            </a:prstGeom>
            <a:noFill/>
          </p:spPr>
          <p:txBody>
            <a:bodyPr wrap="none" rtlCol="0">
              <a:spAutoFit/>
            </a:bodyPr>
            <a:lstStyle/>
            <a:p>
              <a:r>
                <a:rPr lang="en-US" altLang="zh-CN" sz="1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π-</a:t>
              </a:r>
              <a:r>
                <a:rPr lang="en-US" altLang="zh-CN" sz="1000" b="1" dirty="0" err="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HelixNovo</a:t>
              </a:r>
              <a:endParaRPr lang="zh-CN" altLang="en-US" sz="1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6" name="文本框 35">
              <a:extLst>
                <a:ext uri="{FF2B5EF4-FFF2-40B4-BE49-F238E27FC236}">
                  <a16:creationId xmlns:a16="http://schemas.microsoft.com/office/drawing/2014/main" id="{B46B3193-3848-4FE6-B988-25C4E3BE8BAC}"/>
                </a:ext>
              </a:extLst>
            </p:cNvPr>
            <p:cNvSpPr txBox="1"/>
            <p:nvPr/>
          </p:nvSpPr>
          <p:spPr>
            <a:xfrm>
              <a:off x="9779201" y="4247796"/>
              <a:ext cx="750642" cy="198616"/>
            </a:xfrm>
            <a:prstGeom prst="rect">
              <a:avLst/>
            </a:prstGeom>
            <a:noFill/>
          </p:spPr>
          <p:txBody>
            <a:bodyPr wrap="none" rtlCol="0">
              <a:spAutoFit/>
            </a:bodyPr>
            <a:lstStyle/>
            <a:p>
              <a:r>
                <a:rPr lang="en-US" altLang="zh-CN" sz="1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π-</a:t>
              </a:r>
              <a:r>
                <a:rPr lang="en-US" altLang="zh-CN" sz="1000" b="1" dirty="0" err="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HelixNovo</a:t>
              </a:r>
              <a:endParaRPr lang="zh-CN" altLang="en-US" sz="1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sp>
        <p:nvSpPr>
          <p:cNvPr id="38" name="文本框 37">
            <a:extLst>
              <a:ext uri="{FF2B5EF4-FFF2-40B4-BE49-F238E27FC236}">
                <a16:creationId xmlns:a16="http://schemas.microsoft.com/office/drawing/2014/main" id="{35799201-8F02-BF54-D169-1D9FFEEEEB97}"/>
              </a:ext>
            </a:extLst>
          </p:cNvPr>
          <p:cNvSpPr txBox="1"/>
          <p:nvPr/>
        </p:nvSpPr>
        <p:spPr>
          <a:xfrm>
            <a:off x="3960440" y="6268999"/>
            <a:ext cx="6096000" cy="369332"/>
          </a:xfrm>
          <a:prstGeom prst="rect">
            <a:avLst/>
          </a:prstGeom>
          <a:noFill/>
        </p:spPr>
        <p:txBody>
          <a:bodyPr wrap="square">
            <a:spAutoFit/>
          </a:bodyPr>
          <a:lstStyle/>
          <a:p>
            <a:pPr algn="just"/>
            <a:r>
              <a:rPr lang="en-US" altLang="zh-CN"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T\D: in target database but absent in decoy database </a:t>
            </a:r>
          </a:p>
        </p:txBody>
      </p:sp>
      <p:sp>
        <p:nvSpPr>
          <p:cNvPr id="39" name="TextBox 2">
            <a:extLst>
              <a:ext uri="{FF2B5EF4-FFF2-40B4-BE49-F238E27FC236}">
                <a16:creationId xmlns:a16="http://schemas.microsoft.com/office/drawing/2014/main" id="{42A55CD5-A65B-459B-9DEF-7914C5184AA6}"/>
              </a:ext>
            </a:extLst>
          </p:cNvPr>
          <p:cNvSpPr txBox="1"/>
          <p:nvPr/>
        </p:nvSpPr>
        <p:spPr>
          <a:xfrm>
            <a:off x="1127448" y="116632"/>
            <a:ext cx="10221051" cy="575542"/>
          </a:xfrm>
          <a:prstGeom prst="rect">
            <a:avLst/>
          </a:prstGeom>
          <a:noFill/>
        </p:spPr>
        <p:txBody>
          <a:bodyPr wrap="square" lIns="82296" tIns="41148" rIns="82296" bIns="41148" rtlCol="0">
            <a:spAutoFit/>
          </a:bodyPr>
          <a:lstStyle/>
          <a:p>
            <a:pPr algn="ctr" defTabSz="1219170"/>
            <a:r>
              <a:rPr lang="en-US" altLang="zh-CN" sz="32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π-</a:t>
            </a:r>
            <a:r>
              <a:rPr lang="en-US" altLang="zh-CN" sz="3200" b="1" dirty="0" err="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HelixNovo</a:t>
            </a:r>
            <a:r>
              <a:rPr lang="zh-CN" altLang="en-US" sz="32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有助于提升微生物鉴定的物种分辨率</a:t>
            </a:r>
          </a:p>
        </p:txBody>
      </p:sp>
    </p:spTree>
    <p:extLst>
      <p:ext uri="{BB962C8B-B14F-4D97-AF65-F5344CB8AC3E}">
        <p14:creationId xmlns:p14="http://schemas.microsoft.com/office/powerpoint/2010/main" val="8067063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127448" y="1892831"/>
            <a:ext cx="10416480" cy="1707621"/>
          </a:xfrm>
          <a:noFill/>
          <a:ln>
            <a:noFill/>
          </a:ln>
        </p:spPr>
        <p:style>
          <a:lnRef idx="3">
            <a:schemeClr val="lt1"/>
          </a:lnRef>
          <a:fillRef idx="1">
            <a:schemeClr val="accent2"/>
          </a:fillRef>
          <a:effectRef idx="1">
            <a:schemeClr val="accent2"/>
          </a:effectRef>
          <a:fontRef idx="minor">
            <a:schemeClr val="lt1"/>
          </a:fontRef>
        </p:style>
        <p:txBody>
          <a:bodyPr>
            <a:normAutofit fontScale="90000"/>
          </a:bodyPr>
          <a:lstStyle/>
          <a:p>
            <a:r>
              <a:rPr lang="en-US" altLang="zh-CN" sz="5400" dirty="0">
                <a:solidFill>
                  <a:schemeClr val="tx1"/>
                </a:solidFill>
                <a:latin typeface="Arial" panose="020B0604020202020204" pitchFamily="34" charset="0"/>
                <a:ea typeface="微软雅黑" panose="020B0503020204020204" pitchFamily="34" charset="-122"/>
                <a:sym typeface="Arial" panose="020B0604020202020204" pitchFamily="34" charset="0"/>
              </a:rPr>
              <a:t>AI-based large-scale proteomics data analysis</a:t>
            </a:r>
            <a:endParaRPr lang="zh-CN" altLang="en-US" sz="54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TextBox 5"/>
          <p:cNvSpPr txBox="1"/>
          <p:nvPr/>
        </p:nvSpPr>
        <p:spPr>
          <a:xfrm>
            <a:off x="3815746" y="4869160"/>
            <a:ext cx="4872542" cy="1688411"/>
          </a:xfrm>
          <a:prstGeom prst="rect">
            <a:avLst/>
          </a:prstGeom>
          <a:noFill/>
        </p:spPr>
        <p:txBody>
          <a:bodyPr wrap="square" rtlCol="0">
            <a:spAutoFit/>
          </a:bodyPr>
          <a:lstStyle/>
          <a:p>
            <a:pPr algn="ctr">
              <a:lnSpc>
                <a:spcPct val="150000"/>
              </a:lnSpc>
            </a:pPr>
            <a:r>
              <a:rPr lang="zh-CN" altLang="en-US" sz="2400" dirty="0">
                <a:latin typeface="Arial" panose="020B0604020202020204" pitchFamily="34" charset="0"/>
                <a:ea typeface="微软雅黑" panose="020B0503020204020204" pitchFamily="34" charset="-122"/>
                <a:cs typeface="Times New Roman" pitchFamily="18" charset="0"/>
                <a:sym typeface="Arial" panose="020B0604020202020204" pitchFamily="34" charset="0"/>
              </a:rPr>
              <a:t>常乘</a:t>
            </a:r>
            <a:endParaRPr lang="en-US" altLang="zh-CN" sz="2400" dirty="0">
              <a:latin typeface="Arial" panose="020B0604020202020204" pitchFamily="34" charset="0"/>
              <a:ea typeface="微软雅黑" panose="020B0503020204020204" pitchFamily="34" charset="-122"/>
              <a:cs typeface="Times New Roman" pitchFamily="18" charset="0"/>
              <a:sym typeface="Arial" panose="020B0604020202020204" pitchFamily="34" charset="0"/>
            </a:endParaRPr>
          </a:p>
          <a:p>
            <a:pPr algn="ctr">
              <a:lnSpc>
                <a:spcPct val="150000"/>
              </a:lnSpc>
            </a:pPr>
            <a:r>
              <a:rPr lang="zh-CN" altLang="en-US" sz="2400" dirty="0">
                <a:latin typeface="Arial" panose="020B0604020202020204" pitchFamily="34" charset="0"/>
                <a:ea typeface="微软雅黑" panose="020B0503020204020204" pitchFamily="34" charset="-122"/>
                <a:cs typeface="Times New Roman" pitchFamily="18" charset="0"/>
                <a:sym typeface="Arial" panose="020B0604020202020204" pitchFamily="34" charset="0"/>
              </a:rPr>
              <a:t>国家蛋白质科学中心（北京）</a:t>
            </a:r>
            <a:endParaRPr lang="en-US" altLang="zh-CN" sz="2400" dirty="0">
              <a:latin typeface="Arial" panose="020B0604020202020204" pitchFamily="34" charset="0"/>
              <a:ea typeface="微软雅黑" panose="020B0503020204020204" pitchFamily="34" charset="-122"/>
              <a:cs typeface="Times New Roman" pitchFamily="18" charset="0"/>
              <a:sym typeface="Arial" panose="020B0604020202020204" pitchFamily="34" charset="0"/>
            </a:endParaRPr>
          </a:p>
          <a:p>
            <a:pPr algn="ctr">
              <a:lnSpc>
                <a:spcPct val="150000"/>
              </a:lnSpc>
            </a:pPr>
            <a:r>
              <a:rPr lang="en-US" altLang="zh-CN" sz="2400" dirty="0">
                <a:latin typeface="Arial" panose="020B0604020202020204" pitchFamily="34" charset="0"/>
                <a:ea typeface="微软雅黑" panose="020B0503020204020204" pitchFamily="34" charset="-122"/>
                <a:cs typeface="Times New Roman" pitchFamily="18" charset="0"/>
                <a:sym typeface="Arial" panose="020B0604020202020204" pitchFamily="34" charset="0"/>
              </a:rPr>
              <a:t>2023</a:t>
            </a:r>
            <a:r>
              <a:rPr lang="zh-CN" altLang="en-US" sz="2400" dirty="0">
                <a:latin typeface="Arial" panose="020B0604020202020204" pitchFamily="34" charset="0"/>
                <a:ea typeface="微软雅黑" panose="020B0503020204020204" pitchFamily="34" charset="-122"/>
                <a:cs typeface="Times New Roman" pitchFamily="18" charset="0"/>
                <a:sym typeface="Arial" panose="020B0604020202020204" pitchFamily="34" charset="0"/>
              </a:rPr>
              <a:t>年</a:t>
            </a:r>
            <a:r>
              <a:rPr lang="en-US" altLang="zh-CN" sz="2400" dirty="0">
                <a:latin typeface="Arial" panose="020B0604020202020204" pitchFamily="34" charset="0"/>
                <a:ea typeface="微软雅黑" panose="020B0503020204020204" pitchFamily="34" charset="-122"/>
                <a:cs typeface="Times New Roman" pitchFamily="18" charset="0"/>
                <a:sym typeface="Arial" panose="020B0604020202020204" pitchFamily="34" charset="0"/>
              </a:rPr>
              <a:t>8</a:t>
            </a:r>
            <a:r>
              <a:rPr lang="zh-CN" altLang="en-US" sz="2400" dirty="0">
                <a:latin typeface="Arial" panose="020B0604020202020204" pitchFamily="34" charset="0"/>
                <a:ea typeface="微软雅黑" panose="020B0503020204020204" pitchFamily="34" charset="-122"/>
                <a:cs typeface="Times New Roman" pitchFamily="18" charset="0"/>
                <a:sym typeface="Arial" panose="020B0604020202020204" pitchFamily="34" charset="0"/>
              </a:rPr>
              <a:t>月</a:t>
            </a:r>
            <a:r>
              <a:rPr lang="en-US" altLang="zh-CN" sz="2400" dirty="0">
                <a:latin typeface="Arial" panose="020B0604020202020204" pitchFamily="34" charset="0"/>
                <a:ea typeface="微软雅黑" panose="020B0503020204020204" pitchFamily="34" charset="-122"/>
                <a:cs typeface="Times New Roman" pitchFamily="18" charset="0"/>
                <a:sym typeface="Arial" panose="020B0604020202020204" pitchFamily="34" charset="0"/>
              </a:rPr>
              <a:t>30</a:t>
            </a:r>
            <a:r>
              <a:rPr lang="zh-CN" altLang="en-US" sz="2400" dirty="0">
                <a:latin typeface="Arial" panose="020B0604020202020204" pitchFamily="34" charset="0"/>
                <a:ea typeface="微软雅黑" panose="020B0503020204020204" pitchFamily="34" charset="-122"/>
                <a:cs typeface="Times New Roman" pitchFamily="18" charset="0"/>
                <a:sym typeface="Arial" panose="020B0604020202020204" pitchFamily="34" charset="0"/>
              </a:rPr>
              <a:t>日</a:t>
            </a:r>
            <a:endParaRPr lang="en-US" altLang="zh-CN" sz="2400" dirty="0">
              <a:latin typeface="Arial" panose="020B0604020202020204" pitchFamily="34" charset="0"/>
              <a:ea typeface="微软雅黑" panose="020B0503020204020204" pitchFamily="34" charset="-122"/>
              <a:cs typeface="Times New Roman" pitchFamily="18" charset="0"/>
              <a:sym typeface="Arial" panose="020B0604020202020204" pitchFamily="34" charset="0"/>
            </a:endParaRPr>
          </a:p>
        </p:txBody>
      </p:sp>
      <p:pic>
        <p:nvPicPr>
          <p:cNvPr id="7" name="图片 6">
            <a:extLst>
              <a:ext uri="{FF2B5EF4-FFF2-40B4-BE49-F238E27FC236}">
                <a16:creationId xmlns:a16="http://schemas.microsoft.com/office/drawing/2014/main" id="{059534F2-E61C-418F-84DA-4E59562EC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4720" y="102626"/>
            <a:ext cx="1042918" cy="126309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DB04C8-BCBC-4056-B98B-B26B883C9C5F}"/>
              </a:ext>
            </a:extLst>
          </p:cNvPr>
          <p:cNvSpPr>
            <a:spLocks noGrp="1"/>
          </p:cNvSpPr>
          <p:nvPr>
            <p:ph type="title"/>
          </p:nvPr>
        </p:nvSpPr>
        <p:spPr>
          <a:xfrm>
            <a:off x="829073" y="357537"/>
            <a:ext cx="10523511" cy="767207"/>
          </a:xfrm>
        </p:spPr>
        <p:txBody>
          <a:bodyPr>
            <a:normAutofit/>
          </a:bodyPr>
          <a:lstStyle/>
          <a:p>
            <a:r>
              <a:rPr lang="zh-CN" altLang="en-US" dirty="0">
                <a:sym typeface="Arial" panose="020B0604020202020204" pitchFamily="34" charset="0"/>
              </a:rPr>
              <a:t>大规模蛋白质组数据分析的核心问题之一</a:t>
            </a:r>
          </a:p>
        </p:txBody>
      </p:sp>
      <p:sp>
        <p:nvSpPr>
          <p:cNvPr id="4" name="文本框 3">
            <a:extLst>
              <a:ext uri="{FF2B5EF4-FFF2-40B4-BE49-F238E27FC236}">
                <a16:creationId xmlns:a16="http://schemas.microsoft.com/office/drawing/2014/main" id="{C806B05B-3870-444F-8CF1-98817A334759}"/>
              </a:ext>
            </a:extLst>
          </p:cNvPr>
          <p:cNvSpPr txBox="1"/>
          <p:nvPr/>
        </p:nvSpPr>
        <p:spPr>
          <a:xfrm>
            <a:off x="2751246" y="4679500"/>
            <a:ext cx="8241298" cy="1200329"/>
          </a:xfrm>
          <a:prstGeom prst="rect">
            <a:avLst/>
          </a:prstGeom>
          <a:noFill/>
        </p:spPr>
        <p:txBody>
          <a:bodyPr wrap="square" rtlCol="0">
            <a:spAutoFit/>
          </a:bodyPr>
          <a:lstStyle/>
          <a:p>
            <a:pPr marL="742950" indent="-742950">
              <a:buFont typeface="+mj-lt"/>
              <a:buAutoNum type="arabicPeriod"/>
            </a:pPr>
            <a:r>
              <a:rPr lang="zh-CN" altLang="en-US" sz="3600"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单个样本的精准定量？</a:t>
            </a:r>
            <a:endParaRPr lang="en-US" altLang="zh-CN" sz="3600"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742950" indent="-742950">
              <a:buFont typeface="+mj-lt"/>
              <a:buAutoNum type="arabicPeriod"/>
            </a:pPr>
            <a:r>
              <a:rPr lang="zh-CN" altLang="en-US" sz="3600"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多个样本间（</a:t>
            </a:r>
            <a:r>
              <a:rPr lang="en-US" altLang="zh-CN" sz="3600"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&gt;1000</a:t>
            </a:r>
            <a:r>
              <a:rPr lang="zh-CN" altLang="en-US" sz="3600"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）如何对齐？</a:t>
            </a:r>
            <a:endParaRPr lang="en-US" altLang="zh-CN" sz="3600"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4" name="文本框 33">
            <a:extLst>
              <a:ext uri="{FF2B5EF4-FFF2-40B4-BE49-F238E27FC236}">
                <a16:creationId xmlns:a16="http://schemas.microsoft.com/office/drawing/2014/main" id="{13DD9A49-928E-46EC-B746-9E2914D0ECE0}"/>
              </a:ext>
            </a:extLst>
          </p:cNvPr>
          <p:cNvSpPr txBox="1"/>
          <p:nvPr/>
        </p:nvSpPr>
        <p:spPr>
          <a:xfrm>
            <a:off x="1127448" y="3527266"/>
            <a:ext cx="2178802" cy="400110"/>
          </a:xfrm>
          <a:prstGeom prst="rect">
            <a:avLst/>
          </a:prstGeom>
          <a:noFill/>
        </p:spPr>
        <p:txBody>
          <a:bodyPr wrap="none" rtlCol="0">
            <a:spAutoFi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Proteomics data</a:t>
            </a:r>
            <a:endParaRPr lang="zh-CN" altLang="en-US" sz="2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pic>
        <p:nvPicPr>
          <p:cNvPr id="35" name="图片 34">
            <a:extLst>
              <a:ext uri="{FF2B5EF4-FFF2-40B4-BE49-F238E27FC236}">
                <a16:creationId xmlns:a16="http://schemas.microsoft.com/office/drawing/2014/main" id="{DD7EC3D1-B7F6-4499-B776-10F9525C135C}"/>
              </a:ext>
            </a:extLst>
          </p:cNvPr>
          <p:cNvPicPr>
            <a:picLocks noChangeAspect="1"/>
          </p:cNvPicPr>
          <p:nvPr/>
        </p:nvPicPr>
        <p:blipFill rotWithShape="1">
          <a:blip r:embed="rId3"/>
          <a:srcRect l="72831" b="77797"/>
          <a:stretch/>
        </p:blipFill>
        <p:spPr>
          <a:xfrm>
            <a:off x="1055440" y="1736192"/>
            <a:ext cx="2068383" cy="1583345"/>
          </a:xfrm>
          <a:prstGeom prst="rect">
            <a:avLst/>
          </a:prstGeom>
        </p:spPr>
      </p:pic>
      <p:sp>
        <p:nvSpPr>
          <p:cNvPr id="36" name="箭头: 右 35">
            <a:extLst>
              <a:ext uri="{FF2B5EF4-FFF2-40B4-BE49-F238E27FC236}">
                <a16:creationId xmlns:a16="http://schemas.microsoft.com/office/drawing/2014/main" id="{F337A986-5F4A-468B-8EF1-BA895AFFA267}"/>
              </a:ext>
            </a:extLst>
          </p:cNvPr>
          <p:cNvSpPr/>
          <p:nvPr/>
        </p:nvSpPr>
        <p:spPr>
          <a:xfrm>
            <a:off x="3577740" y="2390655"/>
            <a:ext cx="4966532" cy="432048"/>
          </a:xfrm>
          <a:prstGeom prst="right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7" name="文本框 36">
            <a:extLst>
              <a:ext uri="{FF2B5EF4-FFF2-40B4-BE49-F238E27FC236}">
                <a16:creationId xmlns:a16="http://schemas.microsoft.com/office/drawing/2014/main" id="{C995BEF2-9F6E-4ED1-B9B8-AC6C3501AFF0}"/>
              </a:ext>
            </a:extLst>
          </p:cNvPr>
          <p:cNvSpPr txBox="1"/>
          <p:nvPr/>
        </p:nvSpPr>
        <p:spPr>
          <a:xfrm>
            <a:off x="8890178" y="3527266"/>
            <a:ext cx="2390398" cy="369332"/>
          </a:xfrm>
          <a:prstGeom prst="rect">
            <a:avLst/>
          </a:prstGeom>
          <a:noFill/>
        </p:spPr>
        <p:txBody>
          <a:bodyPr wrap="none" rtlCol="0">
            <a:spAutoFit/>
          </a:bodyPr>
          <a:lstStyle/>
          <a:p>
            <a:r>
              <a:rPr lang="en-US" altLang="zh-CN"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Protein abundances</a:t>
            </a:r>
            <a:endParaRPr lang="zh-CN" altLang="en-US"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nvGrpSpPr>
          <p:cNvPr id="38" name="组合 37">
            <a:extLst>
              <a:ext uri="{FF2B5EF4-FFF2-40B4-BE49-F238E27FC236}">
                <a16:creationId xmlns:a16="http://schemas.microsoft.com/office/drawing/2014/main" id="{56401D2B-FEA4-4F19-B40F-BD350A46E60E}"/>
              </a:ext>
            </a:extLst>
          </p:cNvPr>
          <p:cNvGrpSpPr/>
          <p:nvPr/>
        </p:nvGrpSpPr>
        <p:grpSpPr>
          <a:xfrm>
            <a:off x="9242330" y="2053193"/>
            <a:ext cx="1686094" cy="1224136"/>
            <a:chOff x="6588224" y="1700808"/>
            <a:chExt cx="1686094" cy="1224136"/>
          </a:xfrm>
        </p:grpSpPr>
        <p:pic>
          <p:nvPicPr>
            <p:cNvPr id="39" name="图片 38">
              <a:extLst>
                <a:ext uri="{FF2B5EF4-FFF2-40B4-BE49-F238E27FC236}">
                  <a16:creationId xmlns:a16="http://schemas.microsoft.com/office/drawing/2014/main" id="{CF5479E7-84C3-4827-B717-57D66712DF83}"/>
                </a:ext>
              </a:extLst>
            </p:cNvPr>
            <p:cNvPicPr>
              <a:picLocks noChangeAspect="1"/>
            </p:cNvPicPr>
            <p:nvPr/>
          </p:nvPicPr>
          <p:blipFill rotWithShape="1">
            <a:blip r:embed="rId4"/>
            <a:srcRect t="38881" r="74339"/>
            <a:stretch/>
          </p:blipFill>
          <p:spPr>
            <a:xfrm>
              <a:off x="6588224" y="1700808"/>
              <a:ext cx="1224136" cy="792096"/>
            </a:xfrm>
            <a:prstGeom prst="rect">
              <a:avLst/>
            </a:prstGeom>
          </p:spPr>
        </p:pic>
        <p:pic>
          <p:nvPicPr>
            <p:cNvPr id="40" name="图片 39">
              <a:extLst>
                <a:ext uri="{FF2B5EF4-FFF2-40B4-BE49-F238E27FC236}">
                  <a16:creationId xmlns:a16="http://schemas.microsoft.com/office/drawing/2014/main" id="{F576A93D-F7DE-48C1-9A8C-5922F3711BFB}"/>
                </a:ext>
              </a:extLst>
            </p:cNvPr>
            <p:cNvPicPr>
              <a:picLocks noChangeAspect="1"/>
            </p:cNvPicPr>
            <p:nvPr/>
          </p:nvPicPr>
          <p:blipFill rotWithShape="1">
            <a:blip r:embed="rId4">
              <a:duotone>
                <a:schemeClr val="accent3">
                  <a:shade val="45000"/>
                  <a:satMod val="135000"/>
                </a:schemeClr>
                <a:prstClr val="white"/>
              </a:duotone>
            </a:blip>
            <a:srcRect t="38881" r="74339"/>
            <a:stretch/>
          </p:blipFill>
          <p:spPr>
            <a:xfrm>
              <a:off x="6819203" y="1916828"/>
              <a:ext cx="1224136" cy="792096"/>
            </a:xfrm>
            <a:prstGeom prst="rect">
              <a:avLst/>
            </a:prstGeom>
          </p:spPr>
        </p:pic>
        <p:pic>
          <p:nvPicPr>
            <p:cNvPr id="41" name="图片 40">
              <a:extLst>
                <a:ext uri="{FF2B5EF4-FFF2-40B4-BE49-F238E27FC236}">
                  <a16:creationId xmlns:a16="http://schemas.microsoft.com/office/drawing/2014/main" id="{AB8570C9-EF9B-4B9D-A2B1-218EA2D65F46}"/>
                </a:ext>
              </a:extLst>
            </p:cNvPr>
            <p:cNvPicPr>
              <a:picLocks noChangeAspect="1"/>
            </p:cNvPicPr>
            <p:nvPr/>
          </p:nvPicPr>
          <p:blipFill rotWithShape="1">
            <a:blip r:embed="rId4">
              <a:duotone>
                <a:schemeClr val="accent2">
                  <a:shade val="45000"/>
                  <a:satMod val="135000"/>
                </a:schemeClr>
                <a:prstClr val="white"/>
              </a:duotone>
            </a:blip>
            <a:srcRect t="38881" r="74339"/>
            <a:stretch/>
          </p:blipFill>
          <p:spPr>
            <a:xfrm>
              <a:off x="7050182" y="2132848"/>
              <a:ext cx="1224136" cy="792096"/>
            </a:xfrm>
            <a:prstGeom prst="rect">
              <a:avLst/>
            </a:prstGeom>
          </p:spPr>
        </p:pic>
      </p:grpSp>
      <p:pic>
        <p:nvPicPr>
          <p:cNvPr id="42" name="图片 41">
            <a:extLst>
              <a:ext uri="{FF2B5EF4-FFF2-40B4-BE49-F238E27FC236}">
                <a16:creationId xmlns:a16="http://schemas.microsoft.com/office/drawing/2014/main" id="{C627AA6D-E012-4D6F-8BE8-F5D84629E1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2863" y="1484784"/>
            <a:ext cx="736286" cy="981714"/>
          </a:xfrm>
          <a:prstGeom prst="rect">
            <a:avLst/>
          </a:prstGeom>
        </p:spPr>
      </p:pic>
      <p:sp>
        <p:nvSpPr>
          <p:cNvPr id="43" name="文本框 42">
            <a:extLst>
              <a:ext uri="{FF2B5EF4-FFF2-40B4-BE49-F238E27FC236}">
                <a16:creationId xmlns:a16="http://schemas.microsoft.com/office/drawing/2014/main" id="{A19CCB24-B201-43EB-90B9-7BFC386287F3}"/>
              </a:ext>
            </a:extLst>
          </p:cNvPr>
          <p:cNvSpPr txBox="1"/>
          <p:nvPr/>
        </p:nvSpPr>
        <p:spPr>
          <a:xfrm>
            <a:off x="3864762" y="2872581"/>
            <a:ext cx="4392488" cy="1564531"/>
          </a:xfrm>
          <a:prstGeom prst="rect">
            <a:avLst/>
          </a:prstGeom>
          <a:noFill/>
        </p:spPr>
        <p:txBody>
          <a:bodyPr wrap="square" rtlCol="0">
            <a:spAutoFit/>
          </a:bodyPr>
          <a:lstStyle/>
          <a:p>
            <a:pPr algn="ctr">
              <a:lnSpc>
                <a:spcPct val="150000"/>
              </a:lnSpc>
            </a:pPr>
            <a:r>
              <a:rPr lang="en-US" altLang="zh-CN" sz="16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Experimental errors</a:t>
            </a:r>
          </a:p>
          <a:p>
            <a:pPr algn="ctr">
              <a:lnSpc>
                <a:spcPct val="150000"/>
              </a:lnSpc>
            </a:pPr>
            <a:r>
              <a:rPr lang="en-US" altLang="zh-CN" sz="16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Matrix effects</a:t>
            </a:r>
          </a:p>
          <a:p>
            <a:pPr algn="ctr">
              <a:lnSpc>
                <a:spcPct val="150000"/>
              </a:lnSpc>
            </a:pPr>
            <a:r>
              <a:rPr lang="en-US" altLang="zh-CN" sz="16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LC and MS behaviors</a:t>
            </a:r>
          </a:p>
          <a:p>
            <a:pPr algn="ctr">
              <a:lnSpc>
                <a:spcPct val="150000"/>
              </a:lnSpc>
            </a:pPr>
            <a:r>
              <a:rPr lang="en-US" altLang="zh-CN" sz="16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p>
        </p:txBody>
      </p:sp>
    </p:spTree>
    <p:extLst>
      <p:ext uri="{BB962C8B-B14F-4D97-AF65-F5344CB8AC3E}">
        <p14:creationId xmlns:p14="http://schemas.microsoft.com/office/powerpoint/2010/main" val="3681925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73563" y="3895903"/>
            <a:ext cx="2664296" cy="1835752"/>
          </a:xfrm>
          <a:prstGeom prst="rect">
            <a:avLst/>
          </a:prstGeom>
        </p:spPr>
      </p:pic>
      <p:cxnSp>
        <p:nvCxnSpPr>
          <p:cNvPr id="6" name="直接箭头连接符 5"/>
          <p:cNvCxnSpPr/>
          <p:nvPr/>
        </p:nvCxnSpPr>
        <p:spPr>
          <a:xfrm>
            <a:off x="6331640" y="1924512"/>
            <a:ext cx="576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120215" y="2704380"/>
            <a:ext cx="4852610"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rPr>
              <a:t>基于深度学习的酶切概率预测算法</a:t>
            </a:r>
            <a:r>
              <a:rPr kumimoji="0" lang="en-US" altLang="zh-CN" sz="18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rPr>
              <a:t>DeepDigest</a:t>
            </a: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pic>
        <p:nvPicPr>
          <p:cNvPr id="10" name="图片 9"/>
          <p:cNvPicPr>
            <a:picLocks noChangeAspect="1"/>
          </p:cNvPicPr>
          <p:nvPr/>
        </p:nvPicPr>
        <p:blipFill>
          <a:blip r:embed="rId4"/>
          <a:stretch>
            <a:fillRect/>
          </a:stretch>
        </p:blipFill>
        <p:spPr>
          <a:xfrm>
            <a:off x="1365651" y="1063740"/>
            <a:ext cx="4770387" cy="1296000"/>
          </a:xfrm>
          <a:prstGeom prst="rect">
            <a:avLst/>
          </a:prstGeom>
        </p:spPr>
      </p:pic>
      <p:pic>
        <p:nvPicPr>
          <p:cNvPr id="11" name="图片 10"/>
          <p:cNvPicPr>
            <a:picLocks noChangeAspect="1"/>
          </p:cNvPicPr>
          <p:nvPr/>
        </p:nvPicPr>
        <p:blipFill>
          <a:blip r:embed="rId5"/>
          <a:stretch>
            <a:fillRect/>
          </a:stretch>
        </p:blipFill>
        <p:spPr>
          <a:xfrm>
            <a:off x="7035776" y="1063590"/>
            <a:ext cx="2517392" cy="4507639"/>
          </a:xfrm>
          <a:prstGeom prst="rect">
            <a:avLst/>
          </a:prstGeom>
        </p:spPr>
      </p:pic>
      <p:sp>
        <p:nvSpPr>
          <p:cNvPr id="12" name="文本框 11"/>
          <p:cNvSpPr txBox="1"/>
          <p:nvPr/>
        </p:nvSpPr>
        <p:spPr>
          <a:xfrm>
            <a:off x="6300583" y="5816116"/>
            <a:ext cx="4544834"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rPr>
              <a:t>基于机器学习的肽段可检测性预测算法</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rPr>
              <a:t>AP3</a:t>
            </a: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pic>
        <p:nvPicPr>
          <p:cNvPr id="13" name="图片 12"/>
          <p:cNvPicPr>
            <a:picLocks noChangeAspect="1"/>
          </p:cNvPicPr>
          <p:nvPr/>
        </p:nvPicPr>
        <p:blipFill>
          <a:blip r:embed="rId6"/>
          <a:stretch>
            <a:fillRect/>
          </a:stretch>
        </p:blipFill>
        <p:spPr>
          <a:xfrm>
            <a:off x="3882395" y="4003779"/>
            <a:ext cx="2163776" cy="1620000"/>
          </a:xfrm>
          <a:prstGeom prst="rect">
            <a:avLst/>
          </a:prstGeom>
        </p:spPr>
      </p:pic>
      <p:cxnSp>
        <p:nvCxnSpPr>
          <p:cNvPr id="14" name="直接箭头连接符 13"/>
          <p:cNvCxnSpPr/>
          <p:nvPr/>
        </p:nvCxnSpPr>
        <p:spPr>
          <a:xfrm flipH="1">
            <a:off x="6331640" y="4813779"/>
            <a:ext cx="576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H="1">
            <a:off x="3215680" y="4813779"/>
            <a:ext cx="468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圆角矩形 1"/>
          <p:cNvSpPr/>
          <p:nvPr/>
        </p:nvSpPr>
        <p:spPr>
          <a:xfrm>
            <a:off x="7035776" y="989876"/>
            <a:ext cx="2517392" cy="4581352"/>
          </a:xfrm>
          <a:prstGeom prst="roundRect">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6" name="圆角矩形 15"/>
          <p:cNvSpPr/>
          <p:nvPr/>
        </p:nvSpPr>
        <p:spPr>
          <a:xfrm>
            <a:off x="1177107" y="991582"/>
            <a:ext cx="5058460" cy="1555732"/>
          </a:xfrm>
          <a:prstGeom prst="roundRect">
            <a:avLst/>
          </a:prstGeom>
          <a:no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7" name="上下箭头 16"/>
          <p:cNvSpPr/>
          <p:nvPr/>
        </p:nvSpPr>
        <p:spPr>
          <a:xfrm>
            <a:off x="1760368" y="2663359"/>
            <a:ext cx="360040" cy="1161360"/>
          </a:xfrm>
          <a:prstGeom prst="up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9" name="圆角矩形 15">
            <a:extLst>
              <a:ext uri="{FF2B5EF4-FFF2-40B4-BE49-F238E27FC236}">
                <a16:creationId xmlns:a16="http://schemas.microsoft.com/office/drawing/2014/main" id="{F149A1CE-A210-44AC-8D28-4B05669B00FC}"/>
              </a:ext>
            </a:extLst>
          </p:cNvPr>
          <p:cNvSpPr/>
          <p:nvPr/>
        </p:nvSpPr>
        <p:spPr>
          <a:xfrm>
            <a:off x="551384" y="3919679"/>
            <a:ext cx="5684181" cy="1802604"/>
          </a:xfrm>
          <a:prstGeom prst="round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0" name="文本框 19">
            <a:extLst>
              <a:ext uri="{FF2B5EF4-FFF2-40B4-BE49-F238E27FC236}">
                <a16:creationId xmlns:a16="http://schemas.microsoft.com/office/drawing/2014/main" id="{550EEDE5-BBEE-4051-B0C0-4914D31F1C38}"/>
              </a:ext>
            </a:extLst>
          </p:cNvPr>
          <p:cNvSpPr txBox="1"/>
          <p:nvPr/>
        </p:nvSpPr>
        <p:spPr>
          <a:xfrm>
            <a:off x="1487490" y="5816116"/>
            <a:ext cx="3775457"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rPr>
              <a:t>基于机器学习的无标定量算法</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rPr>
              <a:t>LFAQ</a:t>
            </a: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8" name="文本框 27">
            <a:extLst>
              <a:ext uri="{FF2B5EF4-FFF2-40B4-BE49-F238E27FC236}">
                <a16:creationId xmlns:a16="http://schemas.microsoft.com/office/drawing/2014/main" id="{54645A09-2896-4B6A-A64D-4EE88E73E942}"/>
              </a:ext>
            </a:extLst>
          </p:cNvPr>
          <p:cNvSpPr txBox="1"/>
          <p:nvPr/>
        </p:nvSpPr>
        <p:spPr>
          <a:xfrm>
            <a:off x="2080398" y="3127819"/>
            <a:ext cx="4946045" cy="584775"/>
          </a:xfrm>
          <a:prstGeom prst="rect">
            <a:avLst/>
          </a:prstGeom>
          <a:noFill/>
        </p:spPr>
        <p:txBody>
          <a:bodyPr wrap="square">
            <a:spAutoFit/>
          </a:bodyPr>
          <a:lstStyle/>
          <a:p>
            <a:pPr marL="0" marR="0" lvl="0" indent="0" algn="ctr" defTabSz="914377" rtl="0" eaLnBrk="0" fontAlgn="base" latinLnBrk="0" hangingPunct="0">
              <a:lnSpc>
                <a:spcPct val="100000"/>
              </a:lnSpc>
              <a:spcBef>
                <a:spcPts val="0"/>
              </a:spcBef>
              <a:spcAft>
                <a:spcPts val="0"/>
              </a:spcAft>
              <a:buClrTx/>
              <a:buSzTx/>
              <a:buFontTx/>
              <a:buNone/>
              <a:tabLst/>
              <a:defRPr/>
            </a:pPr>
            <a:r>
              <a:rPr kumimoji="0" lang="en-US" altLang="zh-CN" sz="1600" b="0" i="1" u="none" strike="noStrike" kern="1200" cap="none" spc="0" normalizeH="0" baseline="0" noProof="0" dirty="0">
                <a:ln>
                  <a:noFill/>
                </a:ln>
                <a:solidFill>
                  <a:srgbClr val="222A35"/>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Anal Chem</a:t>
            </a:r>
            <a:r>
              <a:rPr kumimoji="0" lang="en-US" altLang="zh-CN" sz="1600" b="0" i="0" u="none" strike="noStrike" kern="1200" cap="none" spc="0" normalizeH="0" baseline="0" noProof="0" dirty="0">
                <a:ln>
                  <a:noFill/>
                </a:ln>
                <a:solidFill>
                  <a:srgbClr val="222A35"/>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2021</a:t>
            </a:r>
            <a:r>
              <a:rPr kumimoji="0" lang="zh-CN" altLang="en-US" sz="1600" b="0" i="0" u="none" strike="noStrike" kern="1200" cap="none" spc="0" normalizeH="0" baseline="0" noProof="0" dirty="0">
                <a:ln>
                  <a:noFill/>
                </a:ln>
                <a:solidFill>
                  <a:srgbClr val="222A35"/>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kumimoji="0" lang="en-US" altLang="zh-CN" sz="1600" b="0" i="0" u="none" strike="noStrike" kern="1200" cap="none" spc="0" normalizeH="0" baseline="0" noProof="0" dirty="0">
                <a:ln>
                  <a:noFill/>
                </a:ln>
                <a:solidFill>
                  <a:srgbClr val="222A35"/>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Supplementary Cover</a:t>
            </a:r>
          </a:p>
          <a:p>
            <a:pPr marL="0" marR="0" lvl="0" indent="0" algn="ctr" defTabSz="914377" rtl="0" eaLnBrk="0" fontAlgn="base" latinLnBrk="0" hangingPunct="0">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222A35"/>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入选美国化学会“蛋白质组学机器学习”专刊</a:t>
            </a:r>
            <a:endParaRPr kumimoji="0" lang="zh-CN" altLang="zh-CN"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9" name="文本框 28">
            <a:extLst>
              <a:ext uri="{FF2B5EF4-FFF2-40B4-BE49-F238E27FC236}">
                <a16:creationId xmlns:a16="http://schemas.microsoft.com/office/drawing/2014/main" id="{C9F17C4D-8E2B-4FBD-9319-330DB875E650}"/>
              </a:ext>
            </a:extLst>
          </p:cNvPr>
          <p:cNvSpPr txBox="1"/>
          <p:nvPr/>
        </p:nvSpPr>
        <p:spPr>
          <a:xfrm>
            <a:off x="6672064" y="6228022"/>
            <a:ext cx="3244816" cy="338554"/>
          </a:xfrm>
          <a:prstGeom prst="rect">
            <a:avLst/>
          </a:prstGeom>
          <a:noFill/>
        </p:spPr>
        <p:txBody>
          <a:bodyPr wrap="square">
            <a:spAutoFit/>
          </a:bodyPr>
          <a:lstStyle/>
          <a:p>
            <a:pPr marL="0" marR="0" lvl="0" indent="0" algn="ctr" defTabSz="914377" rtl="0" eaLnBrk="0" fontAlgn="base"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22A35"/>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kumimoji="0" lang="en-US" altLang="zh-CN" sz="1600" b="0" i="1" u="none" strike="noStrike" kern="1200" cap="none" spc="0" normalizeH="0" baseline="0" noProof="0" dirty="0">
                <a:ln>
                  <a:noFill/>
                </a:ln>
                <a:solidFill>
                  <a:srgbClr val="222A35"/>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Anal Chem</a:t>
            </a:r>
            <a:r>
              <a:rPr kumimoji="0" lang="en-US" altLang="zh-CN" sz="1600" b="0" i="0" u="none" strike="noStrike" kern="1200" cap="none" spc="0" normalizeH="0" baseline="0" noProof="0" dirty="0">
                <a:ln>
                  <a:noFill/>
                </a:ln>
                <a:solidFill>
                  <a:srgbClr val="222A35"/>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2019)</a:t>
            </a:r>
            <a:endParaRPr kumimoji="0" lang="zh-CN" altLang="zh-CN"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0" name="文本框 29">
            <a:extLst>
              <a:ext uri="{FF2B5EF4-FFF2-40B4-BE49-F238E27FC236}">
                <a16:creationId xmlns:a16="http://schemas.microsoft.com/office/drawing/2014/main" id="{9801B00F-42D5-4B67-B112-444AD3821F2D}"/>
              </a:ext>
            </a:extLst>
          </p:cNvPr>
          <p:cNvSpPr txBox="1"/>
          <p:nvPr/>
        </p:nvSpPr>
        <p:spPr>
          <a:xfrm>
            <a:off x="2135560" y="6228022"/>
            <a:ext cx="3244816" cy="338554"/>
          </a:xfrm>
          <a:prstGeom prst="rect">
            <a:avLst/>
          </a:prstGeom>
          <a:noFill/>
        </p:spPr>
        <p:txBody>
          <a:bodyPr wrap="square">
            <a:spAutoFit/>
          </a:bodyPr>
          <a:lstStyle/>
          <a:p>
            <a:pPr marL="0" marR="0" lvl="0" indent="0" algn="ctr" defTabSz="914377" rtl="0" eaLnBrk="0" fontAlgn="base"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22A35"/>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kumimoji="0" lang="en-US" altLang="zh-CN" sz="1600" b="0" i="1" u="none" strike="noStrike" kern="1200" cap="none" spc="0" normalizeH="0" baseline="0" noProof="0" dirty="0">
                <a:ln>
                  <a:noFill/>
                </a:ln>
                <a:solidFill>
                  <a:srgbClr val="222A35"/>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Anal Chem</a:t>
            </a:r>
            <a:r>
              <a:rPr kumimoji="0" lang="en-US" altLang="zh-CN" sz="1600" b="0" i="0" u="none" strike="noStrike" kern="1200" cap="none" spc="0" normalizeH="0" baseline="0" noProof="0" dirty="0">
                <a:ln>
                  <a:noFill/>
                </a:ln>
                <a:solidFill>
                  <a:srgbClr val="222A35"/>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2019)</a:t>
            </a:r>
            <a:endParaRPr kumimoji="0" lang="zh-CN" altLang="zh-CN"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1" name="文本框 30">
            <a:extLst>
              <a:ext uri="{FF2B5EF4-FFF2-40B4-BE49-F238E27FC236}">
                <a16:creationId xmlns:a16="http://schemas.microsoft.com/office/drawing/2014/main" id="{88FD6D59-96D1-41F1-ACCD-306D2321C8DB}"/>
              </a:ext>
            </a:extLst>
          </p:cNvPr>
          <p:cNvSpPr txBox="1"/>
          <p:nvPr/>
        </p:nvSpPr>
        <p:spPr>
          <a:xfrm>
            <a:off x="9689178" y="1824947"/>
            <a:ext cx="248550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rPr>
              <a:t>基于统计模型的同位素峰丰度误差校正</a:t>
            </a:r>
          </a:p>
        </p:txBody>
      </p:sp>
      <p:sp>
        <p:nvSpPr>
          <p:cNvPr id="32" name="文本框 31">
            <a:extLst>
              <a:ext uri="{FF2B5EF4-FFF2-40B4-BE49-F238E27FC236}">
                <a16:creationId xmlns:a16="http://schemas.microsoft.com/office/drawing/2014/main" id="{E80CA9F4-99BE-4008-9A06-99AF5A911C2D}"/>
              </a:ext>
            </a:extLst>
          </p:cNvPr>
          <p:cNvSpPr txBox="1"/>
          <p:nvPr/>
        </p:nvSpPr>
        <p:spPr>
          <a:xfrm>
            <a:off x="9627282" y="2556815"/>
            <a:ext cx="2506663" cy="338554"/>
          </a:xfrm>
          <a:prstGeom prst="rect">
            <a:avLst/>
          </a:prstGeom>
          <a:noFill/>
        </p:spPr>
        <p:txBody>
          <a:bodyPr wrap="square">
            <a:spAutoFit/>
          </a:bodyPr>
          <a:lstStyle/>
          <a:p>
            <a:pPr marL="0" marR="0" lvl="0" indent="0" algn="ctr" defTabSz="914377" rtl="0" eaLnBrk="0" fontAlgn="base"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22A35"/>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kumimoji="0" lang="en-US" altLang="zh-CN" sz="1600" b="0" i="1" u="none" strike="noStrike" kern="1200" cap="none" spc="0" normalizeH="0" baseline="0" noProof="0" dirty="0">
                <a:ln>
                  <a:noFill/>
                </a:ln>
                <a:solidFill>
                  <a:srgbClr val="222A35"/>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Anal Chem</a:t>
            </a:r>
            <a:r>
              <a:rPr kumimoji="0" lang="en-US" altLang="zh-CN" sz="1600" b="0" i="0" u="none" strike="noStrike" kern="1200" cap="none" spc="0" normalizeH="0" baseline="0" noProof="0" dirty="0">
                <a:ln>
                  <a:noFill/>
                </a:ln>
                <a:solidFill>
                  <a:srgbClr val="222A35"/>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2016)</a:t>
            </a:r>
            <a:endParaRPr kumimoji="0" lang="zh-CN" altLang="zh-CN"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文本框 2">
            <a:extLst>
              <a:ext uri="{FF2B5EF4-FFF2-40B4-BE49-F238E27FC236}">
                <a16:creationId xmlns:a16="http://schemas.microsoft.com/office/drawing/2014/main" id="{551EDAFD-C962-4BC1-8172-EB56AD19BE4E}"/>
              </a:ext>
            </a:extLst>
          </p:cNvPr>
          <p:cNvSpPr txBox="1"/>
          <p:nvPr/>
        </p:nvSpPr>
        <p:spPr>
          <a:xfrm>
            <a:off x="19565" y="1336265"/>
            <a:ext cx="1107996"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rPr>
              <a:t>样本制备</a:t>
            </a:r>
            <a:endParaRPr kumimoji="0" lang="en-US" altLang="zh-CN"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3" name="文本框 22">
            <a:extLst>
              <a:ext uri="{FF2B5EF4-FFF2-40B4-BE49-F238E27FC236}">
                <a16:creationId xmlns:a16="http://schemas.microsoft.com/office/drawing/2014/main" id="{DF62FD6F-4CF3-4E9F-9135-916EC64AB8D2}"/>
              </a:ext>
            </a:extLst>
          </p:cNvPr>
          <p:cNvSpPr txBox="1"/>
          <p:nvPr/>
        </p:nvSpPr>
        <p:spPr>
          <a:xfrm>
            <a:off x="10331978" y="1336265"/>
            <a:ext cx="1107996"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rPr>
              <a:t>仪器采样</a:t>
            </a:r>
          </a:p>
        </p:txBody>
      </p:sp>
      <p:sp>
        <p:nvSpPr>
          <p:cNvPr id="24" name="文本框 23">
            <a:extLst>
              <a:ext uri="{FF2B5EF4-FFF2-40B4-BE49-F238E27FC236}">
                <a16:creationId xmlns:a16="http://schemas.microsoft.com/office/drawing/2014/main" id="{8D96E429-3929-49CA-B229-07985F4E7CD8}"/>
              </a:ext>
            </a:extLst>
          </p:cNvPr>
          <p:cNvSpPr txBox="1"/>
          <p:nvPr/>
        </p:nvSpPr>
        <p:spPr>
          <a:xfrm>
            <a:off x="38357" y="3508360"/>
            <a:ext cx="1107996"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rPr>
              <a:t>定量计算</a:t>
            </a:r>
          </a:p>
        </p:txBody>
      </p:sp>
      <p:sp>
        <p:nvSpPr>
          <p:cNvPr id="18" name="文本框 17">
            <a:extLst>
              <a:ext uri="{FF2B5EF4-FFF2-40B4-BE49-F238E27FC236}">
                <a16:creationId xmlns:a16="http://schemas.microsoft.com/office/drawing/2014/main" id="{81CFCC5A-AFE0-9DCF-643B-FD80A562A274}"/>
              </a:ext>
            </a:extLst>
          </p:cNvPr>
          <p:cNvSpPr txBox="1"/>
          <p:nvPr/>
        </p:nvSpPr>
        <p:spPr>
          <a:xfrm>
            <a:off x="182322" y="116632"/>
            <a:ext cx="11602310"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zh-CN" altLang="en-US" sz="3600" b="1" dirty="0">
                <a:solidFill>
                  <a:prstClr val="black"/>
                </a:solidFill>
                <a:latin typeface="Arial" panose="020B0604020202020204" pitchFamily="34" charset="0"/>
                <a:ea typeface="微软雅黑" panose="020B0503020204020204" pitchFamily="34" charset="-122"/>
                <a:sym typeface="Arial" panose="020B0604020202020204" pitchFamily="34" charset="0"/>
              </a:rPr>
              <a:t>针对单个样本的精准定量</a:t>
            </a:r>
            <a:r>
              <a:rPr kumimoji="0" lang="zh-CN" altLang="en-US" sz="36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rPr>
              <a:t>算法体系</a:t>
            </a:r>
          </a:p>
        </p:txBody>
      </p:sp>
      <p:sp>
        <p:nvSpPr>
          <p:cNvPr id="4" name="文本框 3">
            <a:extLst>
              <a:ext uri="{FF2B5EF4-FFF2-40B4-BE49-F238E27FC236}">
                <a16:creationId xmlns:a16="http://schemas.microsoft.com/office/drawing/2014/main" id="{CDC99DF1-43CE-393E-E5A0-72AF15520C13}"/>
              </a:ext>
            </a:extLst>
          </p:cNvPr>
          <p:cNvSpPr txBox="1"/>
          <p:nvPr/>
        </p:nvSpPr>
        <p:spPr>
          <a:xfrm>
            <a:off x="9668023" y="6375982"/>
            <a:ext cx="2506663" cy="338554"/>
          </a:xfrm>
          <a:prstGeom prst="rect">
            <a:avLst/>
          </a:prstGeom>
          <a:noFill/>
        </p:spPr>
        <p:txBody>
          <a:bodyPr wrap="square">
            <a:spAutoFit/>
          </a:bodyPr>
          <a:lstStyle/>
          <a:p>
            <a:pPr marL="0" marR="0" lvl="0" indent="0" algn="ctr" defTabSz="914377" rtl="0" eaLnBrk="0" fontAlgn="base" latinLnBrk="0" hangingPunct="0">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222A35"/>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合作者：付岩</a:t>
            </a:r>
            <a:endParaRPr kumimoji="0" lang="zh-CN" altLang="zh-CN"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7105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500"/>
                                        <p:tgtEl>
                                          <p:spTgt spid="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500"/>
                                        <p:tgtEl>
                                          <p:spTgt spid="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500"/>
                                        <p:tgtEl>
                                          <p:spTgt spid="3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500"/>
                                        <p:tgtEl>
                                          <p:spTgt spid="1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500"/>
                                        <p:tgtEl>
                                          <p:spTgt spid="2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500"/>
                                        <p:tgtEl>
                                          <p:spTgt spid="2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fade">
                                      <p:cBhvr>
                                        <p:cTn id="86" dur="500"/>
                                        <p:tgtEl>
                                          <p:spTgt spid="19"/>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fade">
                                      <p:cBhvr>
                                        <p:cTn id="8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2" grpId="0" animBg="1"/>
      <p:bldP spid="16" grpId="0" animBg="1"/>
      <p:bldP spid="17" grpId="0" animBg="1"/>
      <p:bldP spid="19" grpId="0" animBg="1"/>
      <p:bldP spid="20" grpId="0" animBg="1"/>
      <p:bldP spid="28" grpId="0"/>
      <p:bldP spid="29" grpId="0"/>
      <p:bldP spid="30" grpId="0"/>
      <p:bldP spid="31" grpId="0" animBg="1"/>
      <p:bldP spid="32" grpId="0"/>
      <p:bldP spid="3" grpId="0" animBg="1"/>
      <p:bldP spid="23" grpId="0" animBg="1"/>
      <p:bldP spid="24"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
            <a:extLst>
              <a:ext uri="{FF2B5EF4-FFF2-40B4-BE49-F238E27FC236}">
                <a16:creationId xmlns:a16="http://schemas.microsoft.com/office/drawing/2014/main" id="{21E97AD7-F923-FC7A-310E-12D4F5747BFE}"/>
              </a:ext>
            </a:extLst>
          </p:cNvPr>
          <p:cNvSpPr txBox="1"/>
          <p:nvPr/>
        </p:nvSpPr>
        <p:spPr>
          <a:xfrm>
            <a:off x="800447" y="334397"/>
            <a:ext cx="10624145" cy="707886"/>
          </a:xfrm>
          <a:prstGeom prst="rect">
            <a:avLst/>
          </a:prstGeom>
          <a:noFill/>
        </p:spPr>
        <p:txBody>
          <a:bodyPr wrap="square" lIns="91440" tIns="45720" rIns="91440" bIns="45720" rtlCol="0">
            <a:spAutoFit/>
          </a:bodyPr>
          <a:lstStyle/>
          <a:p>
            <a:pPr algn="ctr" defTabSz="1219170"/>
            <a:r>
              <a:rPr lang="zh-CN" altLang="en-US" sz="4000" b="1" dirty="0">
                <a:latin typeface="Arial" panose="020B0604020202020204" pitchFamily="34" charset="0"/>
                <a:ea typeface="微软雅黑" panose="020B0503020204020204" pitchFamily="34" charset="-122"/>
                <a:sym typeface="Arial" panose="020B0604020202020204" pitchFamily="34" charset="0"/>
              </a:rPr>
              <a:t>针对大队列样本间的对齐算法研究</a:t>
            </a:r>
          </a:p>
        </p:txBody>
      </p:sp>
      <p:pic>
        <p:nvPicPr>
          <p:cNvPr id="2" name="图片 1">
            <a:extLst>
              <a:ext uri="{FF2B5EF4-FFF2-40B4-BE49-F238E27FC236}">
                <a16:creationId xmlns:a16="http://schemas.microsoft.com/office/drawing/2014/main" id="{47F6075C-F1A0-0CD0-A400-AF2E59DCF9E4}"/>
              </a:ext>
            </a:extLst>
          </p:cNvPr>
          <p:cNvPicPr>
            <a:picLocks noChangeAspect="1"/>
          </p:cNvPicPr>
          <p:nvPr/>
        </p:nvPicPr>
        <p:blipFill>
          <a:blip r:embed="rId3"/>
          <a:stretch>
            <a:fillRect/>
          </a:stretch>
        </p:blipFill>
        <p:spPr>
          <a:xfrm>
            <a:off x="1415480" y="2042143"/>
            <a:ext cx="1310063" cy="1094710"/>
          </a:xfrm>
          <a:prstGeom prst="rect">
            <a:avLst/>
          </a:prstGeom>
        </p:spPr>
      </p:pic>
      <p:sp>
        <p:nvSpPr>
          <p:cNvPr id="3" name="文本框 2">
            <a:extLst>
              <a:ext uri="{FF2B5EF4-FFF2-40B4-BE49-F238E27FC236}">
                <a16:creationId xmlns:a16="http://schemas.microsoft.com/office/drawing/2014/main" id="{FEC313EA-89E7-7925-0121-21B27D64FCA7}"/>
              </a:ext>
            </a:extLst>
          </p:cNvPr>
          <p:cNvSpPr txBox="1"/>
          <p:nvPr/>
        </p:nvSpPr>
        <p:spPr>
          <a:xfrm>
            <a:off x="1415480" y="3309466"/>
            <a:ext cx="1338828" cy="369332"/>
          </a:xfrm>
          <a:prstGeom prst="rect">
            <a:avLst/>
          </a:prstGeom>
          <a:noFill/>
        </p:spPr>
        <p:txBody>
          <a:bodyPr wrap="none" rtlCol="0">
            <a:spAutoFit/>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大队列样本</a:t>
            </a:r>
          </a:p>
        </p:txBody>
      </p:sp>
      <p:pic>
        <p:nvPicPr>
          <p:cNvPr id="6" name="图片 5">
            <a:extLst>
              <a:ext uri="{FF2B5EF4-FFF2-40B4-BE49-F238E27FC236}">
                <a16:creationId xmlns:a16="http://schemas.microsoft.com/office/drawing/2014/main" id="{330EB977-0D42-0376-8EF6-AAB72FB963BB}"/>
              </a:ext>
            </a:extLst>
          </p:cNvPr>
          <p:cNvPicPr>
            <a:picLocks noChangeAspect="1"/>
          </p:cNvPicPr>
          <p:nvPr/>
        </p:nvPicPr>
        <p:blipFill rotWithShape="1">
          <a:blip r:embed="rId4"/>
          <a:srcRect l="52983"/>
          <a:stretch/>
        </p:blipFill>
        <p:spPr>
          <a:xfrm>
            <a:off x="9608077" y="1844824"/>
            <a:ext cx="1400488" cy="1489348"/>
          </a:xfrm>
          <a:prstGeom prst="rect">
            <a:avLst/>
          </a:prstGeom>
        </p:spPr>
      </p:pic>
      <p:sp>
        <p:nvSpPr>
          <p:cNvPr id="7" name="文本框 6">
            <a:extLst>
              <a:ext uri="{FF2B5EF4-FFF2-40B4-BE49-F238E27FC236}">
                <a16:creationId xmlns:a16="http://schemas.microsoft.com/office/drawing/2014/main" id="{E2D1E486-71CB-AC08-40E7-88E9678FDE58}"/>
              </a:ext>
            </a:extLst>
          </p:cNvPr>
          <p:cNvSpPr txBox="1"/>
          <p:nvPr/>
        </p:nvSpPr>
        <p:spPr>
          <a:xfrm>
            <a:off x="9408075" y="3309466"/>
            <a:ext cx="1800493" cy="369332"/>
          </a:xfrm>
          <a:prstGeom prst="rect">
            <a:avLst/>
          </a:prstGeom>
          <a:noFill/>
        </p:spPr>
        <p:txBody>
          <a:bodyPr wrap="none" rtlCol="0">
            <a:spAutoFit/>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蛋白质组大数据</a:t>
            </a:r>
          </a:p>
        </p:txBody>
      </p:sp>
      <p:sp>
        <p:nvSpPr>
          <p:cNvPr id="8" name="箭头: 右 7">
            <a:extLst>
              <a:ext uri="{FF2B5EF4-FFF2-40B4-BE49-F238E27FC236}">
                <a16:creationId xmlns:a16="http://schemas.microsoft.com/office/drawing/2014/main" id="{C5F25426-198C-D013-3CCA-89B331869928}"/>
              </a:ext>
            </a:extLst>
          </p:cNvPr>
          <p:cNvSpPr/>
          <p:nvPr/>
        </p:nvSpPr>
        <p:spPr>
          <a:xfrm>
            <a:off x="2999656" y="2458639"/>
            <a:ext cx="792088" cy="261718"/>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 name="箭头: 右 8">
            <a:extLst>
              <a:ext uri="{FF2B5EF4-FFF2-40B4-BE49-F238E27FC236}">
                <a16:creationId xmlns:a16="http://schemas.microsoft.com/office/drawing/2014/main" id="{420EC7DD-9F78-A568-5A55-81F11405745E}"/>
              </a:ext>
            </a:extLst>
          </p:cNvPr>
          <p:cNvSpPr/>
          <p:nvPr/>
        </p:nvSpPr>
        <p:spPr>
          <a:xfrm>
            <a:off x="6041791" y="2458639"/>
            <a:ext cx="3060000" cy="261718"/>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 name="文本框 9">
            <a:extLst>
              <a:ext uri="{FF2B5EF4-FFF2-40B4-BE49-F238E27FC236}">
                <a16:creationId xmlns:a16="http://schemas.microsoft.com/office/drawing/2014/main" id="{4F5D5BB0-5F73-20AC-7ABA-5B0E1284B472}"/>
              </a:ext>
            </a:extLst>
          </p:cNvPr>
          <p:cNvSpPr txBox="1"/>
          <p:nvPr/>
        </p:nvSpPr>
        <p:spPr>
          <a:xfrm>
            <a:off x="5979048" y="2708920"/>
            <a:ext cx="3185487" cy="646331"/>
          </a:xfrm>
          <a:prstGeom prst="rect">
            <a:avLst/>
          </a:prstGeom>
          <a:noFill/>
        </p:spPr>
        <p:txBody>
          <a:bodyPr wrap="none" rtlCol="0">
            <a:spAutoFit/>
          </a:bodyPr>
          <a:lstStyle/>
          <a:p>
            <a:pPr algn="ctr"/>
            <a:r>
              <a:rPr lang="zh-CN" altLang="en-US" b="1" dirty="0">
                <a:latin typeface="Arial" panose="020B0604020202020204" pitchFamily="34" charset="0"/>
                <a:ea typeface="微软雅黑" panose="020B0503020204020204" pitchFamily="34" charset="-122"/>
                <a:sym typeface="Arial" panose="020B0604020202020204" pitchFamily="34" charset="0"/>
              </a:rPr>
              <a:t>缺失值多（尤其单细胞数据）</a:t>
            </a:r>
            <a:endParaRPr lang="en-US" altLang="zh-CN" b="1" dirty="0">
              <a:latin typeface="Arial" panose="020B0604020202020204" pitchFamily="34" charset="0"/>
              <a:ea typeface="微软雅黑" panose="020B0503020204020204" pitchFamily="34" charset="-122"/>
              <a:sym typeface="Arial" panose="020B0604020202020204" pitchFamily="34" charset="0"/>
            </a:endParaRPr>
          </a:p>
          <a:p>
            <a:pPr algn="ctr"/>
            <a:r>
              <a:rPr lang="zh-CN" altLang="en-US" b="1" dirty="0">
                <a:latin typeface="Arial" panose="020B0604020202020204" pitchFamily="34" charset="0"/>
                <a:ea typeface="微软雅黑" panose="020B0503020204020204" pitchFamily="34" charset="-122"/>
                <a:sym typeface="Arial" panose="020B0604020202020204" pitchFamily="34" charset="0"/>
              </a:rPr>
              <a:t>批次效应明显</a:t>
            </a:r>
          </a:p>
        </p:txBody>
      </p:sp>
      <p:pic>
        <p:nvPicPr>
          <p:cNvPr id="11" name="图片 10">
            <a:extLst>
              <a:ext uri="{FF2B5EF4-FFF2-40B4-BE49-F238E27FC236}">
                <a16:creationId xmlns:a16="http://schemas.microsoft.com/office/drawing/2014/main" id="{739CFCCE-90D9-36A5-19CB-873C0FDC747D}"/>
              </a:ext>
            </a:extLst>
          </p:cNvPr>
          <p:cNvPicPr>
            <a:picLocks noChangeAspect="1"/>
          </p:cNvPicPr>
          <p:nvPr/>
        </p:nvPicPr>
        <p:blipFill>
          <a:blip r:embed="rId5"/>
          <a:stretch>
            <a:fillRect/>
          </a:stretch>
        </p:blipFill>
        <p:spPr>
          <a:xfrm>
            <a:off x="3791308" y="1973749"/>
            <a:ext cx="1944793" cy="1231499"/>
          </a:xfrm>
          <a:prstGeom prst="rect">
            <a:avLst/>
          </a:prstGeom>
        </p:spPr>
      </p:pic>
      <p:sp>
        <p:nvSpPr>
          <p:cNvPr id="12" name="文本框 11">
            <a:extLst>
              <a:ext uri="{FF2B5EF4-FFF2-40B4-BE49-F238E27FC236}">
                <a16:creationId xmlns:a16="http://schemas.microsoft.com/office/drawing/2014/main" id="{504396C2-77B4-DF52-E836-ED65450AA494}"/>
              </a:ext>
            </a:extLst>
          </p:cNvPr>
          <p:cNvSpPr txBox="1"/>
          <p:nvPr/>
        </p:nvSpPr>
        <p:spPr>
          <a:xfrm>
            <a:off x="3935760" y="3309466"/>
            <a:ext cx="2031325" cy="369332"/>
          </a:xfrm>
          <a:prstGeom prst="rect">
            <a:avLst/>
          </a:prstGeom>
          <a:noFill/>
        </p:spPr>
        <p:txBody>
          <a:bodyPr wrap="none" rtlCol="0">
            <a:spAutoFit/>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海量质谱数据产出</a:t>
            </a:r>
          </a:p>
        </p:txBody>
      </p:sp>
      <p:sp>
        <p:nvSpPr>
          <p:cNvPr id="13" name="文本框 12">
            <a:extLst>
              <a:ext uri="{FF2B5EF4-FFF2-40B4-BE49-F238E27FC236}">
                <a16:creationId xmlns:a16="http://schemas.microsoft.com/office/drawing/2014/main" id="{3EEFFB1F-121C-BA23-CBFA-C7AF684A207B}"/>
              </a:ext>
            </a:extLst>
          </p:cNvPr>
          <p:cNvSpPr txBox="1"/>
          <p:nvPr/>
        </p:nvSpPr>
        <p:spPr>
          <a:xfrm>
            <a:off x="6536892" y="4040037"/>
            <a:ext cx="2069797" cy="646331"/>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altLang="zh-CN" b="1" dirty="0">
                <a:latin typeface="Arial" panose="020B0604020202020204" pitchFamily="34" charset="0"/>
                <a:ea typeface="微软雅黑" panose="020B0503020204020204" pitchFamily="34" charset="-122"/>
                <a:sym typeface="Arial" panose="020B0604020202020204" pitchFamily="34" charset="0"/>
              </a:rPr>
              <a:t>ID-free</a:t>
            </a:r>
            <a:r>
              <a:rPr lang="zh-CN" altLang="en-US" b="1" dirty="0">
                <a:latin typeface="Arial" panose="020B0604020202020204" pitchFamily="34" charset="0"/>
                <a:ea typeface="微软雅黑" panose="020B0503020204020204" pitchFamily="34" charset="-122"/>
                <a:sym typeface="Arial" panose="020B0604020202020204" pitchFamily="34" charset="0"/>
              </a:rPr>
              <a:t>的对齐算法</a:t>
            </a:r>
            <a:endParaRPr lang="en-US" altLang="zh-CN" b="1" dirty="0">
              <a:latin typeface="Arial" panose="020B0604020202020204" pitchFamily="34" charset="0"/>
              <a:ea typeface="微软雅黑" panose="020B0503020204020204" pitchFamily="34" charset="-122"/>
              <a:sym typeface="Arial" panose="020B0604020202020204" pitchFamily="34" charset="0"/>
            </a:endParaRPr>
          </a:p>
          <a:p>
            <a:pPr algn="ctr"/>
            <a:r>
              <a:rPr lang="en-US" altLang="zh-CN" b="1" dirty="0" err="1">
                <a:latin typeface="Arial" panose="020B0604020202020204" pitchFamily="34" charset="0"/>
                <a:ea typeface="微软雅黑" panose="020B0503020204020204" pitchFamily="34" charset="-122"/>
                <a:sym typeface="Arial" panose="020B0604020202020204" pitchFamily="34" charset="0"/>
              </a:rPr>
              <a:t>DeepRTAlign</a:t>
            </a:r>
            <a:endParaRPr lang="zh-CN" altLang="en-US" b="1" dirty="0">
              <a:latin typeface="Arial" panose="020B0604020202020204" pitchFamily="34" charset="0"/>
              <a:ea typeface="微软雅黑" panose="020B0503020204020204" pitchFamily="34" charset="-122"/>
              <a:sym typeface="Arial" panose="020B0604020202020204" pitchFamily="34" charset="0"/>
            </a:endParaRPr>
          </a:p>
        </p:txBody>
      </p:sp>
      <p:sp>
        <p:nvSpPr>
          <p:cNvPr id="14" name="箭头: 下 13">
            <a:extLst>
              <a:ext uri="{FF2B5EF4-FFF2-40B4-BE49-F238E27FC236}">
                <a16:creationId xmlns:a16="http://schemas.microsoft.com/office/drawing/2014/main" id="{1C948DF5-A22E-4474-A866-88C5507ADC9A}"/>
              </a:ext>
            </a:extLst>
          </p:cNvPr>
          <p:cNvSpPr/>
          <p:nvPr/>
        </p:nvSpPr>
        <p:spPr>
          <a:xfrm>
            <a:off x="7468064" y="3494132"/>
            <a:ext cx="207455" cy="512673"/>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 name="文本框 14">
            <a:extLst>
              <a:ext uri="{FF2B5EF4-FFF2-40B4-BE49-F238E27FC236}">
                <a16:creationId xmlns:a16="http://schemas.microsoft.com/office/drawing/2014/main" id="{8A001626-8E19-80FC-1264-E69B39C42A35}"/>
              </a:ext>
            </a:extLst>
          </p:cNvPr>
          <p:cNvSpPr txBox="1"/>
          <p:nvPr/>
        </p:nvSpPr>
        <p:spPr>
          <a:xfrm>
            <a:off x="4555580" y="5058550"/>
            <a:ext cx="6032421" cy="461665"/>
          </a:xfrm>
          <a:prstGeom prst="rect">
            <a:avLst/>
          </a:prstGeom>
          <a:noFill/>
        </p:spPr>
        <p:txBody>
          <a:bodyPr wrap="none" rtlCol="0">
            <a:spAutoFit/>
          </a:bodyPr>
          <a:lstStyle/>
          <a:p>
            <a:pPr algn="ctr"/>
            <a:r>
              <a:rPr lang="zh-CN" altLang="en-US" sz="2400" b="1" dirty="0">
                <a:latin typeface="Arial" panose="020B0604020202020204" pitchFamily="34" charset="0"/>
                <a:ea typeface="微软雅黑" panose="020B0503020204020204" pitchFamily="34" charset="-122"/>
                <a:sym typeface="Arial" panose="020B0604020202020204" pitchFamily="34" charset="0"/>
              </a:rPr>
              <a:t>不依赖鉴定结果，更灵敏地发现候选标志物</a:t>
            </a:r>
          </a:p>
        </p:txBody>
      </p:sp>
      <p:sp>
        <p:nvSpPr>
          <p:cNvPr id="16" name="文本框 15">
            <a:extLst>
              <a:ext uri="{FF2B5EF4-FFF2-40B4-BE49-F238E27FC236}">
                <a16:creationId xmlns:a16="http://schemas.microsoft.com/office/drawing/2014/main" id="{4249C40B-62D5-17FA-BF46-1FB0594F3B2D}"/>
              </a:ext>
            </a:extLst>
          </p:cNvPr>
          <p:cNvSpPr txBox="1"/>
          <p:nvPr/>
        </p:nvSpPr>
        <p:spPr>
          <a:xfrm>
            <a:off x="5171134" y="5593868"/>
            <a:ext cx="4801314" cy="461665"/>
          </a:xfrm>
          <a:prstGeom prst="rect">
            <a:avLst/>
          </a:prstGeom>
          <a:noFill/>
        </p:spPr>
        <p:txBody>
          <a:bodyPr wrap="none" rtlCol="0">
            <a:spAutoFit/>
          </a:bodyPr>
          <a:lstStyle/>
          <a:p>
            <a:pPr algn="ctr"/>
            <a:r>
              <a:rPr lang="zh-CN" altLang="en-US" sz="2400" b="1" dirty="0">
                <a:latin typeface="Arial" panose="020B0604020202020204" pitchFamily="34" charset="0"/>
                <a:ea typeface="微软雅黑" panose="020B0503020204020204" pitchFamily="34" charset="-122"/>
                <a:sym typeface="Arial" panose="020B0604020202020204" pitchFamily="34" charset="0"/>
              </a:rPr>
              <a:t>减少了缺失值且不降低定量准确性</a:t>
            </a:r>
          </a:p>
        </p:txBody>
      </p:sp>
      <p:sp>
        <p:nvSpPr>
          <p:cNvPr id="4" name="文本框 3">
            <a:extLst>
              <a:ext uri="{FF2B5EF4-FFF2-40B4-BE49-F238E27FC236}">
                <a16:creationId xmlns:a16="http://schemas.microsoft.com/office/drawing/2014/main" id="{CAB51D1E-ECA0-6BD1-7B5F-F647F3528B2F}"/>
              </a:ext>
            </a:extLst>
          </p:cNvPr>
          <p:cNvSpPr txBox="1"/>
          <p:nvPr/>
        </p:nvSpPr>
        <p:spPr>
          <a:xfrm>
            <a:off x="1226930" y="6237312"/>
            <a:ext cx="1988750" cy="369332"/>
          </a:xfrm>
          <a:prstGeom prst="rect">
            <a:avLst/>
          </a:prstGeom>
          <a:noFill/>
        </p:spPr>
        <p:txBody>
          <a:bodyPr wrap="none" rtlCol="0">
            <a:spAutoFit/>
          </a:bodyPr>
          <a:lstStyle/>
          <a:p>
            <a:r>
              <a:rPr lang="en-US" altLang="zh-CN" dirty="0">
                <a:latin typeface="Arial" panose="020B0604020202020204" pitchFamily="34" charset="0"/>
                <a:ea typeface="微软雅黑" panose="020B0503020204020204" pitchFamily="34" charset="-122"/>
                <a:sym typeface="Arial" panose="020B0604020202020204" pitchFamily="34" charset="0"/>
              </a:rPr>
              <a:t>RT: retention time</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75798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C86C4E1-11D3-8CCB-7D38-6835294122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0" y="389978"/>
            <a:ext cx="7668446" cy="6351390"/>
          </a:xfrm>
          <a:prstGeom prst="rect">
            <a:avLst/>
          </a:prstGeom>
        </p:spPr>
      </p:pic>
      <p:sp>
        <p:nvSpPr>
          <p:cNvPr id="6" name="文本框 5">
            <a:extLst>
              <a:ext uri="{FF2B5EF4-FFF2-40B4-BE49-F238E27FC236}">
                <a16:creationId xmlns:a16="http://schemas.microsoft.com/office/drawing/2014/main" id="{010EA65E-908E-14C8-E161-283008D69714}"/>
              </a:ext>
            </a:extLst>
          </p:cNvPr>
          <p:cNvSpPr txBox="1"/>
          <p:nvPr/>
        </p:nvSpPr>
        <p:spPr>
          <a:xfrm>
            <a:off x="8165065" y="1772816"/>
            <a:ext cx="3475551" cy="1077218"/>
          </a:xfrm>
          <a:prstGeom prst="rect">
            <a:avLst/>
          </a:prstGeom>
          <a:noFill/>
        </p:spPr>
        <p:txBody>
          <a:bodyPr wrap="square" rtlCol="0">
            <a:spAutoFit/>
          </a:bodyPr>
          <a:lstStyle/>
          <a:p>
            <a:r>
              <a:rPr lang="en-US" altLang="zh-CN" sz="3200" b="1" dirty="0" err="1">
                <a:latin typeface="Arial" panose="020B0604020202020204" pitchFamily="34" charset="0"/>
                <a:ea typeface="微软雅黑" panose="020B0503020204020204" pitchFamily="34" charset="-122"/>
                <a:sym typeface="Arial" panose="020B0604020202020204" pitchFamily="34" charset="0"/>
              </a:rPr>
              <a:t>DeepRTAlign</a:t>
            </a:r>
            <a:r>
              <a:rPr lang="zh-CN" altLang="en-US" sz="3200" b="1" dirty="0">
                <a:latin typeface="Arial" panose="020B0604020202020204" pitchFamily="34" charset="0"/>
                <a:ea typeface="微软雅黑" panose="020B0503020204020204" pitchFamily="34" charset="-122"/>
                <a:sym typeface="Arial" panose="020B0604020202020204" pitchFamily="34" charset="0"/>
              </a:rPr>
              <a:t>的算法流程示意图</a:t>
            </a:r>
          </a:p>
        </p:txBody>
      </p:sp>
    </p:spTree>
    <p:extLst>
      <p:ext uri="{BB962C8B-B14F-4D97-AF65-F5344CB8AC3E}">
        <p14:creationId xmlns:p14="http://schemas.microsoft.com/office/powerpoint/2010/main" val="625232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831B44-B4EC-FFAF-B615-C18540320A76}"/>
              </a:ext>
            </a:extLst>
          </p:cNvPr>
          <p:cNvSpPr txBox="1"/>
          <p:nvPr/>
        </p:nvSpPr>
        <p:spPr>
          <a:xfrm>
            <a:off x="550500" y="118373"/>
            <a:ext cx="10624145" cy="646331"/>
          </a:xfrm>
          <a:prstGeom prst="rect">
            <a:avLst/>
          </a:prstGeom>
          <a:noFill/>
        </p:spPr>
        <p:txBody>
          <a:bodyPr wrap="square" lIns="91440" tIns="45720" rIns="91440" bIns="45720" rtlCol="0">
            <a:spAutoFit/>
          </a:bodyPr>
          <a:lstStyle/>
          <a:p>
            <a:pPr algn="ctr" defTabSz="1219170"/>
            <a:r>
              <a:rPr lang="en-US" altLang="zh-CN" sz="3600" b="1" dirty="0" err="1">
                <a:latin typeface="Arial" panose="020B0604020202020204" pitchFamily="34" charset="0"/>
                <a:ea typeface="微软雅黑" panose="020B0503020204020204" pitchFamily="34" charset="-122"/>
                <a:sym typeface="Arial" panose="020B0604020202020204" pitchFamily="34" charset="0"/>
              </a:rPr>
              <a:t>DeepRTAlign</a:t>
            </a:r>
            <a:r>
              <a:rPr lang="zh-CN" altLang="en-US" sz="3600" b="1" dirty="0">
                <a:latin typeface="Arial" panose="020B0604020202020204" pitchFamily="34" charset="0"/>
                <a:ea typeface="微软雅黑" panose="020B0503020204020204" pitchFamily="34" charset="-122"/>
                <a:sym typeface="Arial" panose="020B0604020202020204" pitchFamily="34" charset="0"/>
              </a:rPr>
              <a:t>灵敏度和准确性评估</a:t>
            </a:r>
          </a:p>
        </p:txBody>
      </p:sp>
      <p:pic>
        <p:nvPicPr>
          <p:cNvPr id="13" name="图片 12">
            <a:extLst>
              <a:ext uri="{FF2B5EF4-FFF2-40B4-BE49-F238E27FC236}">
                <a16:creationId xmlns:a16="http://schemas.microsoft.com/office/drawing/2014/main" id="{840D3472-D521-A318-A15E-CA2D6E5F06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039"/>
          <a:stretch/>
        </p:blipFill>
        <p:spPr>
          <a:xfrm>
            <a:off x="5423926" y="2420888"/>
            <a:ext cx="6528725" cy="4336788"/>
          </a:xfrm>
          <a:prstGeom prst="rect">
            <a:avLst/>
          </a:prstGeom>
        </p:spPr>
      </p:pic>
      <p:sp>
        <p:nvSpPr>
          <p:cNvPr id="15" name="文本框 14">
            <a:extLst>
              <a:ext uri="{FF2B5EF4-FFF2-40B4-BE49-F238E27FC236}">
                <a16:creationId xmlns:a16="http://schemas.microsoft.com/office/drawing/2014/main" id="{46F188AA-36DC-1BF6-7281-C43CB2DAFF8B}"/>
              </a:ext>
            </a:extLst>
          </p:cNvPr>
          <p:cNvSpPr txBox="1"/>
          <p:nvPr/>
        </p:nvSpPr>
        <p:spPr>
          <a:xfrm>
            <a:off x="4727467" y="1028733"/>
            <a:ext cx="7225184" cy="1241622"/>
          </a:xfrm>
          <a:prstGeom prst="rect">
            <a:avLst/>
          </a:prstGeom>
          <a:noFill/>
        </p:spPr>
        <p:txBody>
          <a:bodyPr wrap="square">
            <a:spAutoFit/>
          </a:bodyPr>
          <a:lstStyle/>
          <a:p>
            <a:pPr marL="990575" lvl="1" indent="-380990" algn="just" defTabSz="1219170">
              <a:buFont typeface="Wingdings" panose="05000000000000000000" pitchFamily="2" charset="2"/>
              <a:buChar char="Ø"/>
            </a:pPr>
            <a:r>
              <a:rPr lang="zh-CN" altLang="en-US"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产出不同比例混合的标准数据集</a:t>
            </a:r>
            <a:endParaRPr lang="en-US" altLang="zh-CN"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990575" lvl="1" indent="-380990" algn="just" defTabSz="1219170">
              <a:buFont typeface="Wingdings" panose="05000000000000000000" pitchFamily="2" charset="2"/>
              <a:buChar char="Ø"/>
            </a:pPr>
            <a:r>
              <a:rPr lang="zh-CN" altLang="en-US"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在标准数据集上评估对齐方法对鉴定灵敏度、定量准确性的影响：</a:t>
            </a:r>
            <a:r>
              <a:rPr lang="en-US" altLang="zh-CN" sz="1867" dirty="0" err="1">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DeepRTAlign</a:t>
            </a:r>
            <a:r>
              <a:rPr lang="zh-CN" altLang="en-US"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的灵敏度更高，定量准确性不逊于</a:t>
            </a:r>
            <a:r>
              <a:rPr lang="en-US" altLang="zh-CN" sz="1867" dirty="0" err="1">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OpenMS</a:t>
            </a:r>
            <a:r>
              <a:rPr lang="en-US" altLang="zh-CN"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867" dirty="0" err="1">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MaxQuant</a:t>
            </a:r>
            <a:r>
              <a:rPr lang="zh-CN" altLang="en-US"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和</a:t>
            </a:r>
            <a:r>
              <a:rPr lang="en-US" altLang="zh-CN" sz="1867" dirty="0" err="1">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MSFragger</a:t>
            </a:r>
            <a:endParaRPr lang="en-US" altLang="zh-CN"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pic>
        <p:nvPicPr>
          <p:cNvPr id="5" name="图片 4">
            <a:extLst>
              <a:ext uri="{FF2B5EF4-FFF2-40B4-BE49-F238E27FC236}">
                <a16:creationId xmlns:a16="http://schemas.microsoft.com/office/drawing/2014/main" id="{5E241386-6672-9CC2-165E-8D61A8D646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93" r="9173" b="5900"/>
          <a:stretch/>
        </p:blipFill>
        <p:spPr>
          <a:xfrm>
            <a:off x="95334" y="2398575"/>
            <a:ext cx="5328592" cy="4012999"/>
          </a:xfrm>
          <a:prstGeom prst="rect">
            <a:avLst/>
          </a:prstGeom>
        </p:spPr>
      </p:pic>
      <p:sp>
        <p:nvSpPr>
          <p:cNvPr id="6" name="文本框 5">
            <a:extLst>
              <a:ext uri="{FF2B5EF4-FFF2-40B4-BE49-F238E27FC236}">
                <a16:creationId xmlns:a16="http://schemas.microsoft.com/office/drawing/2014/main" id="{324EE031-53DB-DBA0-DFC2-0CF8871C8D76}"/>
              </a:ext>
            </a:extLst>
          </p:cNvPr>
          <p:cNvSpPr txBox="1"/>
          <p:nvPr/>
        </p:nvSpPr>
        <p:spPr>
          <a:xfrm>
            <a:off x="-528736" y="1028733"/>
            <a:ext cx="5760640" cy="954300"/>
          </a:xfrm>
          <a:prstGeom prst="rect">
            <a:avLst/>
          </a:prstGeom>
          <a:noFill/>
        </p:spPr>
        <p:txBody>
          <a:bodyPr wrap="square">
            <a:spAutoFit/>
          </a:bodyPr>
          <a:lstStyle/>
          <a:p>
            <a:pPr marL="990575" lvl="1" indent="-380990" algn="just" defTabSz="1219170">
              <a:buFont typeface="Wingdings" panose="05000000000000000000" pitchFamily="2" charset="2"/>
              <a:buChar char="Ø"/>
            </a:pPr>
            <a:r>
              <a:rPr lang="zh-CN" altLang="en-US"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在多个数据集上与常用对齐方法</a:t>
            </a:r>
            <a:r>
              <a:rPr lang="en-US" altLang="zh-CN" sz="1867" dirty="0" err="1">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OpenMS</a:t>
            </a:r>
            <a:r>
              <a:rPr lang="zh-CN" altLang="en-US"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和</a:t>
            </a:r>
            <a:r>
              <a:rPr lang="en-US" altLang="zh-CN" sz="1867" dirty="0" err="1">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MZmine</a:t>
            </a:r>
            <a:r>
              <a:rPr lang="en-US" altLang="zh-CN"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2</a:t>
            </a:r>
            <a:r>
              <a:rPr lang="zh-CN" altLang="en-US"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比较</a:t>
            </a:r>
            <a:endParaRPr lang="en-US" altLang="zh-CN"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990575" lvl="1" indent="-380990" algn="just" defTabSz="1219170">
              <a:buFont typeface="Wingdings" panose="05000000000000000000" pitchFamily="2" charset="2"/>
              <a:buChar char="Ø"/>
            </a:pPr>
            <a:r>
              <a:rPr lang="en-US" altLang="zh-CN" sz="1867" dirty="0" err="1">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DeepRTAlign</a:t>
            </a:r>
            <a:r>
              <a:rPr lang="zh-CN" altLang="en-US"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具有更高的</a:t>
            </a:r>
            <a:r>
              <a:rPr lang="en-US" altLang="zh-CN"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precision</a:t>
            </a:r>
            <a:r>
              <a:rPr lang="zh-CN" altLang="en-US"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和</a:t>
            </a:r>
            <a:r>
              <a:rPr lang="en-US" altLang="zh-CN"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recall</a:t>
            </a:r>
          </a:p>
        </p:txBody>
      </p:sp>
    </p:spTree>
    <p:extLst>
      <p:ext uri="{BB962C8B-B14F-4D97-AF65-F5344CB8AC3E}">
        <p14:creationId xmlns:p14="http://schemas.microsoft.com/office/powerpoint/2010/main" val="370913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1AC080-EBC8-1092-2EDD-03F2176338DE}"/>
              </a:ext>
            </a:extLst>
          </p:cNvPr>
          <p:cNvSpPr>
            <a:spLocks noGrp="1"/>
          </p:cNvSpPr>
          <p:nvPr>
            <p:ph type="title"/>
          </p:nvPr>
        </p:nvSpPr>
        <p:spPr>
          <a:xfrm>
            <a:off x="609601" y="130622"/>
            <a:ext cx="10972800" cy="778098"/>
          </a:xfrm>
        </p:spPr>
        <p:txBody>
          <a:bodyPr>
            <a:normAutofit/>
          </a:bodyPr>
          <a:lstStyle/>
          <a:p>
            <a:r>
              <a:rPr lang="en-US" altLang="zh-CN" sz="4000" dirty="0" err="1">
                <a:sym typeface="Arial" panose="020B0604020202020204" pitchFamily="34" charset="0"/>
              </a:rPr>
              <a:t>DeepRTAlign</a:t>
            </a:r>
            <a:r>
              <a:rPr lang="zh-CN" altLang="en-US" sz="4000" dirty="0">
                <a:sym typeface="Arial" panose="020B0604020202020204" pitchFamily="34" charset="0"/>
              </a:rPr>
              <a:t>抗干扰能力强</a:t>
            </a:r>
          </a:p>
        </p:txBody>
      </p:sp>
      <p:pic>
        <p:nvPicPr>
          <p:cNvPr id="5" name="图片 4">
            <a:extLst>
              <a:ext uri="{FF2B5EF4-FFF2-40B4-BE49-F238E27FC236}">
                <a16:creationId xmlns:a16="http://schemas.microsoft.com/office/drawing/2014/main" id="{33ADAF57-F72E-3F14-9742-7F22F32E0E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900" b="14301"/>
          <a:stretch/>
        </p:blipFill>
        <p:spPr>
          <a:xfrm>
            <a:off x="1247654" y="908720"/>
            <a:ext cx="9245210" cy="5216514"/>
          </a:xfrm>
          <a:prstGeom prst="rect">
            <a:avLst/>
          </a:prstGeom>
        </p:spPr>
      </p:pic>
      <p:sp>
        <p:nvSpPr>
          <p:cNvPr id="6" name="文本框 5">
            <a:extLst>
              <a:ext uri="{FF2B5EF4-FFF2-40B4-BE49-F238E27FC236}">
                <a16:creationId xmlns:a16="http://schemas.microsoft.com/office/drawing/2014/main" id="{522151A2-544F-21C1-E897-B87BD63263C2}"/>
              </a:ext>
            </a:extLst>
          </p:cNvPr>
          <p:cNvSpPr txBox="1"/>
          <p:nvPr/>
        </p:nvSpPr>
        <p:spPr>
          <a:xfrm>
            <a:off x="1343472" y="6309320"/>
            <a:ext cx="9433048" cy="400110"/>
          </a:xfrm>
          <a:prstGeom prst="rect">
            <a:avLst/>
          </a:prstGeom>
          <a:noFill/>
        </p:spPr>
        <p:txBody>
          <a:bodyPr wrap="square" rtlCol="0">
            <a:spAutoFit/>
          </a:bodyPr>
          <a:lstStyle/>
          <a:p>
            <a:pPr algn="ctr"/>
            <a:r>
              <a:rPr lang="zh-CN" altLang="en-US" sz="2000" dirty="0">
                <a:latin typeface="Arial" panose="020B0604020202020204" pitchFamily="34" charset="0"/>
                <a:ea typeface="微软雅黑" panose="020B0503020204020204" pitchFamily="34" charset="-122"/>
                <a:sym typeface="Arial" panose="020B0604020202020204" pitchFamily="34" charset="0"/>
              </a:rPr>
              <a:t>在真实数据上添加随机</a:t>
            </a:r>
            <a:r>
              <a:rPr lang="en-US" altLang="zh-CN" sz="2000" dirty="0">
                <a:latin typeface="Arial" panose="020B0604020202020204" pitchFamily="34" charset="0"/>
                <a:ea typeface="微软雅黑" panose="020B0503020204020204" pitchFamily="34" charset="-122"/>
                <a:sym typeface="Arial" panose="020B0604020202020204" pitchFamily="34" charset="0"/>
              </a:rPr>
              <a:t>RT</a:t>
            </a:r>
            <a:r>
              <a:rPr lang="zh-CN" altLang="en-US" sz="2000" dirty="0">
                <a:latin typeface="Arial" panose="020B0604020202020204" pitchFamily="34" charset="0"/>
                <a:ea typeface="微软雅黑" panose="020B0503020204020204" pitchFamily="34" charset="-122"/>
                <a:sym typeface="Arial" panose="020B0604020202020204" pitchFamily="34" charset="0"/>
              </a:rPr>
              <a:t>偏移，</a:t>
            </a:r>
            <a:r>
              <a:rPr lang="en-US" altLang="zh-CN" sz="2000" dirty="0" err="1">
                <a:latin typeface="Arial" panose="020B0604020202020204" pitchFamily="34" charset="0"/>
                <a:ea typeface="微软雅黑" panose="020B0503020204020204" pitchFamily="34" charset="-122"/>
                <a:sym typeface="Arial" panose="020B0604020202020204" pitchFamily="34" charset="0"/>
              </a:rPr>
              <a:t>DeepRTAlign</a:t>
            </a:r>
            <a:r>
              <a:rPr lang="zh-CN" altLang="en-US" sz="2000" dirty="0">
                <a:latin typeface="Arial" panose="020B0604020202020204" pitchFamily="34" charset="0"/>
                <a:ea typeface="微软雅黑" panose="020B0503020204020204" pitchFamily="34" charset="-122"/>
                <a:sym typeface="Arial" panose="020B0604020202020204" pitchFamily="34" charset="0"/>
              </a:rPr>
              <a:t>仍然具有较高的</a:t>
            </a:r>
            <a:r>
              <a:rPr lang="en-US" altLang="zh-CN" sz="2000" dirty="0">
                <a:latin typeface="Arial" panose="020B0604020202020204" pitchFamily="34" charset="0"/>
                <a:ea typeface="微软雅黑" panose="020B0503020204020204" pitchFamily="34" charset="-122"/>
                <a:sym typeface="Arial" panose="020B0604020202020204" pitchFamily="34" charset="0"/>
              </a:rPr>
              <a:t>precision</a:t>
            </a:r>
            <a:r>
              <a:rPr lang="zh-CN" altLang="en-US" sz="2000" dirty="0">
                <a:latin typeface="Arial" panose="020B0604020202020204" pitchFamily="34" charset="0"/>
                <a:ea typeface="微软雅黑" panose="020B0503020204020204" pitchFamily="34" charset="-122"/>
                <a:sym typeface="Arial" panose="020B0604020202020204" pitchFamily="34" charset="0"/>
              </a:rPr>
              <a:t>和</a:t>
            </a:r>
            <a:r>
              <a:rPr lang="en-US" altLang="zh-CN" sz="2000" dirty="0">
                <a:latin typeface="Arial" panose="020B0604020202020204" pitchFamily="34" charset="0"/>
                <a:ea typeface="微软雅黑" panose="020B0503020204020204" pitchFamily="34" charset="-122"/>
                <a:sym typeface="Arial" panose="020B0604020202020204" pitchFamily="34" charset="0"/>
              </a:rPr>
              <a:t>recall</a:t>
            </a:r>
          </a:p>
        </p:txBody>
      </p:sp>
      <p:sp>
        <p:nvSpPr>
          <p:cNvPr id="7" name="文本框 6">
            <a:extLst>
              <a:ext uri="{FF2B5EF4-FFF2-40B4-BE49-F238E27FC236}">
                <a16:creationId xmlns:a16="http://schemas.microsoft.com/office/drawing/2014/main" id="{8AB2D15B-4519-66B9-F8D0-4C112B715104}"/>
              </a:ext>
            </a:extLst>
          </p:cNvPr>
          <p:cNvSpPr txBox="1"/>
          <p:nvPr/>
        </p:nvSpPr>
        <p:spPr>
          <a:xfrm>
            <a:off x="10043258" y="5932908"/>
            <a:ext cx="1988750" cy="369332"/>
          </a:xfrm>
          <a:prstGeom prst="rect">
            <a:avLst/>
          </a:prstGeom>
          <a:noFill/>
        </p:spPr>
        <p:txBody>
          <a:bodyPr wrap="none" rtlCol="0">
            <a:spAutoFit/>
          </a:bodyPr>
          <a:lstStyle/>
          <a:p>
            <a:r>
              <a:rPr lang="en-US" altLang="zh-CN" dirty="0">
                <a:latin typeface="Arial" panose="020B0604020202020204" pitchFamily="34" charset="0"/>
                <a:ea typeface="微软雅黑" panose="020B0503020204020204" pitchFamily="34" charset="-122"/>
                <a:sym typeface="Arial" panose="020B0604020202020204" pitchFamily="34" charset="0"/>
              </a:rPr>
              <a:t>RT: retention time</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922919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BED3B6-E102-9143-033D-D4A885D0A6A5}"/>
              </a:ext>
            </a:extLst>
          </p:cNvPr>
          <p:cNvSpPr>
            <a:spLocks noGrp="1"/>
          </p:cNvSpPr>
          <p:nvPr>
            <p:ph type="title"/>
          </p:nvPr>
        </p:nvSpPr>
        <p:spPr>
          <a:xfrm>
            <a:off x="609601" y="116632"/>
            <a:ext cx="10972800" cy="634082"/>
          </a:xfrm>
        </p:spPr>
        <p:txBody>
          <a:bodyPr>
            <a:noAutofit/>
          </a:bodyPr>
          <a:lstStyle/>
          <a:p>
            <a:r>
              <a:rPr lang="zh-CN" altLang="en-US" sz="3200" dirty="0">
                <a:sym typeface="Arial" panose="020B0604020202020204" pitchFamily="34" charset="0"/>
              </a:rPr>
              <a:t>基于对齐后的离子构建</a:t>
            </a:r>
            <a:r>
              <a:rPr lang="en-US" altLang="zh-CN" sz="3200" dirty="0">
                <a:sym typeface="Arial" panose="020B0604020202020204" pitchFamily="34" charset="0"/>
              </a:rPr>
              <a:t>HCC</a:t>
            </a:r>
            <a:r>
              <a:rPr lang="zh-CN" altLang="en-US" sz="3200" dirty="0">
                <a:sym typeface="Arial" panose="020B0604020202020204" pitchFamily="34" charset="0"/>
              </a:rPr>
              <a:t>复发预测分类器</a:t>
            </a:r>
          </a:p>
        </p:txBody>
      </p:sp>
      <p:sp>
        <p:nvSpPr>
          <p:cNvPr id="5" name="文本框 4">
            <a:extLst>
              <a:ext uri="{FF2B5EF4-FFF2-40B4-BE49-F238E27FC236}">
                <a16:creationId xmlns:a16="http://schemas.microsoft.com/office/drawing/2014/main" id="{D19AC1ED-BD45-29AD-CFE0-04C54A7D8552}"/>
              </a:ext>
            </a:extLst>
          </p:cNvPr>
          <p:cNvSpPr txBox="1"/>
          <p:nvPr/>
        </p:nvSpPr>
        <p:spPr>
          <a:xfrm>
            <a:off x="6168008" y="1163911"/>
            <a:ext cx="5904656" cy="3489225"/>
          </a:xfrm>
          <a:prstGeom prst="rect">
            <a:avLst/>
          </a:prstGeom>
          <a:noFill/>
        </p:spPr>
        <p:txBody>
          <a:bodyPr wrap="square">
            <a:spAutoFit/>
          </a:bodyPr>
          <a:lstStyle/>
          <a:p>
            <a:pPr marL="990575" lvl="1" indent="-380990" algn="just" defTabSz="1219170">
              <a:lnSpc>
                <a:spcPct val="150000"/>
              </a:lnSpc>
              <a:buFont typeface="Wingdings" panose="05000000000000000000" pitchFamily="2" charset="2"/>
              <a:buChar char="Ø"/>
            </a:pPr>
            <a:r>
              <a:rPr lang="zh-CN" altLang="en-US" sz="1867"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在</a:t>
            </a:r>
            <a:r>
              <a:rPr lang="en-US" altLang="zh-CN" sz="1867"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101</a:t>
            </a:r>
            <a:r>
              <a:rPr lang="zh-CN" altLang="en-US" sz="1867"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例</a:t>
            </a:r>
            <a:r>
              <a:rPr lang="en-US" altLang="zh-CN" sz="1867"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HCC</a:t>
            </a:r>
            <a:r>
              <a:rPr lang="zh-CN" altLang="en-US" sz="1867"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患者数据上发现了</a:t>
            </a:r>
            <a:r>
              <a:rPr lang="en-US" altLang="zh-CN" sz="1867"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15</a:t>
            </a:r>
            <a:r>
              <a:rPr lang="zh-CN" altLang="en-US" sz="1867"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个母离子具有预测早复发能力</a:t>
            </a:r>
            <a:endParaRPr lang="en-US" altLang="zh-CN" sz="1867"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1447775" lvl="2" indent="-380990" algn="just" defTabSz="1219170">
              <a:lnSpc>
                <a:spcPct val="150000"/>
              </a:lnSpc>
              <a:buFont typeface="Wingdings" panose="05000000000000000000" pitchFamily="2" charset="2"/>
              <a:buChar char="ü"/>
            </a:pPr>
            <a:r>
              <a:rPr lang="zh-CN" altLang="en-US"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训练集</a:t>
            </a:r>
            <a:r>
              <a:rPr lang="en-US" altLang="zh-CN"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C1</a:t>
            </a:r>
            <a:r>
              <a:rPr lang="zh-CN" altLang="en-US"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en-US" altLang="zh-CN"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N=52</a:t>
            </a:r>
            <a:r>
              <a:rPr lang="zh-CN" altLang="en-US"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）上</a:t>
            </a:r>
            <a:r>
              <a:rPr lang="en-US" altLang="zh-CN"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5-fold cross validation, AUC=0.998</a:t>
            </a:r>
          </a:p>
          <a:p>
            <a:pPr marL="1447775" lvl="2" indent="-380990" algn="just" defTabSz="1219170">
              <a:lnSpc>
                <a:spcPct val="150000"/>
              </a:lnSpc>
              <a:buFont typeface="Wingdings" panose="05000000000000000000" pitchFamily="2" charset="2"/>
              <a:buChar char="ü"/>
            </a:pPr>
            <a:r>
              <a:rPr lang="zh-CN" altLang="en-US"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验证集</a:t>
            </a:r>
            <a:r>
              <a:rPr lang="en-US" altLang="zh-CN"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C2</a:t>
            </a:r>
            <a:r>
              <a:rPr lang="zh-CN" altLang="en-US"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en-US" altLang="zh-CN"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N=11</a:t>
            </a:r>
            <a:r>
              <a:rPr lang="zh-CN" altLang="en-US"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）上</a:t>
            </a:r>
            <a:r>
              <a:rPr lang="en-US" altLang="zh-CN"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AUC=0.893</a:t>
            </a:r>
          </a:p>
          <a:p>
            <a:pPr marL="990575" lvl="1" indent="-380990" algn="just" defTabSz="1219170">
              <a:lnSpc>
                <a:spcPct val="150000"/>
              </a:lnSpc>
              <a:buFont typeface="Wingdings" panose="05000000000000000000" pitchFamily="2" charset="2"/>
              <a:buChar char="Ø"/>
            </a:pPr>
            <a:r>
              <a:rPr lang="zh-CN" altLang="en-US" sz="1867"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用</a:t>
            </a:r>
            <a:r>
              <a:rPr lang="en-US" altLang="zh-CN" sz="1867"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PRM</a:t>
            </a:r>
            <a:r>
              <a:rPr lang="zh-CN" altLang="en-US" sz="1867"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验证</a:t>
            </a:r>
            <a:r>
              <a:rPr lang="en-US" altLang="zh-CN" sz="1867"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HCC</a:t>
            </a:r>
            <a:r>
              <a:rPr lang="zh-CN" altLang="en-US" sz="1867"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复发标志物研究中新发现的</a:t>
            </a:r>
            <a:r>
              <a:rPr lang="en-US" altLang="zh-CN" sz="1867"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15</a:t>
            </a:r>
            <a:r>
              <a:rPr lang="zh-CN" altLang="en-US" sz="1867"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个母离子</a:t>
            </a:r>
            <a:endParaRPr lang="en-US" altLang="zh-CN" sz="1867"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1447775" lvl="2" indent="-380990" algn="just" defTabSz="1219170">
              <a:lnSpc>
                <a:spcPct val="150000"/>
              </a:lnSpc>
              <a:buFont typeface="Wingdings" panose="05000000000000000000" pitchFamily="2" charset="2"/>
              <a:buChar char="ü"/>
            </a:pPr>
            <a:r>
              <a:rPr lang="zh-CN" altLang="en-US"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独立测试集</a:t>
            </a:r>
            <a:r>
              <a:rPr lang="en-US" altLang="zh-CN"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C3</a:t>
            </a:r>
            <a:r>
              <a:rPr lang="zh-CN" altLang="en-US"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en-US" altLang="zh-CN"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N=23</a:t>
            </a:r>
            <a:r>
              <a:rPr lang="zh-CN" altLang="en-US"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）上</a:t>
            </a:r>
            <a:r>
              <a:rPr lang="en-US" altLang="zh-CN" sz="1867"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AUC=0.833</a:t>
            </a:r>
          </a:p>
        </p:txBody>
      </p:sp>
      <p:pic>
        <p:nvPicPr>
          <p:cNvPr id="7" name="图片 6">
            <a:extLst>
              <a:ext uri="{FF2B5EF4-FFF2-40B4-BE49-F238E27FC236}">
                <a16:creationId xmlns:a16="http://schemas.microsoft.com/office/drawing/2014/main" id="{E610A1A1-945B-5729-92C5-80926D8E34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350" b="30050"/>
          <a:stretch/>
        </p:blipFill>
        <p:spPr>
          <a:xfrm>
            <a:off x="119336" y="1196752"/>
            <a:ext cx="6693334" cy="5169363"/>
          </a:xfrm>
          <a:prstGeom prst="rect">
            <a:avLst/>
          </a:prstGeom>
        </p:spPr>
      </p:pic>
      <p:sp>
        <p:nvSpPr>
          <p:cNvPr id="9" name="文本框 8">
            <a:extLst>
              <a:ext uri="{FF2B5EF4-FFF2-40B4-BE49-F238E27FC236}">
                <a16:creationId xmlns:a16="http://schemas.microsoft.com/office/drawing/2014/main" id="{13AE51AD-EAA8-D33E-7C8C-8A32AECF237B}"/>
              </a:ext>
            </a:extLst>
          </p:cNvPr>
          <p:cNvSpPr txBox="1"/>
          <p:nvPr/>
        </p:nvSpPr>
        <p:spPr>
          <a:xfrm>
            <a:off x="7248128" y="5877272"/>
            <a:ext cx="4655840" cy="369332"/>
          </a:xfrm>
          <a:prstGeom prst="rect">
            <a:avLst/>
          </a:prstGeom>
          <a:noFill/>
        </p:spPr>
        <p:txBody>
          <a:bodyPr wrap="square">
            <a:spAutoFit/>
          </a:bodyPr>
          <a:lstStyle/>
          <a:p>
            <a:r>
              <a:rPr lang="en-US" altLang="zh-CN" dirty="0">
                <a:latin typeface="Arial" panose="020B0604020202020204" pitchFamily="34" charset="0"/>
                <a:ea typeface="微软雅黑" panose="020B0503020204020204" pitchFamily="34" charset="-122"/>
                <a:sym typeface="Arial" panose="020B0604020202020204" pitchFamily="34" charset="0"/>
              </a:rPr>
              <a:t>HCC: Hepatocellular carcinoma</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874905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2FEF67-9F13-E80F-323C-00F1E1ECA83E}"/>
              </a:ext>
            </a:extLst>
          </p:cNvPr>
          <p:cNvSpPr>
            <a:spLocks noGrp="1"/>
          </p:cNvSpPr>
          <p:nvPr>
            <p:ph type="title"/>
          </p:nvPr>
        </p:nvSpPr>
        <p:spPr/>
        <p:txBody>
          <a:bodyPr/>
          <a:lstStyle/>
          <a:p>
            <a:r>
              <a:rPr lang="zh-CN" altLang="en-US" dirty="0">
                <a:sym typeface="Arial" panose="020B0604020202020204" pitchFamily="34" charset="0"/>
              </a:rPr>
              <a:t>小结</a:t>
            </a:r>
          </a:p>
        </p:txBody>
      </p:sp>
      <p:sp>
        <p:nvSpPr>
          <p:cNvPr id="3" name="内容占位符 2">
            <a:extLst>
              <a:ext uri="{FF2B5EF4-FFF2-40B4-BE49-F238E27FC236}">
                <a16:creationId xmlns:a16="http://schemas.microsoft.com/office/drawing/2014/main" id="{398650C0-EDB5-55F9-9397-B0FA902C1DC3}"/>
              </a:ext>
            </a:extLst>
          </p:cNvPr>
          <p:cNvSpPr>
            <a:spLocks noGrp="1"/>
          </p:cNvSpPr>
          <p:nvPr>
            <p:ph idx="1"/>
          </p:nvPr>
        </p:nvSpPr>
        <p:spPr/>
        <p:txBody>
          <a:bodyPr>
            <a:normAutofit/>
          </a:bodyPr>
          <a:lstStyle/>
          <a:p>
            <a:pPr>
              <a:lnSpc>
                <a:spcPct val="150000"/>
              </a:lnSpc>
            </a:pPr>
            <a:r>
              <a:rPr lang="zh-CN" altLang="en-US" sz="2800" dirty="0">
                <a:sym typeface="Arial" panose="020B0604020202020204" pitchFamily="34" charset="0"/>
              </a:rPr>
              <a:t>期望发展针对蛋白质组学的大模型（暂时还未做到）</a:t>
            </a:r>
            <a:endParaRPr lang="en-US" altLang="zh-CN" sz="2800" dirty="0">
              <a:sym typeface="Arial" panose="020B0604020202020204" pitchFamily="34" charset="0"/>
            </a:endParaRPr>
          </a:p>
          <a:p>
            <a:pPr lvl="1">
              <a:lnSpc>
                <a:spcPct val="150000"/>
              </a:lnSpc>
            </a:pPr>
            <a:r>
              <a:rPr lang="zh-CN" altLang="en-US" sz="2400" dirty="0">
                <a:sym typeface="Arial" panose="020B0604020202020204" pitchFamily="34" charset="0"/>
              </a:rPr>
              <a:t>发展了基于互补谱图的</a:t>
            </a:r>
            <a:r>
              <a:rPr lang="en-US" altLang="zh-CN" sz="2400" dirty="0">
                <a:sym typeface="Arial" panose="020B0604020202020204" pitchFamily="34" charset="0"/>
              </a:rPr>
              <a:t>de novo sequencing</a:t>
            </a:r>
            <a:r>
              <a:rPr lang="zh-CN" altLang="en-US" sz="2400" dirty="0">
                <a:sym typeface="Arial" panose="020B0604020202020204" pitchFamily="34" charset="0"/>
              </a:rPr>
              <a:t>算法</a:t>
            </a:r>
            <a:r>
              <a:rPr lang="en-US" altLang="zh-CN" sz="2400" dirty="0">
                <a:solidFill>
                  <a:srgbClr val="C00000"/>
                </a:solidFill>
                <a:sym typeface="Arial" panose="020B0604020202020204" pitchFamily="34" charset="0"/>
              </a:rPr>
              <a:t>π-</a:t>
            </a:r>
            <a:r>
              <a:rPr lang="en-US" altLang="zh-CN" sz="2400" dirty="0" err="1">
                <a:solidFill>
                  <a:srgbClr val="C00000"/>
                </a:solidFill>
                <a:sym typeface="Arial" panose="020B0604020202020204" pitchFamily="34" charset="0"/>
              </a:rPr>
              <a:t>HelixNovo</a:t>
            </a:r>
            <a:r>
              <a:rPr lang="zh-CN" altLang="en-US" sz="2400" dirty="0">
                <a:sym typeface="Arial" panose="020B0604020202020204" pitchFamily="34" charset="0"/>
              </a:rPr>
              <a:t>，可提升鉴定覆盖率和准确性，提升微生物鉴定的物种分辨率。</a:t>
            </a:r>
            <a:endParaRPr lang="en-US" altLang="zh-CN" sz="2400" dirty="0">
              <a:sym typeface="Arial" panose="020B0604020202020204" pitchFamily="34" charset="0"/>
            </a:endParaRPr>
          </a:p>
          <a:p>
            <a:pPr>
              <a:lnSpc>
                <a:spcPct val="150000"/>
              </a:lnSpc>
            </a:pPr>
            <a:r>
              <a:rPr lang="zh-CN" altLang="en-US" sz="2800" dirty="0">
                <a:sym typeface="Arial" panose="020B0604020202020204" pitchFamily="34" charset="0"/>
              </a:rPr>
              <a:t>发展了针对大样本间对齐算法</a:t>
            </a:r>
            <a:r>
              <a:rPr lang="en-US" altLang="zh-CN" sz="2800" dirty="0" err="1">
                <a:solidFill>
                  <a:srgbClr val="C00000"/>
                </a:solidFill>
                <a:sym typeface="Arial" panose="020B0604020202020204" pitchFamily="34" charset="0"/>
              </a:rPr>
              <a:t>DeepRTAlign</a:t>
            </a:r>
            <a:r>
              <a:rPr lang="zh-CN" altLang="en-US" sz="2800" dirty="0">
                <a:sym typeface="Arial" panose="020B0604020202020204" pitchFamily="34" charset="0"/>
              </a:rPr>
              <a:t>，可更灵敏地发现一些母离子层面的潜在标志物</a:t>
            </a:r>
          </a:p>
        </p:txBody>
      </p:sp>
      <p:sp>
        <p:nvSpPr>
          <p:cNvPr id="4" name="文本框 3">
            <a:extLst>
              <a:ext uri="{FF2B5EF4-FFF2-40B4-BE49-F238E27FC236}">
                <a16:creationId xmlns:a16="http://schemas.microsoft.com/office/drawing/2014/main" id="{6992B9B7-B894-BD1C-C71F-FFF3CDCD6046}"/>
              </a:ext>
            </a:extLst>
          </p:cNvPr>
          <p:cNvSpPr txBox="1"/>
          <p:nvPr/>
        </p:nvSpPr>
        <p:spPr>
          <a:xfrm>
            <a:off x="9768408" y="3059668"/>
            <a:ext cx="1518364" cy="369332"/>
          </a:xfrm>
          <a:prstGeom prst="rect">
            <a:avLst/>
          </a:prstGeom>
          <a:noFill/>
        </p:spPr>
        <p:txBody>
          <a:bodyPr wrap="none" rtlCol="0">
            <a:spAutoFit/>
          </a:bodyPr>
          <a:lstStyle/>
          <a:p>
            <a:r>
              <a:rPr lang="en-US" altLang="zh-CN" dirty="0" err="1">
                <a:latin typeface="Arial" panose="020B0604020202020204" pitchFamily="34" charset="0"/>
                <a:ea typeface="微软雅黑" panose="020B0503020204020204" pitchFamily="34" charset="-122"/>
                <a:sym typeface="Arial" panose="020B0604020202020204" pitchFamily="34" charset="0"/>
              </a:rPr>
              <a:t>bioRxiv</a:t>
            </a:r>
            <a:r>
              <a:rPr lang="en-US" altLang="zh-CN" dirty="0">
                <a:latin typeface="Arial" panose="020B0604020202020204" pitchFamily="34" charset="0"/>
                <a:ea typeface="微软雅黑" panose="020B0503020204020204" pitchFamily="34" charset="-122"/>
                <a:sym typeface="Arial" panose="020B0604020202020204" pitchFamily="34" charset="0"/>
              </a:rPr>
              <a:t> 2023</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5" name="文本框 4">
            <a:extLst>
              <a:ext uri="{FF2B5EF4-FFF2-40B4-BE49-F238E27FC236}">
                <a16:creationId xmlns:a16="http://schemas.microsoft.com/office/drawing/2014/main" id="{C1CF2E62-168C-A419-AB6E-DD9305F90E7C}"/>
              </a:ext>
            </a:extLst>
          </p:cNvPr>
          <p:cNvSpPr txBox="1"/>
          <p:nvPr/>
        </p:nvSpPr>
        <p:spPr>
          <a:xfrm>
            <a:off x="9768408" y="4725144"/>
            <a:ext cx="1518364" cy="369332"/>
          </a:xfrm>
          <a:prstGeom prst="rect">
            <a:avLst/>
          </a:prstGeom>
          <a:noFill/>
        </p:spPr>
        <p:txBody>
          <a:bodyPr wrap="none" rtlCol="0">
            <a:spAutoFit/>
          </a:bodyPr>
          <a:lstStyle/>
          <a:p>
            <a:r>
              <a:rPr lang="en-US" altLang="zh-CN" dirty="0" err="1">
                <a:latin typeface="Arial" panose="020B0604020202020204" pitchFamily="34" charset="0"/>
                <a:ea typeface="微软雅黑" panose="020B0503020204020204" pitchFamily="34" charset="-122"/>
                <a:sym typeface="Arial" panose="020B0604020202020204" pitchFamily="34" charset="0"/>
              </a:rPr>
              <a:t>bioRxiv</a:t>
            </a:r>
            <a:r>
              <a:rPr lang="en-US" altLang="zh-CN" dirty="0">
                <a:latin typeface="Arial" panose="020B0604020202020204" pitchFamily="34" charset="0"/>
                <a:ea typeface="微软雅黑" panose="020B0503020204020204" pitchFamily="34" charset="-122"/>
                <a:sym typeface="Arial" panose="020B0604020202020204" pitchFamily="34" charset="0"/>
              </a:rPr>
              <a:t> 2023</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951203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p:nvPr/>
        </p:nvSpPr>
        <p:spPr>
          <a:xfrm>
            <a:off x="0" y="76878"/>
            <a:ext cx="12192000" cy="662768"/>
          </a:xfrm>
          <a:prstGeom prst="rect">
            <a:avLst/>
          </a:prstGeom>
        </p:spPr>
        <p:txBody>
          <a:bodyPr/>
          <a:lstStyle>
            <a:lvl1pPr algn="ctr" rtl="0" eaLnBrk="0" fontAlgn="base" hangingPunct="0">
              <a:spcBef>
                <a:spcPct val="0"/>
              </a:spcBef>
              <a:spcAft>
                <a:spcPct val="0"/>
              </a:spcAft>
              <a:defRPr sz="5800" kern="1200">
                <a:solidFill>
                  <a:schemeClr val="tx1"/>
                </a:solidFill>
                <a:latin typeface="+mj-lt"/>
                <a:ea typeface="+mj-ea"/>
                <a:cs typeface="+mj-cs"/>
              </a:defRPr>
            </a:lvl1pPr>
            <a:lvl2pPr algn="ctr" rtl="0" eaLnBrk="0" fontAlgn="base" hangingPunct="0">
              <a:spcBef>
                <a:spcPct val="0"/>
              </a:spcBef>
              <a:spcAft>
                <a:spcPct val="0"/>
              </a:spcAft>
              <a:defRPr sz="5800">
                <a:solidFill>
                  <a:schemeClr val="tx1"/>
                </a:solidFill>
                <a:latin typeface="Arial" panose="020B0604020202020204" pitchFamily="34" charset="0"/>
                <a:ea typeface="微软雅黑" panose="020B0503020204020204" pitchFamily="34" charset="-122"/>
              </a:defRPr>
            </a:lvl2pPr>
            <a:lvl3pPr algn="ctr" rtl="0" eaLnBrk="0" fontAlgn="base" hangingPunct="0">
              <a:spcBef>
                <a:spcPct val="0"/>
              </a:spcBef>
              <a:spcAft>
                <a:spcPct val="0"/>
              </a:spcAft>
              <a:defRPr sz="5800">
                <a:solidFill>
                  <a:schemeClr val="tx1"/>
                </a:solidFill>
                <a:latin typeface="Arial" panose="020B0604020202020204" pitchFamily="34" charset="0"/>
                <a:ea typeface="微软雅黑" panose="020B0503020204020204" pitchFamily="34" charset="-122"/>
              </a:defRPr>
            </a:lvl3pPr>
            <a:lvl4pPr algn="ctr" rtl="0" eaLnBrk="0" fontAlgn="base" hangingPunct="0">
              <a:spcBef>
                <a:spcPct val="0"/>
              </a:spcBef>
              <a:spcAft>
                <a:spcPct val="0"/>
              </a:spcAft>
              <a:defRPr sz="5800">
                <a:solidFill>
                  <a:schemeClr val="tx1"/>
                </a:solidFill>
                <a:latin typeface="Arial" panose="020B0604020202020204" pitchFamily="34" charset="0"/>
                <a:ea typeface="微软雅黑" panose="020B0503020204020204" pitchFamily="34" charset="-122"/>
              </a:defRPr>
            </a:lvl4pPr>
            <a:lvl5pPr algn="ctr" rtl="0" eaLnBrk="0" fontAlgn="base" hangingPunct="0">
              <a:spcBef>
                <a:spcPct val="0"/>
              </a:spcBef>
              <a:spcAft>
                <a:spcPct val="0"/>
              </a:spcAft>
              <a:defRPr sz="5800">
                <a:solidFill>
                  <a:schemeClr val="tx1"/>
                </a:solidFill>
                <a:latin typeface="Arial" panose="020B0604020202020204" pitchFamily="34" charset="0"/>
                <a:ea typeface="微软雅黑" panose="020B0503020204020204" pitchFamily="34" charset="-122"/>
              </a:defRPr>
            </a:lvl5pPr>
            <a:lvl6pPr marL="609600"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6pPr>
            <a:lvl7pPr marL="1219200"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7pPr>
            <a:lvl8pPr marL="1828800"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8pPr>
            <a:lvl9pPr marL="2438400"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23177"/>
                </a:solidFill>
                <a:effectLst/>
                <a:uLnTx/>
                <a:uFillTx/>
                <a:latin typeface="Arial" panose="020B0604020202020204" pitchFamily="34" charset="0"/>
                <a:ea typeface="微软雅黑" panose="020B0503020204020204" pitchFamily="34" charset="-122"/>
                <a:sym typeface="Arial" panose="020B0604020202020204" pitchFamily="34" charset="0"/>
              </a:rPr>
              <a:t>人体蛋白质组导航计划</a:t>
            </a:r>
          </a:p>
        </p:txBody>
      </p:sp>
      <p:pic>
        <p:nvPicPr>
          <p:cNvPr id="12" name="图片 6"/>
          <p:cNvPicPr>
            <a:picLocks noChangeAspect="1" noChangeArrowheads="1"/>
          </p:cNvPicPr>
          <p:nvPr/>
        </p:nvPicPr>
        <p:blipFill>
          <a:blip r:embed="rId2" cstate="print">
            <a:extLst>
              <a:ext uri="{28A0092B-C50C-407E-A947-70E740481C1C}">
                <a14:useLocalDpi xmlns:a14="http://schemas.microsoft.com/office/drawing/2010/main" val="0"/>
              </a:ext>
            </a:extLst>
          </a:blip>
          <a:srcRect l="10417" t="22231" b="54073"/>
          <a:stretch>
            <a:fillRect/>
          </a:stretch>
        </p:blipFill>
        <p:spPr bwMode="auto">
          <a:xfrm>
            <a:off x="1460500" y="3765951"/>
            <a:ext cx="10456862"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7"/>
          <p:cNvPicPr>
            <a:picLocks noChangeAspect="1" noChangeArrowheads="1"/>
          </p:cNvPicPr>
          <p:nvPr/>
        </p:nvPicPr>
        <p:blipFill>
          <a:blip r:embed="rId3" cstate="print">
            <a:extLst>
              <a:ext uri="{28A0092B-C50C-407E-A947-70E740481C1C}">
                <a14:useLocalDpi xmlns:a14="http://schemas.microsoft.com/office/drawing/2010/main" val="0"/>
              </a:ext>
            </a:extLst>
          </a:blip>
          <a:srcRect l="10417" t="45927" b="33092"/>
          <a:stretch>
            <a:fillRect/>
          </a:stretch>
        </p:blipFill>
        <p:spPr bwMode="auto">
          <a:xfrm>
            <a:off x="1460500" y="5043888"/>
            <a:ext cx="10456862"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457"/>
          <p:cNvGrpSpPr/>
          <p:nvPr/>
        </p:nvGrpSpPr>
        <p:grpSpPr bwMode="auto">
          <a:xfrm>
            <a:off x="1460500" y="1941433"/>
            <a:ext cx="9571037" cy="1995488"/>
            <a:chOff x="1401444" y="1409700"/>
            <a:chExt cx="9570598" cy="1995489"/>
          </a:xfrm>
        </p:grpSpPr>
        <p:pic>
          <p:nvPicPr>
            <p:cNvPr id="15" name="图片 16" descr="文本&#10;&#10;描述已自动生成"/>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1444" y="1409700"/>
              <a:ext cx="8684113" cy="1995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65747" y="1498999"/>
              <a:ext cx="2006295" cy="180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组合 9"/>
          <p:cNvGrpSpPr/>
          <p:nvPr/>
        </p:nvGrpSpPr>
        <p:grpSpPr bwMode="auto">
          <a:xfrm>
            <a:off x="1911350" y="1284688"/>
            <a:ext cx="8523287" cy="558800"/>
            <a:chOff x="1834356" y="860344"/>
            <a:chExt cx="8523287" cy="558800"/>
          </a:xfrm>
        </p:grpSpPr>
        <p:pic>
          <p:nvPicPr>
            <p:cNvPr id="18" name="图片 8"/>
            <p:cNvPicPr>
              <a:picLocks noChangeAspect="1" noChangeArrowheads="1"/>
            </p:cNvPicPr>
            <p:nvPr/>
          </p:nvPicPr>
          <p:blipFill>
            <a:blip r:embed="rId6">
              <a:extLst>
                <a:ext uri="{28A0092B-C50C-407E-A947-70E740481C1C}">
                  <a14:useLocalDpi xmlns:a14="http://schemas.microsoft.com/office/drawing/2010/main" val="0"/>
                </a:ext>
              </a:extLst>
            </a:blip>
            <a:srcRect l="5737" t="12592" r="24345" b="79262"/>
            <a:stretch>
              <a:fillRect/>
            </a:stretch>
          </p:blipFill>
          <p:spPr bwMode="auto">
            <a:xfrm>
              <a:off x="1834356" y="860344"/>
              <a:ext cx="8523287" cy="558800"/>
            </a:xfrm>
            <a:prstGeom prst="rect">
              <a:avLst/>
            </a:prstGeom>
            <a:solidFill>
              <a:srgbClr val="FFFFFF">
                <a:alpha val="90195"/>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 name="矩形 18"/>
            <p:cNvSpPr>
              <a:spLocks noChangeArrowheads="1"/>
            </p:cNvSpPr>
            <p:nvPr/>
          </p:nvSpPr>
          <p:spPr bwMode="auto">
            <a:xfrm>
              <a:off x="3243473" y="1293072"/>
              <a:ext cx="266346" cy="71332"/>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A0000"/>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0" name="矩形 14"/>
            <p:cNvSpPr>
              <a:spLocks noChangeArrowheads="1"/>
            </p:cNvSpPr>
            <p:nvPr/>
          </p:nvSpPr>
          <p:spPr bwMode="auto">
            <a:xfrm>
              <a:off x="5666261" y="1297887"/>
              <a:ext cx="180000" cy="71332"/>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A0000"/>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1" name="矩形 14"/>
            <p:cNvSpPr>
              <a:spLocks noChangeArrowheads="1"/>
            </p:cNvSpPr>
            <p:nvPr/>
          </p:nvSpPr>
          <p:spPr bwMode="auto">
            <a:xfrm>
              <a:off x="7978216" y="1284607"/>
              <a:ext cx="463819" cy="73138"/>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A0000"/>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14"/>
            <p:cNvSpPr>
              <a:spLocks noChangeArrowheads="1"/>
            </p:cNvSpPr>
            <p:nvPr/>
          </p:nvSpPr>
          <p:spPr bwMode="auto">
            <a:xfrm>
              <a:off x="9266666" y="1288373"/>
              <a:ext cx="266346" cy="71332"/>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A0000"/>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sp>
        <p:nvSpPr>
          <p:cNvPr id="23" name="标题 1"/>
          <p:cNvSpPr txBox="1"/>
          <p:nvPr/>
        </p:nvSpPr>
        <p:spPr>
          <a:xfrm>
            <a:off x="0" y="3121425"/>
            <a:ext cx="12192000" cy="1111250"/>
          </a:xfrm>
          <a:prstGeom prst="rect">
            <a:avLst/>
          </a:prstGeom>
          <a:solidFill>
            <a:srgbClr val="002060"/>
          </a:solidFill>
        </p:spPr>
        <p:txBody>
          <a:bodyPr rtlCol="0" anchor="ctr" anchorCtr="0">
            <a:normAutofit/>
          </a:bodyPr>
          <a:lstStyle>
            <a:lvl1pPr algn="l" defTabSz="1188085" rtl="0" eaLnBrk="1" latinLnBrk="0" hangingPunct="1">
              <a:lnSpc>
                <a:spcPct val="90000"/>
              </a:lnSpc>
              <a:spcBef>
                <a:spcPct val="0"/>
              </a:spcBef>
              <a:buNone/>
              <a:defRPr sz="5715" kern="1200">
                <a:solidFill>
                  <a:schemeClr val="tx1"/>
                </a:solidFill>
                <a:latin typeface="+mj-lt"/>
                <a:ea typeface="+mj-ea"/>
                <a:cs typeface="+mj-cs"/>
              </a:defRPr>
            </a:lvl1pPr>
          </a:lstStyle>
          <a:p>
            <a:pPr marL="0" marR="0" lvl="0" indent="0" algn="ctr" defTabSz="1188085" rtl="0" eaLnBrk="1" fontAlgn="auto" latinLnBrk="0" hangingPunct="1">
              <a:lnSpc>
                <a:spcPct val="90000"/>
              </a:lnSpc>
              <a:spcBef>
                <a:spcPct val="0"/>
              </a:spcBef>
              <a:spcAft>
                <a:spcPts val="0"/>
              </a:spcAft>
              <a:buClrTx/>
              <a:buSzTx/>
              <a:buFontTx/>
              <a:buNone/>
              <a:tabLst/>
              <a:defRPr/>
            </a:pPr>
            <a:r>
              <a:rPr kumimoji="0" lang="zh-CN" altLang="en-US" sz="4000" b="1" i="0" u="none" strike="noStrike" kern="1200" cap="none" spc="0" normalizeH="0" baseline="0" noProof="0" dirty="0">
                <a:ln>
                  <a:noFill/>
                </a:ln>
                <a:solidFill>
                  <a:srgbClr val="FFFF00"/>
                </a:solidFill>
                <a:effectLst/>
                <a:uLnTx/>
                <a:uFillTx/>
                <a:latin typeface="Arial" panose="020B0604020202020204" pitchFamily="34" charset="0"/>
                <a:ea typeface="微软雅黑" panose="020B0503020204020204" pitchFamily="34" charset="-122"/>
                <a:sym typeface="Arial" panose="020B0604020202020204" pitchFamily="34" charset="0"/>
              </a:rPr>
              <a:t>科学目标：解密人体系统构成原理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138112"/>
            <a:ext cx="12192000" cy="662768"/>
          </a:xfrm>
          <a:prstGeom prst="rect">
            <a:avLst/>
          </a:prstGeom>
        </p:spPr>
        <p:txBody>
          <a:bodyPr/>
          <a:lstStyle>
            <a:lvl1pPr algn="ctr" rtl="0" eaLnBrk="0" fontAlgn="base" hangingPunct="0">
              <a:spcBef>
                <a:spcPct val="0"/>
              </a:spcBef>
              <a:spcAft>
                <a:spcPct val="0"/>
              </a:spcAft>
              <a:defRPr sz="5800" kern="1200">
                <a:solidFill>
                  <a:schemeClr val="tx1"/>
                </a:solidFill>
                <a:latin typeface="+mj-lt"/>
                <a:ea typeface="+mj-ea"/>
                <a:cs typeface="+mj-cs"/>
              </a:defRPr>
            </a:lvl1pPr>
            <a:lvl2pPr algn="ctr" rtl="0" eaLnBrk="0" fontAlgn="base" hangingPunct="0">
              <a:spcBef>
                <a:spcPct val="0"/>
              </a:spcBef>
              <a:spcAft>
                <a:spcPct val="0"/>
              </a:spcAft>
              <a:defRPr sz="5800">
                <a:solidFill>
                  <a:schemeClr val="tx1"/>
                </a:solidFill>
                <a:latin typeface="Arial" panose="020B0604020202020204" pitchFamily="34" charset="0"/>
                <a:ea typeface="微软雅黑" panose="020B0503020204020204" pitchFamily="34" charset="-122"/>
              </a:defRPr>
            </a:lvl2pPr>
            <a:lvl3pPr algn="ctr" rtl="0" eaLnBrk="0" fontAlgn="base" hangingPunct="0">
              <a:spcBef>
                <a:spcPct val="0"/>
              </a:spcBef>
              <a:spcAft>
                <a:spcPct val="0"/>
              </a:spcAft>
              <a:defRPr sz="5800">
                <a:solidFill>
                  <a:schemeClr val="tx1"/>
                </a:solidFill>
                <a:latin typeface="Arial" panose="020B0604020202020204" pitchFamily="34" charset="0"/>
                <a:ea typeface="微软雅黑" panose="020B0503020204020204" pitchFamily="34" charset="-122"/>
              </a:defRPr>
            </a:lvl3pPr>
            <a:lvl4pPr algn="ctr" rtl="0" eaLnBrk="0" fontAlgn="base" hangingPunct="0">
              <a:spcBef>
                <a:spcPct val="0"/>
              </a:spcBef>
              <a:spcAft>
                <a:spcPct val="0"/>
              </a:spcAft>
              <a:defRPr sz="5800">
                <a:solidFill>
                  <a:schemeClr val="tx1"/>
                </a:solidFill>
                <a:latin typeface="Arial" panose="020B0604020202020204" pitchFamily="34" charset="0"/>
                <a:ea typeface="微软雅黑" panose="020B0503020204020204" pitchFamily="34" charset="-122"/>
              </a:defRPr>
            </a:lvl4pPr>
            <a:lvl5pPr algn="ctr" rtl="0" eaLnBrk="0" fontAlgn="base" hangingPunct="0">
              <a:spcBef>
                <a:spcPct val="0"/>
              </a:spcBef>
              <a:spcAft>
                <a:spcPct val="0"/>
              </a:spcAft>
              <a:defRPr sz="5800">
                <a:solidFill>
                  <a:schemeClr val="tx1"/>
                </a:solidFill>
                <a:latin typeface="Arial" panose="020B0604020202020204" pitchFamily="34" charset="0"/>
                <a:ea typeface="微软雅黑" panose="020B0503020204020204" pitchFamily="34" charset="-122"/>
              </a:defRPr>
            </a:lvl5pPr>
            <a:lvl6pPr marL="609600"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6pPr>
            <a:lvl7pPr marL="1219200"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7pPr>
            <a:lvl8pPr marL="1828800"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8pPr>
            <a:lvl9pPr marL="2438400"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23177"/>
                </a:solidFill>
                <a:effectLst/>
                <a:uLnTx/>
                <a:uFillTx/>
                <a:latin typeface="Arial" panose="020B0604020202020204" pitchFamily="34" charset="0"/>
                <a:ea typeface="微软雅黑" panose="020B0503020204020204" pitchFamily="34" charset="-122"/>
                <a:sym typeface="Arial" panose="020B0604020202020204" pitchFamily="34" charset="0"/>
              </a:rPr>
              <a:t>期待更广泛的支持、参与和合作</a:t>
            </a:r>
          </a:p>
        </p:txBody>
      </p:sp>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l="12656" r="13438"/>
          <a:stretch>
            <a:fillRect/>
          </a:stretch>
        </p:blipFill>
        <p:spPr bwMode="auto">
          <a:xfrm>
            <a:off x="335360" y="3784126"/>
            <a:ext cx="5175498" cy="282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p:cNvSpPr txBox="1"/>
          <p:nvPr/>
        </p:nvSpPr>
        <p:spPr>
          <a:xfrm>
            <a:off x="300038" y="5962650"/>
            <a:ext cx="5219899" cy="644525"/>
          </a:xfrm>
          <a:prstGeom prst="rect">
            <a:avLst/>
          </a:prstGeom>
          <a:solidFill>
            <a:schemeClr val="accent1">
              <a:lumMod val="20000"/>
              <a:lumOff val="80000"/>
            </a:schemeClr>
          </a:solidFill>
          <a:ln>
            <a:noFill/>
          </a:ln>
        </p:spPr>
        <p:txBody>
          <a:bodyPr wrap="square">
            <a:spAutoFit/>
          </a:bodyPr>
          <a:lstStyle>
            <a:lvl1pPr defTabSz="457200">
              <a:defRPr>
                <a:solidFill>
                  <a:schemeClr val="tx1"/>
                </a:solidFill>
                <a:latin typeface="Arial" panose="020B0604020202020204" pitchFamily="34" charset="0"/>
                <a:ea typeface="微软雅黑" panose="020B0503020204020204" pitchFamily="34" charset="-122"/>
              </a:defRPr>
            </a:lvl1pPr>
            <a:lvl2pPr marL="742950" indent="-285750" defTabSz="457200">
              <a:defRPr>
                <a:solidFill>
                  <a:schemeClr val="tx1"/>
                </a:solidFill>
                <a:latin typeface="Arial" panose="020B0604020202020204" pitchFamily="34" charset="0"/>
                <a:ea typeface="微软雅黑" panose="020B0503020204020204" pitchFamily="34" charset="-122"/>
              </a:defRPr>
            </a:lvl2pPr>
            <a:lvl3pPr marL="1143000" indent="-228600" defTabSz="457200">
              <a:defRPr>
                <a:solidFill>
                  <a:schemeClr val="tx1"/>
                </a:solidFill>
                <a:latin typeface="Arial" panose="020B0604020202020204" pitchFamily="34" charset="0"/>
                <a:ea typeface="微软雅黑" panose="020B0503020204020204" pitchFamily="34" charset="-122"/>
              </a:defRPr>
            </a:lvl3pPr>
            <a:lvl4pPr marL="1600200" indent="-228600" defTabSz="457200">
              <a:defRPr>
                <a:solidFill>
                  <a:schemeClr val="tx1"/>
                </a:solidFill>
                <a:latin typeface="Arial" panose="020B0604020202020204" pitchFamily="34" charset="0"/>
                <a:ea typeface="微软雅黑" panose="020B0503020204020204" pitchFamily="34" charset="-122"/>
              </a:defRPr>
            </a:lvl4pPr>
            <a:lvl5pPr marL="2057400" indent="-228600" defTabSz="4572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dirty="0">
                <a:solidFill>
                  <a:srgbClr val="000000"/>
                </a:solidFill>
                <a:sym typeface="Arial" panose="020B0604020202020204" pitchFamily="34" charset="0"/>
              </a:rPr>
              <a:t>π-</a:t>
            </a:r>
            <a:r>
              <a:rPr lang="en-US" altLang="zh-CN" dirty="0" err="1">
                <a:solidFill>
                  <a:srgbClr val="000000"/>
                </a:solidFill>
                <a:sym typeface="Arial" panose="020B0604020202020204" pitchFamily="34" charset="0"/>
              </a:rPr>
              <a:t>HuB</a:t>
            </a:r>
            <a:r>
              <a:rPr lang="zh-CN" altLang="en-US" dirty="0">
                <a:solidFill>
                  <a:srgbClr val="000000"/>
                </a:solidFill>
                <a:sym typeface="Arial" panose="020B0604020202020204" pitchFamily="34" charset="0"/>
              </a:rPr>
              <a:t>国际大科学</a:t>
            </a:r>
            <a:r>
              <a:rPr kumimoji="0" lang="zh-CN" altLang="en-US" sz="1800" b="0" i="0" u="none" strike="noStrike" kern="1200" cap="none" spc="0" normalizeH="0" baseline="0" noProof="0" dirty="0">
                <a:ln>
                  <a:noFill/>
                </a:ln>
                <a:solidFill>
                  <a:srgbClr val="000000"/>
                </a:solidFill>
                <a:effectLst/>
                <a:uLnTx/>
                <a:uFillTx/>
                <a:sym typeface="Arial" panose="020B0604020202020204" pitchFamily="34" charset="0"/>
              </a:rPr>
              <a:t>计划总部将落户于广州，打造粤港澳大湾区技术创新中心</a:t>
            </a:r>
            <a:endParaRPr kumimoji="0" lang="zh-CN" altLang="en-US" sz="1600" b="0" i="0" u="none" strike="noStrike" kern="1200" cap="none" spc="0" normalizeH="0" baseline="0" noProof="0" dirty="0">
              <a:ln>
                <a:noFill/>
              </a:ln>
              <a:solidFill>
                <a:srgbClr val="000000"/>
              </a:solidFill>
              <a:effectLst>
                <a:outerShdw blurRad="38100" dist="38100" dir="2700000" algn="tl">
                  <a:srgbClr val="FFFFFF"/>
                </a:outerShdw>
              </a:effectLst>
              <a:uLnTx/>
              <a:uFillTx/>
              <a:sym typeface="Arial" panose="020B0604020202020204" pitchFamily="34" charset="0"/>
            </a:endParaRPr>
          </a:p>
        </p:txBody>
      </p:sp>
      <p:pic>
        <p:nvPicPr>
          <p:cNvPr id="8" name="图片 9"/>
          <p:cNvPicPr>
            <a:picLocks noChangeAspect="1" noChangeArrowheads="1"/>
          </p:cNvPicPr>
          <p:nvPr/>
        </p:nvPicPr>
        <p:blipFill>
          <a:blip r:embed="rId3" cstate="print">
            <a:extLst>
              <a:ext uri="{28A0092B-C50C-407E-A947-70E740481C1C}">
                <a14:useLocalDpi xmlns:a14="http://schemas.microsoft.com/office/drawing/2010/main" val="0"/>
              </a:ext>
            </a:extLst>
          </a:blip>
          <a:srcRect l="8989" t="18810" r="18098" b="15878"/>
          <a:stretch>
            <a:fillRect/>
          </a:stretch>
        </p:blipFill>
        <p:spPr bwMode="auto">
          <a:xfrm>
            <a:off x="335359" y="1047750"/>
            <a:ext cx="5184577" cy="2608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a:extLst>
              <a:ext uri="{FF2B5EF4-FFF2-40B4-BE49-F238E27FC236}">
                <a16:creationId xmlns:a16="http://schemas.microsoft.com/office/drawing/2014/main" id="{A31FDC7F-7BF9-2D81-5E1D-CCA2C0944B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4274" y="980728"/>
            <a:ext cx="2160000" cy="2160000"/>
          </a:xfrm>
          <a:prstGeom prst="rect">
            <a:avLst/>
          </a:prstGeom>
        </p:spPr>
      </p:pic>
      <p:sp>
        <p:nvSpPr>
          <p:cNvPr id="11" name="文本框 10">
            <a:extLst>
              <a:ext uri="{FF2B5EF4-FFF2-40B4-BE49-F238E27FC236}">
                <a16:creationId xmlns:a16="http://schemas.microsoft.com/office/drawing/2014/main" id="{B24E99AA-B9C5-F1AF-CF4A-B5F7FE767484}"/>
              </a:ext>
            </a:extLst>
          </p:cNvPr>
          <p:cNvSpPr txBox="1"/>
          <p:nvPr/>
        </p:nvSpPr>
        <p:spPr>
          <a:xfrm>
            <a:off x="7026163" y="2996952"/>
            <a:ext cx="165622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rPr>
              <a:t>Lifeomics</a:t>
            </a:r>
            <a:endPar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rPr>
              <a:t>生命组学</a:t>
            </a:r>
          </a:p>
        </p:txBody>
      </p:sp>
      <p:pic>
        <p:nvPicPr>
          <p:cNvPr id="15" name="图片 14">
            <a:extLst>
              <a:ext uri="{FF2B5EF4-FFF2-40B4-BE49-F238E27FC236}">
                <a16:creationId xmlns:a16="http://schemas.microsoft.com/office/drawing/2014/main" id="{40983098-A079-3574-9F70-FBD0B7D6F4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14131" y="980728"/>
            <a:ext cx="2160000" cy="2160000"/>
          </a:xfrm>
          <a:prstGeom prst="rect">
            <a:avLst/>
          </a:prstGeom>
        </p:spPr>
      </p:pic>
      <p:sp>
        <p:nvSpPr>
          <p:cNvPr id="16" name="文本框 15">
            <a:extLst>
              <a:ext uri="{FF2B5EF4-FFF2-40B4-BE49-F238E27FC236}">
                <a16:creationId xmlns:a16="http://schemas.microsoft.com/office/drawing/2014/main" id="{861808D9-DA33-F767-47B2-79A19661ED3F}"/>
              </a:ext>
            </a:extLst>
          </p:cNvPr>
          <p:cNvSpPr txBox="1"/>
          <p:nvPr/>
        </p:nvSpPr>
        <p:spPr>
          <a:xfrm>
            <a:off x="9370692" y="2996952"/>
            <a:ext cx="264687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rPr>
              <a:t>π-</a:t>
            </a: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rPr>
              <a:t>HuB</a:t>
            </a:r>
            <a:endPar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rPr>
              <a:t>人体蛋白质组导航</a:t>
            </a:r>
          </a:p>
        </p:txBody>
      </p:sp>
      <p:pic>
        <p:nvPicPr>
          <p:cNvPr id="7" name="图片 6">
            <a:extLst>
              <a:ext uri="{FF2B5EF4-FFF2-40B4-BE49-F238E27FC236}">
                <a16:creationId xmlns:a16="http://schemas.microsoft.com/office/drawing/2014/main" id="{4BFD6326-B114-0919-277D-5C1DE48AF469}"/>
              </a:ext>
            </a:extLst>
          </p:cNvPr>
          <p:cNvPicPr>
            <a:picLocks noChangeAspect="1"/>
          </p:cNvPicPr>
          <p:nvPr/>
        </p:nvPicPr>
        <p:blipFill>
          <a:blip r:embed="rId6"/>
          <a:stretch>
            <a:fillRect/>
          </a:stretch>
        </p:blipFill>
        <p:spPr>
          <a:xfrm>
            <a:off x="6672064" y="3742623"/>
            <a:ext cx="5102067" cy="283672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ED6E8CC-85F3-FBA4-D1FC-5D76CBDDCFCA}"/>
              </a:ext>
            </a:extLst>
          </p:cNvPr>
          <p:cNvSpPr txBox="1"/>
          <p:nvPr/>
        </p:nvSpPr>
        <p:spPr>
          <a:xfrm>
            <a:off x="551384" y="5733256"/>
            <a:ext cx="11305256"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CN" sz="2400" b="1" dirty="0">
                <a:latin typeface="Arial" panose="020B0604020202020204" pitchFamily="34" charset="0"/>
                <a:ea typeface="微软雅黑" panose="020B0503020204020204" pitchFamily="34" charset="-122"/>
                <a:cs typeface="+mn-ea"/>
                <a:sym typeface="Arial" panose="020B0604020202020204" pitchFamily="34" charset="0"/>
              </a:rPr>
              <a:t>AI</a:t>
            </a:r>
            <a:r>
              <a:rPr lang="zh-CN" altLang="en-US" sz="2400" b="1" dirty="0">
                <a:latin typeface="Arial" panose="020B0604020202020204" pitchFamily="34" charset="0"/>
                <a:ea typeface="微软雅黑" panose="020B0503020204020204" pitchFamily="34" charset="-122"/>
                <a:cs typeface="+mn-ea"/>
                <a:sym typeface="Arial" panose="020B0604020202020204" pitchFamily="34" charset="0"/>
              </a:rPr>
              <a:t>技术已被广泛应用于科学研究，其核心是“借助</a:t>
            </a:r>
            <a:r>
              <a:rPr lang="en-US" altLang="zh-CN" sz="2400" b="1" dirty="0">
                <a:latin typeface="Arial" panose="020B0604020202020204" pitchFamily="34" charset="0"/>
                <a:ea typeface="微软雅黑" panose="020B0503020204020204" pitchFamily="34" charset="-122"/>
                <a:cs typeface="+mn-ea"/>
                <a:sym typeface="Arial" panose="020B0604020202020204" pitchFamily="34" charset="0"/>
              </a:rPr>
              <a:t>AI</a:t>
            </a:r>
            <a:r>
              <a:rPr lang="zh-CN" altLang="en-US" sz="2400" b="1" dirty="0">
                <a:latin typeface="Arial" panose="020B0604020202020204" pitchFamily="34" charset="0"/>
                <a:ea typeface="微软雅黑" panose="020B0503020204020204" pitchFamily="34" charset="-122"/>
                <a:cs typeface="+mn-ea"/>
                <a:sym typeface="Arial" panose="020B0604020202020204" pitchFamily="34" charset="0"/>
              </a:rPr>
              <a:t>推动科学发现、技术进步”。</a:t>
            </a:r>
          </a:p>
        </p:txBody>
      </p:sp>
      <p:sp>
        <p:nvSpPr>
          <p:cNvPr id="3" name="文本框 2">
            <a:extLst>
              <a:ext uri="{FF2B5EF4-FFF2-40B4-BE49-F238E27FC236}">
                <a16:creationId xmlns:a16="http://schemas.microsoft.com/office/drawing/2014/main" id="{129F9E13-A041-5C20-BA44-EF5C20894136}"/>
              </a:ext>
            </a:extLst>
          </p:cNvPr>
          <p:cNvSpPr txBox="1"/>
          <p:nvPr/>
        </p:nvSpPr>
        <p:spPr>
          <a:xfrm>
            <a:off x="6384032" y="1544690"/>
            <a:ext cx="5472608" cy="3266985"/>
          </a:xfrm>
          <a:prstGeom prst="rect">
            <a:avLst/>
          </a:prstGeom>
          <a:noFill/>
        </p:spPr>
        <p:txBody>
          <a:bodyPr wrap="square">
            <a:spAutoFit/>
          </a:bodyPr>
          <a:lstStyle/>
          <a:p>
            <a:pPr algn="just">
              <a:lnSpc>
                <a:spcPct val="150000"/>
              </a:lnSpc>
            </a:pPr>
            <a:r>
              <a:rPr lang="en-US" altLang="zh-CN" sz="2000" b="0" i="0" dirty="0">
                <a:solidFill>
                  <a:srgbClr val="222222"/>
                </a:solidFill>
                <a:effectLst/>
                <a:latin typeface="Arial" panose="020B0604020202020204" pitchFamily="34" charset="0"/>
                <a:ea typeface="微软雅黑" panose="020B0503020204020204" pitchFamily="34" charset="-122"/>
                <a:sym typeface="Arial" panose="020B0604020202020204" pitchFamily="34" charset="0"/>
              </a:rPr>
              <a:t>Artificial intelligence (AI) is being increasingly integrated into scientific discovery to augment and accelerate research, helping scientists to generate hypotheses, design experiments, collect and interpret large datasets, and gain insights that might not have been possible using traditional scientific methods alone.</a:t>
            </a:r>
            <a:endParaRPr lang="zh-CN" altLang="en-US" sz="2000" dirty="0">
              <a:latin typeface="Arial" panose="020B0604020202020204" pitchFamily="34" charset="0"/>
              <a:ea typeface="微软雅黑" panose="020B0503020204020204" pitchFamily="34" charset="-122"/>
              <a:sym typeface="Arial" panose="020B0604020202020204" pitchFamily="34" charset="0"/>
            </a:endParaRPr>
          </a:p>
        </p:txBody>
      </p:sp>
      <p:pic>
        <p:nvPicPr>
          <p:cNvPr id="7" name="图片 6">
            <a:extLst>
              <a:ext uri="{FF2B5EF4-FFF2-40B4-BE49-F238E27FC236}">
                <a16:creationId xmlns:a16="http://schemas.microsoft.com/office/drawing/2014/main" id="{D733CEC4-160D-26F1-2DF8-73297941F3BD}"/>
              </a:ext>
            </a:extLst>
          </p:cNvPr>
          <p:cNvPicPr>
            <a:picLocks noChangeAspect="1"/>
          </p:cNvPicPr>
          <p:nvPr/>
        </p:nvPicPr>
        <p:blipFill>
          <a:blip r:embed="rId2"/>
          <a:stretch>
            <a:fillRect/>
          </a:stretch>
        </p:blipFill>
        <p:spPr>
          <a:xfrm>
            <a:off x="104775" y="1186416"/>
            <a:ext cx="5991225" cy="3714750"/>
          </a:xfrm>
          <a:prstGeom prst="rect">
            <a:avLst/>
          </a:prstGeom>
        </p:spPr>
      </p:pic>
      <p:sp>
        <p:nvSpPr>
          <p:cNvPr id="9" name="文本框 8">
            <a:extLst>
              <a:ext uri="{FF2B5EF4-FFF2-40B4-BE49-F238E27FC236}">
                <a16:creationId xmlns:a16="http://schemas.microsoft.com/office/drawing/2014/main" id="{29542B1A-9968-405C-3A4C-85319E844A63}"/>
              </a:ext>
            </a:extLst>
          </p:cNvPr>
          <p:cNvSpPr txBox="1"/>
          <p:nvPr/>
        </p:nvSpPr>
        <p:spPr>
          <a:xfrm>
            <a:off x="3142369" y="4931876"/>
            <a:ext cx="2736304" cy="369332"/>
          </a:xfrm>
          <a:prstGeom prst="rect">
            <a:avLst/>
          </a:prstGeom>
          <a:noFill/>
        </p:spPr>
        <p:txBody>
          <a:bodyPr wrap="square">
            <a:spAutoFit/>
          </a:bodyPr>
          <a:lstStyle/>
          <a:p>
            <a:r>
              <a:rPr lang="en-US" altLang="zh-CN" b="0" i="1" dirty="0">
                <a:solidFill>
                  <a:srgbClr val="222222"/>
                </a:solidFill>
                <a:effectLst/>
                <a:latin typeface="Arial" panose="020B0604020202020204" pitchFamily="34" charset="0"/>
                <a:ea typeface="微软雅黑" panose="020B0503020204020204" pitchFamily="34" charset="-122"/>
                <a:sym typeface="Arial" panose="020B0604020202020204" pitchFamily="34" charset="0"/>
              </a:rPr>
              <a:t>Nature</a:t>
            </a:r>
            <a:r>
              <a:rPr lang="en-US" altLang="zh-CN" b="0" i="0" dirty="0">
                <a:solidFill>
                  <a:srgbClr val="222222"/>
                </a:solidFill>
                <a:effectLst/>
                <a:latin typeface="Arial" panose="020B0604020202020204" pitchFamily="34" charset="0"/>
                <a:ea typeface="微软雅黑" panose="020B0503020204020204" pitchFamily="34" charset="-122"/>
                <a:sym typeface="Arial" panose="020B0604020202020204" pitchFamily="34" charset="0"/>
              </a:rPr>
              <a:t> </a:t>
            </a:r>
            <a:r>
              <a:rPr lang="en-US" altLang="zh-CN" b="1" i="0" dirty="0">
                <a:solidFill>
                  <a:srgbClr val="222222"/>
                </a:solidFill>
                <a:effectLst/>
                <a:latin typeface="Arial" panose="020B0604020202020204" pitchFamily="34" charset="0"/>
                <a:ea typeface="微软雅黑" panose="020B0503020204020204" pitchFamily="34" charset="-122"/>
                <a:sym typeface="Arial" panose="020B0604020202020204" pitchFamily="34" charset="0"/>
              </a:rPr>
              <a:t>620</a:t>
            </a:r>
            <a:r>
              <a:rPr lang="en-US" altLang="zh-CN" b="0" i="0" dirty="0">
                <a:solidFill>
                  <a:srgbClr val="222222"/>
                </a:solidFill>
                <a:effectLst/>
                <a:latin typeface="Arial" panose="020B0604020202020204" pitchFamily="34" charset="0"/>
                <a:ea typeface="微软雅黑" panose="020B0503020204020204" pitchFamily="34" charset="-122"/>
                <a:sym typeface="Arial" panose="020B0604020202020204" pitchFamily="34" charset="0"/>
              </a:rPr>
              <a:t>, 47–60 (2023)</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0" name="TextBox 2">
            <a:extLst>
              <a:ext uri="{FF2B5EF4-FFF2-40B4-BE49-F238E27FC236}">
                <a16:creationId xmlns:a16="http://schemas.microsoft.com/office/drawing/2014/main" id="{0CE849C9-3C6D-5B29-1229-2175087077A6}"/>
              </a:ext>
            </a:extLst>
          </p:cNvPr>
          <p:cNvSpPr txBox="1"/>
          <p:nvPr/>
        </p:nvSpPr>
        <p:spPr>
          <a:xfrm>
            <a:off x="550500" y="68627"/>
            <a:ext cx="10624145" cy="748988"/>
          </a:xfrm>
          <a:prstGeom prst="rect">
            <a:avLst/>
          </a:prstGeom>
          <a:noFill/>
        </p:spPr>
        <p:txBody>
          <a:bodyPr wrap="square" lIns="91440" tIns="45720" rIns="91440" bIns="45720" rtlCol="0">
            <a:spAutoFit/>
          </a:bodyPr>
          <a:lstStyle/>
          <a:p>
            <a:pPr algn="ctr" defTabSz="1219170"/>
            <a:r>
              <a:rPr lang="en-US" altLang="zh-CN" sz="4267" b="1" dirty="0">
                <a:latin typeface="Arial" panose="020B0604020202020204" pitchFamily="34" charset="0"/>
                <a:ea typeface="微软雅黑" panose="020B0503020204020204" pitchFamily="34" charset="-122"/>
                <a:sym typeface="Arial" panose="020B0604020202020204" pitchFamily="34" charset="0"/>
              </a:rPr>
              <a:t>The era of AI for Science</a:t>
            </a:r>
            <a:endParaRPr lang="zh-CN" altLang="en-US" sz="4267" b="1" dirty="0">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52689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07768" y="1648152"/>
            <a:ext cx="1479957" cy="2118529"/>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@PHOENIX</a:t>
            </a:r>
            <a:endPar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Fuchu He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Yunping</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Zhu</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Yi Liu</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800" b="1" i="0" u="none" strike="noStrike" kern="1200" cap="none" spc="0" normalizeH="0" baseline="0" noProof="0" dirty="0" err="1">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Tianze</a:t>
            </a:r>
            <a:r>
              <a:rPr kumimoji="0" lang="en-US" altLang="zh-CN" sz="18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Ling</a:t>
            </a:r>
          </a:p>
        </p:txBody>
      </p:sp>
      <p:sp>
        <p:nvSpPr>
          <p:cNvPr id="3" name="矩形 2"/>
          <p:cNvSpPr/>
          <p:nvPr/>
        </p:nvSpPr>
        <p:spPr>
          <a:xfrm>
            <a:off x="6196641" y="1648152"/>
            <a:ext cx="2750832" cy="211852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@Peng Cheng Lab</a:t>
            </a: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Yu</a:t>
            </a:r>
            <a:r>
              <a:rPr lang="zh-CN" altLang="en-US"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Wang</a:t>
            </a:r>
            <a:endPar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b="1" dirty="0" err="1">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Tingpeng</a:t>
            </a:r>
            <a:r>
              <a:rPr lang="zh-CN" altLang="en-US"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kumimoji="0" lang="en-US" altLang="zh-CN" sz="18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Yang</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dirty="0" err="1">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Zhendong</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Liang</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Fan Xu</a:t>
            </a: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7" name="文本框 16">
            <a:extLst>
              <a:ext uri="{FF2B5EF4-FFF2-40B4-BE49-F238E27FC236}">
                <a16:creationId xmlns:a16="http://schemas.microsoft.com/office/drawing/2014/main" id="{BEC73839-6AB6-5A94-E570-CB4C057C74B2}"/>
              </a:ext>
            </a:extLst>
          </p:cNvPr>
          <p:cNvSpPr txBox="1"/>
          <p:nvPr/>
        </p:nvSpPr>
        <p:spPr>
          <a:xfrm>
            <a:off x="2851472" y="223732"/>
            <a:ext cx="609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Acknowledgements</a:t>
            </a:r>
            <a:endParaRPr kumimoji="0" lang="zh-CN" altLang="en-US" sz="3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pic>
        <p:nvPicPr>
          <p:cNvPr id="9" name="图片 8">
            <a:extLst>
              <a:ext uri="{FF2B5EF4-FFF2-40B4-BE49-F238E27FC236}">
                <a16:creationId xmlns:a16="http://schemas.microsoft.com/office/drawing/2014/main" id="{53FE0786-1A5A-5B05-81DF-4EC926300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8938" y="4556602"/>
            <a:ext cx="1337615" cy="1620000"/>
          </a:xfrm>
          <a:prstGeom prst="rect">
            <a:avLst/>
          </a:prstGeom>
        </p:spPr>
      </p:pic>
      <p:pic>
        <p:nvPicPr>
          <p:cNvPr id="4" name="图片 3">
            <a:extLst>
              <a:ext uri="{FF2B5EF4-FFF2-40B4-BE49-F238E27FC236}">
                <a16:creationId xmlns:a16="http://schemas.microsoft.com/office/drawing/2014/main" id="{77C07395-E695-B975-9B9C-E2C1111AE9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9923" y="4646602"/>
            <a:ext cx="1440000" cy="1440000"/>
          </a:xfrm>
          <a:prstGeom prst="rect">
            <a:avLst/>
          </a:prstGeom>
        </p:spPr>
      </p:pic>
      <p:sp>
        <p:nvSpPr>
          <p:cNvPr id="5" name="文本框 4">
            <a:extLst>
              <a:ext uri="{FF2B5EF4-FFF2-40B4-BE49-F238E27FC236}">
                <a16:creationId xmlns:a16="http://schemas.microsoft.com/office/drawing/2014/main" id="{DAA8D392-2BA2-45F1-0C1E-45A0FB42E887}"/>
              </a:ext>
            </a:extLst>
          </p:cNvPr>
          <p:cNvSpPr txBox="1"/>
          <p:nvPr/>
        </p:nvSpPr>
        <p:spPr>
          <a:xfrm>
            <a:off x="-24680" y="1648152"/>
            <a:ext cx="2876152" cy="211852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@International Academy of Phronesis Medicine (Guangdong)</a:t>
            </a:r>
            <a:endPar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80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Yun Yang</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dirty="0" err="1">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Wendong</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Chen</a:t>
            </a:r>
            <a:endPar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pic>
        <p:nvPicPr>
          <p:cNvPr id="6" name="图片 5">
            <a:extLst>
              <a:ext uri="{FF2B5EF4-FFF2-40B4-BE49-F238E27FC236}">
                <a16:creationId xmlns:a16="http://schemas.microsoft.com/office/drawing/2014/main" id="{429DCD38-457F-2D20-5432-9C30CBFF22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717" y="5002261"/>
            <a:ext cx="2664296" cy="728682"/>
          </a:xfrm>
          <a:prstGeom prst="rect">
            <a:avLst/>
          </a:prstGeom>
        </p:spPr>
      </p:pic>
      <p:pic>
        <p:nvPicPr>
          <p:cNvPr id="8" name="Picture 29">
            <a:extLst>
              <a:ext uri="{FF2B5EF4-FFF2-40B4-BE49-F238E27FC236}">
                <a16:creationId xmlns:a16="http://schemas.microsoft.com/office/drawing/2014/main" id="{21AD100A-4D16-A476-7DCC-B69BE6981057}"/>
              </a:ext>
            </a:extLst>
          </p:cNvPr>
          <p:cNvPicPr>
            <a:picLocks noChangeAspect="1"/>
          </p:cNvPicPr>
          <p:nvPr/>
        </p:nvPicPr>
        <p:blipFill rotWithShape="1">
          <a:blip r:embed="rId6" cstate="print">
            <a:clrChange>
              <a:clrFrom>
                <a:srgbClr val="F8F8F8"/>
              </a:clrFrom>
              <a:clrTo>
                <a:srgbClr val="F8F8F8">
                  <a:alpha val="0"/>
                </a:srgbClr>
              </a:clrTo>
            </a:clrChang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t="13541" b="8334"/>
          <a:stretch>
            <a:fillRect/>
          </a:stretch>
        </p:blipFill>
        <p:spPr>
          <a:xfrm>
            <a:off x="2244262" y="2761760"/>
            <a:ext cx="691200" cy="720000"/>
          </a:xfrm>
          <a:prstGeom prst="rect">
            <a:avLst/>
          </a:prstGeom>
        </p:spPr>
      </p:pic>
      <p:pic>
        <p:nvPicPr>
          <p:cNvPr id="10" name="图片 9">
            <a:extLst>
              <a:ext uri="{FF2B5EF4-FFF2-40B4-BE49-F238E27FC236}">
                <a16:creationId xmlns:a16="http://schemas.microsoft.com/office/drawing/2014/main" id="{78536817-0C38-6FF2-8809-A8FC5B254D9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77747" y="3679050"/>
            <a:ext cx="721040" cy="900000"/>
          </a:xfrm>
          <a:prstGeom prst="rect">
            <a:avLst/>
          </a:prstGeom>
          <a:noFill/>
          <a:ln>
            <a:noFill/>
          </a:ln>
        </p:spPr>
      </p:pic>
      <p:sp>
        <p:nvSpPr>
          <p:cNvPr id="12" name="矩形 11">
            <a:extLst>
              <a:ext uri="{FF2B5EF4-FFF2-40B4-BE49-F238E27FC236}">
                <a16:creationId xmlns:a16="http://schemas.microsoft.com/office/drawing/2014/main" id="{536C3F29-5D11-7D71-6C6C-7A4027DF457A}"/>
              </a:ext>
            </a:extLst>
          </p:cNvPr>
          <p:cNvSpPr/>
          <p:nvPr/>
        </p:nvSpPr>
        <p:spPr>
          <a:xfrm>
            <a:off x="8832304" y="1648151"/>
            <a:ext cx="3024336" cy="170303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@AMSS, CAS</a:t>
            </a: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Yan Fu</a:t>
            </a:r>
            <a:endPar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Zhiqiang </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Gao</a:t>
            </a:r>
          </a:p>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Jinghan</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Yang</a:t>
            </a: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pic>
        <p:nvPicPr>
          <p:cNvPr id="13" name="图片 12">
            <a:extLst>
              <a:ext uri="{FF2B5EF4-FFF2-40B4-BE49-F238E27FC236}">
                <a16:creationId xmlns:a16="http://schemas.microsoft.com/office/drawing/2014/main" id="{D4FE01A8-1E57-A7F4-AA6B-4331257FF371}"/>
              </a:ext>
            </a:extLst>
          </p:cNvPr>
          <p:cNvPicPr>
            <a:picLocks noChangeAspect="1"/>
          </p:cNvPicPr>
          <p:nvPr/>
        </p:nvPicPr>
        <p:blipFill rotWithShape="1">
          <a:blip r:embed="rId9"/>
          <a:srcRect r="77571"/>
          <a:stretch/>
        </p:blipFill>
        <p:spPr>
          <a:xfrm>
            <a:off x="9624392" y="4826602"/>
            <a:ext cx="1734995" cy="1080000"/>
          </a:xfrm>
          <a:prstGeom prst="rect">
            <a:avLst/>
          </a:prstGeom>
        </p:spPr>
      </p:pic>
      <p:pic>
        <p:nvPicPr>
          <p:cNvPr id="11" name="图片 10">
            <a:extLst>
              <a:ext uri="{FF2B5EF4-FFF2-40B4-BE49-F238E27FC236}">
                <a16:creationId xmlns:a16="http://schemas.microsoft.com/office/drawing/2014/main" id="{BF9CE4A7-A155-3CC5-83ED-FD844B8454B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78794" y="2311760"/>
            <a:ext cx="675000" cy="900000"/>
          </a:xfrm>
          <a:prstGeom prst="rect">
            <a:avLst/>
          </a:prstGeom>
        </p:spPr>
      </p:pic>
      <p:pic>
        <p:nvPicPr>
          <p:cNvPr id="15" name="图片 14">
            <a:extLst>
              <a:ext uri="{FF2B5EF4-FFF2-40B4-BE49-F238E27FC236}">
                <a16:creationId xmlns:a16="http://schemas.microsoft.com/office/drawing/2014/main" id="{236E0A3A-AF4B-220C-210C-B5138A46ED4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619" t="22831" r="38478"/>
          <a:stretch/>
        </p:blipFill>
        <p:spPr>
          <a:xfrm>
            <a:off x="5577747" y="2672928"/>
            <a:ext cx="806723" cy="936000"/>
          </a:xfrm>
          <a:prstGeom prst="rect">
            <a:avLst/>
          </a:prstGeom>
        </p:spPr>
      </p:pic>
    </p:spTree>
    <p:extLst>
      <p:ext uri="{BB962C8B-B14F-4D97-AF65-F5344CB8AC3E}">
        <p14:creationId xmlns:p14="http://schemas.microsoft.com/office/powerpoint/2010/main" val="861574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2">
            <a:extLst>
              <a:ext uri="{FF2B5EF4-FFF2-40B4-BE49-F238E27FC236}">
                <a16:creationId xmlns:a16="http://schemas.microsoft.com/office/drawing/2014/main" id="{62B3D19F-014E-7B42-C619-C944EE526A2C}"/>
              </a:ext>
            </a:extLst>
          </p:cNvPr>
          <p:cNvSpPr txBox="1"/>
          <p:nvPr/>
        </p:nvSpPr>
        <p:spPr>
          <a:xfrm>
            <a:off x="550500" y="68627"/>
            <a:ext cx="10624145" cy="707886"/>
          </a:xfrm>
          <a:prstGeom prst="rect">
            <a:avLst/>
          </a:prstGeom>
          <a:noFill/>
        </p:spPr>
        <p:txBody>
          <a:bodyPr wrap="square" lIns="91440" tIns="45720" rIns="91440" bIns="45720" rtlCol="0">
            <a:spAutoFit/>
          </a:bodyPr>
          <a:lstStyle/>
          <a:p>
            <a:pPr algn="ctr" defTabSz="1219170"/>
            <a:r>
              <a:rPr lang="en-US" altLang="zh-CN" sz="4000" b="1" dirty="0">
                <a:latin typeface="Arial" panose="020B0604020202020204" pitchFamily="34" charset="0"/>
                <a:ea typeface="微软雅黑" panose="020B0503020204020204" pitchFamily="34" charset="-122"/>
                <a:cs typeface="+mn-ea"/>
                <a:sym typeface="Arial" panose="020B0604020202020204" pitchFamily="34" charset="0"/>
              </a:rPr>
              <a:t>Large Model for Science</a:t>
            </a:r>
            <a:endParaRPr lang="zh-CN" altLang="en-US" sz="4000" b="1" dirty="0">
              <a:latin typeface="Arial" panose="020B0604020202020204" pitchFamily="34" charset="0"/>
              <a:ea typeface="微软雅黑" panose="020B0503020204020204" pitchFamily="34" charset="-122"/>
              <a:cs typeface="+mn-ea"/>
              <a:sym typeface="Arial" panose="020B0604020202020204" pitchFamily="34" charset="0"/>
            </a:endParaRPr>
          </a:p>
        </p:txBody>
      </p:sp>
      <p:graphicFrame>
        <p:nvGraphicFramePr>
          <p:cNvPr id="4" name="表格 3">
            <a:extLst>
              <a:ext uri="{FF2B5EF4-FFF2-40B4-BE49-F238E27FC236}">
                <a16:creationId xmlns:a16="http://schemas.microsoft.com/office/drawing/2014/main" id="{0EDB3A62-D38F-00AE-AE53-F2C735AE0887}"/>
              </a:ext>
            </a:extLst>
          </p:cNvPr>
          <p:cNvGraphicFramePr>
            <a:graphicFrameLocks noGrp="1"/>
          </p:cNvGraphicFramePr>
          <p:nvPr>
            <p:extLst>
              <p:ext uri="{D42A27DB-BD31-4B8C-83A1-F6EECF244321}">
                <p14:modId xmlns:p14="http://schemas.microsoft.com/office/powerpoint/2010/main" val="2025485985"/>
              </p:ext>
            </p:extLst>
          </p:nvPr>
        </p:nvGraphicFramePr>
        <p:xfrm>
          <a:off x="263352" y="836712"/>
          <a:ext cx="11722100" cy="5547360"/>
        </p:xfrm>
        <a:graphic>
          <a:graphicData uri="http://schemas.openxmlformats.org/drawingml/2006/table">
            <a:tbl>
              <a:tblPr firstRow="1" bandRow="1">
                <a:tableStyleId>{5C22544A-7EE6-4342-B048-85BDC9FD1C3A}</a:tableStyleId>
              </a:tblPr>
              <a:tblGrid>
                <a:gridCol w="1132840">
                  <a:extLst>
                    <a:ext uri="{9D8B030D-6E8A-4147-A177-3AD203B41FA5}">
                      <a16:colId xmlns:a16="http://schemas.microsoft.com/office/drawing/2014/main" val="859269775"/>
                    </a:ext>
                  </a:extLst>
                </a:gridCol>
                <a:gridCol w="2428240">
                  <a:extLst>
                    <a:ext uri="{9D8B030D-6E8A-4147-A177-3AD203B41FA5}">
                      <a16:colId xmlns:a16="http://schemas.microsoft.com/office/drawing/2014/main" val="371311389"/>
                    </a:ext>
                  </a:extLst>
                </a:gridCol>
                <a:gridCol w="2517140">
                  <a:extLst>
                    <a:ext uri="{9D8B030D-6E8A-4147-A177-3AD203B41FA5}">
                      <a16:colId xmlns:a16="http://schemas.microsoft.com/office/drawing/2014/main" val="2607192172"/>
                    </a:ext>
                  </a:extLst>
                </a:gridCol>
                <a:gridCol w="4422140">
                  <a:extLst>
                    <a:ext uri="{9D8B030D-6E8A-4147-A177-3AD203B41FA5}">
                      <a16:colId xmlns:a16="http://schemas.microsoft.com/office/drawing/2014/main" val="2030664015"/>
                    </a:ext>
                  </a:extLst>
                </a:gridCol>
                <a:gridCol w="1221740">
                  <a:extLst>
                    <a:ext uri="{9D8B030D-6E8A-4147-A177-3AD203B41FA5}">
                      <a16:colId xmlns:a16="http://schemas.microsoft.com/office/drawing/2014/main" val="3786282005"/>
                    </a:ext>
                  </a:extLst>
                </a:gridCol>
              </a:tblGrid>
              <a:tr h="206588">
                <a:tc>
                  <a:txBody>
                    <a:bodyPr/>
                    <a:lstStyle/>
                    <a:p>
                      <a:pPr algn="l"/>
                      <a:r>
                        <a:rPr lang="zh-CN" altLang="en-US" sz="1800" b="1" baseline="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时间</a:t>
                      </a:r>
                    </a:p>
                  </a:txBody>
                  <a:tcPr marL="121920" marR="121920" marT="60960" marB="60960" anchor="ctr"/>
                </a:tc>
                <a:tc>
                  <a:txBody>
                    <a:bodyPr/>
                    <a:lstStyle/>
                    <a:p>
                      <a:pPr algn="l"/>
                      <a:r>
                        <a:rPr lang="zh-CN" altLang="en-US" sz="1800" b="1" baseline="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模型</a:t>
                      </a:r>
                    </a:p>
                  </a:txBody>
                  <a:tcPr marL="121920" marR="121920" marT="60960" marB="60960" anchor="ctr"/>
                </a:tc>
                <a:tc>
                  <a:txBody>
                    <a:bodyPr/>
                    <a:lstStyle/>
                    <a:p>
                      <a:pPr algn="l"/>
                      <a:r>
                        <a:rPr lang="zh-CN" altLang="en-US" sz="1800" b="1" baseline="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单位</a:t>
                      </a:r>
                    </a:p>
                  </a:txBody>
                  <a:tcPr marL="121920" marR="121920" marT="60960" marB="60960" anchor="ctr"/>
                </a:tc>
                <a:tc>
                  <a:txBody>
                    <a:bodyPr/>
                    <a:lstStyle/>
                    <a:p>
                      <a:pPr algn="l"/>
                      <a:r>
                        <a:rPr lang="zh-CN" altLang="en-US" sz="1800" b="1" baseline="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功能</a:t>
                      </a:r>
                    </a:p>
                  </a:txBody>
                  <a:tcPr marL="121920" marR="121920" marT="60960" marB="60960" anchor="ctr"/>
                </a:tc>
                <a:tc>
                  <a:txBody>
                    <a:bodyPr/>
                    <a:lstStyle/>
                    <a:p>
                      <a:pPr algn="l"/>
                      <a:r>
                        <a:rPr lang="zh-CN" altLang="en-US" sz="1800" b="1" baseline="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领域</a:t>
                      </a:r>
                    </a:p>
                  </a:txBody>
                  <a:tcPr marL="121920" marR="121920" marT="60960" marB="60960" anchor="ctr"/>
                </a:tc>
                <a:extLst>
                  <a:ext uri="{0D108BD9-81ED-4DB2-BD59-A6C34878D82A}">
                    <a16:rowId xmlns:a16="http://schemas.microsoft.com/office/drawing/2014/main" val="1976697358"/>
                  </a:ext>
                </a:extLst>
              </a:tr>
              <a:tr h="2065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baseline="0" dirty="0">
                          <a:latin typeface="Arial" panose="020B0604020202020204" pitchFamily="34" charset="0"/>
                          <a:ea typeface="微软雅黑" panose="020B0503020204020204" pitchFamily="34" charset="-122"/>
                          <a:cs typeface="+mn-ea"/>
                          <a:sym typeface="Arial" panose="020B0604020202020204" pitchFamily="34" charset="0"/>
                        </a:rPr>
                        <a:t>2022.04</a:t>
                      </a:r>
                      <a:endPar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endParaRP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1" baseline="0" dirty="0" err="1">
                          <a:latin typeface="Arial" panose="020B0604020202020204" pitchFamily="34" charset="0"/>
                          <a:ea typeface="微软雅黑" panose="020B0503020204020204" pitchFamily="34" charset="-122"/>
                          <a:cs typeface="+mn-ea"/>
                          <a:sym typeface="Arial" panose="020B0604020202020204" pitchFamily="34" charset="0"/>
                        </a:rPr>
                        <a:t>PanGu</a:t>
                      </a:r>
                      <a:r>
                        <a:rPr lang="en-US" altLang="zh-CN" sz="1800" b="1" baseline="0" dirty="0">
                          <a:latin typeface="Arial" panose="020B0604020202020204" pitchFamily="34" charset="0"/>
                          <a:ea typeface="微软雅黑" panose="020B0503020204020204" pitchFamily="34" charset="-122"/>
                          <a:cs typeface="+mn-ea"/>
                          <a:sym typeface="Arial" panose="020B0604020202020204" pitchFamily="34" charset="0"/>
                        </a:rPr>
                        <a:t> Drug Model </a:t>
                      </a:r>
                      <a:endParaRPr lang="en-US" altLang="zh-CN" sz="1800" b="1" baseline="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a:txBody>
                  <a:tcPr marL="121920" marR="121920" marT="60960" marB="60960" anchor="ctr"/>
                </a:tc>
                <a:tc>
                  <a:txBody>
                    <a:bodyPr/>
                    <a:lstStyle/>
                    <a:p>
                      <a:pPr algn="l"/>
                      <a:r>
                        <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rPr>
                        <a:t>华为</a:t>
                      </a:r>
                    </a:p>
                  </a:txBody>
                  <a:tcPr marL="121920" marR="121920" marT="60960" marB="60960" anchor="ctr"/>
                </a:tc>
                <a:tc>
                  <a:txBody>
                    <a:bodyPr/>
                    <a:lstStyle/>
                    <a:p>
                      <a:pPr algn="l"/>
                      <a:r>
                        <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rPr>
                        <a:t>药物分子大模型</a:t>
                      </a: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b="1" baseline="0"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生物医药</a:t>
                      </a:r>
                    </a:p>
                  </a:txBody>
                  <a:tcPr marL="121920" marR="121920" marT="60960" marB="60960" anchor="ctr"/>
                </a:tc>
                <a:extLst>
                  <a:ext uri="{0D108BD9-81ED-4DB2-BD59-A6C34878D82A}">
                    <a16:rowId xmlns:a16="http://schemas.microsoft.com/office/drawing/2014/main" val="1723679104"/>
                  </a:ext>
                </a:extLst>
              </a:tr>
              <a:tr h="2065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baseline="0" dirty="0">
                          <a:latin typeface="Arial" panose="020B0604020202020204" pitchFamily="34" charset="0"/>
                          <a:ea typeface="微软雅黑" panose="020B0503020204020204" pitchFamily="34" charset="-122"/>
                          <a:cs typeface="+mn-ea"/>
                          <a:sym typeface="Arial" panose="020B0604020202020204" pitchFamily="34" charset="0"/>
                        </a:rPr>
                        <a:t>2023.01</a:t>
                      </a:r>
                      <a:endPar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endParaRP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1" baseline="0" dirty="0" err="1">
                          <a:latin typeface="Arial" panose="020B0604020202020204" pitchFamily="34" charset="0"/>
                          <a:ea typeface="微软雅黑" panose="020B0503020204020204" pitchFamily="34" charset="-122"/>
                          <a:cs typeface="+mn-ea"/>
                          <a:sym typeface="Arial" panose="020B0604020202020204" pitchFamily="34" charset="0"/>
                        </a:rPr>
                        <a:t>BioGPT</a:t>
                      </a:r>
                      <a:endParaRPr lang="en-US" altLang="zh-CN" sz="1800" b="1" baseline="0" dirty="0">
                        <a:latin typeface="Arial" panose="020B0604020202020204" pitchFamily="34" charset="0"/>
                        <a:ea typeface="微软雅黑" panose="020B0503020204020204" pitchFamily="34" charset="-122"/>
                        <a:cs typeface="+mn-ea"/>
                        <a:sym typeface="Arial" panose="020B0604020202020204" pitchFamily="34" charset="0"/>
                      </a:endParaRPr>
                    </a:p>
                  </a:txBody>
                  <a:tcPr marL="121920" marR="121920" marT="60960" marB="60960" anchor="ctr"/>
                </a:tc>
                <a:tc>
                  <a:txBody>
                    <a:bodyPr/>
                    <a:lstStyle/>
                    <a:p>
                      <a:pPr algn="l"/>
                      <a:r>
                        <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rPr>
                        <a:t>微软</a:t>
                      </a: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rPr>
                        <a:t>生物医学文本生成和挖掘的大模型</a:t>
                      </a: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b="1" baseline="0"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生物医药</a:t>
                      </a:r>
                    </a:p>
                  </a:txBody>
                  <a:tcPr marL="121920" marR="121920" marT="60960" marB="60960" anchor="ctr"/>
                </a:tc>
                <a:extLst>
                  <a:ext uri="{0D108BD9-81ED-4DB2-BD59-A6C34878D82A}">
                    <a16:rowId xmlns:a16="http://schemas.microsoft.com/office/drawing/2014/main" val="2811286485"/>
                  </a:ext>
                </a:extLst>
              </a:tr>
              <a:tr h="2065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baseline="0" dirty="0">
                          <a:latin typeface="Arial" panose="020B0604020202020204" pitchFamily="34" charset="0"/>
                          <a:ea typeface="微软雅黑" panose="020B0503020204020204" pitchFamily="34" charset="-122"/>
                          <a:cs typeface="+mn-ea"/>
                          <a:sym typeface="Arial" panose="020B0604020202020204" pitchFamily="34" charset="0"/>
                        </a:rPr>
                        <a:t>2023.05</a:t>
                      </a:r>
                      <a:endPar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endParaRP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1" baseline="0" dirty="0" err="1">
                          <a:latin typeface="Arial" panose="020B0604020202020204" pitchFamily="34" charset="0"/>
                          <a:ea typeface="微软雅黑" panose="020B0503020204020204" pitchFamily="34" charset="-122"/>
                          <a:cs typeface="+mn-ea"/>
                          <a:sym typeface="Arial" panose="020B0604020202020204" pitchFamily="34" charset="0"/>
                        </a:rPr>
                        <a:t>BiomedGPT</a:t>
                      </a:r>
                      <a:endParaRPr lang="en-US" altLang="zh-CN" sz="1800" b="1" baseline="0" dirty="0">
                        <a:latin typeface="Arial" panose="020B0604020202020204" pitchFamily="34" charset="0"/>
                        <a:ea typeface="微软雅黑" panose="020B0503020204020204" pitchFamily="34" charset="-122"/>
                        <a:cs typeface="+mn-ea"/>
                        <a:sym typeface="Arial" panose="020B0604020202020204" pitchFamily="34" charset="0"/>
                      </a:endParaRPr>
                    </a:p>
                  </a:txBody>
                  <a:tcPr marL="121920" marR="121920" marT="60960" marB="60960" anchor="ctr"/>
                </a:tc>
                <a:tc>
                  <a:txBody>
                    <a:bodyPr/>
                    <a:lstStyle/>
                    <a:p>
                      <a:pPr algn="l"/>
                      <a:r>
                        <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rPr>
                        <a:t>清华大学</a:t>
                      </a: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rPr>
                        <a:t>统一通用的多模态生物医学生成式大模型</a:t>
                      </a: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b="1" baseline="0"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生物医药</a:t>
                      </a:r>
                    </a:p>
                  </a:txBody>
                  <a:tcPr marL="121920" marR="121920" marT="60960" marB="60960" anchor="ctr"/>
                </a:tc>
                <a:extLst>
                  <a:ext uri="{0D108BD9-81ED-4DB2-BD59-A6C34878D82A}">
                    <a16:rowId xmlns:a16="http://schemas.microsoft.com/office/drawing/2014/main" val="2608361833"/>
                  </a:ext>
                </a:extLst>
              </a:tr>
              <a:tr h="344313">
                <a:tc>
                  <a:txBody>
                    <a:bodyPr/>
                    <a:lstStyle/>
                    <a:p>
                      <a:pPr algn="l"/>
                      <a:r>
                        <a:rPr lang="en-US" altLang="zh-CN" sz="1800" b="0" baseline="0" dirty="0">
                          <a:latin typeface="Arial" panose="020B0604020202020204" pitchFamily="34" charset="0"/>
                          <a:ea typeface="微软雅黑" panose="020B0503020204020204" pitchFamily="34" charset="-122"/>
                          <a:cs typeface="+mn-ea"/>
                          <a:sym typeface="Arial" panose="020B0604020202020204" pitchFamily="34" charset="0"/>
                        </a:rPr>
                        <a:t>2023.04</a:t>
                      </a:r>
                      <a:endPar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endParaRP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1" baseline="0" dirty="0" err="1">
                          <a:latin typeface="Arial" panose="020B0604020202020204" pitchFamily="34" charset="0"/>
                          <a:ea typeface="微软雅黑" panose="020B0503020204020204" pitchFamily="34" charset="-122"/>
                          <a:cs typeface="+mn-ea"/>
                          <a:sym typeface="Arial" panose="020B0604020202020204" pitchFamily="34" charset="0"/>
                        </a:rPr>
                        <a:t>DoctorGLM</a:t>
                      </a:r>
                      <a:endParaRPr lang="en-US" altLang="zh-CN" sz="1800" b="1" baseline="0" dirty="0">
                        <a:latin typeface="Arial" panose="020B0604020202020204" pitchFamily="34" charset="0"/>
                        <a:ea typeface="微软雅黑" panose="020B0503020204020204" pitchFamily="34" charset="-122"/>
                        <a:cs typeface="+mn-ea"/>
                        <a:sym typeface="Arial" panose="020B0604020202020204" pitchFamily="34" charset="0"/>
                      </a:endParaRPr>
                    </a:p>
                  </a:txBody>
                  <a:tcPr marL="121920" marR="121920" marT="60960" marB="60960" anchor="ctr"/>
                </a:tc>
                <a:tc>
                  <a:txBody>
                    <a:bodyPr/>
                    <a:lstStyle/>
                    <a:p>
                      <a:pPr algn="l"/>
                      <a:r>
                        <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rPr>
                        <a:t>上海科技大学</a:t>
                      </a:r>
                    </a:p>
                  </a:txBody>
                  <a:tcPr marL="121920" marR="121920" marT="60960" marB="60960" anchor="ctr"/>
                </a:tc>
                <a:tc>
                  <a:txBody>
                    <a:bodyPr/>
                    <a:lstStyle/>
                    <a:p>
                      <a:pPr algn="l"/>
                      <a:r>
                        <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rPr>
                        <a:t>中文医疗问诊大模型</a:t>
                      </a: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b="1" baseline="0"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医疗</a:t>
                      </a:r>
                    </a:p>
                  </a:txBody>
                  <a:tcPr marL="121920" marR="121920" marT="60960" marB="60960" anchor="ctr"/>
                </a:tc>
                <a:extLst>
                  <a:ext uri="{0D108BD9-81ED-4DB2-BD59-A6C34878D82A}">
                    <a16:rowId xmlns:a16="http://schemas.microsoft.com/office/drawing/2014/main" val="535218340"/>
                  </a:ext>
                </a:extLst>
              </a:tr>
              <a:tr h="2065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baseline="0" dirty="0">
                          <a:latin typeface="Arial" panose="020B0604020202020204" pitchFamily="34" charset="0"/>
                          <a:ea typeface="微软雅黑" panose="020B0503020204020204" pitchFamily="34" charset="-122"/>
                          <a:cs typeface="+mn-ea"/>
                          <a:sym typeface="Arial" panose="020B0604020202020204" pitchFamily="34" charset="0"/>
                        </a:rPr>
                        <a:t>2023.04</a:t>
                      </a:r>
                      <a:endPar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endParaRP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1" baseline="0" dirty="0">
                          <a:latin typeface="Arial" panose="020B0604020202020204" pitchFamily="34" charset="0"/>
                          <a:ea typeface="微软雅黑" panose="020B0503020204020204" pitchFamily="34" charset="-122"/>
                          <a:cs typeface="+mn-ea"/>
                          <a:sym typeface="Arial" panose="020B0604020202020204" pitchFamily="34" charset="0"/>
                        </a:rPr>
                        <a:t>Visual Med-Alpaca</a:t>
                      </a:r>
                      <a:endParaRPr lang="en-US" altLang="zh-CN" sz="1800" b="1" baseline="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a:txBody>
                  <a:tcPr marL="121920" marR="121920" marT="60960" marB="60960" anchor="ctr"/>
                </a:tc>
                <a:tc>
                  <a:txBody>
                    <a:bodyPr/>
                    <a:lstStyle/>
                    <a:p>
                      <a:pPr algn="l"/>
                      <a:r>
                        <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rPr>
                        <a:t>剑桥大学</a:t>
                      </a: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rPr>
                        <a:t>多模态医学大模型</a:t>
                      </a: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b="1" baseline="0"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医疗</a:t>
                      </a:r>
                    </a:p>
                  </a:txBody>
                  <a:tcPr marL="121920" marR="121920" marT="60960" marB="60960" anchor="ctr"/>
                </a:tc>
                <a:extLst>
                  <a:ext uri="{0D108BD9-81ED-4DB2-BD59-A6C34878D82A}">
                    <a16:rowId xmlns:a16="http://schemas.microsoft.com/office/drawing/2014/main" val="421979592"/>
                  </a:ext>
                </a:extLst>
              </a:tr>
              <a:tr h="2065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baseline="0" dirty="0">
                          <a:latin typeface="Arial" panose="020B0604020202020204" pitchFamily="34" charset="0"/>
                          <a:ea typeface="微软雅黑" panose="020B0503020204020204" pitchFamily="34" charset="-122"/>
                          <a:cs typeface="+mn-ea"/>
                          <a:sym typeface="Arial" panose="020B0604020202020204" pitchFamily="34" charset="0"/>
                        </a:rPr>
                        <a:t>2023.06</a:t>
                      </a:r>
                      <a:endPar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endParaRP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1" baseline="0" dirty="0" err="1">
                          <a:solidFill>
                            <a:srgbClr val="000000"/>
                          </a:solidFill>
                          <a:effectLst/>
                          <a:latin typeface="Arial" panose="020B0604020202020204" pitchFamily="34" charset="0"/>
                          <a:ea typeface="微软雅黑" panose="020B0503020204020204" pitchFamily="34" charset="-122"/>
                          <a:cs typeface="+mn-ea"/>
                          <a:sym typeface="Arial" panose="020B0604020202020204" pitchFamily="34" charset="0"/>
                        </a:rPr>
                        <a:t>ChatDoctor</a:t>
                      </a:r>
                      <a:endParaRPr lang="en-US" altLang="zh-CN" sz="1800" b="1" baseline="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a:txBody>
                  <a:tcPr marL="121920" marR="121920" marT="60960" marB="60960" anchor="ctr"/>
                </a:tc>
                <a:tc>
                  <a:txBody>
                    <a:bodyPr/>
                    <a:lstStyle/>
                    <a:p>
                      <a:pPr algn="l"/>
                      <a:r>
                        <a:rPr lang="zh-CN" altLang="en-US" sz="1800" b="0" baseline="0" dirty="0">
                          <a:solidFill>
                            <a:srgbClr val="000000"/>
                          </a:solidFill>
                          <a:effectLst/>
                          <a:latin typeface="Arial" panose="020B0604020202020204" pitchFamily="34" charset="0"/>
                          <a:ea typeface="微软雅黑" panose="020B0503020204020204" pitchFamily="34" charset="-122"/>
                          <a:cs typeface="+mn-ea"/>
                          <a:sym typeface="Arial" panose="020B0604020202020204" pitchFamily="34" charset="0"/>
                        </a:rPr>
                        <a:t>德克萨斯大学</a:t>
                      </a:r>
                      <a:endPar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endParaRPr>
                    </a:p>
                  </a:txBody>
                  <a:tcPr marL="121920" marR="121920" marT="60960" marB="60960" anchor="ctr"/>
                </a:tc>
                <a:tc>
                  <a:txBody>
                    <a:bodyPr/>
                    <a:lstStyle/>
                    <a:p>
                      <a:pPr algn="l"/>
                      <a:r>
                        <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rPr>
                        <a:t>医疗问诊大模型</a:t>
                      </a:r>
                    </a:p>
                  </a:txBody>
                  <a:tcPr marL="121920" marR="121920" marT="60960" marB="60960" anchor="ctr"/>
                </a:tc>
                <a:tc>
                  <a:txBody>
                    <a:bodyPr/>
                    <a:lstStyle/>
                    <a:p>
                      <a:pPr algn="l"/>
                      <a:r>
                        <a:rPr lang="zh-CN" altLang="en-US" sz="1800" b="1" baseline="0"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医疗</a:t>
                      </a:r>
                    </a:p>
                  </a:txBody>
                  <a:tcPr marL="121920" marR="121920" marT="60960" marB="60960" anchor="ctr"/>
                </a:tc>
                <a:extLst>
                  <a:ext uri="{0D108BD9-81ED-4DB2-BD59-A6C34878D82A}">
                    <a16:rowId xmlns:a16="http://schemas.microsoft.com/office/drawing/2014/main" val="549238381"/>
                  </a:ext>
                </a:extLst>
              </a:tr>
              <a:tr h="206588">
                <a:tc>
                  <a:txBody>
                    <a:bodyPr/>
                    <a:lstStyle/>
                    <a:p>
                      <a:pPr algn="l"/>
                      <a:r>
                        <a:rPr lang="en-US" altLang="zh-CN" sz="1800" b="0" baseline="0" dirty="0">
                          <a:latin typeface="Arial" panose="020B0604020202020204" pitchFamily="34" charset="0"/>
                          <a:ea typeface="微软雅黑" panose="020B0503020204020204" pitchFamily="34" charset="-122"/>
                          <a:cs typeface="+mn-ea"/>
                          <a:sym typeface="Arial" panose="020B0604020202020204" pitchFamily="34" charset="0"/>
                        </a:rPr>
                        <a:t>2023.07</a:t>
                      </a:r>
                      <a:endPar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endParaRP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1" baseline="0" dirty="0">
                          <a:solidFill>
                            <a:srgbClr val="000000"/>
                          </a:solidFill>
                          <a:effectLst/>
                          <a:latin typeface="Arial" panose="020B0604020202020204" pitchFamily="34" charset="0"/>
                          <a:ea typeface="微软雅黑" panose="020B0503020204020204" pitchFamily="34" charset="-122"/>
                          <a:cs typeface="+mn-ea"/>
                          <a:sym typeface="Arial" panose="020B0604020202020204" pitchFamily="34" charset="0"/>
                        </a:rPr>
                        <a:t>Med-</a:t>
                      </a:r>
                      <a:r>
                        <a:rPr lang="en-US" altLang="zh-CN" sz="1800" b="1" baseline="0" dirty="0" err="1">
                          <a:solidFill>
                            <a:srgbClr val="000000"/>
                          </a:solidFill>
                          <a:effectLst/>
                          <a:latin typeface="Arial" panose="020B0604020202020204" pitchFamily="34" charset="0"/>
                          <a:ea typeface="微软雅黑" panose="020B0503020204020204" pitchFamily="34" charset="-122"/>
                          <a:cs typeface="+mn-ea"/>
                          <a:sym typeface="Arial" panose="020B0604020202020204" pitchFamily="34" charset="0"/>
                        </a:rPr>
                        <a:t>PaLM</a:t>
                      </a:r>
                      <a:r>
                        <a:rPr lang="en-US" altLang="zh-CN" sz="1800" b="1" baseline="0" dirty="0">
                          <a:solidFill>
                            <a:srgbClr val="000000"/>
                          </a:solidFill>
                          <a:effectLst/>
                          <a:latin typeface="Arial" panose="020B0604020202020204" pitchFamily="34" charset="0"/>
                          <a:ea typeface="微软雅黑" panose="020B0503020204020204" pitchFamily="34" charset="-122"/>
                          <a:cs typeface="+mn-ea"/>
                          <a:sym typeface="Arial" panose="020B0604020202020204" pitchFamily="34" charset="0"/>
                        </a:rPr>
                        <a:t> M</a:t>
                      </a:r>
                    </a:p>
                  </a:txBody>
                  <a:tcPr marL="121920" marR="121920" marT="60960" marB="60960" anchor="ctr"/>
                </a:tc>
                <a:tc>
                  <a:txBody>
                    <a:bodyPr/>
                    <a:lstStyle/>
                    <a:p>
                      <a:pPr algn="l"/>
                      <a:r>
                        <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rPr>
                        <a:t>谷歌</a:t>
                      </a:r>
                    </a:p>
                  </a:txBody>
                  <a:tcPr marL="121920" marR="121920" marT="60960" marB="60960" anchor="ctr"/>
                </a:tc>
                <a:tc>
                  <a:txBody>
                    <a:bodyPr/>
                    <a:lstStyle/>
                    <a:p>
                      <a:pPr algn="l"/>
                      <a:r>
                        <a:rPr lang="zh-CN" altLang="en-US" sz="1800" b="0" baseline="0" dirty="0">
                          <a:solidFill>
                            <a:srgbClr val="000000"/>
                          </a:solidFill>
                          <a:effectLst/>
                          <a:latin typeface="Arial" panose="020B0604020202020204" pitchFamily="34" charset="0"/>
                          <a:ea typeface="微软雅黑" panose="020B0503020204020204" pitchFamily="34" charset="-122"/>
                          <a:cs typeface="+mn-ea"/>
                          <a:sym typeface="Arial" panose="020B0604020202020204" pitchFamily="34" charset="0"/>
                        </a:rPr>
                        <a:t>多模态全科医疗大模型</a:t>
                      </a:r>
                      <a:endPar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endParaRPr>
                    </a:p>
                  </a:txBody>
                  <a:tcPr marL="121920" marR="121920" marT="60960" marB="60960" anchor="ctr"/>
                </a:tc>
                <a:tc>
                  <a:txBody>
                    <a:bodyPr/>
                    <a:lstStyle/>
                    <a:p>
                      <a:pPr algn="l"/>
                      <a:r>
                        <a:rPr lang="zh-CN" altLang="en-US" sz="1800" b="1" baseline="0"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医疗</a:t>
                      </a:r>
                    </a:p>
                  </a:txBody>
                  <a:tcPr marL="121920" marR="121920" marT="60960" marB="60960" anchor="ctr"/>
                </a:tc>
                <a:extLst>
                  <a:ext uri="{0D108BD9-81ED-4DB2-BD59-A6C34878D82A}">
                    <a16:rowId xmlns:a16="http://schemas.microsoft.com/office/drawing/2014/main" val="2784307424"/>
                  </a:ext>
                </a:extLst>
              </a:tr>
              <a:tr h="2065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baseline="0" dirty="0">
                          <a:latin typeface="Arial" panose="020B0604020202020204" pitchFamily="34" charset="0"/>
                          <a:ea typeface="微软雅黑" panose="020B0503020204020204" pitchFamily="34" charset="-122"/>
                          <a:cs typeface="+mn-ea"/>
                          <a:sym typeface="Arial" panose="020B0604020202020204" pitchFamily="34" charset="0"/>
                        </a:rPr>
                        <a:t>2023.03</a:t>
                      </a:r>
                      <a:endPar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endParaRP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1" baseline="0" dirty="0" err="1">
                          <a:latin typeface="Arial" panose="020B0604020202020204" pitchFamily="34" charset="0"/>
                          <a:ea typeface="微软雅黑" panose="020B0503020204020204" pitchFamily="34" charset="-122"/>
                          <a:cs typeface="+mn-ea"/>
                          <a:sym typeface="Arial" panose="020B0604020202020204" pitchFamily="34" charset="0"/>
                        </a:rPr>
                        <a:t>ChemGPT</a:t>
                      </a:r>
                      <a:endParaRPr lang="en-US" altLang="zh-CN" sz="1800" b="1" baseline="0" dirty="0">
                        <a:latin typeface="Arial" panose="020B0604020202020204" pitchFamily="34" charset="0"/>
                        <a:ea typeface="微软雅黑" panose="020B0503020204020204" pitchFamily="34" charset="-122"/>
                        <a:cs typeface="+mn-ea"/>
                        <a:sym typeface="Arial" panose="020B0604020202020204" pitchFamily="34" charset="0"/>
                      </a:endParaRPr>
                    </a:p>
                  </a:txBody>
                  <a:tcPr marL="121920" marR="121920" marT="60960" marB="60960" anchor="ctr"/>
                </a:tc>
                <a:tc>
                  <a:txBody>
                    <a:bodyPr/>
                    <a:lstStyle/>
                    <a:p>
                      <a:pPr algn="l"/>
                      <a:r>
                        <a:rPr lang="en-US" altLang="zh-CN" sz="1800" b="0" baseline="0" dirty="0">
                          <a:latin typeface="Arial" panose="020B0604020202020204" pitchFamily="34" charset="0"/>
                          <a:ea typeface="微软雅黑" panose="020B0503020204020204" pitchFamily="34" charset="-122"/>
                          <a:cs typeface="+mn-ea"/>
                          <a:sym typeface="Arial" panose="020B0604020202020204" pitchFamily="34" charset="0"/>
                        </a:rPr>
                        <a:t>MIT</a:t>
                      </a:r>
                      <a:endPar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endParaRPr>
                    </a:p>
                  </a:txBody>
                  <a:tcPr marL="121920" marR="121920" marT="60960" marB="60960" anchor="ctr"/>
                </a:tc>
                <a:tc>
                  <a:txBody>
                    <a:bodyPr/>
                    <a:lstStyle/>
                    <a:p>
                      <a:pPr algn="l"/>
                      <a:r>
                        <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rPr>
                        <a:t>化学知识问答大模型</a:t>
                      </a: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rPr>
                        <a:t>化学</a:t>
                      </a:r>
                    </a:p>
                  </a:txBody>
                  <a:tcPr marL="121920" marR="121920" marT="60960" marB="60960" anchor="ctr"/>
                </a:tc>
                <a:extLst>
                  <a:ext uri="{0D108BD9-81ED-4DB2-BD59-A6C34878D82A}">
                    <a16:rowId xmlns:a16="http://schemas.microsoft.com/office/drawing/2014/main" val="685342208"/>
                  </a:ext>
                </a:extLst>
              </a:tr>
              <a:tr h="2065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baseline="0" dirty="0">
                          <a:latin typeface="Arial" panose="020B0604020202020204" pitchFamily="34" charset="0"/>
                          <a:ea typeface="微软雅黑" panose="020B0503020204020204" pitchFamily="34" charset="-122"/>
                          <a:cs typeface="+mn-ea"/>
                          <a:sym typeface="Arial" panose="020B0604020202020204" pitchFamily="34" charset="0"/>
                        </a:rPr>
                        <a:t>2023.07</a:t>
                      </a:r>
                      <a:endPar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endParaRP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1" baseline="0" dirty="0" err="1">
                          <a:latin typeface="Arial" panose="020B0604020202020204" pitchFamily="34" charset="0"/>
                          <a:ea typeface="微软雅黑" panose="020B0503020204020204" pitchFamily="34" charset="-122"/>
                          <a:cs typeface="+mn-ea"/>
                          <a:sym typeface="Arial" panose="020B0604020202020204" pitchFamily="34" charset="0"/>
                        </a:rPr>
                        <a:t>NowcastNet</a:t>
                      </a:r>
                      <a:endParaRPr lang="en-US" altLang="zh-CN" sz="1800" b="1" baseline="0" dirty="0">
                        <a:latin typeface="Arial" panose="020B0604020202020204" pitchFamily="34" charset="0"/>
                        <a:ea typeface="微软雅黑" panose="020B0503020204020204" pitchFamily="34" charset="-122"/>
                        <a:cs typeface="+mn-ea"/>
                        <a:sym typeface="Arial" panose="020B0604020202020204" pitchFamily="34" charset="0"/>
                      </a:endParaRPr>
                    </a:p>
                  </a:txBody>
                  <a:tcPr marL="121920" marR="121920" marT="60960" marB="60960" anchor="ctr"/>
                </a:tc>
                <a:tc>
                  <a:txBody>
                    <a:bodyPr/>
                    <a:lstStyle/>
                    <a:p>
                      <a:pPr algn="l"/>
                      <a:r>
                        <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rPr>
                        <a:t>清华大学</a:t>
                      </a:r>
                      <a:r>
                        <a:rPr lang="en-US" altLang="zh-CN" sz="1800" b="0" baseline="0" dirty="0">
                          <a:latin typeface="Arial" panose="020B0604020202020204" pitchFamily="34" charset="0"/>
                          <a:ea typeface="微软雅黑" panose="020B0503020204020204" pitchFamily="34" charset="-122"/>
                          <a:cs typeface="+mn-ea"/>
                          <a:sym typeface="Arial" panose="020B0604020202020204" pitchFamily="34" charset="0"/>
                        </a:rPr>
                        <a:t>&amp;</a:t>
                      </a:r>
                      <a:r>
                        <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rPr>
                        <a:t>中国气象局</a:t>
                      </a:r>
                    </a:p>
                  </a:txBody>
                  <a:tcPr marL="121920" marR="121920" marT="60960" marB="60960" anchor="ctr"/>
                </a:tc>
                <a:tc>
                  <a:txBody>
                    <a:bodyPr/>
                    <a:lstStyle/>
                    <a:p>
                      <a:pPr algn="l"/>
                      <a:r>
                        <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rPr>
                        <a:t>气象临近预报大模型</a:t>
                      </a: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rPr>
                        <a:t>气象</a:t>
                      </a:r>
                    </a:p>
                  </a:txBody>
                  <a:tcPr marL="121920" marR="121920" marT="60960" marB="60960" anchor="ctr"/>
                </a:tc>
                <a:extLst>
                  <a:ext uri="{0D108BD9-81ED-4DB2-BD59-A6C34878D82A}">
                    <a16:rowId xmlns:a16="http://schemas.microsoft.com/office/drawing/2014/main" val="1459178089"/>
                  </a:ext>
                </a:extLst>
              </a:tr>
              <a:tr h="3443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baseline="0" dirty="0">
                          <a:latin typeface="Arial" panose="020B0604020202020204" pitchFamily="34" charset="0"/>
                          <a:ea typeface="微软雅黑" panose="020B0503020204020204" pitchFamily="34" charset="-122"/>
                          <a:cs typeface="+mn-ea"/>
                          <a:sym typeface="Arial" panose="020B0604020202020204" pitchFamily="34" charset="0"/>
                        </a:rPr>
                        <a:t>2023.07</a:t>
                      </a:r>
                      <a:endPar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endParaRP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1" baseline="0" dirty="0" err="1">
                          <a:latin typeface="Arial" panose="020B0604020202020204" pitchFamily="34" charset="0"/>
                          <a:ea typeface="微软雅黑" panose="020B0503020204020204" pitchFamily="34" charset="-122"/>
                          <a:cs typeface="+mn-ea"/>
                          <a:sym typeface="Arial" panose="020B0604020202020204" pitchFamily="34" charset="0"/>
                        </a:rPr>
                        <a:t>Pangu</a:t>
                      </a:r>
                      <a:r>
                        <a:rPr lang="en-US" altLang="zh-CN" sz="1800" b="1" baseline="0" dirty="0">
                          <a:latin typeface="Arial" panose="020B0604020202020204" pitchFamily="34" charset="0"/>
                          <a:ea typeface="微软雅黑" panose="020B0503020204020204" pitchFamily="34" charset="-122"/>
                          <a:cs typeface="+mn-ea"/>
                          <a:sym typeface="Arial" panose="020B0604020202020204" pitchFamily="34" charset="0"/>
                        </a:rPr>
                        <a:t>-Weather</a:t>
                      </a:r>
                    </a:p>
                  </a:txBody>
                  <a:tcPr marL="121920" marR="121920" marT="60960" marB="60960" anchor="ctr"/>
                </a:tc>
                <a:tc>
                  <a:txBody>
                    <a:bodyPr/>
                    <a:lstStyle/>
                    <a:p>
                      <a:pPr algn="l"/>
                      <a:r>
                        <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rPr>
                        <a:t>华为</a:t>
                      </a: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rPr>
                        <a:t>气象预测大模型</a:t>
                      </a: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rPr>
                        <a:t>气象</a:t>
                      </a:r>
                    </a:p>
                  </a:txBody>
                  <a:tcPr marL="121920" marR="121920" marT="60960" marB="60960" anchor="ctr"/>
                </a:tc>
                <a:extLst>
                  <a:ext uri="{0D108BD9-81ED-4DB2-BD59-A6C34878D82A}">
                    <a16:rowId xmlns:a16="http://schemas.microsoft.com/office/drawing/2014/main" val="4048913174"/>
                  </a:ext>
                </a:extLst>
              </a:tr>
              <a:tr h="2065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baseline="0" dirty="0">
                          <a:latin typeface="Arial" panose="020B0604020202020204" pitchFamily="34" charset="0"/>
                          <a:ea typeface="微软雅黑" panose="020B0503020204020204" pitchFamily="34" charset="-122"/>
                          <a:cs typeface="+mn-ea"/>
                          <a:sym typeface="Arial" panose="020B0604020202020204" pitchFamily="34" charset="0"/>
                        </a:rPr>
                        <a:t>2023.07</a:t>
                      </a:r>
                      <a:endPar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endParaRP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1" baseline="0" dirty="0" err="1">
                          <a:latin typeface="Arial" panose="020B0604020202020204" pitchFamily="34" charset="0"/>
                          <a:ea typeface="微软雅黑" panose="020B0503020204020204" pitchFamily="34" charset="-122"/>
                          <a:cs typeface="+mn-ea"/>
                          <a:sym typeface="Arial" panose="020B0604020202020204" pitchFamily="34" charset="0"/>
                        </a:rPr>
                        <a:t>TransGPT</a:t>
                      </a:r>
                      <a:endParaRPr lang="en-US" altLang="zh-CN" sz="1800" b="1" baseline="0" dirty="0">
                        <a:latin typeface="Arial" panose="020B0604020202020204" pitchFamily="34" charset="0"/>
                        <a:ea typeface="微软雅黑" panose="020B0503020204020204" pitchFamily="34" charset="-122"/>
                        <a:cs typeface="+mn-ea"/>
                        <a:sym typeface="Arial" panose="020B0604020202020204" pitchFamily="34" charset="0"/>
                      </a:endParaRPr>
                    </a:p>
                  </a:txBody>
                  <a:tcPr marL="121920" marR="121920" marT="60960" marB="60960" anchor="ctr"/>
                </a:tc>
                <a:tc>
                  <a:txBody>
                    <a:bodyPr/>
                    <a:lstStyle/>
                    <a:p>
                      <a:pPr algn="l"/>
                      <a:r>
                        <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rPr>
                        <a:t>北京交通大学</a:t>
                      </a: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rPr>
                        <a:t>多模态综合交通大模型</a:t>
                      </a: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rPr>
                        <a:t>交通</a:t>
                      </a:r>
                    </a:p>
                  </a:txBody>
                  <a:tcPr marL="121920" marR="121920" marT="60960" marB="60960" anchor="ctr"/>
                </a:tc>
                <a:extLst>
                  <a:ext uri="{0D108BD9-81ED-4DB2-BD59-A6C34878D82A}">
                    <a16:rowId xmlns:a16="http://schemas.microsoft.com/office/drawing/2014/main" val="3975795099"/>
                  </a:ext>
                </a:extLst>
              </a:tr>
              <a:tr h="2065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baseline="0" dirty="0">
                          <a:latin typeface="Arial" panose="020B0604020202020204" pitchFamily="34" charset="0"/>
                          <a:ea typeface="微软雅黑" panose="020B0503020204020204" pitchFamily="34" charset="-122"/>
                          <a:cs typeface="+mn-ea"/>
                          <a:sym typeface="Arial" panose="020B0604020202020204" pitchFamily="34" charset="0"/>
                        </a:rPr>
                        <a:t>2023.06</a:t>
                      </a:r>
                      <a:endPar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endParaRP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1" baseline="0" dirty="0">
                          <a:latin typeface="Arial" panose="020B0604020202020204" pitchFamily="34" charset="0"/>
                          <a:ea typeface="微软雅黑" panose="020B0503020204020204" pitchFamily="34" charset="-122"/>
                          <a:cs typeface="+mn-ea"/>
                          <a:sym typeface="Arial" panose="020B0604020202020204" pitchFamily="34" charset="0"/>
                        </a:rPr>
                        <a:t>PIXIU</a:t>
                      </a:r>
                    </a:p>
                  </a:txBody>
                  <a:tcPr marL="121920" marR="121920" marT="60960" marB="60960" anchor="ctr"/>
                </a:tc>
                <a:tc>
                  <a:txBody>
                    <a:bodyPr/>
                    <a:lstStyle/>
                    <a:p>
                      <a:pPr algn="l"/>
                      <a:r>
                        <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rPr>
                        <a:t>武汉大学</a:t>
                      </a: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rPr>
                        <a:t>金融大语言模型</a:t>
                      </a: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rPr>
                        <a:t>金融</a:t>
                      </a:r>
                    </a:p>
                  </a:txBody>
                  <a:tcPr marL="121920" marR="121920" marT="60960" marB="60960" anchor="ctr"/>
                </a:tc>
                <a:extLst>
                  <a:ext uri="{0D108BD9-81ED-4DB2-BD59-A6C34878D82A}">
                    <a16:rowId xmlns:a16="http://schemas.microsoft.com/office/drawing/2014/main" val="1671796944"/>
                  </a:ext>
                </a:extLst>
              </a:tr>
              <a:tr h="2065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baseline="0" dirty="0">
                          <a:latin typeface="Arial" panose="020B0604020202020204" pitchFamily="34" charset="0"/>
                          <a:ea typeface="微软雅黑" panose="020B0503020204020204" pitchFamily="34" charset="-122"/>
                          <a:cs typeface="+mn-ea"/>
                          <a:sym typeface="Arial" panose="020B0604020202020204" pitchFamily="34" charset="0"/>
                        </a:rPr>
                        <a:t>2023.05</a:t>
                      </a:r>
                      <a:endPar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endParaRP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1" baseline="0" dirty="0" err="1">
                          <a:latin typeface="Arial" panose="020B0604020202020204" pitchFamily="34" charset="0"/>
                          <a:ea typeface="微软雅黑" panose="020B0503020204020204" pitchFamily="34" charset="-122"/>
                          <a:cs typeface="+mn-ea"/>
                          <a:sym typeface="Arial" panose="020B0604020202020204" pitchFamily="34" charset="0"/>
                        </a:rPr>
                        <a:t>LawGPT_zh</a:t>
                      </a:r>
                      <a:endParaRPr lang="en-US" altLang="zh-CN" sz="1800" b="1" baseline="0" dirty="0">
                        <a:latin typeface="Arial" panose="020B0604020202020204" pitchFamily="34" charset="0"/>
                        <a:ea typeface="微软雅黑" panose="020B0503020204020204" pitchFamily="34" charset="-122"/>
                        <a:cs typeface="+mn-ea"/>
                        <a:sym typeface="Arial" panose="020B0604020202020204" pitchFamily="34" charset="0"/>
                      </a:endParaRPr>
                    </a:p>
                  </a:txBody>
                  <a:tcPr marL="121920" marR="121920" marT="60960" marB="60960" anchor="ctr"/>
                </a:tc>
                <a:tc>
                  <a:txBody>
                    <a:bodyPr/>
                    <a:lstStyle/>
                    <a:p>
                      <a:pPr algn="l"/>
                      <a:r>
                        <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rPr>
                        <a:t>上海交通大学</a:t>
                      </a: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rPr>
                        <a:t>中文法律大模型</a:t>
                      </a: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b="0" baseline="0" dirty="0">
                          <a:latin typeface="Arial" panose="020B0604020202020204" pitchFamily="34" charset="0"/>
                          <a:ea typeface="微软雅黑" panose="020B0503020204020204" pitchFamily="34" charset="-122"/>
                          <a:cs typeface="+mn-ea"/>
                          <a:sym typeface="Arial" panose="020B0604020202020204" pitchFamily="34" charset="0"/>
                        </a:rPr>
                        <a:t>法律</a:t>
                      </a:r>
                    </a:p>
                  </a:txBody>
                  <a:tcPr marL="121920" marR="121920" marT="60960" marB="60960" anchor="ctr"/>
                </a:tc>
                <a:extLst>
                  <a:ext uri="{0D108BD9-81ED-4DB2-BD59-A6C34878D82A}">
                    <a16:rowId xmlns:a16="http://schemas.microsoft.com/office/drawing/2014/main" val="1393704992"/>
                  </a:ext>
                </a:extLst>
              </a:tr>
            </a:tbl>
          </a:graphicData>
        </a:graphic>
      </p:graphicFrame>
    </p:spTree>
    <p:extLst>
      <p:ext uri="{BB962C8B-B14F-4D97-AF65-F5344CB8AC3E}">
        <p14:creationId xmlns:p14="http://schemas.microsoft.com/office/powerpoint/2010/main" val="3233297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2">
            <a:extLst>
              <a:ext uri="{FF2B5EF4-FFF2-40B4-BE49-F238E27FC236}">
                <a16:creationId xmlns:a16="http://schemas.microsoft.com/office/drawing/2014/main" id="{62B3D19F-014E-7B42-C619-C944EE526A2C}"/>
              </a:ext>
            </a:extLst>
          </p:cNvPr>
          <p:cNvSpPr txBox="1"/>
          <p:nvPr/>
        </p:nvSpPr>
        <p:spPr>
          <a:xfrm>
            <a:off x="550500" y="68627"/>
            <a:ext cx="10624145" cy="707886"/>
          </a:xfrm>
          <a:prstGeom prst="rect">
            <a:avLst/>
          </a:prstGeom>
          <a:noFill/>
        </p:spPr>
        <p:txBody>
          <a:bodyPr wrap="square" lIns="91440" tIns="45720" rIns="91440" bIns="45720" rtlCol="0">
            <a:spAutoFit/>
          </a:bodyPr>
          <a:lstStyle/>
          <a:p>
            <a:pPr algn="ctr" defTabSz="1219170"/>
            <a:r>
              <a:rPr lang="en-US" altLang="zh-CN" sz="4000" b="1" dirty="0">
                <a:latin typeface="Arial" panose="020B0604020202020204" pitchFamily="34" charset="0"/>
                <a:ea typeface="微软雅黑" panose="020B0503020204020204" pitchFamily="34" charset="-122"/>
                <a:sym typeface="Arial" panose="020B0604020202020204" pitchFamily="34" charset="0"/>
              </a:rPr>
              <a:t>Biology: Next frontier for LLM</a:t>
            </a:r>
            <a:endParaRPr lang="zh-CN" altLang="en-US" sz="4000" b="1" dirty="0">
              <a:latin typeface="Arial" panose="020B0604020202020204" pitchFamily="34" charset="0"/>
              <a:ea typeface="微软雅黑" panose="020B0503020204020204" pitchFamily="34" charset="-122"/>
              <a:sym typeface="Arial" panose="020B0604020202020204" pitchFamily="34" charset="0"/>
            </a:endParaRPr>
          </a:p>
        </p:txBody>
      </p:sp>
      <p:sp>
        <p:nvSpPr>
          <p:cNvPr id="26" name="文本框 25">
            <a:extLst>
              <a:ext uri="{FF2B5EF4-FFF2-40B4-BE49-F238E27FC236}">
                <a16:creationId xmlns:a16="http://schemas.microsoft.com/office/drawing/2014/main" id="{A2609DB1-EF00-727A-23DD-D8DE2E44F133}"/>
              </a:ext>
            </a:extLst>
          </p:cNvPr>
          <p:cNvSpPr txBox="1"/>
          <p:nvPr/>
        </p:nvSpPr>
        <p:spPr>
          <a:xfrm>
            <a:off x="8919840" y="6344377"/>
            <a:ext cx="3224832" cy="379656"/>
          </a:xfrm>
          <a:prstGeom prst="rect">
            <a:avLst/>
          </a:prstGeom>
          <a:noFill/>
        </p:spPr>
        <p:txBody>
          <a:bodyPr wrap="square">
            <a:spAutoFit/>
          </a:bodyPr>
          <a:lstStyle/>
          <a:p>
            <a:pPr defTabSz="1219170"/>
            <a:r>
              <a:rPr lang="en-US" altLang="zh-CN" sz="1867" dirty="0">
                <a:solidFill>
                  <a:prstClr val="black"/>
                </a:solidFill>
                <a:latin typeface="Arial" panose="020B0604020202020204" pitchFamily="34" charset="0"/>
                <a:ea typeface="微软雅黑" panose="020B0503020204020204" pitchFamily="34" charset="-122"/>
                <a:sym typeface="Arial" panose="020B0604020202020204" pitchFamily="34" charset="0"/>
              </a:rPr>
              <a:t>LLM:</a:t>
            </a:r>
            <a:r>
              <a:rPr lang="zh-CN" altLang="en-US" sz="1867" dirty="0">
                <a:solidFill>
                  <a:prstClr val="black"/>
                </a:solidFill>
                <a:latin typeface="Arial" panose="020B0604020202020204" pitchFamily="34" charset="0"/>
                <a:ea typeface="微软雅黑" panose="020B0503020204020204" pitchFamily="34" charset="-122"/>
                <a:sym typeface="Arial" panose="020B0604020202020204" pitchFamily="34" charset="0"/>
              </a:rPr>
              <a:t> </a:t>
            </a:r>
            <a:r>
              <a:rPr lang="en-US" altLang="zh-CN" sz="1867" dirty="0">
                <a:solidFill>
                  <a:prstClr val="black"/>
                </a:solidFill>
                <a:latin typeface="Arial" panose="020B0604020202020204" pitchFamily="34" charset="0"/>
                <a:ea typeface="微软雅黑" panose="020B0503020204020204" pitchFamily="34" charset="-122"/>
                <a:sym typeface="Arial" panose="020B0604020202020204" pitchFamily="34" charset="0"/>
              </a:rPr>
              <a:t>large</a:t>
            </a:r>
            <a:r>
              <a:rPr lang="zh-CN" altLang="en-US" sz="1867" dirty="0">
                <a:solidFill>
                  <a:prstClr val="black"/>
                </a:solidFill>
                <a:latin typeface="Arial" panose="020B0604020202020204" pitchFamily="34" charset="0"/>
                <a:ea typeface="微软雅黑" panose="020B0503020204020204" pitchFamily="34" charset="-122"/>
                <a:sym typeface="Arial" panose="020B0604020202020204" pitchFamily="34" charset="0"/>
              </a:rPr>
              <a:t> </a:t>
            </a:r>
            <a:r>
              <a:rPr lang="en-US" altLang="zh-CN" sz="1867" dirty="0">
                <a:solidFill>
                  <a:prstClr val="black"/>
                </a:solidFill>
                <a:latin typeface="Arial" panose="020B0604020202020204" pitchFamily="34" charset="0"/>
                <a:ea typeface="微软雅黑" panose="020B0503020204020204" pitchFamily="34" charset="-122"/>
                <a:sym typeface="Arial" panose="020B0604020202020204" pitchFamily="34" charset="0"/>
              </a:rPr>
              <a:t>language</a:t>
            </a:r>
            <a:r>
              <a:rPr lang="zh-CN" altLang="en-US" sz="1867" dirty="0">
                <a:solidFill>
                  <a:prstClr val="black"/>
                </a:solidFill>
                <a:latin typeface="Arial" panose="020B0604020202020204" pitchFamily="34" charset="0"/>
                <a:ea typeface="微软雅黑" panose="020B0503020204020204" pitchFamily="34" charset="-122"/>
                <a:sym typeface="Arial" panose="020B0604020202020204" pitchFamily="34" charset="0"/>
              </a:rPr>
              <a:t> </a:t>
            </a:r>
            <a:r>
              <a:rPr lang="en-US" altLang="zh-CN" sz="1867" dirty="0">
                <a:solidFill>
                  <a:prstClr val="black"/>
                </a:solidFill>
                <a:latin typeface="Arial" panose="020B0604020202020204" pitchFamily="34" charset="0"/>
                <a:ea typeface="微软雅黑" panose="020B0503020204020204" pitchFamily="34" charset="-122"/>
                <a:sym typeface="Arial" panose="020B0604020202020204" pitchFamily="34" charset="0"/>
              </a:rPr>
              <a:t>model</a:t>
            </a:r>
            <a:endParaRPr lang="zh-CN" altLang="en-US" sz="1867"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0" name="图片 9">
            <a:extLst>
              <a:ext uri="{FF2B5EF4-FFF2-40B4-BE49-F238E27FC236}">
                <a16:creationId xmlns:a16="http://schemas.microsoft.com/office/drawing/2014/main" id="{096AA48D-B8E2-F482-C588-0574350D6F1B}"/>
              </a:ext>
            </a:extLst>
          </p:cNvPr>
          <p:cNvPicPr>
            <a:picLocks noChangeAspect="1"/>
          </p:cNvPicPr>
          <p:nvPr/>
        </p:nvPicPr>
        <p:blipFill>
          <a:blip r:embed="rId3"/>
          <a:stretch>
            <a:fillRect/>
          </a:stretch>
        </p:blipFill>
        <p:spPr>
          <a:xfrm>
            <a:off x="6528048" y="3060305"/>
            <a:ext cx="5064224" cy="3284072"/>
          </a:xfrm>
          <a:prstGeom prst="rect">
            <a:avLst/>
          </a:prstGeom>
        </p:spPr>
      </p:pic>
      <p:sp>
        <p:nvSpPr>
          <p:cNvPr id="13" name="文本框 12">
            <a:extLst>
              <a:ext uri="{FF2B5EF4-FFF2-40B4-BE49-F238E27FC236}">
                <a16:creationId xmlns:a16="http://schemas.microsoft.com/office/drawing/2014/main" id="{68BD9416-A3C1-BBC8-DB85-716B4E7D0227}"/>
              </a:ext>
            </a:extLst>
          </p:cNvPr>
          <p:cNvSpPr txBox="1"/>
          <p:nvPr/>
        </p:nvSpPr>
        <p:spPr>
          <a:xfrm>
            <a:off x="383704" y="1360621"/>
            <a:ext cx="11424592" cy="144655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defTabSz="1219170"/>
            <a:r>
              <a:rPr lang="en-US" altLang="zh-CN" sz="2400" b="1" i="1" dirty="0">
                <a:solidFill>
                  <a:srgbClr val="222222"/>
                </a:solidFill>
                <a:latin typeface="Arial" panose="020B0604020202020204" pitchFamily="34" charset="0"/>
                <a:ea typeface="微软雅黑" panose="020B0503020204020204" pitchFamily="34" charset="-122"/>
                <a:sym typeface="Arial" panose="020B0604020202020204" pitchFamily="34" charset="0"/>
              </a:rPr>
              <a:t>Rapid advances in the capabilities of large language models and the broad accessibility of tools powered by this technology have led to both excitement and concern regarding their use in science.</a:t>
            </a:r>
          </a:p>
          <a:p>
            <a:pPr algn="r" defTabSz="1219170"/>
            <a:r>
              <a:rPr lang="en-US" altLang="zh-CN" sz="1600" dirty="0" err="1">
                <a:solidFill>
                  <a:prstClr val="black"/>
                </a:solidFill>
                <a:latin typeface="Arial" panose="020B0604020202020204" pitchFamily="34" charset="0"/>
                <a:ea typeface="微软雅黑" panose="020B0503020204020204" pitchFamily="34" charset="-122"/>
                <a:sym typeface="Arial" panose="020B0604020202020204" pitchFamily="34" charset="0"/>
              </a:rPr>
              <a:t>Birhane</a:t>
            </a:r>
            <a:r>
              <a:rPr lang="en-US" altLang="zh-CN" sz="1600" dirty="0">
                <a:solidFill>
                  <a:prstClr val="black"/>
                </a:solidFill>
                <a:latin typeface="Arial" panose="020B0604020202020204" pitchFamily="34" charset="0"/>
                <a:ea typeface="微软雅黑" panose="020B0503020204020204" pitchFamily="34" charset="-122"/>
                <a:sym typeface="Arial" panose="020B0604020202020204" pitchFamily="34" charset="0"/>
              </a:rPr>
              <a:t>, A., </a:t>
            </a:r>
            <a:r>
              <a:rPr lang="en-US" altLang="zh-CN" sz="1600" dirty="0" err="1">
                <a:solidFill>
                  <a:prstClr val="black"/>
                </a:solidFill>
                <a:latin typeface="Arial" panose="020B0604020202020204" pitchFamily="34" charset="0"/>
                <a:ea typeface="微软雅黑" panose="020B0503020204020204" pitchFamily="34" charset="-122"/>
                <a:sym typeface="Arial" panose="020B0604020202020204" pitchFamily="34" charset="0"/>
              </a:rPr>
              <a:t>Kasirzadeh</a:t>
            </a:r>
            <a:r>
              <a:rPr lang="en-US" altLang="zh-CN" sz="1600" dirty="0">
                <a:solidFill>
                  <a:prstClr val="black"/>
                </a:solidFill>
                <a:latin typeface="Arial" panose="020B0604020202020204" pitchFamily="34" charset="0"/>
                <a:ea typeface="微软雅黑" panose="020B0503020204020204" pitchFamily="34" charset="-122"/>
                <a:sym typeface="Arial" panose="020B0604020202020204" pitchFamily="34" charset="0"/>
              </a:rPr>
              <a:t>, A., Leslie, D. et al. Science in the age of large language models. Nat Rev Phys 5, 277–280 (2023).</a:t>
            </a:r>
            <a:endParaRPr lang="zh-CN" altLang="en-US" sz="16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pic>
        <p:nvPicPr>
          <p:cNvPr id="5" name="图片 4">
            <a:extLst>
              <a:ext uri="{FF2B5EF4-FFF2-40B4-BE49-F238E27FC236}">
                <a16:creationId xmlns:a16="http://schemas.microsoft.com/office/drawing/2014/main" id="{78507DD9-52C2-A747-1EDF-239F0D33DF62}"/>
              </a:ext>
            </a:extLst>
          </p:cNvPr>
          <p:cNvPicPr>
            <a:picLocks noChangeAspect="1"/>
          </p:cNvPicPr>
          <p:nvPr/>
        </p:nvPicPr>
        <p:blipFill>
          <a:blip r:embed="rId4"/>
          <a:stretch>
            <a:fillRect/>
          </a:stretch>
        </p:blipFill>
        <p:spPr>
          <a:xfrm>
            <a:off x="447675" y="3284984"/>
            <a:ext cx="5648325" cy="2761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5830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a:extLst>
              <a:ext uri="{FF2B5EF4-FFF2-40B4-BE49-F238E27FC236}">
                <a16:creationId xmlns:a16="http://schemas.microsoft.com/office/drawing/2014/main" id="{CAA90807-9DB9-5AFB-49F0-C794E63EEDA7}"/>
              </a:ext>
            </a:extLst>
          </p:cNvPr>
          <p:cNvSpPr txBox="1"/>
          <p:nvPr/>
        </p:nvSpPr>
        <p:spPr>
          <a:xfrm>
            <a:off x="550500" y="68627"/>
            <a:ext cx="10624145" cy="666786"/>
          </a:xfrm>
          <a:prstGeom prst="rect">
            <a:avLst/>
          </a:prstGeom>
          <a:noFill/>
        </p:spPr>
        <p:txBody>
          <a:bodyPr wrap="square" lIns="91440" tIns="45720" rIns="91440" bIns="45720" rtlCol="0">
            <a:spAutoFit/>
          </a:bodyPr>
          <a:lstStyle/>
          <a:p>
            <a:pPr algn="ctr" defTabSz="1219170"/>
            <a:r>
              <a:rPr lang="en-US" altLang="zh-CN" sz="3733" b="1" dirty="0">
                <a:latin typeface="Arial" panose="020B0604020202020204" pitchFamily="34" charset="0"/>
                <a:ea typeface="微软雅黑" panose="020B0503020204020204" pitchFamily="34" charset="-122"/>
                <a:sym typeface="Arial" panose="020B0604020202020204" pitchFamily="34" charset="0"/>
              </a:rPr>
              <a:t>LLM for protein design</a:t>
            </a:r>
            <a:endParaRPr lang="zh-CN" altLang="en-US" sz="3733" b="1" dirty="0">
              <a:latin typeface="Arial" panose="020B0604020202020204" pitchFamily="34" charset="0"/>
              <a:ea typeface="微软雅黑" panose="020B0503020204020204" pitchFamily="34" charset="-122"/>
              <a:sym typeface="Arial" panose="020B0604020202020204" pitchFamily="34" charset="0"/>
            </a:endParaRPr>
          </a:p>
        </p:txBody>
      </p:sp>
      <p:sp>
        <p:nvSpPr>
          <p:cNvPr id="18" name="文本框 17">
            <a:extLst>
              <a:ext uri="{FF2B5EF4-FFF2-40B4-BE49-F238E27FC236}">
                <a16:creationId xmlns:a16="http://schemas.microsoft.com/office/drawing/2014/main" id="{65C5C81E-3C23-83B9-7794-FA27E9A4CD80}"/>
              </a:ext>
            </a:extLst>
          </p:cNvPr>
          <p:cNvSpPr txBox="1"/>
          <p:nvPr/>
        </p:nvSpPr>
        <p:spPr>
          <a:xfrm>
            <a:off x="-12731" y="4393204"/>
            <a:ext cx="6048134" cy="1015663"/>
          </a:xfrm>
          <a:prstGeom prst="rect">
            <a:avLst/>
          </a:prstGeom>
          <a:noFill/>
        </p:spPr>
        <p:txBody>
          <a:bodyPr wrap="square">
            <a:spAutoFit/>
          </a:bodyPr>
          <a:lstStyle/>
          <a:p>
            <a:pPr algn="ctr" defTabSz="1219170"/>
            <a:r>
              <a:rPr lang="en-US" altLang="zh-CN" sz="2000" b="1" dirty="0" err="1">
                <a:solidFill>
                  <a:srgbClr val="121212"/>
                </a:solidFill>
                <a:latin typeface="Arial" panose="020B0604020202020204" pitchFamily="34" charset="0"/>
                <a:ea typeface="微软雅黑" panose="020B0503020204020204" pitchFamily="34" charset="-122"/>
                <a:sym typeface="Arial" panose="020B0604020202020204" pitchFamily="34" charset="0"/>
              </a:rPr>
              <a:t>ProGen</a:t>
            </a:r>
            <a:endParaRPr lang="en-US" altLang="zh-CN" sz="2000" b="1" dirty="0">
              <a:solidFill>
                <a:srgbClr val="121212"/>
              </a:solidFill>
              <a:latin typeface="Arial" panose="020B0604020202020204" pitchFamily="34" charset="0"/>
              <a:ea typeface="微软雅黑" panose="020B0503020204020204" pitchFamily="34" charset="-122"/>
              <a:sym typeface="Arial" panose="020B0604020202020204" pitchFamily="34" charset="0"/>
            </a:endParaRPr>
          </a:p>
          <a:p>
            <a:pPr algn="ctr" defTabSz="1219170"/>
            <a:r>
              <a:rPr lang="zh-CN" altLang="en-US" sz="2000" dirty="0">
                <a:solidFill>
                  <a:srgbClr val="121212"/>
                </a:solidFill>
                <a:latin typeface="Arial" panose="020B0604020202020204" pitchFamily="34" charset="0"/>
                <a:ea typeface="微软雅黑" panose="020B0503020204020204" pitchFamily="34" charset="-122"/>
                <a:sym typeface="Arial" panose="020B0604020202020204" pitchFamily="34" charset="0"/>
              </a:rPr>
              <a:t>预训练规模：</a:t>
            </a:r>
            <a:r>
              <a:rPr lang="en-US" altLang="zh-CN" sz="2000" dirty="0">
                <a:solidFill>
                  <a:srgbClr val="121212"/>
                </a:solidFill>
                <a:latin typeface="Arial" panose="020B0604020202020204" pitchFamily="34" charset="0"/>
                <a:ea typeface="微软雅黑" panose="020B0503020204020204" pitchFamily="34" charset="-122"/>
                <a:sym typeface="Arial" panose="020B0604020202020204" pitchFamily="34" charset="0"/>
              </a:rPr>
              <a:t>280 million protein </a:t>
            </a:r>
          </a:p>
          <a:p>
            <a:pPr algn="ctr" defTabSz="1219170"/>
            <a:r>
              <a:rPr lang="en-US" altLang="zh-CN" sz="2000" dirty="0">
                <a:solidFill>
                  <a:srgbClr val="121212"/>
                </a:solidFill>
                <a:latin typeface="Arial" panose="020B0604020202020204" pitchFamily="34" charset="0"/>
                <a:ea typeface="微软雅黑" panose="020B0503020204020204" pitchFamily="34" charset="-122"/>
                <a:sym typeface="Arial" panose="020B0604020202020204" pitchFamily="34" charset="0"/>
              </a:rPr>
              <a:t>sequences from &gt;19,000 families</a:t>
            </a:r>
            <a:r>
              <a:rPr lang="zh-CN" altLang="en-US" sz="2000" dirty="0">
                <a:solidFill>
                  <a:srgbClr val="121212"/>
                </a:solidFill>
                <a:latin typeface="Arial" panose="020B0604020202020204" pitchFamily="34" charset="0"/>
                <a:ea typeface="微软雅黑" panose="020B0503020204020204" pitchFamily="34" charset="-122"/>
                <a:sym typeface="Arial" panose="020B0604020202020204" pitchFamily="34" charset="0"/>
              </a:rPr>
              <a:t>，模型参数量</a:t>
            </a:r>
            <a:r>
              <a:rPr lang="en-US" altLang="zh-CN" sz="200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1.2B</a:t>
            </a:r>
            <a:endParaRPr lang="zh-CN" altLang="en-US" sz="20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 name="图片 1">
            <a:extLst>
              <a:ext uri="{FF2B5EF4-FFF2-40B4-BE49-F238E27FC236}">
                <a16:creationId xmlns:a16="http://schemas.microsoft.com/office/drawing/2014/main" id="{747BA510-FE81-EB41-7357-0AF3730C4E10}"/>
              </a:ext>
            </a:extLst>
          </p:cNvPr>
          <p:cNvPicPr>
            <a:picLocks noChangeAspect="1"/>
          </p:cNvPicPr>
          <p:nvPr/>
        </p:nvPicPr>
        <p:blipFill>
          <a:blip r:embed="rId3"/>
          <a:stretch>
            <a:fillRect/>
          </a:stretch>
        </p:blipFill>
        <p:spPr>
          <a:xfrm>
            <a:off x="6153200" y="620688"/>
            <a:ext cx="5184576" cy="2367640"/>
          </a:xfrm>
          <a:prstGeom prst="rect">
            <a:avLst/>
          </a:prstGeom>
          <a:ln>
            <a:noFill/>
          </a:ln>
        </p:spPr>
      </p:pic>
      <p:sp>
        <p:nvSpPr>
          <p:cNvPr id="3" name="文本框 2">
            <a:extLst>
              <a:ext uri="{FF2B5EF4-FFF2-40B4-BE49-F238E27FC236}">
                <a16:creationId xmlns:a16="http://schemas.microsoft.com/office/drawing/2014/main" id="{C02D4505-A2CD-FA45-AA87-377C9B2EC16D}"/>
              </a:ext>
            </a:extLst>
          </p:cNvPr>
          <p:cNvSpPr txBox="1"/>
          <p:nvPr/>
        </p:nvSpPr>
        <p:spPr>
          <a:xfrm>
            <a:off x="6404785" y="2906039"/>
            <a:ext cx="4681405" cy="666977"/>
          </a:xfrm>
          <a:prstGeom prst="rect">
            <a:avLst/>
          </a:prstGeom>
          <a:noFill/>
        </p:spPr>
        <p:txBody>
          <a:bodyPr wrap="square">
            <a:spAutoFit/>
          </a:bodyPr>
          <a:lstStyle/>
          <a:p>
            <a:pPr algn="ctr" defTabSz="1219170"/>
            <a:r>
              <a:rPr lang="en-US" altLang="zh-CN" sz="1867" b="1" dirty="0" err="1">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ProGen</a:t>
            </a:r>
            <a:r>
              <a:rPr lang="en-US" altLang="zh-CN" sz="1867" b="1"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 2</a:t>
            </a:r>
          </a:p>
          <a:p>
            <a:pPr algn="ctr" defTabSz="1219170"/>
            <a:r>
              <a:rPr lang="zh-CN" altLang="en-US" sz="1867"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模型参数规模提升至</a:t>
            </a:r>
            <a:r>
              <a:rPr lang="en-US" altLang="zh-CN" sz="1867"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6.4B</a:t>
            </a:r>
          </a:p>
        </p:txBody>
      </p:sp>
      <p:pic>
        <p:nvPicPr>
          <p:cNvPr id="12" name="图片 11">
            <a:extLst>
              <a:ext uri="{FF2B5EF4-FFF2-40B4-BE49-F238E27FC236}">
                <a16:creationId xmlns:a16="http://schemas.microsoft.com/office/drawing/2014/main" id="{FC9BA265-FDC1-FE7D-7952-501A24740C7B}"/>
              </a:ext>
            </a:extLst>
          </p:cNvPr>
          <p:cNvPicPr>
            <a:picLocks noChangeAspect="1"/>
          </p:cNvPicPr>
          <p:nvPr/>
        </p:nvPicPr>
        <p:blipFill>
          <a:blip r:embed="rId4"/>
          <a:stretch>
            <a:fillRect/>
          </a:stretch>
        </p:blipFill>
        <p:spPr>
          <a:xfrm>
            <a:off x="6153200" y="3789040"/>
            <a:ext cx="5184576" cy="2736638"/>
          </a:xfrm>
          <a:prstGeom prst="rect">
            <a:avLst/>
          </a:prstGeom>
          <a:ln>
            <a:solidFill>
              <a:schemeClr val="tx1"/>
            </a:solidFill>
          </a:ln>
        </p:spPr>
      </p:pic>
      <p:pic>
        <p:nvPicPr>
          <p:cNvPr id="15" name="图片 14">
            <a:extLst>
              <a:ext uri="{FF2B5EF4-FFF2-40B4-BE49-F238E27FC236}">
                <a16:creationId xmlns:a16="http://schemas.microsoft.com/office/drawing/2014/main" id="{BAD8CC76-E08C-AB9F-7866-34B7FA41A902}"/>
              </a:ext>
            </a:extLst>
          </p:cNvPr>
          <p:cNvPicPr>
            <a:picLocks noChangeAspect="1"/>
          </p:cNvPicPr>
          <p:nvPr/>
        </p:nvPicPr>
        <p:blipFill>
          <a:blip r:embed="rId5"/>
          <a:stretch>
            <a:fillRect/>
          </a:stretch>
        </p:blipFill>
        <p:spPr>
          <a:xfrm>
            <a:off x="171029" y="835521"/>
            <a:ext cx="5876925" cy="3457575"/>
          </a:xfrm>
          <a:prstGeom prst="rect">
            <a:avLst/>
          </a:prstGeom>
          <a:ln>
            <a:solidFill>
              <a:schemeClr val="tx1"/>
            </a:solidFill>
          </a:ln>
        </p:spPr>
      </p:pic>
    </p:spTree>
    <p:extLst>
      <p:ext uri="{BB962C8B-B14F-4D97-AF65-F5344CB8AC3E}">
        <p14:creationId xmlns:p14="http://schemas.microsoft.com/office/powerpoint/2010/main" val="320557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a:extLst>
              <a:ext uri="{FF2B5EF4-FFF2-40B4-BE49-F238E27FC236}">
                <a16:creationId xmlns:a16="http://schemas.microsoft.com/office/drawing/2014/main" id="{CAA90807-9DB9-5AFB-49F0-C794E63EEDA7}"/>
              </a:ext>
            </a:extLst>
          </p:cNvPr>
          <p:cNvSpPr txBox="1"/>
          <p:nvPr/>
        </p:nvSpPr>
        <p:spPr>
          <a:xfrm>
            <a:off x="550500" y="68627"/>
            <a:ext cx="10624145" cy="666786"/>
          </a:xfrm>
          <a:prstGeom prst="rect">
            <a:avLst/>
          </a:prstGeom>
          <a:noFill/>
        </p:spPr>
        <p:txBody>
          <a:bodyPr wrap="square" lIns="91440" tIns="45720" rIns="91440" bIns="45720" rtlCol="0">
            <a:spAutoFit/>
          </a:bodyPr>
          <a:lstStyle/>
          <a:p>
            <a:pPr algn="ctr" defTabSz="1219170"/>
            <a:r>
              <a:rPr lang="en-US" altLang="zh-CN" sz="3733" b="1" dirty="0">
                <a:latin typeface="Arial" panose="020B0604020202020204" pitchFamily="34" charset="0"/>
                <a:ea typeface="微软雅黑" panose="020B0503020204020204" pitchFamily="34" charset="-122"/>
                <a:cs typeface="+mn-ea"/>
                <a:sym typeface="Arial" panose="020B0604020202020204" pitchFamily="34" charset="0"/>
              </a:rPr>
              <a:t>LLM for single-cell omics data</a:t>
            </a:r>
            <a:endParaRPr lang="zh-CN" altLang="en-US" sz="3733"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文本框 2">
            <a:extLst>
              <a:ext uri="{FF2B5EF4-FFF2-40B4-BE49-F238E27FC236}">
                <a16:creationId xmlns:a16="http://schemas.microsoft.com/office/drawing/2014/main" id="{311713FC-97E9-8C8B-006D-49C576593CFD}"/>
              </a:ext>
            </a:extLst>
          </p:cNvPr>
          <p:cNvSpPr txBox="1"/>
          <p:nvPr/>
        </p:nvSpPr>
        <p:spPr>
          <a:xfrm>
            <a:off x="4576146" y="4749047"/>
            <a:ext cx="3291276" cy="1077026"/>
          </a:xfrm>
          <a:prstGeom prst="rect">
            <a:avLst/>
          </a:prstGeom>
          <a:noFill/>
        </p:spPr>
        <p:txBody>
          <a:bodyPr wrap="square">
            <a:spAutoFit/>
          </a:bodyPr>
          <a:lstStyle/>
          <a:p>
            <a:pPr algn="ctr" defTabSz="1219170"/>
            <a:r>
              <a:rPr lang="en-US" altLang="zh-CN" sz="2133" b="1" dirty="0" err="1">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scBERT</a:t>
            </a:r>
            <a:endParaRPr lang="en-US" altLang="zh-CN" sz="2133" b="1"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a:p>
            <a:pPr algn="ctr" defTabSz="1219170"/>
            <a:r>
              <a:rPr lang="zh-CN" altLang="en-US" sz="2133"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基于</a:t>
            </a:r>
            <a:r>
              <a:rPr lang="en-US" altLang="zh-CN" sz="2133" dirty="0" err="1">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scRNA</a:t>
            </a:r>
            <a:r>
              <a:rPr lang="en-US" altLang="zh-CN" sz="2133"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-seq</a:t>
            </a:r>
            <a:r>
              <a:rPr lang="zh-CN" altLang="en-US" sz="2133"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的细胞类型注释模型</a:t>
            </a:r>
          </a:p>
        </p:txBody>
      </p:sp>
      <p:pic>
        <p:nvPicPr>
          <p:cNvPr id="12" name="图片 11">
            <a:extLst>
              <a:ext uri="{FF2B5EF4-FFF2-40B4-BE49-F238E27FC236}">
                <a16:creationId xmlns:a16="http://schemas.microsoft.com/office/drawing/2014/main" id="{816258EA-A908-150B-B3BD-D01705E7DD06}"/>
              </a:ext>
            </a:extLst>
          </p:cNvPr>
          <p:cNvPicPr>
            <a:picLocks noChangeAspect="1"/>
          </p:cNvPicPr>
          <p:nvPr/>
        </p:nvPicPr>
        <p:blipFill>
          <a:blip r:embed="rId2"/>
          <a:stretch>
            <a:fillRect/>
          </a:stretch>
        </p:blipFill>
        <p:spPr>
          <a:xfrm>
            <a:off x="4151784" y="1785156"/>
            <a:ext cx="4140000" cy="2230334"/>
          </a:xfrm>
          <a:prstGeom prst="rect">
            <a:avLst/>
          </a:prstGeom>
          <a:effectLst/>
        </p:spPr>
      </p:pic>
      <p:pic>
        <p:nvPicPr>
          <p:cNvPr id="17" name="图片 16">
            <a:extLst>
              <a:ext uri="{FF2B5EF4-FFF2-40B4-BE49-F238E27FC236}">
                <a16:creationId xmlns:a16="http://schemas.microsoft.com/office/drawing/2014/main" id="{3D6C760C-E1CC-EBB2-2A13-3D4CA8BAB761}"/>
              </a:ext>
            </a:extLst>
          </p:cNvPr>
          <p:cNvPicPr>
            <a:picLocks noChangeAspect="1"/>
          </p:cNvPicPr>
          <p:nvPr/>
        </p:nvPicPr>
        <p:blipFill>
          <a:blip r:embed="rId3"/>
          <a:stretch>
            <a:fillRect/>
          </a:stretch>
        </p:blipFill>
        <p:spPr>
          <a:xfrm>
            <a:off x="8184232" y="1785156"/>
            <a:ext cx="3960440" cy="1959472"/>
          </a:xfrm>
          <a:prstGeom prst="rect">
            <a:avLst/>
          </a:prstGeom>
        </p:spPr>
      </p:pic>
      <p:sp>
        <p:nvSpPr>
          <p:cNvPr id="20" name="文本框 19">
            <a:extLst>
              <a:ext uri="{FF2B5EF4-FFF2-40B4-BE49-F238E27FC236}">
                <a16:creationId xmlns:a16="http://schemas.microsoft.com/office/drawing/2014/main" id="{CD3EDE15-7FAB-0967-3C56-0945F5014FE8}"/>
              </a:ext>
            </a:extLst>
          </p:cNvPr>
          <p:cNvSpPr txBox="1"/>
          <p:nvPr/>
        </p:nvSpPr>
        <p:spPr>
          <a:xfrm>
            <a:off x="8352081" y="4749047"/>
            <a:ext cx="3624743" cy="1077026"/>
          </a:xfrm>
          <a:prstGeom prst="rect">
            <a:avLst/>
          </a:prstGeom>
          <a:noFill/>
        </p:spPr>
        <p:txBody>
          <a:bodyPr wrap="square">
            <a:spAutoFit/>
          </a:bodyPr>
          <a:lstStyle/>
          <a:p>
            <a:pPr algn="ctr" defTabSz="1219170"/>
            <a:r>
              <a:rPr lang="en-US" altLang="zh-CN" sz="2133" b="1" dirty="0" err="1">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scGPT</a:t>
            </a:r>
            <a:endParaRPr lang="en-US" altLang="zh-CN" sz="2133" b="1"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a:p>
            <a:pPr algn="ctr" defTabSz="1219170"/>
            <a:r>
              <a:rPr lang="zh-CN" altLang="en-US" sz="2133"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基于</a:t>
            </a:r>
            <a:r>
              <a:rPr lang="en-US" altLang="zh-CN" sz="2133"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33M</a:t>
            </a:r>
            <a:r>
              <a:rPr lang="zh-CN" altLang="en-US" sz="2133"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个细胞的数据集，构建生成式</a:t>
            </a:r>
            <a:r>
              <a:rPr lang="en-US" altLang="zh-CN" sz="2133"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AI</a:t>
            </a:r>
            <a:r>
              <a:rPr lang="zh-CN" altLang="en-US" sz="2133"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基础模型</a:t>
            </a:r>
          </a:p>
        </p:txBody>
      </p:sp>
      <p:sp>
        <p:nvSpPr>
          <p:cNvPr id="11" name="文本框 10">
            <a:extLst>
              <a:ext uri="{FF2B5EF4-FFF2-40B4-BE49-F238E27FC236}">
                <a16:creationId xmlns:a16="http://schemas.microsoft.com/office/drawing/2014/main" id="{28E06D37-76FA-1321-8614-F942A5415615}"/>
              </a:ext>
            </a:extLst>
          </p:cNvPr>
          <p:cNvSpPr txBox="1"/>
          <p:nvPr/>
        </p:nvSpPr>
        <p:spPr>
          <a:xfrm>
            <a:off x="26364" y="4625841"/>
            <a:ext cx="4341444" cy="1323439"/>
          </a:xfrm>
          <a:prstGeom prst="rect">
            <a:avLst/>
          </a:prstGeom>
          <a:noFill/>
        </p:spPr>
        <p:txBody>
          <a:bodyPr wrap="square">
            <a:spAutoFit/>
          </a:bodyPr>
          <a:lstStyle/>
          <a:p>
            <a:pPr algn="ctr" defTabSz="1219170"/>
            <a:r>
              <a:rPr lang="en-US" altLang="zh-CN" sz="2000" b="1" dirty="0" err="1">
                <a:solidFill>
                  <a:srgbClr val="121212"/>
                </a:solidFill>
                <a:latin typeface="Arial" panose="020B0604020202020204" pitchFamily="34" charset="0"/>
                <a:ea typeface="微软雅黑" panose="020B0503020204020204" pitchFamily="34" charset="-122"/>
                <a:sym typeface="Arial" panose="020B0604020202020204" pitchFamily="34" charset="0"/>
              </a:rPr>
              <a:t>Geneformer</a:t>
            </a:r>
            <a:endParaRPr lang="en-US" altLang="zh-CN" sz="2000" b="1" dirty="0">
              <a:solidFill>
                <a:srgbClr val="121212"/>
              </a:solidFill>
              <a:latin typeface="Arial" panose="020B0604020202020204" pitchFamily="34" charset="0"/>
              <a:ea typeface="微软雅黑" panose="020B0503020204020204" pitchFamily="34" charset="-122"/>
              <a:sym typeface="Arial" panose="020B0604020202020204" pitchFamily="34" charset="0"/>
            </a:endParaRPr>
          </a:p>
          <a:p>
            <a:pPr algn="ctr" defTabSz="1219170"/>
            <a:r>
              <a:rPr lang="zh-CN" altLang="en-US" sz="2000" dirty="0">
                <a:solidFill>
                  <a:srgbClr val="333333"/>
                </a:solidFill>
                <a:latin typeface="Arial" panose="020B0604020202020204" pitchFamily="34" charset="0"/>
                <a:ea typeface="微软雅黑" panose="020B0503020204020204" pitchFamily="34" charset="-122"/>
                <a:sym typeface="Arial" panose="020B0604020202020204" pitchFamily="34" charset="0"/>
              </a:rPr>
              <a:t>预测基因调控的大模型</a:t>
            </a:r>
            <a:endParaRPr lang="en-US" altLang="zh-CN" sz="2000" dirty="0">
              <a:solidFill>
                <a:srgbClr val="333333"/>
              </a:solidFill>
              <a:latin typeface="Arial" panose="020B0604020202020204" pitchFamily="34" charset="0"/>
              <a:ea typeface="微软雅黑" panose="020B0503020204020204" pitchFamily="34" charset="-122"/>
              <a:sym typeface="Arial" panose="020B0604020202020204" pitchFamily="34" charset="0"/>
            </a:endParaRPr>
          </a:p>
          <a:p>
            <a:pPr algn="ctr" defTabSz="1219170"/>
            <a:r>
              <a:rPr lang="zh-CN" altLang="en-US" sz="2000" dirty="0">
                <a:solidFill>
                  <a:srgbClr val="333333"/>
                </a:solidFill>
                <a:latin typeface="Arial" panose="020B0604020202020204" pitchFamily="34" charset="0"/>
                <a:ea typeface="微软雅黑" panose="020B0503020204020204" pitchFamily="34" charset="-122"/>
                <a:sym typeface="Arial" panose="020B0604020202020204" pitchFamily="34" charset="0"/>
              </a:rPr>
              <a:t>（预训练规模：</a:t>
            </a:r>
            <a:r>
              <a:rPr lang="en-US" altLang="zh-CN" sz="2000" dirty="0">
                <a:solidFill>
                  <a:srgbClr val="333333"/>
                </a:solidFill>
                <a:latin typeface="Arial" panose="020B0604020202020204" pitchFamily="34" charset="0"/>
                <a:ea typeface="微软雅黑" panose="020B0503020204020204" pitchFamily="34" charset="-122"/>
                <a:sym typeface="Arial" panose="020B0604020202020204" pitchFamily="34" charset="0"/>
              </a:rPr>
              <a:t>30 million single-cell transcriptomes</a:t>
            </a:r>
            <a:r>
              <a:rPr lang="zh-CN" altLang="en-US" sz="2000" dirty="0">
                <a:solidFill>
                  <a:srgbClr val="333333"/>
                </a:solidFill>
                <a:latin typeface="Arial" panose="020B0604020202020204" pitchFamily="34" charset="0"/>
                <a:ea typeface="微软雅黑" panose="020B0503020204020204" pitchFamily="34" charset="-122"/>
                <a:sym typeface="Arial" panose="020B0604020202020204" pitchFamily="34" charset="0"/>
              </a:rPr>
              <a:t>）</a:t>
            </a:r>
          </a:p>
        </p:txBody>
      </p:sp>
      <p:pic>
        <p:nvPicPr>
          <p:cNvPr id="14" name="图片 13">
            <a:extLst>
              <a:ext uri="{FF2B5EF4-FFF2-40B4-BE49-F238E27FC236}">
                <a16:creationId xmlns:a16="http://schemas.microsoft.com/office/drawing/2014/main" id="{EB0F4F77-DE92-C216-112B-677757FA150A}"/>
              </a:ext>
            </a:extLst>
          </p:cNvPr>
          <p:cNvPicPr>
            <a:picLocks noChangeAspect="1"/>
          </p:cNvPicPr>
          <p:nvPr/>
        </p:nvPicPr>
        <p:blipFill>
          <a:blip r:embed="rId4"/>
          <a:stretch>
            <a:fillRect/>
          </a:stretch>
        </p:blipFill>
        <p:spPr>
          <a:xfrm>
            <a:off x="127086" y="1785156"/>
            <a:ext cx="4140000" cy="2579948"/>
          </a:xfrm>
          <a:prstGeom prst="rect">
            <a:avLst/>
          </a:prstGeom>
        </p:spPr>
      </p:pic>
    </p:spTree>
    <p:extLst>
      <p:ext uri="{BB962C8B-B14F-4D97-AF65-F5344CB8AC3E}">
        <p14:creationId xmlns:p14="http://schemas.microsoft.com/office/powerpoint/2010/main" val="372249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E455A-3BE7-4FDB-AD62-E625E8677CD2}"/>
              </a:ext>
            </a:extLst>
          </p:cNvPr>
          <p:cNvSpPr>
            <a:spLocks noGrp="1"/>
          </p:cNvSpPr>
          <p:nvPr>
            <p:ph type="title"/>
          </p:nvPr>
        </p:nvSpPr>
        <p:spPr>
          <a:xfrm>
            <a:off x="1775520" y="44624"/>
            <a:ext cx="8939335" cy="857251"/>
          </a:xfrm>
        </p:spPr>
        <p:txBody>
          <a:bodyPr>
            <a:normAutofit fontScale="90000"/>
          </a:bodyPr>
          <a:lstStyle/>
          <a:p>
            <a:r>
              <a:rPr lang="en-US" altLang="zh-CN" b="1" dirty="0">
                <a:latin typeface="Arial" panose="020B0604020202020204" pitchFamily="34" charset="0"/>
                <a:ea typeface="微软雅黑" panose="020B0503020204020204" pitchFamily="34" charset="-122"/>
                <a:sym typeface="Arial" panose="020B0604020202020204" pitchFamily="34" charset="0"/>
              </a:rPr>
              <a:t>LLM for proteomics data?</a:t>
            </a:r>
            <a:endParaRPr lang="zh-CN" altLang="en-US" b="1" dirty="0">
              <a:latin typeface="Arial" panose="020B0604020202020204" pitchFamily="34" charset="0"/>
              <a:ea typeface="微软雅黑" panose="020B0503020204020204" pitchFamily="34" charset="-122"/>
              <a:sym typeface="Arial" panose="020B0604020202020204" pitchFamily="34" charset="0"/>
            </a:endParaRPr>
          </a:p>
        </p:txBody>
      </p:sp>
      <p:pic>
        <p:nvPicPr>
          <p:cNvPr id="4" name="Picture 4" descr="âå¤§æ°æ®æ¶ä»£âçå¾çæç´¢ç»æ">
            <a:extLst>
              <a:ext uri="{FF2B5EF4-FFF2-40B4-BE49-F238E27FC236}">
                <a16:creationId xmlns:a16="http://schemas.microsoft.com/office/drawing/2014/main" id="{451D7CAC-0525-499F-8DDF-FEE5CF884D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767" r="4527" b="11603"/>
          <a:stretch/>
        </p:blipFill>
        <p:spPr bwMode="auto">
          <a:xfrm>
            <a:off x="1667509" y="1185114"/>
            <a:ext cx="3942423" cy="232278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3BD4D9D0-C9F1-49DA-A751-EDE11B24B39C}"/>
              </a:ext>
            </a:extLst>
          </p:cNvPr>
          <p:cNvSpPr txBox="1"/>
          <p:nvPr/>
        </p:nvSpPr>
        <p:spPr>
          <a:xfrm>
            <a:off x="2191905" y="4106096"/>
            <a:ext cx="2759089" cy="415498"/>
          </a:xfrm>
          <a:prstGeom prst="rect">
            <a:avLst/>
          </a:prstGeom>
          <a:noFill/>
        </p:spPr>
        <p:txBody>
          <a:bodyPr wrap="none" rtlCol="0">
            <a:spAutoFit/>
          </a:bodyPr>
          <a:lstStyle/>
          <a:p>
            <a:pPr defTabSz="914377"/>
            <a:r>
              <a:rPr lang="en-US" altLang="zh-CN" sz="2100"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Proteomics big data</a:t>
            </a:r>
            <a:endParaRPr lang="zh-CN" altLang="en-US" sz="2100"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pic>
        <p:nvPicPr>
          <p:cNvPr id="5" name="图片 4">
            <a:extLst>
              <a:ext uri="{FF2B5EF4-FFF2-40B4-BE49-F238E27FC236}">
                <a16:creationId xmlns:a16="http://schemas.microsoft.com/office/drawing/2014/main" id="{B21D148D-9AFC-4EA5-ABE6-A09F293E3F5E}"/>
              </a:ext>
            </a:extLst>
          </p:cNvPr>
          <p:cNvPicPr>
            <a:picLocks noChangeAspect="1"/>
          </p:cNvPicPr>
          <p:nvPr/>
        </p:nvPicPr>
        <p:blipFill>
          <a:blip r:embed="rId4"/>
          <a:stretch>
            <a:fillRect/>
          </a:stretch>
        </p:blipFill>
        <p:spPr>
          <a:xfrm>
            <a:off x="6178859" y="1124745"/>
            <a:ext cx="4031940" cy="2260575"/>
          </a:xfrm>
          <a:prstGeom prst="rect">
            <a:avLst/>
          </a:prstGeom>
        </p:spPr>
      </p:pic>
      <p:sp>
        <p:nvSpPr>
          <p:cNvPr id="7" name="矩形 6">
            <a:extLst>
              <a:ext uri="{FF2B5EF4-FFF2-40B4-BE49-F238E27FC236}">
                <a16:creationId xmlns:a16="http://schemas.microsoft.com/office/drawing/2014/main" id="{76D69034-9A11-4CB3-AECB-6A5F95865DA5}"/>
              </a:ext>
            </a:extLst>
          </p:cNvPr>
          <p:cNvSpPr/>
          <p:nvPr/>
        </p:nvSpPr>
        <p:spPr>
          <a:xfrm>
            <a:off x="6528048" y="2060848"/>
            <a:ext cx="3228521" cy="415498"/>
          </a:xfrm>
          <a:prstGeom prst="rect">
            <a:avLst/>
          </a:prstGeom>
        </p:spPr>
        <p:txBody>
          <a:bodyPr wrap="square">
            <a:spAutoFit/>
          </a:bodyPr>
          <a:lstStyle/>
          <a:p>
            <a:pPr algn="ctr" defTabSz="914377"/>
            <a:r>
              <a:rPr lang="en-US" altLang="zh-CN" sz="2100"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Big data is coming!</a:t>
            </a:r>
          </a:p>
        </p:txBody>
      </p:sp>
      <p:sp>
        <p:nvSpPr>
          <p:cNvPr id="8" name="矩形 7">
            <a:extLst>
              <a:ext uri="{FF2B5EF4-FFF2-40B4-BE49-F238E27FC236}">
                <a16:creationId xmlns:a16="http://schemas.microsoft.com/office/drawing/2014/main" id="{E357470D-3227-42DB-A4BC-7E2EA6D7AF70}"/>
              </a:ext>
            </a:extLst>
          </p:cNvPr>
          <p:cNvSpPr/>
          <p:nvPr/>
        </p:nvSpPr>
        <p:spPr>
          <a:xfrm>
            <a:off x="8040216" y="3512042"/>
            <a:ext cx="2389500" cy="276999"/>
          </a:xfrm>
          <a:prstGeom prst="rect">
            <a:avLst/>
          </a:prstGeom>
        </p:spPr>
        <p:txBody>
          <a:bodyPr wrap="none">
            <a:spAutoFit/>
          </a:bodyPr>
          <a:lstStyle/>
          <a:p>
            <a:pPr defTabSz="914377"/>
            <a:r>
              <a:rPr lang="en-US" altLang="zh-CN" sz="12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200" dirty="0" err="1">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iProX</a:t>
            </a:r>
            <a:r>
              <a:rPr lang="en-US" altLang="zh-CN" sz="12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200" i="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Nucleic Acids Res</a:t>
            </a:r>
            <a:r>
              <a:rPr lang="en-US" altLang="zh-CN" sz="12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2019.</a:t>
            </a:r>
            <a:endParaRPr lang="zh-CN" altLang="en-US" sz="120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pic>
        <p:nvPicPr>
          <p:cNvPr id="9" name="图片 8">
            <a:extLst>
              <a:ext uri="{FF2B5EF4-FFF2-40B4-BE49-F238E27FC236}">
                <a16:creationId xmlns:a16="http://schemas.microsoft.com/office/drawing/2014/main" id="{D76688D4-AA89-40EC-8108-9F488C9FAC69}"/>
              </a:ext>
            </a:extLst>
          </p:cNvPr>
          <p:cNvPicPr>
            <a:picLocks noChangeAspect="1"/>
          </p:cNvPicPr>
          <p:nvPr/>
        </p:nvPicPr>
        <p:blipFill>
          <a:blip r:embed="rId5"/>
          <a:stretch>
            <a:fillRect/>
          </a:stretch>
        </p:blipFill>
        <p:spPr>
          <a:xfrm>
            <a:off x="6153153" y="4313845"/>
            <a:ext cx="3942423" cy="1315555"/>
          </a:xfrm>
          <a:prstGeom prst="rect">
            <a:avLst/>
          </a:prstGeom>
        </p:spPr>
      </p:pic>
      <p:sp>
        <p:nvSpPr>
          <p:cNvPr id="11" name="文本框 10">
            <a:extLst>
              <a:ext uri="{FF2B5EF4-FFF2-40B4-BE49-F238E27FC236}">
                <a16:creationId xmlns:a16="http://schemas.microsoft.com/office/drawing/2014/main" id="{6512A9C4-EF96-4ABD-AA53-9091FD51DC66}"/>
              </a:ext>
            </a:extLst>
          </p:cNvPr>
          <p:cNvSpPr txBox="1"/>
          <p:nvPr/>
        </p:nvSpPr>
        <p:spPr>
          <a:xfrm>
            <a:off x="7889598" y="5656997"/>
            <a:ext cx="2788567" cy="276999"/>
          </a:xfrm>
          <a:prstGeom prst="rect">
            <a:avLst/>
          </a:prstGeom>
          <a:noFill/>
        </p:spPr>
        <p:txBody>
          <a:bodyPr wrap="square">
            <a:spAutoFit/>
          </a:bodyPr>
          <a:lstStyle/>
          <a:p>
            <a:pPr algn="ctr" defTabSz="914377"/>
            <a:r>
              <a:rPr lang="en-US" altLang="zh-CN" sz="1200" dirty="0" err="1">
                <a:solidFill>
                  <a:prstClr val="black"/>
                </a:solidFill>
                <a:latin typeface="Arial" panose="020B0604020202020204" pitchFamily="34" charset="0"/>
                <a:ea typeface="微软雅黑" panose="020B0503020204020204" pitchFamily="34" charset="-122"/>
                <a:sym typeface="Arial" panose="020B0604020202020204" pitchFamily="34" charset="0"/>
              </a:rPr>
              <a:t>ProteomeXchange</a:t>
            </a:r>
            <a:r>
              <a:rPr lang="en-US" altLang="zh-CN" sz="1200" dirty="0">
                <a:solidFill>
                  <a:prstClr val="black"/>
                </a:solidFill>
                <a:latin typeface="Arial" panose="020B0604020202020204" pitchFamily="34" charset="0"/>
                <a:ea typeface="微软雅黑" panose="020B0503020204020204" pitchFamily="34" charset="-122"/>
                <a:sym typeface="Arial" panose="020B0604020202020204" pitchFamily="34" charset="0"/>
              </a:rPr>
              <a:t> summary </a:t>
            </a:r>
            <a:endParaRPr lang="zh-CN" altLang="en-US" sz="12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文本框 9">
            <a:extLst>
              <a:ext uri="{FF2B5EF4-FFF2-40B4-BE49-F238E27FC236}">
                <a16:creationId xmlns:a16="http://schemas.microsoft.com/office/drawing/2014/main" id="{8E5FFAB1-C9B8-A7C5-1F54-C5D03FF83C9A}"/>
              </a:ext>
            </a:extLst>
          </p:cNvPr>
          <p:cNvSpPr txBox="1"/>
          <p:nvPr/>
        </p:nvSpPr>
        <p:spPr>
          <a:xfrm>
            <a:off x="2922875" y="4862558"/>
            <a:ext cx="1297150" cy="1061829"/>
          </a:xfrm>
          <a:prstGeom prst="rect">
            <a:avLst/>
          </a:prstGeom>
          <a:noFill/>
        </p:spPr>
        <p:txBody>
          <a:bodyPr wrap="none" rtlCol="0">
            <a:spAutoFit/>
          </a:bodyPr>
          <a:lstStyle/>
          <a:p>
            <a:pPr algn="ctr" defTabSz="914377"/>
            <a:r>
              <a:rPr lang="zh-CN" altLang="en-US" sz="2100"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每年</a:t>
            </a:r>
            <a:endParaRPr lang="en-US" altLang="zh-CN" sz="2100"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algn="ctr" defTabSz="914377"/>
            <a:r>
              <a:rPr lang="en-US" altLang="zh-CN" sz="2100"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~1.5PB</a:t>
            </a:r>
          </a:p>
          <a:p>
            <a:pPr algn="ctr" defTabSz="914377"/>
            <a:r>
              <a:rPr lang="en-US" altLang="zh-CN" sz="2100"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~1500TB</a:t>
            </a:r>
            <a:endParaRPr lang="zh-CN" altLang="en-US" sz="2100"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2" name="文本框 11">
            <a:extLst>
              <a:ext uri="{FF2B5EF4-FFF2-40B4-BE49-F238E27FC236}">
                <a16:creationId xmlns:a16="http://schemas.microsoft.com/office/drawing/2014/main" id="{A1DF9FDE-B157-406B-E183-CACE9FF16E31}"/>
              </a:ext>
            </a:extLst>
          </p:cNvPr>
          <p:cNvSpPr txBox="1"/>
          <p:nvPr/>
        </p:nvSpPr>
        <p:spPr>
          <a:xfrm>
            <a:off x="1998059" y="5967572"/>
            <a:ext cx="3451586" cy="415498"/>
          </a:xfrm>
          <a:prstGeom prst="rect">
            <a:avLst/>
          </a:prstGeom>
          <a:noFill/>
        </p:spPr>
        <p:txBody>
          <a:bodyPr wrap="none" rtlCol="0">
            <a:spAutoFit/>
          </a:bodyPr>
          <a:lstStyle/>
          <a:p>
            <a:pPr algn="ctr" defTabSz="914377"/>
            <a:r>
              <a:rPr lang="en-US" altLang="zh-CN" sz="2100"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~1.2</a:t>
            </a:r>
            <a:r>
              <a:rPr lang="zh-CN" altLang="en-US" sz="2100"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万个</a:t>
            </a:r>
            <a:r>
              <a:rPr lang="en-US" altLang="zh-CN" sz="2100"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128GB</a:t>
            </a:r>
            <a:r>
              <a:rPr lang="zh-CN" altLang="en-US" sz="2100" b="1"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的智能手机</a:t>
            </a:r>
          </a:p>
        </p:txBody>
      </p:sp>
      <p:sp>
        <p:nvSpPr>
          <p:cNvPr id="6" name="矩形: 圆角 5">
            <a:extLst>
              <a:ext uri="{FF2B5EF4-FFF2-40B4-BE49-F238E27FC236}">
                <a16:creationId xmlns:a16="http://schemas.microsoft.com/office/drawing/2014/main" id="{A130B995-47B6-0A1C-BB33-8F324EA0C3A3}"/>
              </a:ext>
            </a:extLst>
          </p:cNvPr>
          <p:cNvSpPr/>
          <p:nvPr/>
        </p:nvSpPr>
        <p:spPr>
          <a:xfrm rot="960000">
            <a:off x="9098235" y="2430413"/>
            <a:ext cx="18000" cy="36000"/>
          </a:xfrm>
          <a:prstGeom prst="roundRect">
            <a:avLst/>
          </a:prstGeom>
          <a:solidFill>
            <a:srgbClr val="EB68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260743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750"/>
                                        <p:tgtEl>
                                          <p:spTgt spid="7"/>
                                        </p:tgtEl>
                                      </p:cBhvr>
                                    </p:animEffect>
                                    <p:anim calcmode="lin" valueType="num">
                                      <p:cBhvr>
                                        <p:cTn id="13" dur="750" fill="hold"/>
                                        <p:tgtEl>
                                          <p:spTgt spid="7"/>
                                        </p:tgtEl>
                                        <p:attrNameLst>
                                          <p:attrName>ppt_x</p:attrName>
                                        </p:attrNameLst>
                                      </p:cBhvr>
                                      <p:tavLst>
                                        <p:tav tm="0">
                                          <p:val>
                                            <p:strVal val="#ppt_x"/>
                                          </p:val>
                                        </p:tav>
                                        <p:tav tm="100000">
                                          <p:val>
                                            <p:strVal val="#ppt_x"/>
                                          </p:val>
                                        </p:tav>
                                      </p:tavLst>
                                    </p:anim>
                                    <p:anim calcmode="lin" valueType="num">
                                      <p:cBhvr>
                                        <p:cTn id="14"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750"/>
                                        <p:tgtEl>
                                          <p:spTgt spid="3"/>
                                        </p:tgtEl>
                                      </p:cBhvr>
                                    </p:animEffect>
                                    <p:anim calcmode="lin" valueType="num">
                                      <p:cBhvr>
                                        <p:cTn id="20" dur="750" fill="hold"/>
                                        <p:tgtEl>
                                          <p:spTgt spid="3"/>
                                        </p:tgtEl>
                                        <p:attrNameLst>
                                          <p:attrName>ppt_x</p:attrName>
                                        </p:attrNameLst>
                                      </p:cBhvr>
                                      <p:tavLst>
                                        <p:tav tm="0">
                                          <p:val>
                                            <p:strVal val="#ppt_x"/>
                                          </p:val>
                                        </p:tav>
                                        <p:tav tm="100000">
                                          <p:val>
                                            <p:strVal val="#ppt_x"/>
                                          </p:val>
                                        </p:tav>
                                      </p:tavLst>
                                    </p:anim>
                                    <p:anim calcmode="lin" valueType="num">
                                      <p:cBhvr>
                                        <p:cTn id="21"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749"/>
                                          </p:stCondLst>
                                        </p:cTn>
                                        <p:tgtEl>
                                          <p:spTgt spid="7"/>
                                        </p:tgtEl>
                                        <p:attrNameLst>
                                          <p:attrName>style.visibility</p:attrName>
                                        </p:attrNameLst>
                                      </p:cBhvr>
                                      <p:to>
                                        <p:strVal val="hidden"/>
                                      </p:to>
                                    </p:set>
                                  </p:childTnLst>
                                </p:cTn>
                              </p:par>
                            </p:childTnLst>
                          </p:cTn>
                        </p:par>
                        <p:par>
                          <p:cTn id="26" fill="hold">
                            <p:stCondLst>
                              <p:cond delay="750"/>
                            </p:stCondLst>
                            <p:childTnLst>
                              <p:par>
                                <p:cTn id="27" presetID="47"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750"/>
                                        <p:tgtEl>
                                          <p:spTgt spid="5"/>
                                        </p:tgtEl>
                                      </p:cBhvr>
                                    </p:animEffect>
                                    <p:anim calcmode="lin" valueType="num">
                                      <p:cBhvr>
                                        <p:cTn id="30" dur="750" fill="hold"/>
                                        <p:tgtEl>
                                          <p:spTgt spid="5"/>
                                        </p:tgtEl>
                                        <p:attrNameLst>
                                          <p:attrName>ppt_x</p:attrName>
                                        </p:attrNameLst>
                                      </p:cBhvr>
                                      <p:tavLst>
                                        <p:tav tm="0">
                                          <p:val>
                                            <p:strVal val="#ppt_x"/>
                                          </p:val>
                                        </p:tav>
                                        <p:tav tm="100000">
                                          <p:val>
                                            <p:strVal val="#ppt_x"/>
                                          </p:val>
                                        </p:tav>
                                      </p:tavLst>
                                    </p:anim>
                                    <p:anim calcmode="lin" valueType="num">
                                      <p:cBhvr>
                                        <p:cTn id="31" dur="750" fill="hold"/>
                                        <p:tgtEl>
                                          <p:spTgt spid="5"/>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750"/>
                                        <p:tgtEl>
                                          <p:spTgt spid="8"/>
                                        </p:tgtEl>
                                      </p:cBhvr>
                                    </p:animEffect>
                                    <p:anim calcmode="lin" valueType="num">
                                      <p:cBhvr>
                                        <p:cTn id="35" dur="750" fill="hold"/>
                                        <p:tgtEl>
                                          <p:spTgt spid="8"/>
                                        </p:tgtEl>
                                        <p:attrNameLst>
                                          <p:attrName>ppt_x</p:attrName>
                                        </p:attrNameLst>
                                      </p:cBhvr>
                                      <p:tavLst>
                                        <p:tav tm="0">
                                          <p:val>
                                            <p:strVal val="#ppt_x"/>
                                          </p:val>
                                        </p:tav>
                                        <p:tav tm="100000">
                                          <p:val>
                                            <p:strVal val="#ppt_x"/>
                                          </p:val>
                                        </p:tav>
                                      </p:tavLst>
                                    </p:anim>
                                    <p:anim calcmode="lin" valueType="num">
                                      <p:cBhvr>
                                        <p:cTn id="36" dur="750" fill="hold"/>
                                        <p:tgtEl>
                                          <p:spTgt spid="8"/>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750"/>
                                        <p:tgtEl>
                                          <p:spTgt spid="9"/>
                                        </p:tgtEl>
                                      </p:cBhvr>
                                    </p:animEffect>
                                    <p:anim calcmode="lin" valueType="num">
                                      <p:cBhvr>
                                        <p:cTn id="40" dur="750" fill="hold"/>
                                        <p:tgtEl>
                                          <p:spTgt spid="9"/>
                                        </p:tgtEl>
                                        <p:attrNameLst>
                                          <p:attrName>ppt_x</p:attrName>
                                        </p:attrNameLst>
                                      </p:cBhvr>
                                      <p:tavLst>
                                        <p:tav tm="0">
                                          <p:val>
                                            <p:strVal val="#ppt_x"/>
                                          </p:val>
                                        </p:tav>
                                        <p:tav tm="100000">
                                          <p:val>
                                            <p:strVal val="#ppt_x"/>
                                          </p:val>
                                        </p:tav>
                                      </p:tavLst>
                                    </p:anim>
                                    <p:anim calcmode="lin" valueType="num">
                                      <p:cBhvr>
                                        <p:cTn id="41" dur="750" fill="hold"/>
                                        <p:tgtEl>
                                          <p:spTgt spid="9"/>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750"/>
                                        <p:tgtEl>
                                          <p:spTgt spid="11"/>
                                        </p:tgtEl>
                                      </p:cBhvr>
                                    </p:animEffect>
                                    <p:anim calcmode="lin" valueType="num">
                                      <p:cBhvr>
                                        <p:cTn id="45" dur="750" fill="hold"/>
                                        <p:tgtEl>
                                          <p:spTgt spid="11"/>
                                        </p:tgtEl>
                                        <p:attrNameLst>
                                          <p:attrName>ppt_x</p:attrName>
                                        </p:attrNameLst>
                                      </p:cBhvr>
                                      <p:tavLst>
                                        <p:tav tm="0">
                                          <p:val>
                                            <p:strVal val="#ppt_x"/>
                                          </p:val>
                                        </p:tav>
                                        <p:tav tm="100000">
                                          <p:val>
                                            <p:strVal val="#ppt_x"/>
                                          </p:val>
                                        </p:tav>
                                      </p:tavLst>
                                    </p:anim>
                                    <p:anim calcmode="lin" valueType="num">
                                      <p:cBhvr>
                                        <p:cTn id="46"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750"/>
                                        <p:tgtEl>
                                          <p:spTgt spid="10"/>
                                        </p:tgtEl>
                                      </p:cBhvr>
                                    </p:animEffect>
                                    <p:anim calcmode="lin" valueType="num">
                                      <p:cBhvr>
                                        <p:cTn id="52" dur="750" fill="hold"/>
                                        <p:tgtEl>
                                          <p:spTgt spid="10"/>
                                        </p:tgtEl>
                                        <p:attrNameLst>
                                          <p:attrName>ppt_x</p:attrName>
                                        </p:attrNameLst>
                                      </p:cBhvr>
                                      <p:tavLst>
                                        <p:tav tm="0">
                                          <p:val>
                                            <p:strVal val="#ppt_x"/>
                                          </p:val>
                                        </p:tav>
                                        <p:tav tm="100000">
                                          <p:val>
                                            <p:strVal val="#ppt_x"/>
                                          </p:val>
                                        </p:tav>
                                      </p:tavLst>
                                    </p:anim>
                                    <p:anim calcmode="lin" valueType="num">
                                      <p:cBhvr>
                                        <p:cTn id="53" dur="7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750"/>
                                        <p:tgtEl>
                                          <p:spTgt spid="12"/>
                                        </p:tgtEl>
                                      </p:cBhvr>
                                    </p:animEffect>
                                    <p:anim calcmode="lin" valueType="num">
                                      <p:cBhvr>
                                        <p:cTn id="59" dur="750" fill="hold"/>
                                        <p:tgtEl>
                                          <p:spTgt spid="12"/>
                                        </p:tgtEl>
                                        <p:attrNameLst>
                                          <p:attrName>ppt_x</p:attrName>
                                        </p:attrNameLst>
                                      </p:cBhvr>
                                      <p:tavLst>
                                        <p:tav tm="0">
                                          <p:val>
                                            <p:strVal val="#ppt_x"/>
                                          </p:val>
                                        </p:tav>
                                        <p:tav tm="100000">
                                          <p:val>
                                            <p:strVal val="#ppt_x"/>
                                          </p:val>
                                        </p:tav>
                                      </p:tavLst>
                                    </p:anim>
                                    <p:anim calcmode="lin" valueType="num">
                                      <p:cBhvr>
                                        <p:cTn id="60" dur="7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7" grpId="1"/>
      <p:bldP spid="8" grpId="0"/>
      <p:bldP spid="11"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a:extLst>
              <a:ext uri="{FF2B5EF4-FFF2-40B4-BE49-F238E27FC236}">
                <a16:creationId xmlns:a16="http://schemas.microsoft.com/office/drawing/2014/main" id="{C0823F89-782D-1AA7-9403-546E99940BE7}"/>
              </a:ext>
            </a:extLst>
          </p:cNvPr>
          <p:cNvSpPr txBox="1"/>
          <p:nvPr/>
        </p:nvSpPr>
        <p:spPr>
          <a:xfrm>
            <a:off x="1542888" y="114190"/>
            <a:ext cx="8749035" cy="1200329"/>
          </a:xfrm>
          <a:prstGeom prst="rect">
            <a:avLst/>
          </a:prstGeom>
          <a:noFill/>
        </p:spPr>
        <p:txBody>
          <a:bodyPr wrap="square">
            <a:spAutoFit/>
          </a:bodyPr>
          <a:lstStyle/>
          <a:p>
            <a:pPr algn="ctr" defTabSz="914377"/>
            <a:r>
              <a:rPr lang="en-US" altLang="zh-CN" sz="3600" b="1" dirty="0">
                <a:solidFill>
                  <a:srgbClr val="C00000"/>
                </a:solidFill>
                <a:latin typeface="Arial" panose="020B0604020202020204" pitchFamily="34" charset="0"/>
                <a:ea typeface="微软雅黑" panose="020B0503020204020204" pitchFamily="34" charset="-122"/>
                <a:sym typeface="Arial" panose="020B0604020202020204" pitchFamily="34" charset="0"/>
              </a:rPr>
              <a:t>Translating big data:</a:t>
            </a:r>
          </a:p>
          <a:p>
            <a:pPr algn="ctr" defTabSz="914377"/>
            <a:r>
              <a:rPr lang="en-US" altLang="zh-CN" sz="3600" b="1" dirty="0">
                <a:solidFill>
                  <a:srgbClr val="C00000"/>
                </a:solidFill>
                <a:latin typeface="Arial" panose="020B0604020202020204" pitchFamily="34" charset="0"/>
                <a:ea typeface="微软雅黑" panose="020B0503020204020204" pitchFamily="34" charset="-122"/>
                <a:sym typeface="Arial" panose="020B0604020202020204" pitchFamily="34" charset="0"/>
              </a:rPr>
              <a:t>The proteomics challenge</a:t>
            </a:r>
          </a:p>
        </p:txBody>
      </p:sp>
      <p:sp>
        <p:nvSpPr>
          <p:cNvPr id="5" name="文本框 4">
            <a:extLst>
              <a:ext uri="{FF2B5EF4-FFF2-40B4-BE49-F238E27FC236}">
                <a16:creationId xmlns:a16="http://schemas.microsoft.com/office/drawing/2014/main" id="{B30F3C37-D7C6-7154-03BA-E21F4A52251D}"/>
              </a:ext>
            </a:extLst>
          </p:cNvPr>
          <p:cNvSpPr txBox="1"/>
          <p:nvPr/>
        </p:nvSpPr>
        <p:spPr>
          <a:xfrm>
            <a:off x="4161414" y="5291916"/>
            <a:ext cx="1582484" cy="369332"/>
          </a:xfrm>
          <a:prstGeom prst="rect">
            <a:avLst/>
          </a:prstGeom>
          <a:noFill/>
        </p:spPr>
        <p:txBody>
          <a:bodyPr wrap="none" rtlCol="0">
            <a:spAutoFit/>
          </a:bodyPr>
          <a:lstStyle/>
          <a:p>
            <a:pPr defTabSz="914377"/>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Science 2018</a:t>
            </a:r>
            <a:endParaRPr lang="zh-CN" altLang="en-US"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pic>
        <p:nvPicPr>
          <p:cNvPr id="3" name="图片 2">
            <a:extLst>
              <a:ext uri="{FF2B5EF4-FFF2-40B4-BE49-F238E27FC236}">
                <a16:creationId xmlns:a16="http://schemas.microsoft.com/office/drawing/2014/main" id="{40133360-65D6-848B-E7B7-F3D4E34B7F2C}"/>
              </a:ext>
            </a:extLst>
          </p:cNvPr>
          <p:cNvPicPr>
            <a:picLocks noChangeAspect="1"/>
          </p:cNvPicPr>
          <p:nvPr/>
        </p:nvPicPr>
        <p:blipFill>
          <a:blip r:embed="rId3"/>
          <a:stretch>
            <a:fillRect/>
          </a:stretch>
        </p:blipFill>
        <p:spPr>
          <a:xfrm>
            <a:off x="103339" y="1819188"/>
            <a:ext cx="5632622" cy="3168352"/>
          </a:xfrm>
          <a:prstGeom prst="rect">
            <a:avLst/>
          </a:prstGeom>
        </p:spPr>
      </p:pic>
      <p:sp>
        <p:nvSpPr>
          <p:cNvPr id="4" name="文本框 3">
            <a:extLst>
              <a:ext uri="{FF2B5EF4-FFF2-40B4-BE49-F238E27FC236}">
                <a16:creationId xmlns:a16="http://schemas.microsoft.com/office/drawing/2014/main" id="{2C8BC95A-3CAD-AE76-B0E8-DE53A04E64C6}"/>
              </a:ext>
            </a:extLst>
          </p:cNvPr>
          <p:cNvSpPr txBox="1"/>
          <p:nvPr/>
        </p:nvSpPr>
        <p:spPr>
          <a:xfrm>
            <a:off x="6096600" y="1628800"/>
            <a:ext cx="5400000" cy="1200329"/>
          </a:xfrm>
          <a:prstGeom prst="rect">
            <a:avLst/>
          </a:prstGeom>
          <a:noFill/>
        </p:spPr>
        <p:txBody>
          <a:bodyPr wrap="square">
            <a:spAutoFit/>
          </a:bodyPr>
          <a:lstStyle/>
          <a:p>
            <a:pPr algn="just"/>
            <a:r>
              <a:rPr lang="en-US" altLang="zh-CN" b="0" i="1" dirty="0">
                <a:solidFill>
                  <a:srgbClr val="262626"/>
                </a:solidFill>
                <a:effectLst/>
                <a:latin typeface="Arial" panose="020B0604020202020204" pitchFamily="34" charset="0"/>
                <a:ea typeface="微软雅黑" panose="020B0503020204020204" pitchFamily="34" charset="-122"/>
                <a:sym typeface="Arial" panose="020B0604020202020204" pitchFamily="34" charset="0"/>
              </a:rPr>
              <a:t>At this point, one thing is clear: Proteomics scientists do not lack data. Instead, most of these scientists would probably agree with Coon, who says, "</a:t>
            </a:r>
            <a:r>
              <a:rPr lang="en-US" altLang="zh-CN" b="1" i="1" dirty="0">
                <a:solidFill>
                  <a:srgbClr val="262626"/>
                </a:solidFill>
                <a:effectLst/>
                <a:latin typeface="Arial" panose="020B0604020202020204" pitchFamily="34" charset="0"/>
                <a:ea typeface="微软雅黑" panose="020B0503020204020204" pitchFamily="34" charset="-122"/>
                <a:sym typeface="Arial" panose="020B0604020202020204" pitchFamily="34" charset="0"/>
              </a:rPr>
              <a:t>We are drowning in data</a:t>
            </a:r>
            <a:r>
              <a:rPr lang="en-US" altLang="zh-CN" b="0" i="1" dirty="0">
                <a:solidFill>
                  <a:srgbClr val="262626"/>
                </a:solidFill>
                <a:effectLst/>
                <a:latin typeface="Arial" panose="020B0604020202020204" pitchFamily="34" charset="0"/>
                <a:ea typeface="微软雅黑" panose="020B0503020204020204" pitchFamily="34" charset="-122"/>
                <a:sym typeface="Arial" panose="020B0604020202020204" pitchFamily="34" charset="0"/>
              </a:rPr>
              <a:t>."</a:t>
            </a:r>
            <a:endParaRPr lang="zh-CN" altLang="en-US" i="1" dirty="0">
              <a:latin typeface="Arial" panose="020B0604020202020204" pitchFamily="34" charset="0"/>
              <a:ea typeface="微软雅黑" panose="020B0503020204020204" pitchFamily="34" charset="-122"/>
              <a:sym typeface="Arial" panose="020B0604020202020204" pitchFamily="34" charset="0"/>
            </a:endParaRPr>
          </a:p>
        </p:txBody>
      </p:sp>
      <p:pic>
        <p:nvPicPr>
          <p:cNvPr id="6" name="图片 5">
            <a:extLst>
              <a:ext uri="{FF2B5EF4-FFF2-40B4-BE49-F238E27FC236}">
                <a16:creationId xmlns:a16="http://schemas.microsoft.com/office/drawing/2014/main" id="{EA875ECE-80EC-F203-3EC1-D63E497D7E77}"/>
              </a:ext>
            </a:extLst>
          </p:cNvPr>
          <p:cNvPicPr>
            <a:picLocks noChangeAspect="1"/>
          </p:cNvPicPr>
          <p:nvPr/>
        </p:nvPicPr>
        <p:blipFill>
          <a:blip r:embed="rId4"/>
          <a:stretch>
            <a:fillRect/>
          </a:stretch>
        </p:blipFill>
        <p:spPr>
          <a:xfrm>
            <a:off x="6560994" y="2933275"/>
            <a:ext cx="1101048" cy="1260000"/>
          </a:xfrm>
          <a:prstGeom prst="rect">
            <a:avLst/>
          </a:prstGeom>
        </p:spPr>
      </p:pic>
      <p:sp>
        <p:nvSpPr>
          <p:cNvPr id="8" name="文本框 7">
            <a:extLst>
              <a:ext uri="{FF2B5EF4-FFF2-40B4-BE49-F238E27FC236}">
                <a16:creationId xmlns:a16="http://schemas.microsoft.com/office/drawing/2014/main" id="{05CA1702-122C-7EC0-13E3-250AAA9E314A}"/>
              </a:ext>
            </a:extLst>
          </p:cNvPr>
          <p:cNvSpPr txBox="1"/>
          <p:nvPr/>
        </p:nvSpPr>
        <p:spPr>
          <a:xfrm>
            <a:off x="7817085" y="3212976"/>
            <a:ext cx="3672408" cy="646331"/>
          </a:xfrm>
          <a:prstGeom prst="rect">
            <a:avLst/>
          </a:prstGeom>
          <a:noFill/>
        </p:spPr>
        <p:txBody>
          <a:bodyPr wrap="square">
            <a:spAutoFit/>
          </a:bodyPr>
          <a:lstStyle/>
          <a:p>
            <a:pPr algn="ctr"/>
            <a:r>
              <a:rPr lang="en-US" altLang="zh-CN" dirty="0">
                <a:latin typeface="Arial" panose="020B0604020202020204" pitchFamily="34" charset="0"/>
                <a:ea typeface="微软雅黑" panose="020B0503020204020204" pitchFamily="34" charset="-122"/>
                <a:sym typeface="Arial" panose="020B0604020202020204" pitchFamily="34" charset="0"/>
              </a:rPr>
              <a:t>Joshua Coon</a:t>
            </a:r>
          </a:p>
          <a:p>
            <a:pPr algn="ctr"/>
            <a:r>
              <a:rPr lang="en-US" altLang="zh-CN" dirty="0">
                <a:latin typeface="Arial" panose="020B0604020202020204" pitchFamily="34" charset="0"/>
                <a:ea typeface="微软雅黑" panose="020B0503020204020204" pitchFamily="34" charset="-122"/>
                <a:sym typeface="Arial" panose="020B0604020202020204" pitchFamily="34" charset="0"/>
              </a:rPr>
              <a:t>University of Wisconsin–Madison</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1" name="文本框 20">
            <a:extLst>
              <a:ext uri="{FF2B5EF4-FFF2-40B4-BE49-F238E27FC236}">
                <a16:creationId xmlns:a16="http://schemas.microsoft.com/office/drawing/2014/main" id="{0D712C99-954B-51F2-39A8-F345B5700CCC}"/>
              </a:ext>
            </a:extLst>
          </p:cNvPr>
          <p:cNvSpPr txBox="1"/>
          <p:nvPr/>
        </p:nvSpPr>
        <p:spPr>
          <a:xfrm>
            <a:off x="6096600" y="4547530"/>
            <a:ext cx="5688032" cy="923330"/>
          </a:xfrm>
          <a:prstGeom prst="rect">
            <a:avLst/>
          </a:prstGeom>
          <a:noFill/>
        </p:spPr>
        <p:txBody>
          <a:bodyPr wrap="square">
            <a:spAutoFit/>
          </a:bodyPr>
          <a:lstStyle/>
          <a:p>
            <a:pPr algn="just"/>
            <a:r>
              <a:rPr lang="en-US" altLang="zh-CN" b="0" i="1" dirty="0">
                <a:solidFill>
                  <a:srgbClr val="262626"/>
                </a:solidFill>
                <a:effectLst/>
                <a:latin typeface="Arial" panose="020B0604020202020204" pitchFamily="34" charset="0"/>
                <a:ea typeface="微软雅黑" panose="020B0503020204020204" pitchFamily="34" charset="-122"/>
                <a:sym typeface="Arial" panose="020B0604020202020204" pitchFamily="34" charset="0"/>
              </a:rPr>
              <a:t>“I think </a:t>
            </a:r>
            <a:r>
              <a:rPr lang="en-US" altLang="zh-CN" b="1" i="1" dirty="0">
                <a:solidFill>
                  <a:srgbClr val="262626"/>
                </a:solidFill>
                <a:effectLst/>
                <a:latin typeface="Arial" panose="020B0604020202020204" pitchFamily="34" charset="0"/>
                <a:ea typeface="微软雅黑" panose="020B0503020204020204" pitchFamily="34" charset="-122"/>
                <a:sym typeface="Arial" panose="020B0604020202020204" pitchFamily="34" charset="0"/>
              </a:rPr>
              <a:t>artificial intelligence, machine learning, and deep learning </a:t>
            </a:r>
            <a:r>
              <a:rPr lang="en-US" altLang="zh-CN" b="0" i="1" dirty="0">
                <a:solidFill>
                  <a:srgbClr val="262626"/>
                </a:solidFill>
                <a:effectLst/>
                <a:latin typeface="Arial" panose="020B0604020202020204" pitchFamily="34" charset="0"/>
                <a:ea typeface="微软雅黑" panose="020B0503020204020204" pitchFamily="34" charset="-122"/>
                <a:sym typeface="Arial" panose="020B0604020202020204" pitchFamily="34" charset="0"/>
              </a:rPr>
              <a:t>are exciting areas in technology that encourage scientists to share big data.”</a:t>
            </a:r>
            <a:endParaRPr lang="zh-CN" altLang="en-US" i="1" dirty="0">
              <a:latin typeface="Arial" panose="020B0604020202020204" pitchFamily="34" charset="0"/>
              <a:ea typeface="微软雅黑" panose="020B0503020204020204" pitchFamily="34" charset="-122"/>
              <a:sym typeface="Arial" panose="020B0604020202020204" pitchFamily="34" charset="0"/>
            </a:endParaRPr>
          </a:p>
        </p:txBody>
      </p:sp>
      <p:sp>
        <p:nvSpPr>
          <p:cNvPr id="23" name="文本框 22">
            <a:extLst>
              <a:ext uri="{FF2B5EF4-FFF2-40B4-BE49-F238E27FC236}">
                <a16:creationId xmlns:a16="http://schemas.microsoft.com/office/drawing/2014/main" id="{D8904E55-C7F2-8AC5-263A-8C26FB0AC3E0}"/>
              </a:ext>
            </a:extLst>
          </p:cNvPr>
          <p:cNvSpPr txBox="1"/>
          <p:nvPr/>
        </p:nvSpPr>
        <p:spPr>
          <a:xfrm>
            <a:off x="7927015" y="5823201"/>
            <a:ext cx="3452548" cy="646331"/>
          </a:xfrm>
          <a:prstGeom prst="rect">
            <a:avLst/>
          </a:prstGeom>
          <a:noFill/>
        </p:spPr>
        <p:txBody>
          <a:bodyPr wrap="square">
            <a:spAutoFit/>
          </a:bodyPr>
          <a:lstStyle/>
          <a:p>
            <a:pPr algn="ctr"/>
            <a:r>
              <a:rPr lang="en-US" altLang="zh-CN" dirty="0">
                <a:latin typeface="Arial" panose="020B0604020202020204" pitchFamily="34" charset="0"/>
                <a:ea typeface="微软雅黑" panose="020B0503020204020204" pitchFamily="34" charset="-122"/>
                <a:sym typeface="Arial" panose="020B0604020202020204" pitchFamily="34" charset="0"/>
              </a:rPr>
              <a:t>Henry Rodriguez</a:t>
            </a:r>
          </a:p>
          <a:p>
            <a:pPr algn="ctr"/>
            <a:r>
              <a:rPr lang="en-US" altLang="zh-CN" dirty="0">
                <a:latin typeface="Arial" panose="020B0604020202020204" pitchFamily="34" charset="0"/>
                <a:ea typeface="微软雅黑" panose="020B0503020204020204" pitchFamily="34" charset="-122"/>
                <a:sym typeface="Arial" panose="020B0604020202020204" pitchFamily="34" charset="0"/>
              </a:rPr>
              <a:t>Director of the Office of CPTAC</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pic>
        <p:nvPicPr>
          <p:cNvPr id="24" name="图片 23">
            <a:extLst>
              <a:ext uri="{FF2B5EF4-FFF2-40B4-BE49-F238E27FC236}">
                <a16:creationId xmlns:a16="http://schemas.microsoft.com/office/drawing/2014/main" id="{A762FB33-9876-C58A-3B27-97BC67008E80}"/>
              </a:ext>
            </a:extLst>
          </p:cNvPr>
          <p:cNvPicPr>
            <a:picLocks noChangeAspect="1"/>
          </p:cNvPicPr>
          <p:nvPr/>
        </p:nvPicPr>
        <p:blipFill>
          <a:blip r:embed="rId5"/>
          <a:stretch>
            <a:fillRect/>
          </a:stretch>
        </p:blipFill>
        <p:spPr>
          <a:xfrm>
            <a:off x="6650873" y="5551367"/>
            <a:ext cx="921291" cy="1190001"/>
          </a:xfrm>
          <a:prstGeom prst="rect">
            <a:avLst/>
          </a:prstGeom>
        </p:spPr>
      </p:pic>
    </p:spTree>
    <p:extLst>
      <p:ext uri="{BB962C8B-B14F-4D97-AF65-F5344CB8AC3E}">
        <p14:creationId xmlns:p14="http://schemas.microsoft.com/office/powerpoint/2010/main" val="406282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21"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heme/theme1.xml><?xml version="1.0" encoding="utf-8"?>
<a:theme xmlns:a="http://schemas.openxmlformats.org/drawingml/2006/main" name="微雅">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微雅">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微雅">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微雅">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xfnjw15">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19269</TotalTime>
  <Words>2613</Words>
  <Application>Microsoft Office PowerPoint</Application>
  <PresentationFormat>宽屏</PresentationFormat>
  <Paragraphs>388</Paragraphs>
  <Slides>30</Slides>
  <Notes>20</Notes>
  <HiddenSlides>0</HiddenSlides>
  <MMClips>0</MMClips>
  <ScaleCrop>false</ScaleCrop>
  <HeadingPairs>
    <vt:vector size="8" baseType="variant">
      <vt:variant>
        <vt:lpstr>已用的字体</vt:lpstr>
      </vt:variant>
      <vt:variant>
        <vt:i4>11</vt:i4>
      </vt:variant>
      <vt:variant>
        <vt:lpstr>主题</vt:lpstr>
      </vt:variant>
      <vt:variant>
        <vt:i4>6</vt:i4>
      </vt:variant>
      <vt:variant>
        <vt:lpstr>嵌入 OLE 服务器</vt:lpstr>
      </vt:variant>
      <vt:variant>
        <vt:i4>1</vt:i4>
      </vt:variant>
      <vt:variant>
        <vt:lpstr>幻灯片标题</vt:lpstr>
      </vt:variant>
      <vt:variant>
        <vt:i4>30</vt:i4>
      </vt:variant>
    </vt:vector>
  </HeadingPairs>
  <TitlesOfParts>
    <vt:vector size="48" baseType="lpstr">
      <vt:lpstr>-apple-system</vt:lpstr>
      <vt:lpstr>pingfang SC</vt:lpstr>
      <vt:lpstr>roboto</vt:lpstr>
      <vt:lpstr>等线</vt:lpstr>
      <vt:lpstr>等线 Light</vt:lpstr>
      <vt:lpstr>微软雅黑</vt:lpstr>
      <vt:lpstr>Arial</vt:lpstr>
      <vt:lpstr>Arial</vt:lpstr>
      <vt:lpstr>Calibri</vt:lpstr>
      <vt:lpstr>Times New Roman</vt:lpstr>
      <vt:lpstr>Wingdings</vt:lpstr>
      <vt:lpstr>微雅</vt:lpstr>
      <vt:lpstr>Office 主题</vt:lpstr>
      <vt:lpstr>1_微雅</vt:lpstr>
      <vt:lpstr>Office 主题​​</vt:lpstr>
      <vt:lpstr>1_Office 主题​​</vt:lpstr>
      <vt:lpstr>3_Office 主题​​</vt:lpstr>
      <vt:lpstr>Prism 8</vt:lpstr>
      <vt:lpstr>特别感谢pFind团队对计算蛋白质组学的巨大贡献和坚守！</vt:lpstr>
      <vt:lpstr>AI-based large-scale proteomics data analysis</vt:lpstr>
      <vt:lpstr>PowerPoint 演示文稿</vt:lpstr>
      <vt:lpstr>PowerPoint 演示文稿</vt:lpstr>
      <vt:lpstr>PowerPoint 演示文稿</vt:lpstr>
      <vt:lpstr>PowerPoint 演示文稿</vt:lpstr>
      <vt:lpstr>PowerPoint 演示文稿</vt:lpstr>
      <vt:lpstr>LLM for proteomics data?</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大规模蛋白质组数据分析的核心问题之一</vt:lpstr>
      <vt:lpstr>PowerPoint 演示文稿</vt:lpstr>
      <vt:lpstr>PowerPoint 演示文稿</vt:lpstr>
      <vt:lpstr>PowerPoint 演示文稿</vt:lpstr>
      <vt:lpstr>PowerPoint 演示文稿</vt:lpstr>
      <vt:lpstr>DeepRTAlign抗干扰能力强</vt:lpstr>
      <vt:lpstr>基于对齐后的离子构建HCC复发预测分类器</vt:lpstr>
      <vt:lpstr>小结</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changcheng</dc:creator>
  <cp:lastModifiedBy>cheng</cp:lastModifiedBy>
  <cp:revision>2580</cp:revision>
  <dcterms:created xsi:type="dcterms:W3CDTF">2012-08-22T15:19:36Z</dcterms:created>
  <dcterms:modified xsi:type="dcterms:W3CDTF">2023-08-30T04:40:57Z</dcterms:modified>
</cp:coreProperties>
</file>