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357" r:id="rId3"/>
    <p:sldId id="401" r:id="rId4"/>
    <p:sldId id="363" r:id="rId5"/>
    <p:sldId id="365" r:id="rId6"/>
    <p:sldId id="366" r:id="rId7"/>
    <p:sldId id="360" r:id="rId8"/>
    <p:sldId id="361" r:id="rId9"/>
    <p:sldId id="408" r:id="rId10"/>
    <p:sldId id="409" r:id="rId11"/>
    <p:sldId id="416" r:id="rId12"/>
    <p:sldId id="415" r:id="rId13"/>
    <p:sldId id="402" r:id="rId14"/>
    <p:sldId id="269" r:id="rId15"/>
    <p:sldId id="270" r:id="rId16"/>
    <p:sldId id="271" r:id="rId17"/>
    <p:sldId id="276" r:id="rId18"/>
    <p:sldId id="277" r:id="rId19"/>
    <p:sldId id="275" r:id="rId20"/>
    <p:sldId id="280" r:id="rId21"/>
    <p:sldId id="282" r:id="rId22"/>
    <p:sldId id="283" r:id="rId23"/>
    <p:sldId id="284" r:id="rId24"/>
    <p:sldId id="285" r:id="rId25"/>
    <p:sldId id="286" r:id="rId26"/>
    <p:sldId id="291" r:id="rId27"/>
    <p:sldId id="405" r:id="rId28"/>
    <p:sldId id="404" r:id="rId29"/>
    <p:sldId id="288" r:id="rId30"/>
    <p:sldId id="369" r:id="rId31"/>
    <p:sldId id="410" r:id="rId32"/>
    <p:sldId id="375" r:id="rId33"/>
    <p:sldId id="412" r:id="rId34"/>
    <p:sldId id="414" r:id="rId35"/>
    <p:sldId id="289" r:id="rId36"/>
    <p:sldId id="290" r:id="rId37"/>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20"/>
    <p:restoredTop sz="94660"/>
  </p:normalViewPr>
  <p:slideViewPr>
    <p:cSldViewPr>
      <p:cViewPr>
        <p:scale>
          <a:sx n="80" d="100"/>
          <a:sy n="80" d="100"/>
        </p:scale>
        <p:origin x="-581" y="-18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0C5FD-2F9E-42CA-87BF-787A37308E4E}" type="datetimeFigureOut">
              <a:rPr lang="zh-CN" altLang="en-US" smtClean="0"/>
              <a:pPr/>
              <a:t>2023/8/30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6AFC66-3A7B-4E84-BAEA-5DA5A59D64E8}" type="slidenum">
              <a:rPr lang="zh-CN" altLang="en-US" smtClean="0"/>
              <a:pPr/>
              <a:t>‹#›</a:t>
            </a:fld>
            <a:endParaRPr lang="zh-CN" altLang="en-US"/>
          </a:p>
        </p:txBody>
      </p:sp>
    </p:spTree>
    <p:extLst>
      <p:ext uri="{BB962C8B-B14F-4D97-AF65-F5344CB8AC3E}">
        <p14:creationId xmlns="" xmlns:p14="http://schemas.microsoft.com/office/powerpoint/2010/main" val="960187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xfrm>
            <a:off x="2924175" y="849313"/>
            <a:ext cx="4081463" cy="2295525"/>
          </a:xfrm>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2</a:t>
            </a:fld>
            <a:endParaRPr lang="en-US" altLang="zh-CN" sz="1200">
              <a:latin typeface="Calibri" pitchFamily="34" charset="0"/>
            </a:endParaRPr>
          </a:p>
        </p:txBody>
      </p:sp>
    </p:spTree>
    <p:extLst>
      <p:ext uri="{BB962C8B-B14F-4D97-AF65-F5344CB8AC3E}">
        <p14:creationId xmlns="" xmlns:p14="http://schemas.microsoft.com/office/powerpoint/2010/main" val="4008104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xfrm>
            <a:off x="2924175" y="849313"/>
            <a:ext cx="4081463" cy="2295525"/>
          </a:xfrm>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11</a:t>
            </a:fld>
            <a:endParaRPr lang="en-US" altLang="zh-CN" sz="1200">
              <a:latin typeface="Calibri" pitchFamily="34" charset="0"/>
            </a:endParaRPr>
          </a:p>
        </p:txBody>
      </p:sp>
    </p:spTree>
    <p:extLst>
      <p:ext uri="{BB962C8B-B14F-4D97-AF65-F5344CB8AC3E}">
        <p14:creationId xmlns="" xmlns:p14="http://schemas.microsoft.com/office/powerpoint/2010/main" val="3735401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12</a:t>
            </a:fld>
            <a:endParaRPr lang="en-US" altLang="zh-CN" sz="1200">
              <a:latin typeface="Calibri" pitchFamily="34" charset="0"/>
            </a:endParaRPr>
          </a:p>
        </p:txBody>
      </p:sp>
    </p:spTree>
    <p:extLst>
      <p:ext uri="{BB962C8B-B14F-4D97-AF65-F5344CB8AC3E}">
        <p14:creationId xmlns="" xmlns:p14="http://schemas.microsoft.com/office/powerpoint/2010/main" val="3479501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13</a:t>
            </a:fld>
            <a:endParaRPr lang="en-US" altLang="zh-CN" sz="1200">
              <a:latin typeface="Calibri" pitchFamily="34" charset="0"/>
            </a:endParaRPr>
          </a:p>
        </p:txBody>
      </p:sp>
    </p:spTree>
    <p:extLst>
      <p:ext uri="{BB962C8B-B14F-4D97-AF65-F5344CB8AC3E}">
        <p14:creationId xmlns="" xmlns:p14="http://schemas.microsoft.com/office/powerpoint/2010/main" val="4288568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14</a:t>
            </a:fld>
            <a:endParaRPr lang="en-US" altLang="zh-CN" sz="1200">
              <a:latin typeface="Calibri" pitchFamily="34" charset="0"/>
            </a:endParaRPr>
          </a:p>
        </p:txBody>
      </p:sp>
    </p:spTree>
    <p:extLst>
      <p:ext uri="{BB962C8B-B14F-4D97-AF65-F5344CB8AC3E}">
        <p14:creationId xmlns="" xmlns:p14="http://schemas.microsoft.com/office/powerpoint/2010/main" val="2278753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xfrm>
            <a:off x="2924175" y="849313"/>
            <a:ext cx="4081463" cy="2295525"/>
          </a:xfrm>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15</a:t>
            </a:fld>
            <a:endParaRPr lang="en-US" altLang="zh-CN" sz="1200">
              <a:latin typeface="Calibri" pitchFamily="34" charset="0"/>
            </a:endParaRPr>
          </a:p>
        </p:txBody>
      </p:sp>
    </p:spTree>
    <p:extLst>
      <p:ext uri="{BB962C8B-B14F-4D97-AF65-F5344CB8AC3E}">
        <p14:creationId xmlns="" xmlns:p14="http://schemas.microsoft.com/office/powerpoint/2010/main" val="992496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xfrm>
            <a:off x="2924175" y="849313"/>
            <a:ext cx="4081463" cy="2295525"/>
          </a:xfrm>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16</a:t>
            </a:fld>
            <a:endParaRPr lang="en-US" altLang="zh-CN" sz="1200">
              <a:latin typeface="Calibri" pitchFamily="34" charset="0"/>
            </a:endParaRPr>
          </a:p>
        </p:txBody>
      </p:sp>
    </p:spTree>
    <p:extLst>
      <p:ext uri="{BB962C8B-B14F-4D97-AF65-F5344CB8AC3E}">
        <p14:creationId xmlns="" xmlns:p14="http://schemas.microsoft.com/office/powerpoint/2010/main" val="708720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17</a:t>
            </a:fld>
            <a:endParaRPr lang="en-US" altLang="zh-CN" sz="1200">
              <a:latin typeface="Calibri" pitchFamily="34" charset="0"/>
            </a:endParaRPr>
          </a:p>
        </p:txBody>
      </p:sp>
    </p:spTree>
    <p:extLst>
      <p:ext uri="{BB962C8B-B14F-4D97-AF65-F5344CB8AC3E}">
        <p14:creationId xmlns="" xmlns:p14="http://schemas.microsoft.com/office/powerpoint/2010/main" val="3864577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18</a:t>
            </a:fld>
            <a:endParaRPr lang="en-US" altLang="zh-CN" sz="1200">
              <a:latin typeface="Calibri" pitchFamily="34" charset="0"/>
            </a:endParaRPr>
          </a:p>
        </p:txBody>
      </p:sp>
    </p:spTree>
    <p:extLst>
      <p:ext uri="{BB962C8B-B14F-4D97-AF65-F5344CB8AC3E}">
        <p14:creationId xmlns="" xmlns:p14="http://schemas.microsoft.com/office/powerpoint/2010/main" val="1830448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19</a:t>
            </a:fld>
            <a:endParaRPr lang="en-US" altLang="zh-CN" sz="1200">
              <a:latin typeface="Calibri" pitchFamily="34" charset="0"/>
            </a:endParaRPr>
          </a:p>
        </p:txBody>
      </p:sp>
    </p:spTree>
    <p:extLst>
      <p:ext uri="{BB962C8B-B14F-4D97-AF65-F5344CB8AC3E}">
        <p14:creationId xmlns="" xmlns:p14="http://schemas.microsoft.com/office/powerpoint/2010/main" val="3556422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xfrm>
            <a:off x="2924175" y="849313"/>
            <a:ext cx="4081463" cy="2295525"/>
          </a:xfrm>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20</a:t>
            </a:fld>
            <a:endParaRPr lang="en-US" altLang="zh-CN" sz="1200">
              <a:latin typeface="Calibri" pitchFamily="34" charset="0"/>
            </a:endParaRPr>
          </a:p>
        </p:txBody>
      </p:sp>
    </p:spTree>
    <p:extLst>
      <p:ext uri="{BB962C8B-B14F-4D97-AF65-F5344CB8AC3E}">
        <p14:creationId xmlns="" xmlns:p14="http://schemas.microsoft.com/office/powerpoint/2010/main" val="3443092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xfrm>
            <a:off x="2924175" y="849313"/>
            <a:ext cx="4081463" cy="2295525"/>
          </a:xfrm>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3</a:t>
            </a:fld>
            <a:endParaRPr lang="en-US" altLang="zh-CN" sz="1200">
              <a:latin typeface="Calibri" pitchFamily="34" charset="0"/>
            </a:endParaRPr>
          </a:p>
        </p:txBody>
      </p:sp>
    </p:spTree>
    <p:extLst>
      <p:ext uri="{BB962C8B-B14F-4D97-AF65-F5344CB8AC3E}">
        <p14:creationId xmlns="" xmlns:p14="http://schemas.microsoft.com/office/powerpoint/2010/main" val="2014028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xfrm>
            <a:off x="2924175" y="849313"/>
            <a:ext cx="4081463" cy="2295525"/>
          </a:xfrm>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21</a:t>
            </a:fld>
            <a:endParaRPr lang="en-US" altLang="zh-CN" sz="1200">
              <a:latin typeface="Calibri" pitchFamily="34" charset="0"/>
            </a:endParaRPr>
          </a:p>
        </p:txBody>
      </p:sp>
    </p:spTree>
    <p:extLst>
      <p:ext uri="{BB962C8B-B14F-4D97-AF65-F5344CB8AC3E}">
        <p14:creationId xmlns="" xmlns:p14="http://schemas.microsoft.com/office/powerpoint/2010/main" val="2244032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22</a:t>
            </a:fld>
            <a:endParaRPr lang="en-US" altLang="zh-CN" sz="1200">
              <a:latin typeface="Calibri" pitchFamily="34" charset="0"/>
            </a:endParaRPr>
          </a:p>
        </p:txBody>
      </p:sp>
    </p:spTree>
    <p:extLst>
      <p:ext uri="{BB962C8B-B14F-4D97-AF65-F5344CB8AC3E}">
        <p14:creationId xmlns="" xmlns:p14="http://schemas.microsoft.com/office/powerpoint/2010/main" val="757540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23</a:t>
            </a:fld>
            <a:endParaRPr lang="en-US" altLang="zh-CN" sz="1200">
              <a:latin typeface="Calibri" pitchFamily="34" charset="0"/>
            </a:endParaRPr>
          </a:p>
        </p:txBody>
      </p:sp>
    </p:spTree>
    <p:extLst>
      <p:ext uri="{BB962C8B-B14F-4D97-AF65-F5344CB8AC3E}">
        <p14:creationId xmlns="" xmlns:p14="http://schemas.microsoft.com/office/powerpoint/2010/main" val="4031076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xfrm>
            <a:off x="2924175" y="849313"/>
            <a:ext cx="4081463" cy="2295525"/>
          </a:xfrm>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24</a:t>
            </a:fld>
            <a:endParaRPr lang="en-US" altLang="zh-CN" sz="1200">
              <a:latin typeface="Calibri" pitchFamily="34" charset="0"/>
            </a:endParaRPr>
          </a:p>
        </p:txBody>
      </p:sp>
    </p:spTree>
    <p:extLst>
      <p:ext uri="{BB962C8B-B14F-4D97-AF65-F5344CB8AC3E}">
        <p14:creationId xmlns="" xmlns:p14="http://schemas.microsoft.com/office/powerpoint/2010/main" val="1851399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xfrm>
            <a:off x="2924175" y="849313"/>
            <a:ext cx="4081463" cy="2295525"/>
          </a:xfrm>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25</a:t>
            </a:fld>
            <a:endParaRPr lang="en-US" altLang="zh-CN" sz="1200">
              <a:latin typeface="Calibri" pitchFamily="34" charset="0"/>
            </a:endParaRPr>
          </a:p>
        </p:txBody>
      </p:sp>
    </p:spTree>
    <p:extLst>
      <p:ext uri="{BB962C8B-B14F-4D97-AF65-F5344CB8AC3E}">
        <p14:creationId xmlns="" xmlns:p14="http://schemas.microsoft.com/office/powerpoint/2010/main" val="3764310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26</a:t>
            </a:fld>
            <a:endParaRPr lang="en-US" altLang="zh-CN" sz="1200">
              <a:latin typeface="Calibri" pitchFamily="34" charset="0"/>
            </a:endParaRPr>
          </a:p>
        </p:txBody>
      </p:sp>
    </p:spTree>
    <p:extLst>
      <p:ext uri="{BB962C8B-B14F-4D97-AF65-F5344CB8AC3E}">
        <p14:creationId xmlns="" xmlns:p14="http://schemas.microsoft.com/office/powerpoint/2010/main" val="3006528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xfrm>
            <a:off x="2924175" y="849313"/>
            <a:ext cx="4081463" cy="2295525"/>
          </a:xfrm>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27</a:t>
            </a:fld>
            <a:endParaRPr lang="en-US" altLang="zh-CN" sz="1200">
              <a:latin typeface="Calibri" pitchFamily="34" charset="0"/>
            </a:endParaRPr>
          </a:p>
        </p:txBody>
      </p:sp>
    </p:spTree>
    <p:extLst>
      <p:ext uri="{BB962C8B-B14F-4D97-AF65-F5344CB8AC3E}">
        <p14:creationId xmlns="" xmlns:p14="http://schemas.microsoft.com/office/powerpoint/2010/main" val="151717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xfrm>
            <a:off x="2924175" y="849313"/>
            <a:ext cx="4081463" cy="2295525"/>
          </a:xfrm>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28</a:t>
            </a:fld>
            <a:endParaRPr lang="en-US" altLang="zh-CN" sz="1200">
              <a:latin typeface="Calibri" pitchFamily="34" charset="0"/>
            </a:endParaRPr>
          </a:p>
        </p:txBody>
      </p:sp>
    </p:spTree>
    <p:extLst>
      <p:ext uri="{BB962C8B-B14F-4D97-AF65-F5344CB8AC3E}">
        <p14:creationId xmlns="" xmlns:p14="http://schemas.microsoft.com/office/powerpoint/2010/main" val="2518391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xfrm>
            <a:off x="2924175" y="849313"/>
            <a:ext cx="4081463" cy="2295525"/>
          </a:xfrm>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29</a:t>
            </a:fld>
            <a:endParaRPr lang="en-US" altLang="zh-CN" sz="1200">
              <a:latin typeface="Calibri" pitchFamily="34" charset="0"/>
            </a:endParaRPr>
          </a:p>
        </p:txBody>
      </p:sp>
    </p:spTree>
    <p:extLst>
      <p:ext uri="{BB962C8B-B14F-4D97-AF65-F5344CB8AC3E}">
        <p14:creationId xmlns="" xmlns:p14="http://schemas.microsoft.com/office/powerpoint/2010/main" val="2349809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CEE005E-B4BE-42DA-A7C1-F4A6D6BC9DF4}" type="slidenum">
              <a:rPr lang="zh-CN" altLang="en-US" smtClean="0"/>
              <a:pPr/>
              <a:t>30</a:t>
            </a:fld>
            <a:endParaRPr lang="zh-CN" altLang="en-US"/>
          </a:p>
        </p:txBody>
      </p:sp>
    </p:spTree>
    <p:extLst>
      <p:ext uri="{BB962C8B-B14F-4D97-AF65-F5344CB8AC3E}">
        <p14:creationId xmlns="" xmlns:p14="http://schemas.microsoft.com/office/powerpoint/2010/main" val="2840164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4</a:t>
            </a:fld>
            <a:endParaRPr lang="en-US" altLang="zh-CN" sz="1200">
              <a:latin typeface="Calibri" pitchFamily="34" charset="0"/>
            </a:endParaRPr>
          </a:p>
        </p:txBody>
      </p:sp>
    </p:spTree>
    <p:extLst>
      <p:ext uri="{BB962C8B-B14F-4D97-AF65-F5344CB8AC3E}">
        <p14:creationId xmlns="" xmlns:p14="http://schemas.microsoft.com/office/powerpoint/2010/main" val="3799404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31</a:t>
            </a:fld>
            <a:endParaRPr lang="en-US" altLang="zh-CN" sz="1200">
              <a:latin typeface="Calibri" pitchFamily="34" charset="0"/>
            </a:endParaRPr>
          </a:p>
        </p:txBody>
      </p:sp>
    </p:spTree>
    <p:extLst>
      <p:ext uri="{BB962C8B-B14F-4D97-AF65-F5344CB8AC3E}">
        <p14:creationId xmlns="" xmlns:p14="http://schemas.microsoft.com/office/powerpoint/2010/main" val="640089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32</a:t>
            </a:fld>
            <a:endParaRPr lang="en-US" altLang="zh-CN" sz="1200">
              <a:latin typeface="Calibri" pitchFamily="34" charset="0"/>
            </a:endParaRPr>
          </a:p>
        </p:txBody>
      </p:sp>
    </p:spTree>
    <p:extLst>
      <p:ext uri="{BB962C8B-B14F-4D97-AF65-F5344CB8AC3E}">
        <p14:creationId xmlns="" xmlns:p14="http://schemas.microsoft.com/office/powerpoint/2010/main" val="2259858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33</a:t>
            </a:fld>
            <a:endParaRPr lang="en-US" altLang="zh-CN" sz="1200">
              <a:latin typeface="Calibri" pitchFamily="34" charset="0"/>
            </a:endParaRPr>
          </a:p>
        </p:txBody>
      </p:sp>
    </p:spTree>
    <p:extLst>
      <p:ext uri="{BB962C8B-B14F-4D97-AF65-F5344CB8AC3E}">
        <p14:creationId xmlns="" xmlns:p14="http://schemas.microsoft.com/office/powerpoint/2010/main" val="3522911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34</a:t>
            </a:fld>
            <a:endParaRPr lang="en-US" altLang="zh-CN" sz="1200">
              <a:latin typeface="Calibri" pitchFamily="34" charset="0"/>
            </a:endParaRPr>
          </a:p>
        </p:txBody>
      </p:sp>
    </p:spTree>
    <p:extLst>
      <p:ext uri="{BB962C8B-B14F-4D97-AF65-F5344CB8AC3E}">
        <p14:creationId xmlns="" xmlns:p14="http://schemas.microsoft.com/office/powerpoint/2010/main" val="22015679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35</a:t>
            </a:fld>
            <a:endParaRPr lang="en-US" altLang="zh-CN" sz="1200">
              <a:latin typeface="Calibri" pitchFamily="34" charset="0"/>
            </a:endParaRPr>
          </a:p>
        </p:txBody>
      </p:sp>
    </p:spTree>
    <p:extLst>
      <p:ext uri="{BB962C8B-B14F-4D97-AF65-F5344CB8AC3E}">
        <p14:creationId xmlns="" xmlns:p14="http://schemas.microsoft.com/office/powerpoint/2010/main" val="9439996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xfrm>
            <a:off x="2924175" y="849313"/>
            <a:ext cx="4081463" cy="2295525"/>
          </a:xfrm>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36</a:t>
            </a:fld>
            <a:endParaRPr lang="en-US" altLang="zh-CN" sz="1200">
              <a:latin typeface="Calibri" pitchFamily="34" charset="0"/>
            </a:endParaRPr>
          </a:p>
        </p:txBody>
      </p:sp>
    </p:spTree>
    <p:extLst>
      <p:ext uri="{BB962C8B-B14F-4D97-AF65-F5344CB8AC3E}">
        <p14:creationId xmlns="" xmlns:p14="http://schemas.microsoft.com/office/powerpoint/2010/main" val="3041014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5</a:t>
            </a:fld>
            <a:endParaRPr lang="en-US" altLang="zh-CN" sz="1200">
              <a:latin typeface="Calibri" pitchFamily="34" charset="0"/>
            </a:endParaRPr>
          </a:p>
        </p:txBody>
      </p:sp>
    </p:spTree>
    <p:extLst>
      <p:ext uri="{BB962C8B-B14F-4D97-AF65-F5344CB8AC3E}">
        <p14:creationId xmlns="" xmlns:p14="http://schemas.microsoft.com/office/powerpoint/2010/main" val="3490183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6</a:t>
            </a:fld>
            <a:endParaRPr lang="en-US" altLang="zh-CN" sz="1200">
              <a:latin typeface="Calibri" pitchFamily="34" charset="0"/>
            </a:endParaRPr>
          </a:p>
        </p:txBody>
      </p:sp>
    </p:spTree>
    <p:extLst>
      <p:ext uri="{BB962C8B-B14F-4D97-AF65-F5344CB8AC3E}">
        <p14:creationId xmlns="" xmlns:p14="http://schemas.microsoft.com/office/powerpoint/2010/main" val="2252089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xfrm>
            <a:off x="2924175" y="849313"/>
            <a:ext cx="4081463" cy="2295525"/>
          </a:xfrm>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7</a:t>
            </a:fld>
            <a:endParaRPr lang="en-US" altLang="zh-CN" sz="1200">
              <a:latin typeface="Calibri" pitchFamily="34" charset="0"/>
            </a:endParaRPr>
          </a:p>
        </p:txBody>
      </p:sp>
    </p:spTree>
    <p:extLst>
      <p:ext uri="{BB962C8B-B14F-4D97-AF65-F5344CB8AC3E}">
        <p14:creationId xmlns="" xmlns:p14="http://schemas.microsoft.com/office/powerpoint/2010/main" val="79718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xfrm>
            <a:off x="2924175" y="849313"/>
            <a:ext cx="4081463" cy="2295525"/>
          </a:xfrm>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8</a:t>
            </a:fld>
            <a:endParaRPr lang="en-US" altLang="zh-CN" sz="1200">
              <a:latin typeface="Calibri" pitchFamily="34" charset="0"/>
            </a:endParaRPr>
          </a:p>
        </p:txBody>
      </p:sp>
    </p:spTree>
    <p:extLst>
      <p:ext uri="{BB962C8B-B14F-4D97-AF65-F5344CB8AC3E}">
        <p14:creationId xmlns="" xmlns:p14="http://schemas.microsoft.com/office/powerpoint/2010/main" val="1991141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9</a:t>
            </a:fld>
            <a:endParaRPr lang="en-US" altLang="zh-CN" sz="1200">
              <a:latin typeface="Calibri" pitchFamily="34" charset="0"/>
            </a:endParaRPr>
          </a:p>
        </p:txBody>
      </p:sp>
    </p:spTree>
    <p:extLst>
      <p:ext uri="{BB962C8B-B14F-4D97-AF65-F5344CB8AC3E}">
        <p14:creationId xmlns="" xmlns:p14="http://schemas.microsoft.com/office/powerpoint/2010/main" val="3760874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xfrm>
            <a:off x="2924175" y="849313"/>
            <a:ext cx="4081463" cy="2295525"/>
          </a:xfrm>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7348" name="灯片编号占位符 3"/>
          <p:cNvSpPr txBox="1">
            <a:spLocks noGrp="1"/>
          </p:cNvSpPr>
          <p:nvPr/>
        </p:nvSpPr>
        <p:spPr bwMode="auto">
          <a:xfrm>
            <a:off x="5624596" y="6458120"/>
            <a:ext cx="4302919" cy="339963"/>
          </a:xfrm>
          <a:prstGeom prst="rect">
            <a:avLst/>
          </a:prstGeom>
          <a:noFill/>
          <a:ln w="9525">
            <a:noFill/>
            <a:miter lim="800000"/>
            <a:headEnd/>
            <a:tailEnd/>
          </a:ln>
        </p:spPr>
        <p:txBody>
          <a:bodyPr anchor="b"/>
          <a:lstStyle/>
          <a:p>
            <a:pPr algn="r"/>
            <a:fld id="{21BDBAB0-3AB3-4A47-9036-55101CAD4E7B}" type="slidenum">
              <a:rPr lang="zh-CN" altLang="en-US" sz="1200">
                <a:latin typeface="Calibri" pitchFamily="34" charset="0"/>
              </a:rPr>
              <a:pPr algn="r"/>
              <a:t>10</a:t>
            </a:fld>
            <a:endParaRPr lang="en-US" altLang="zh-CN" sz="1200">
              <a:latin typeface="Calibri" pitchFamily="34" charset="0"/>
            </a:endParaRPr>
          </a:p>
        </p:txBody>
      </p:sp>
    </p:spTree>
    <p:extLst>
      <p:ext uri="{BB962C8B-B14F-4D97-AF65-F5344CB8AC3E}">
        <p14:creationId xmlns="" xmlns:p14="http://schemas.microsoft.com/office/powerpoint/2010/main" val="428571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1D4824FD-F483-4D2C-A69C-B753A9BC2319}" type="datetimeFigureOut">
              <a:rPr lang="zh-CN" altLang="en-US" smtClean="0"/>
              <a:pPr/>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E7819C-688A-48FE-A826-FE35EBE9C9D7}" type="slidenum">
              <a:rPr lang="zh-CN" altLang="en-US" smtClean="0"/>
              <a:pPr/>
              <a:t>‹#›</a:t>
            </a:fld>
            <a:endParaRPr lang="zh-CN" altLang="en-US"/>
          </a:p>
        </p:txBody>
      </p:sp>
    </p:spTree>
    <p:extLst>
      <p:ext uri="{BB962C8B-B14F-4D97-AF65-F5344CB8AC3E}">
        <p14:creationId xmlns="" xmlns:p14="http://schemas.microsoft.com/office/powerpoint/2010/main" val="828397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D4824FD-F483-4D2C-A69C-B753A9BC2319}" type="datetimeFigureOut">
              <a:rPr lang="zh-CN" altLang="en-US" smtClean="0"/>
              <a:pPr/>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E7819C-688A-48FE-A826-FE35EBE9C9D7}" type="slidenum">
              <a:rPr lang="zh-CN" altLang="en-US" smtClean="0"/>
              <a:pPr/>
              <a:t>‹#›</a:t>
            </a:fld>
            <a:endParaRPr lang="zh-CN" altLang="en-US"/>
          </a:p>
        </p:txBody>
      </p:sp>
    </p:spTree>
    <p:extLst>
      <p:ext uri="{BB962C8B-B14F-4D97-AF65-F5344CB8AC3E}">
        <p14:creationId xmlns="" xmlns:p14="http://schemas.microsoft.com/office/powerpoint/2010/main" val="80200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D4824FD-F483-4D2C-A69C-B753A9BC2319}" type="datetimeFigureOut">
              <a:rPr lang="zh-CN" altLang="en-US" smtClean="0"/>
              <a:pPr/>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E7819C-688A-48FE-A826-FE35EBE9C9D7}" type="slidenum">
              <a:rPr lang="zh-CN" altLang="en-US" smtClean="0"/>
              <a:pPr/>
              <a:t>‹#›</a:t>
            </a:fld>
            <a:endParaRPr lang="zh-CN" altLang="en-US"/>
          </a:p>
        </p:txBody>
      </p:sp>
    </p:spTree>
    <p:extLst>
      <p:ext uri="{BB962C8B-B14F-4D97-AF65-F5344CB8AC3E}">
        <p14:creationId xmlns="" xmlns:p14="http://schemas.microsoft.com/office/powerpoint/2010/main" val="894787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cxnSp>
        <p:nvCxnSpPr>
          <p:cNvPr id="3" name="Straight Connector 6"/>
          <p:cNvCxnSpPr/>
          <p:nvPr userDrawn="1"/>
        </p:nvCxnSpPr>
        <p:spPr>
          <a:xfrm rot="5400000" flipH="1" flipV="1">
            <a:off x="199" y="857052"/>
            <a:ext cx="1191"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7"/>
          <p:cNvCxnSpPr/>
          <p:nvPr userDrawn="1"/>
        </p:nvCxnSpPr>
        <p:spPr>
          <a:xfrm>
            <a:off x="457200" y="4686300"/>
            <a:ext cx="8229600" cy="1191"/>
          </a:xfrm>
          <a:prstGeom prst="line">
            <a:avLst/>
          </a:prstGeom>
        </p:spPr>
        <p:style>
          <a:lnRef idx="1">
            <a:schemeClr val="dk1"/>
          </a:lnRef>
          <a:fillRef idx="0">
            <a:schemeClr val="dk1"/>
          </a:fillRef>
          <a:effectRef idx="0">
            <a:schemeClr val="dk1"/>
          </a:effectRef>
          <a:fontRef idx="minor">
            <a:schemeClr val="tx1"/>
          </a:fontRef>
        </p:style>
      </p:cxnSp>
      <p:cxnSp>
        <p:nvCxnSpPr>
          <p:cNvPr id="5" name="Straight Connector 8"/>
          <p:cNvCxnSpPr/>
          <p:nvPr userDrawn="1"/>
        </p:nvCxnSpPr>
        <p:spPr>
          <a:xfrm>
            <a:off x="457200" y="857250"/>
            <a:ext cx="8229600" cy="119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8" name="Title 1"/>
          <p:cNvSpPr>
            <a:spLocks noGrp="1"/>
          </p:cNvSpPr>
          <p:nvPr>
            <p:ph type="title"/>
          </p:nvPr>
        </p:nvSpPr>
        <p:spPr>
          <a:xfrm>
            <a:off x="457200" y="205979"/>
            <a:ext cx="8229600" cy="857250"/>
          </a:xfrm>
        </p:spPr>
        <p:txBody>
          <a:bodyPr>
            <a:normAutofit/>
          </a:bodyPr>
          <a:lstStyle>
            <a:lvl1pPr>
              <a:defRPr sz="3000" b="0"/>
            </a:lvl1pPr>
          </a:lstStyle>
          <a:p>
            <a:r>
              <a:rPr lang="en-US" dirty="0"/>
              <a:t>Click to edit Master title style</a:t>
            </a:r>
            <a:endParaRPr lang="en-GB" dirty="0"/>
          </a:p>
        </p:txBody>
      </p:sp>
      <p:sp>
        <p:nvSpPr>
          <p:cNvPr id="6" name="Date Placeholder 2"/>
          <p:cNvSpPr>
            <a:spLocks noGrp="1"/>
          </p:cNvSpPr>
          <p:nvPr>
            <p:ph type="dt" sz="half" idx="10"/>
          </p:nvPr>
        </p:nvSpPr>
        <p:spPr/>
        <p:txBody>
          <a:bodyPr/>
          <a:lstStyle>
            <a:lvl1pPr>
              <a:defRPr/>
            </a:lvl1pPr>
          </a:lstStyle>
          <a:p>
            <a:pPr>
              <a:defRPr/>
            </a:pPr>
            <a:fld id="{FC3E7E80-14FD-4764-B291-31CD24583573}" type="datetime1">
              <a:rPr lang="en-US" altLang="zh-CN" smtClean="0"/>
              <a:pPr>
                <a:defRPr/>
              </a:pPr>
              <a:t>8/30/2023</a:t>
            </a:fld>
            <a:endParaRPr lang="en-GB" altLang="zh-CN"/>
          </a:p>
        </p:txBody>
      </p:sp>
      <p:sp>
        <p:nvSpPr>
          <p:cNvPr id="7" name="Footer Placeholder 3"/>
          <p:cNvSpPr>
            <a:spLocks noGrp="1"/>
          </p:cNvSpPr>
          <p:nvPr>
            <p:ph type="ftr" sz="quarter" idx="11"/>
          </p:nvPr>
        </p:nvSpPr>
        <p:spPr/>
        <p:txBody>
          <a:bodyPr/>
          <a:lstStyle>
            <a:lvl1pPr>
              <a:defRPr/>
            </a:lvl1pPr>
          </a:lstStyle>
          <a:p>
            <a:pPr>
              <a:defRPr/>
            </a:pPr>
            <a:endParaRPr lang="en-GB" altLang="zh-CN"/>
          </a:p>
        </p:txBody>
      </p:sp>
      <p:sp>
        <p:nvSpPr>
          <p:cNvPr id="9" name="Slide Number Placeholder 4"/>
          <p:cNvSpPr>
            <a:spLocks noGrp="1"/>
          </p:cNvSpPr>
          <p:nvPr>
            <p:ph type="sldNum" sz="quarter" idx="12"/>
          </p:nvPr>
        </p:nvSpPr>
        <p:spPr/>
        <p:txBody>
          <a:bodyPr/>
          <a:lstStyle>
            <a:lvl1pPr>
              <a:defRPr/>
            </a:lvl1pPr>
          </a:lstStyle>
          <a:p>
            <a:pPr>
              <a:defRPr/>
            </a:pPr>
            <a:fld id="{A427E4B6-1742-459E-A29D-E5267EA571A6}" type="slidenum">
              <a:rPr lang="en-GB" altLang="zh-CN"/>
              <a:pPr>
                <a:defRPr/>
              </a:pPr>
              <a:t>‹#›</a:t>
            </a:fld>
            <a:endParaRPr lang="en-GB" altLang="zh-CN"/>
          </a:p>
        </p:txBody>
      </p:sp>
    </p:spTree>
    <p:extLst>
      <p:ext uri="{BB962C8B-B14F-4D97-AF65-F5344CB8AC3E}">
        <p14:creationId xmlns="" xmlns:p14="http://schemas.microsoft.com/office/powerpoint/2010/main" val="3238292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D4824FD-F483-4D2C-A69C-B753A9BC2319}" type="datetimeFigureOut">
              <a:rPr lang="zh-CN" altLang="en-US" smtClean="0"/>
              <a:pPr/>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E7819C-688A-48FE-A826-FE35EBE9C9D7}" type="slidenum">
              <a:rPr lang="zh-CN" altLang="en-US" smtClean="0"/>
              <a:pPr/>
              <a:t>‹#›</a:t>
            </a:fld>
            <a:endParaRPr lang="zh-CN" altLang="en-US"/>
          </a:p>
        </p:txBody>
      </p:sp>
    </p:spTree>
    <p:extLst>
      <p:ext uri="{BB962C8B-B14F-4D97-AF65-F5344CB8AC3E}">
        <p14:creationId xmlns="" xmlns:p14="http://schemas.microsoft.com/office/powerpoint/2010/main" val="1726033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1D4824FD-F483-4D2C-A69C-B753A9BC2319}" type="datetimeFigureOut">
              <a:rPr lang="zh-CN" altLang="en-US" smtClean="0"/>
              <a:pPr/>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E7819C-688A-48FE-A826-FE35EBE9C9D7}" type="slidenum">
              <a:rPr lang="zh-CN" altLang="en-US" smtClean="0"/>
              <a:pPr/>
              <a:t>‹#›</a:t>
            </a:fld>
            <a:endParaRPr lang="zh-CN" altLang="en-US"/>
          </a:p>
        </p:txBody>
      </p:sp>
    </p:spTree>
    <p:extLst>
      <p:ext uri="{BB962C8B-B14F-4D97-AF65-F5344CB8AC3E}">
        <p14:creationId xmlns="" xmlns:p14="http://schemas.microsoft.com/office/powerpoint/2010/main" val="2273429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D4824FD-F483-4D2C-A69C-B753A9BC2319}" type="datetimeFigureOut">
              <a:rPr lang="zh-CN" altLang="en-US" smtClean="0"/>
              <a:pPr/>
              <a:t>2023/8/30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E7819C-688A-48FE-A826-FE35EBE9C9D7}" type="slidenum">
              <a:rPr lang="zh-CN" altLang="en-US" smtClean="0"/>
              <a:pPr/>
              <a:t>‹#›</a:t>
            </a:fld>
            <a:endParaRPr lang="zh-CN" altLang="en-US"/>
          </a:p>
        </p:txBody>
      </p:sp>
    </p:spTree>
    <p:extLst>
      <p:ext uri="{BB962C8B-B14F-4D97-AF65-F5344CB8AC3E}">
        <p14:creationId xmlns="" xmlns:p14="http://schemas.microsoft.com/office/powerpoint/2010/main" val="3380461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D4824FD-F483-4D2C-A69C-B753A9BC2319}" type="datetimeFigureOut">
              <a:rPr lang="zh-CN" altLang="en-US" smtClean="0"/>
              <a:pPr/>
              <a:t>2023/8/30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0E7819C-688A-48FE-A826-FE35EBE9C9D7}" type="slidenum">
              <a:rPr lang="zh-CN" altLang="en-US" smtClean="0"/>
              <a:pPr/>
              <a:t>‹#›</a:t>
            </a:fld>
            <a:endParaRPr lang="zh-CN" altLang="en-US"/>
          </a:p>
        </p:txBody>
      </p:sp>
    </p:spTree>
    <p:extLst>
      <p:ext uri="{BB962C8B-B14F-4D97-AF65-F5344CB8AC3E}">
        <p14:creationId xmlns="" xmlns:p14="http://schemas.microsoft.com/office/powerpoint/2010/main" val="121845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D4824FD-F483-4D2C-A69C-B753A9BC2319}" type="datetimeFigureOut">
              <a:rPr lang="zh-CN" altLang="en-US" smtClean="0"/>
              <a:pPr/>
              <a:t>2023/8/30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0E7819C-688A-48FE-A826-FE35EBE9C9D7}" type="slidenum">
              <a:rPr lang="zh-CN" altLang="en-US" smtClean="0"/>
              <a:pPr/>
              <a:t>‹#›</a:t>
            </a:fld>
            <a:endParaRPr lang="zh-CN" altLang="en-US"/>
          </a:p>
        </p:txBody>
      </p:sp>
    </p:spTree>
    <p:extLst>
      <p:ext uri="{BB962C8B-B14F-4D97-AF65-F5344CB8AC3E}">
        <p14:creationId xmlns="" xmlns:p14="http://schemas.microsoft.com/office/powerpoint/2010/main" val="3736572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4824FD-F483-4D2C-A69C-B753A9BC2319}" type="datetimeFigureOut">
              <a:rPr lang="zh-CN" altLang="en-US" smtClean="0"/>
              <a:pPr/>
              <a:t>2023/8/30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0E7819C-688A-48FE-A826-FE35EBE9C9D7}" type="slidenum">
              <a:rPr lang="zh-CN" altLang="en-US" smtClean="0"/>
              <a:pPr/>
              <a:t>‹#›</a:t>
            </a:fld>
            <a:endParaRPr lang="zh-CN" altLang="en-US"/>
          </a:p>
        </p:txBody>
      </p:sp>
    </p:spTree>
    <p:extLst>
      <p:ext uri="{BB962C8B-B14F-4D97-AF65-F5344CB8AC3E}">
        <p14:creationId xmlns="" xmlns:p14="http://schemas.microsoft.com/office/powerpoint/2010/main" val="68655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D4824FD-F483-4D2C-A69C-B753A9BC2319}" type="datetimeFigureOut">
              <a:rPr lang="zh-CN" altLang="en-US" smtClean="0"/>
              <a:pPr/>
              <a:t>2023/8/30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E7819C-688A-48FE-A826-FE35EBE9C9D7}" type="slidenum">
              <a:rPr lang="zh-CN" altLang="en-US" smtClean="0"/>
              <a:pPr/>
              <a:t>‹#›</a:t>
            </a:fld>
            <a:endParaRPr lang="zh-CN" altLang="en-US"/>
          </a:p>
        </p:txBody>
      </p:sp>
    </p:spTree>
    <p:extLst>
      <p:ext uri="{BB962C8B-B14F-4D97-AF65-F5344CB8AC3E}">
        <p14:creationId xmlns="" xmlns:p14="http://schemas.microsoft.com/office/powerpoint/2010/main" val="2535782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D4824FD-F483-4D2C-A69C-B753A9BC2319}" type="datetimeFigureOut">
              <a:rPr lang="zh-CN" altLang="en-US" smtClean="0"/>
              <a:pPr/>
              <a:t>2023/8/30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E7819C-688A-48FE-A826-FE35EBE9C9D7}" type="slidenum">
              <a:rPr lang="zh-CN" altLang="en-US" smtClean="0"/>
              <a:pPr/>
              <a:t>‹#›</a:t>
            </a:fld>
            <a:endParaRPr lang="zh-CN" altLang="en-US"/>
          </a:p>
        </p:txBody>
      </p:sp>
    </p:spTree>
    <p:extLst>
      <p:ext uri="{BB962C8B-B14F-4D97-AF65-F5344CB8AC3E}">
        <p14:creationId xmlns="" xmlns:p14="http://schemas.microsoft.com/office/powerpoint/2010/main" val="2192229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4824FD-F483-4D2C-A69C-B753A9BC2319}" type="datetimeFigureOut">
              <a:rPr lang="zh-CN" altLang="en-US" smtClean="0"/>
              <a:pPr/>
              <a:t>2023/8/30</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0E7819C-688A-48FE-A826-FE35EBE9C9D7}" type="slidenum">
              <a:rPr lang="zh-CN" altLang="en-US" smtClean="0"/>
              <a:pPr/>
              <a:t>‹#›</a:t>
            </a:fld>
            <a:endParaRPr lang="zh-CN" altLang="en-US"/>
          </a:p>
        </p:txBody>
      </p:sp>
    </p:spTree>
    <p:extLst>
      <p:ext uri="{BB962C8B-B14F-4D97-AF65-F5344CB8AC3E}">
        <p14:creationId xmlns="" xmlns:p14="http://schemas.microsoft.com/office/powerpoint/2010/main" val="3025707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1.emf"/><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5.emf"/></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57.emf"/></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62.emf"/></Relationships>
</file>

<file path=ppt/slides/_rels/slide3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4427984" y="2499742"/>
            <a:ext cx="3888432" cy="1270577"/>
          </a:xfrm>
        </p:spPr>
        <p:txBody>
          <a:bodyPr>
            <a:noAutofit/>
          </a:bodyPr>
          <a:lstStyle/>
          <a:p>
            <a:pPr>
              <a:lnSpc>
                <a:spcPct val="170000"/>
              </a:lnSpc>
            </a:pPr>
            <a:r>
              <a:rPr lang="zh-CN" altLang="en-US" sz="1800" b="1" dirty="0" smtClean="0">
                <a:solidFill>
                  <a:schemeClr val="tx1"/>
                </a:solidFill>
                <a:latin typeface="楷体" panose="02010609060101010101" pitchFamily="49" charset="-122"/>
                <a:ea typeface="楷体" panose="02010609060101010101" pitchFamily="49" charset="-122"/>
              </a:rPr>
              <a:t>孙瑞祥</a:t>
            </a:r>
            <a:endParaRPr lang="en-US" altLang="zh-CN" sz="1800" b="1" dirty="0" smtClean="0">
              <a:solidFill>
                <a:schemeClr val="tx1"/>
              </a:solidFill>
              <a:latin typeface="楷体" panose="02010609060101010101" pitchFamily="49" charset="-122"/>
              <a:ea typeface="楷体" panose="02010609060101010101" pitchFamily="49" charset="-122"/>
            </a:endParaRPr>
          </a:p>
          <a:p>
            <a:r>
              <a:rPr lang="zh-CN" altLang="en-US" sz="1800" b="1" dirty="0" smtClean="0">
                <a:solidFill>
                  <a:schemeClr val="tx1"/>
                </a:solidFill>
                <a:latin typeface="楷体" panose="02010609060101010101" pitchFamily="49" charset="-122"/>
                <a:ea typeface="楷体" panose="02010609060101010101" pitchFamily="49" charset="-122"/>
              </a:rPr>
              <a:t>北京生命科学研究所</a:t>
            </a:r>
            <a:endParaRPr lang="en-US" altLang="zh-CN" sz="1800" b="1" dirty="0" smtClean="0">
              <a:solidFill>
                <a:schemeClr val="tx1"/>
              </a:solidFill>
              <a:latin typeface="楷体" panose="02010609060101010101" pitchFamily="49" charset="-122"/>
              <a:ea typeface="楷体" panose="02010609060101010101" pitchFamily="49" charset="-122"/>
            </a:endParaRPr>
          </a:p>
          <a:p>
            <a:r>
              <a:rPr lang="en-US" altLang="zh-CN" sz="1800" dirty="0" smtClean="0">
                <a:solidFill>
                  <a:schemeClr val="tx1"/>
                </a:solidFill>
                <a:latin typeface="+mj-lt"/>
                <a:ea typeface="楷体" panose="02010609060101010101" pitchFamily="49" charset="-122"/>
              </a:rPr>
              <a:t>(NIBS)</a:t>
            </a:r>
          </a:p>
          <a:p>
            <a:endParaRPr lang="en-US" altLang="zh-CN" sz="1000" b="1" dirty="0" smtClean="0">
              <a:solidFill>
                <a:schemeClr val="tx1"/>
              </a:solidFill>
            </a:endParaRPr>
          </a:p>
          <a:p>
            <a:endParaRPr lang="en-US" altLang="zh-CN" sz="1000" b="1" dirty="0" smtClean="0">
              <a:solidFill>
                <a:schemeClr val="tx1"/>
              </a:solidFill>
            </a:endParaRPr>
          </a:p>
          <a:p>
            <a:r>
              <a:rPr lang="en-US" altLang="zh-CN" sz="1800" dirty="0" smtClean="0">
                <a:solidFill>
                  <a:schemeClr val="tx1"/>
                </a:solidFill>
              </a:rPr>
              <a:t>CNCP-2023</a:t>
            </a:r>
          </a:p>
          <a:p>
            <a:r>
              <a:rPr lang="en-US" altLang="zh-CN" sz="1800" dirty="0" smtClean="0">
                <a:solidFill>
                  <a:schemeClr val="tx1"/>
                </a:solidFill>
              </a:rPr>
              <a:t>2023/8/30 Wed., ICT, BJ</a:t>
            </a:r>
            <a:endParaRPr lang="en-US" altLang="zh-CN" sz="1800" dirty="0">
              <a:solidFill>
                <a:schemeClr val="tx1"/>
              </a:solidFill>
            </a:endParaRPr>
          </a:p>
          <a:p>
            <a:endParaRPr lang="en-US" altLang="zh-CN" sz="1800" b="1" dirty="0">
              <a:solidFill>
                <a:schemeClr val="tx1"/>
              </a:solidFill>
            </a:endParaRPr>
          </a:p>
        </p:txBody>
      </p:sp>
      <p:pic>
        <p:nvPicPr>
          <p:cNvPr id="4" name="图片 3"/>
          <p:cNvPicPr>
            <a:picLocks noChangeAspect="1"/>
          </p:cNvPicPr>
          <p:nvPr/>
        </p:nvPicPr>
        <p:blipFill>
          <a:blip r:embed="rId2"/>
          <a:stretch>
            <a:fillRect/>
          </a:stretch>
        </p:blipFill>
        <p:spPr>
          <a:xfrm>
            <a:off x="1214414" y="1214428"/>
            <a:ext cx="2540101" cy="3071834"/>
          </a:xfrm>
          <a:prstGeom prst="rect">
            <a:avLst/>
          </a:prstGeom>
        </p:spPr>
      </p:pic>
      <p:sp>
        <p:nvSpPr>
          <p:cNvPr id="7" name="标题 6"/>
          <p:cNvSpPr>
            <a:spLocks noGrp="1"/>
          </p:cNvSpPr>
          <p:nvPr>
            <p:ph type="ctrTitle"/>
          </p:nvPr>
        </p:nvSpPr>
        <p:spPr>
          <a:xfrm>
            <a:off x="899592" y="339502"/>
            <a:ext cx="7324218" cy="2378125"/>
          </a:xfrm>
        </p:spPr>
        <p:txBody>
          <a:bodyPr>
            <a:noAutofit/>
          </a:bodyPr>
          <a:lstStyle/>
          <a:p>
            <a:pPr algn="r">
              <a:spcAft>
                <a:spcPts val="0"/>
              </a:spcAft>
            </a:pPr>
            <a:r>
              <a:rPr lang="en-US" altLang="zh-CN" sz="1800" b="1" dirty="0"/>
              <a:t>“</a:t>
            </a:r>
            <a:r>
              <a:rPr lang="en-US" altLang="zh-CN" sz="1800" b="1" dirty="0" smtClean="0"/>
              <a:t>Mass + Structure + Knowledge</a:t>
            </a:r>
            <a:r>
              <a:rPr lang="en-US" altLang="zh-CN" sz="1800" b="1" dirty="0"/>
              <a:t>”</a:t>
            </a:r>
            <a:r>
              <a:rPr lang="zh-CN" altLang="zh-CN" sz="1800" b="1" dirty="0" smtClean="0"/>
              <a:t>：</a:t>
            </a:r>
            <a:r>
              <a:rPr lang="en-US" altLang="zh-CN" sz="1800" b="1" dirty="0"/>
              <a:t> A Journey </a:t>
            </a:r>
            <a:r>
              <a:rPr lang="en-US" altLang="zh-CN" sz="1800" b="1" dirty="0" smtClean="0"/>
              <a:t>to In-depth Interpretation of </a:t>
            </a:r>
            <a:br>
              <a:rPr lang="en-US" altLang="zh-CN" sz="1800" b="1" dirty="0" smtClean="0"/>
            </a:br>
            <a:r>
              <a:rPr lang="en-US" altLang="zh-CN" sz="1800" b="1" dirty="0" smtClean="0"/>
              <a:t>Tandem </a:t>
            </a:r>
            <a:r>
              <a:rPr lang="en-US" altLang="zh-CN" sz="1800" b="1" dirty="0"/>
              <a:t>Mass Spectra </a:t>
            </a:r>
            <a:r>
              <a:rPr lang="en-US" altLang="zh-CN" sz="1800" b="1" dirty="0" smtClean="0"/>
              <a:t>Derived </a:t>
            </a:r>
            <a:r>
              <a:rPr lang="en-US" altLang="zh-CN" sz="1800" b="1" dirty="0"/>
              <a:t>from RNA Oligonucleotides</a:t>
            </a:r>
            <a:r>
              <a:rPr lang="zh-CN" altLang="zh-CN" sz="1800" b="1" dirty="0"/>
              <a:t/>
            </a:r>
            <a:br>
              <a:rPr lang="zh-CN" altLang="zh-CN" sz="1800" b="1" dirty="0"/>
            </a:br>
            <a:r>
              <a:rPr lang="en-US" altLang="zh-CN" sz="1800" b="1" dirty="0"/>
              <a:t> </a:t>
            </a:r>
            <a:r>
              <a:rPr lang="zh-CN" altLang="zh-CN" sz="1800" b="1" dirty="0"/>
              <a:t/>
            </a:r>
            <a:br>
              <a:rPr lang="zh-CN" altLang="zh-CN" sz="1800" b="1" dirty="0"/>
            </a:br>
            <a:r>
              <a:rPr lang="en-US" altLang="zh-CN" sz="2000" b="1" dirty="0" smtClean="0">
                <a:ea typeface="楷体" panose="02010609060101010101" pitchFamily="49" charset="-122"/>
              </a:rPr>
              <a:t>“</a:t>
            </a:r>
            <a:r>
              <a:rPr lang="zh-CN" altLang="zh-CN" sz="2000" b="1" dirty="0">
                <a:ea typeface="楷体" panose="02010609060101010101" pitchFamily="49" charset="-122"/>
              </a:rPr>
              <a:t>质量</a:t>
            </a:r>
            <a:r>
              <a:rPr lang="en-US" altLang="zh-CN" sz="2000" b="1" dirty="0">
                <a:ea typeface="楷体" panose="02010609060101010101" pitchFamily="49" charset="-122"/>
              </a:rPr>
              <a:t>+</a:t>
            </a:r>
            <a:r>
              <a:rPr lang="zh-CN" altLang="zh-CN" sz="2000" b="1" dirty="0">
                <a:ea typeface="楷体" panose="02010609060101010101" pitchFamily="49" charset="-122"/>
              </a:rPr>
              <a:t>结构</a:t>
            </a:r>
            <a:r>
              <a:rPr lang="en-US" altLang="zh-CN" sz="2000" b="1" dirty="0">
                <a:ea typeface="楷体" panose="02010609060101010101" pitchFamily="49" charset="-122"/>
              </a:rPr>
              <a:t>+</a:t>
            </a:r>
            <a:r>
              <a:rPr lang="zh-CN" altLang="zh-CN" sz="2000" b="1" dirty="0">
                <a:ea typeface="楷体" panose="02010609060101010101" pitchFamily="49" charset="-122"/>
              </a:rPr>
              <a:t>知识</a:t>
            </a:r>
            <a:r>
              <a:rPr lang="en-US" altLang="zh-CN" sz="2000" b="1" dirty="0">
                <a:ea typeface="楷体" panose="02010609060101010101" pitchFamily="49" charset="-122"/>
              </a:rPr>
              <a:t>” : </a:t>
            </a:r>
            <a:r>
              <a:rPr lang="en-US" altLang="zh-CN" sz="2000" b="1" dirty="0" smtClean="0">
                <a:ea typeface="楷体" panose="02010609060101010101" pitchFamily="49" charset="-122"/>
              </a:rPr>
              <a:t>RNA</a:t>
            </a:r>
            <a:r>
              <a:rPr lang="zh-CN" altLang="zh-CN" sz="2000" b="1" dirty="0">
                <a:ea typeface="楷体" panose="02010609060101010101" pitchFamily="49" charset="-122"/>
              </a:rPr>
              <a:t>寡聚核苷酸</a:t>
            </a:r>
            <a:r>
              <a:rPr lang="zh-CN" altLang="zh-CN" sz="2000" b="1" dirty="0" smtClean="0">
                <a:ea typeface="楷体" panose="02010609060101010101" pitchFamily="49" charset="-122"/>
              </a:rPr>
              <a:t>的</a:t>
            </a:r>
            <a:r>
              <a:rPr lang="en-US" altLang="zh-CN" sz="2000" b="1" dirty="0" smtClean="0">
                <a:ea typeface="楷体" panose="02010609060101010101" pitchFamily="49" charset="-122"/>
              </a:rPr>
              <a:t/>
            </a:r>
            <a:br>
              <a:rPr lang="en-US" altLang="zh-CN" sz="2000" b="1" dirty="0" smtClean="0">
                <a:ea typeface="楷体" panose="02010609060101010101" pitchFamily="49" charset="-122"/>
              </a:rPr>
            </a:br>
            <a:r>
              <a:rPr lang="zh-CN" altLang="zh-CN" sz="2000" b="1" dirty="0" smtClean="0">
                <a:ea typeface="楷体" panose="02010609060101010101" pitchFamily="49" charset="-122"/>
              </a:rPr>
              <a:t>质</a:t>
            </a:r>
            <a:r>
              <a:rPr lang="zh-CN" altLang="zh-CN" sz="2000" b="1" dirty="0">
                <a:ea typeface="楷体" panose="02010609060101010101" pitchFamily="49" charset="-122"/>
              </a:rPr>
              <a:t>谱深度解析</a:t>
            </a:r>
            <a:r>
              <a:rPr lang="zh-CN" altLang="zh-CN" sz="2000" b="1" dirty="0" smtClean="0">
                <a:ea typeface="楷体" panose="02010609060101010101" pitchFamily="49" charset="-122"/>
              </a:rPr>
              <a:t>路程</a:t>
            </a:r>
            <a:r>
              <a:rPr lang="zh-CN" altLang="zh-CN" sz="2000" b="1" dirty="0">
                <a:latin typeface="宋体" panose="02010600030101010101" pitchFamily="2" charset="-122"/>
                <a:cs typeface="宋体" panose="02010600030101010101" pitchFamily="2" charset="-122"/>
              </a:rPr>
              <a:t/>
            </a:r>
            <a:br>
              <a:rPr lang="zh-CN" altLang="zh-CN" sz="2000" b="1" dirty="0">
                <a:latin typeface="宋体" panose="02010600030101010101" pitchFamily="2" charset="-122"/>
                <a:cs typeface="宋体" panose="02010600030101010101" pitchFamily="2" charset="-122"/>
              </a:rPr>
            </a:br>
            <a:endParaRPr lang="zh-CN" altLang="en-US" sz="1800" b="1" dirty="0"/>
          </a:p>
        </p:txBody>
      </p:sp>
      <p:sp>
        <p:nvSpPr>
          <p:cNvPr id="5" name="TextBox 4"/>
          <p:cNvSpPr txBox="1"/>
          <p:nvPr/>
        </p:nvSpPr>
        <p:spPr>
          <a:xfrm>
            <a:off x="1712873" y="4286262"/>
            <a:ext cx="1644681" cy="338554"/>
          </a:xfrm>
          <a:prstGeom prst="rect">
            <a:avLst/>
          </a:prstGeom>
          <a:noFill/>
        </p:spPr>
        <p:txBody>
          <a:bodyPr wrap="none" rtlCol="0">
            <a:spAutoFit/>
          </a:bodyPr>
          <a:lstStyle/>
          <a:p>
            <a:r>
              <a:rPr lang="en-US" altLang="zh-CN" sz="1600" dirty="0" smtClean="0"/>
              <a:t>JASMS-2023-Aug.</a:t>
            </a:r>
            <a:endParaRPr lang="zh-CN" altLang="en-US" sz="1600" dirty="0"/>
          </a:p>
        </p:txBody>
      </p:sp>
    </p:spTree>
    <p:extLst>
      <p:ext uri="{BB962C8B-B14F-4D97-AF65-F5344CB8AC3E}">
        <p14:creationId xmlns="" xmlns:p14="http://schemas.microsoft.com/office/powerpoint/2010/main" val="218055496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fltVal val="0"/>
                                          </p:val>
                                        </p:tav>
                                        <p:tav tm="100000">
                                          <p:val>
                                            <p:strVal val="#ppt_w"/>
                                          </p:val>
                                        </p:tav>
                                      </p:tavLst>
                                    </p:anim>
                                    <p:anim calcmode="lin" valueType="num">
                                      <p:cBhvr>
                                        <p:cTn id="8" dur="5000" fill="hold"/>
                                        <p:tgtEl>
                                          <p:spTgt spid="4"/>
                                        </p:tgtEl>
                                        <p:attrNameLst>
                                          <p:attrName>ppt_h</p:attrName>
                                        </p:attrNameLst>
                                      </p:cBhvr>
                                      <p:tavLst>
                                        <p:tav tm="0">
                                          <p:val>
                                            <p:fltVal val="0"/>
                                          </p:val>
                                        </p:tav>
                                        <p:tav tm="100000">
                                          <p:val>
                                            <p:strVal val="#ppt_h"/>
                                          </p:val>
                                        </p:tav>
                                      </p:tavLst>
                                    </p:anim>
                                    <p:animEffect transition="in" filter="fade">
                                      <p:cBhvr>
                                        <p:cTn id="9" dur="5000"/>
                                        <p:tgtEl>
                                          <p:spTgt spid="4"/>
                                        </p:tgtEl>
                                      </p:cBhvr>
                                    </p:animEffect>
                                  </p:childTnLst>
                                </p:cTn>
                              </p:par>
                            </p:childTnLst>
                          </p:cTn>
                        </p:par>
                        <p:par>
                          <p:cTn id="10" fill="hold">
                            <p:stCondLst>
                              <p:cond delay="5000"/>
                            </p:stCondLst>
                            <p:childTnLst>
                              <p:par>
                                <p:cTn id="11" presetID="17"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圆角矩形 27"/>
          <p:cNvSpPr/>
          <p:nvPr/>
        </p:nvSpPr>
        <p:spPr>
          <a:xfrm>
            <a:off x="6952230" y="1214428"/>
            <a:ext cx="1544359" cy="215686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圆角矩形 26"/>
          <p:cNvSpPr/>
          <p:nvPr/>
        </p:nvSpPr>
        <p:spPr>
          <a:xfrm>
            <a:off x="3648875" y="3435846"/>
            <a:ext cx="1753764" cy="115696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圆角矩形 25"/>
          <p:cNvSpPr/>
          <p:nvPr/>
        </p:nvSpPr>
        <p:spPr>
          <a:xfrm>
            <a:off x="544448" y="1172665"/>
            <a:ext cx="1790414" cy="231915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椭圆 24"/>
          <p:cNvSpPr/>
          <p:nvPr/>
        </p:nvSpPr>
        <p:spPr>
          <a:xfrm>
            <a:off x="3130599" y="966899"/>
            <a:ext cx="2779846" cy="2001411"/>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8675" name="标题 4"/>
          <p:cNvSpPr>
            <a:spLocks noGrp="1"/>
          </p:cNvSpPr>
          <p:nvPr>
            <p:ph type="title"/>
          </p:nvPr>
        </p:nvSpPr>
        <p:spPr>
          <a:xfrm>
            <a:off x="403380" y="-8165"/>
            <a:ext cx="7977760" cy="857250"/>
          </a:xfrm>
        </p:spPr>
        <p:txBody>
          <a:bodyPr>
            <a:noAutofit/>
          </a:bodyPr>
          <a:lstStyle/>
          <a:p>
            <a:r>
              <a:rPr lang="en-US" altLang="zh-CN" sz="2400" b="1" dirty="0" smtClean="0">
                <a:latin typeface="+mn-lt"/>
              </a:rPr>
              <a:t>“Mass + Structure + Knowledge”: towards to</a:t>
            </a:r>
            <a:br>
              <a:rPr lang="en-US" altLang="zh-CN" sz="2400" b="1" dirty="0" smtClean="0">
                <a:latin typeface="+mn-lt"/>
              </a:rPr>
            </a:br>
            <a:r>
              <a:rPr lang="en-US" altLang="zh-CN" sz="2400" b="1" dirty="0" smtClean="0">
                <a:latin typeface="+mn-lt"/>
              </a:rPr>
              <a:t>In-depth </a:t>
            </a:r>
            <a:r>
              <a:rPr lang="en-US" altLang="zh-CN" sz="2400" b="1" dirty="0">
                <a:latin typeface="+mn-lt"/>
              </a:rPr>
              <a:t>Interpretation </a:t>
            </a:r>
            <a:r>
              <a:rPr lang="en-US" altLang="zh-CN" sz="2400" b="1" dirty="0" smtClean="0">
                <a:latin typeface="+mn-lt"/>
              </a:rPr>
              <a:t>of RNA Oligo’s </a:t>
            </a:r>
            <a:r>
              <a:rPr lang="en-US" altLang="zh-CN" sz="2400" b="1" dirty="0">
                <a:latin typeface="+mn-lt"/>
              </a:rPr>
              <a:t>MS/MS</a:t>
            </a:r>
            <a:endParaRPr lang="zh-CN" altLang="en-US" sz="1800" dirty="0">
              <a:latin typeface="+mn-lt"/>
            </a:endParaRPr>
          </a:p>
        </p:txBody>
      </p:sp>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a:xfrm>
            <a:off x="6667350" y="4767264"/>
            <a:ext cx="2057400" cy="273844"/>
          </a:xfrm>
        </p:spPr>
        <p:txBody>
          <a:bodyPr/>
          <a:lstStyle/>
          <a:p>
            <a:pPr>
              <a:defRPr/>
            </a:pPr>
            <a:fld id="{A427E4B6-1742-459E-A29D-E5267EA571A6}" type="slidenum">
              <a:rPr lang="en-GB" altLang="zh-CN" smtClean="0"/>
              <a:pPr>
                <a:defRPr/>
              </a:pPr>
              <a:t>10</a:t>
            </a:fld>
            <a:endParaRPr lang="en-GB" altLang="zh-CN"/>
          </a:p>
        </p:txBody>
      </p:sp>
      <p:pic>
        <p:nvPicPr>
          <p:cNvPr id="7" name="Picture 2"/>
          <p:cNvPicPr>
            <a:picLocks noChangeAspect="1" noChangeArrowheads="1"/>
          </p:cNvPicPr>
          <p:nvPr/>
        </p:nvPicPr>
        <p:blipFill>
          <a:blip r:embed="rId3" cstate="print"/>
          <a:srcRect/>
          <a:stretch>
            <a:fillRect/>
          </a:stretch>
        </p:blipFill>
        <p:spPr bwMode="auto">
          <a:xfrm>
            <a:off x="669165" y="1467918"/>
            <a:ext cx="1523093" cy="1872085"/>
          </a:xfrm>
          <a:prstGeom prst="rect">
            <a:avLst/>
          </a:prstGeom>
          <a:noFill/>
          <a:ln w="9525">
            <a:noFill/>
            <a:miter lim="800000"/>
            <a:headEnd/>
            <a:tailEnd/>
          </a:ln>
          <a:effectLst/>
        </p:spPr>
      </p:pic>
      <p:pic>
        <p:nvPicPr>
          <p:cNvPr id="8" name="Picture 4"/>
          <p:cNvPicPr>
            <a:picLocks noChangeAspect="1" noChangeArrowheads="1"/>
          </p:cNvPicPr>
          <p:nvPr/>
        </p:nvPicPr>
        <p:blipFill>
          <a:blip r:embed="rId4"/>
          <a:srcRect/>
          <a:stretch>
            <a:fillRect/>
          </a:stretch>
        </p:blipFill>
        <p:spPr bwMode="auto">
          <a:xfrm>
            <a:off x="3571868" y="1428742"/>
            <a:ext cx="1841673" cy="1132762"/>
          </a:xfrm>
          <a:prstGeom prst="rect">
            <a:avLst/>
          </a:prstGeom>
          <a:noFill/>
          <a:ln w="9525">
            <a:noFill/>
            <a:miter lim="800000"/>
            <a:headEnd/>
            <a:tailEnd/>
          </a:ln>
          <a:effectLst/>
        </p:spPr>
      </p:pic>
      <p:pic>
        <p:nvPicPr>
          <p:cNvPr id="9" name="图片 8"/>
          <p:cNvPicPr>
            <a:picLocks noChangeAspect="1"/>
          </p:cNvPicPr>
          <p:nvPr/>
        </p:nvPicPr>
        <p:blipFill>
          <a:blip r:embed="rId5" cstate="print"/>
          <a:stretch>
            <a:fillRect/>
          </a:stretch>
        </p:blipFill>
        <p:spPr>
          <a:xfrm>
            <a:off x="7063773" y="1624355"/>
            <a:ext cx="1310899" cy="1652828"/>
          </a:xfrm>
          <a:prstGeom prst="rect">
            <a:avLst/>
          </a:prstGeom>
        </p:spPr>
      </p:pic>
      <p:sp>
        <p:nvSpPr>
          <p:cNvPr id="2" name="右箭头 1"/>
          <p:cNvSpPr/>
          <p:nvPr/>
        </p:nvSpPr>
        <p:spPr>
          <a:xfrm>
            <a:off x="2349100" y="1746620"/>
            <a:ext cx="789895" cy="44995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右箭头 2"/>
          <p:cNvSpPr/>
          <p:nvPr/>
        </p:nvSpPr>
        <p:spPr>
          <a:xfrm rot="10800000">
            <a:off x="5946088" y="1788499"/>
            <a:ext cx="961346" cy="386111"/>
          </a:xfrm>
          <a:prstGeom prst="rightArrow">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文本框 19"/>
          <p:cNvSpPr txBox="1"/>
          <p:nvPr/>
        </p:nvSpPr>
        <p:spPr>
          <a:xfrm>
            <a:off x="4065757" y="992349"/>
            <a:ext cx="934871" cy="507831"/>
          </a:xfrm>
          <a:prstGeom prst="rect">
            <a:avLst/>
          </a:prstGeom>
          <a:noFill/>
        </p:spPr>
        <p:txBody>
          <a:bodyPr wrap="none" rtlCol="0">
            <a:spAutoFit/>
          </a:bodyPr>
          <a:lstStyle/>
          <a:p>
            <a:r>
              <a:rPr lang="en-US" altLang="zh-CN" sz="2700" b="1" dirty="0" smtClean="0"/>
              <a:t>Mass</a:t>
            </a:r>
            <a:endParaRPr lang="zh-CN" altLang="en-US" sz="2700" b="1" dirty="0"/>
          </a:p>
        </p:txBody>
      </p:sp>
      <p:sp>
        <p:nvSpPr>
          <p:cNvPr id="21" name="文本框 20"/>
          <p:cNvSpPr txBox="1"/>
          <p:nvPr/>
        </p:nvSpPr>
        <p:spPr>
          <a:xfrm>
            <a:off x="857224" y="1100070"/>
            <a:ext cx="1175643" cy="400110"/>
          </a:xfrm>
          <a:prstGeom prst="rect">
            <a:avLst/>
          </a:prstGeom>
          <a:noFill/>
        </p:spPr>
        <p:txBody>
          <a:bodyPr wrap="none" rtlCol="0">
            <a:spAutoFit/>
          </a:bodyPr>
          <a:lstStyle/>
          <a:p>
            <a:r>
              <a:rPr lang="en-US" altLang="zh-CN" sz="2000" b="1" dirty="0"/>
              <a:t>Structure</a:t>
            </a:r>
            <a:endParaRPr lang="zh-CN" altLang="en-US" sz="2000" b="1" dirty="0"/>
          </a:p>
        </p:txBody>
      </p:sp>
      <p:sp>
        <p:nvSpPr>
          <p:cNvPr id="22" name="文本框 21"/>
          <p:cNvSpPr txBox="1"/>
          <p:nvPr/>
        </p:nvSpPr>
        <p:spPr>
          <a:xfrm>
            <a:off x="7114604" y="1273724"/>
            <a:ext cx="1243610" cy="369332"/>
          </a:xfrm>
          <a:prstGeom prst="rect">
            <a:avLst/>
          </a:prstGeom>
          <a:noFill/>
        </p:spPr>
        <p:txBody>
          <a:bodyPr wrap="none" rtlCol="0">
            <a:spAutoFit/>
          </a:bodyPr>
          <a:lstStyle/>
          <a:p>
            <a:r>
              <a:rPr lang="en-US" altLang="zh-CN" b="1" dirty="0" smtClean="0"/>
              <a:t>Knowledge</a:t>
            </a:r>
            <a:endParaRPr lang="zh-CN" altLang="en-US" b="1" dirty="0"/>
          </a:p>
        </p:txBody>
      </p:sp>
      <p:pic>
        <p:nvPicPr>
          <p:cNvPr id="102402" name="Picture 2" descr="查看源图像"/>
          <p:cNvPicPr>
            <a:picLocks noChangeAspect="1" noChangeArrowheads="1"/>
          </p:cNvPicPr>
          <p:nvPr/>
        </p:nvPicPr>
        <p:blipFill>
          <a:blip r:embed="rId6" cstate="print"/>
          <a:srcRect/>
          <a:stretch>
            <a:fillRect/>
          </a:stretch>
        </p:blipFill>
        <p:spPr bwMode="auto">
          <a:xfrm>
            <a:off x="3889652" y="3517999"/>
            <a:ext cx="1277406" cy="831270"/>
          </a:xfrm>
          <a:prstGeom prst="rect">
            <a:avLst/>
          </a:prstGeom>
          <a:noFill/>
        </p:spPr>
      </p:pic>
      <p:sp>
        <p:nvSpPr>
          <p:cNvPr id="23" name="TextBox 22"/>
          <p:cNvSpPr txBox="1"/>
          <p:nvPr/>
        </p:nvSpPr>
        <p:spPr>
          <a:xfrm>
            <a:off x="3931570" y="4261385"/>
            <a:ext cx="1233030" cy="369332"/>
          </a:xfrm>
          <a:prstGeom prst="rect">
            <a:avLst/>
          </a:prstGeom>
          <a:noFill/>
        </p:spPr>
        <p:txBody>
          <a:bodyPr wrap="none" rtlCol="0">
            <a:spAutoFit/>
          </a:bodyPr>
          <a:lstStyle/>
          <a:p>
            <a:r>
              <a:rPr lang="en-US" altLang="zh-CN" b="1" dirty="0"/>
              <a:t>Computing</a:t>
            </a:r>
            <a:endParaRPr lang="zh-CN" altLang="en-US" b="1" dirty="0"/>
          </a:p>
        </p:txBody>
      </p:sp>
      <p:sp>
        <p:nvSpPr>
          <p:cNvPr id="24" name="右箭头 23"/>
          <p:cNvSpPr/>
          <p:nvPr/>
        </p:nvSpPr>
        <p:spPr>
          <a:xfrm rot="16200000">
            <a:off x="4305878" y="3054692"/>
            <a:ext cx="460697" cy="28793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6" name="直接箭头连接符 5"/>
          <p:cNvCxnSpPr>
            <a:endCxn id="27" idx="1"/>
          </p:cNvCxnSpPr>
          <p:nvPr/>
        </p:nvCxnSpPr>
        <p:spPr>
          <a:xfrm>
            <a:off x="2334864" y="3392356"/>
            <a:ext cx="1314011" cy="62197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a:endCxn id="27" idx="3"/>
          </p:cNvCxnSpPr>
          <p:nvPr/>
        </p:nvCxnSpPr>
        <p:spPr>
          <a:xfrm flipH="1">
            <a:off x="5402639" y="3340003"/>
            <a:ext cx="1549592" cy="67432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9" name="文本框 19"/>
          <p:cNvSpPr txBox="1"/>
          <p:nvPr/>
        </p:nvSpPr>
        <p:spPr>
          <a:xfrm>
            <a:off x="3786182" y="2357436"/>
            <a:ext cx="1564852" cy="507831"/>
          </a:xfrm>
          <a:prstGeom prst="rect">
            <a:avLst/>
          </a:prstGeom>
          <a:noFill/>
        </p:spPr>
        <p:txBody>
          <a:bodyPr wrap="none" rtlCol="0">
            <a:spAutoFit/>
          </a:bodyPr>
          <a:lstStyle/>
          <a:p>
            <a:r>
              <a:rPr lang="en-US" altLang="zh-CN" sz="2700" b="1" dirty="0" smtClean="0"/>
              <a:t>Spectrum</a:t>
            </a:r>
            <a:endParaRPr lang="zh-CN" altLang="en-US" sz="2700" b="1" dirty="0"/>
          </a:p>
        </p:txBody>
      </p:sp>
    </p:spTree>
    <p:extLst>
      <p:ext uri="{BB962C8B-B14F-4D97-AF65-F5344CB8AC3E}">
        <p14:creationId xmlns="" xmlns:p14="http://schemas.microsoft.com/office/powerpoint/2010/main" val="4157006145"/>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11</a:t>
            </a:fld>
            <a:endParaRPr lang="en-GB" altLang="zh-CN"/>
          </a:p>
        </p:txBody>
      </p:sp>
      <p:pic>
        <p:nvPicPr>
          <p:cNvPr id="3" name="图片 2"/>
          <p:cNvPicPr>
            <a:picLocks noChangeAspect="1"/>
          </p:cNvPicPr>
          <p:nvPr/>
        </p:nvPicPr>
        <p:blipFill>
          <a:blip r:embed="rId3"/>
          <a:stretch>
            <a:fillRect/>
          </a:stretch>
        </p:blipFill>
        <p:spPr>
          <a:xfrm>
            <a:off x="599761" y="1033459"/>
            <a:ext cx="7982147" cy="3528398"/>
          </a:xfrm>
          <a:prstGeom prst="rect">
            <a:avLst/>
          </a:prstGeom>
        </p:spPr>
      </p:pic>
      <p:sp>
        <p:nvSpPr>
          <p:cNvPr id="7" name="标题 4"/>
          <p:cNvSpPr txBox="1">
            <a:spLocks/>
          </p:cNvSpPr>
          <p:nvPr/>
        </p:nvSpPr>
        <p:spPr>
          <a:xfrm>
            <a:off x="425875" y="122797"/>
            <a:ext cx="7982147" cy="8572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r>
              <a:rPr lang="en-US" altLang="zh-CN" sz="2400" b="1" dirty="0">
                <a:latin typeface="+mn-lt"/>
              </a:rPr>
              <a:t> List of Our Synthesized RNA Oligos (</a:t>
            </a:r>
            <a:r>
              <a:rPr lang="en-US" altLang="zh-CN" sz="2400" b="1" dirty="0" err="1">
                <a:latin typeface="+mn-lt"/>
              </a:rPr>
              <a:t>nt</a:t>
            </a:r>
            <a:r>
              <a:rPr lang="en-US" altLang="zh-CN" sz="2400" b="1" dirty="0">
                <a:latin typeface="+mn-lt"/>
              </a:rPr>
              <a:t>=4~8)</a:t>
            </a:r>
            <a:endParaRPr lang="zh-CN" altLang="en-US" sz="1800" dirty="0">
              <a:latin typeface="+mn-lt"/>
            </a:endParaRPr>
          </a:p>
        </p:txBody>
      </p:sp>
    </p:spTree>
    <p:extLst>
      <p:ext uri="{BB962C8B-B14F-4D97-AF65-F5344CB8AC3E}">
        <p14:creationId xmlns="" xmlns:p14="http://schemas.microsoft.com/office/powerpoint/2010/main" val="1674205047"/>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标题 4"/>
          <p:cNvSpPr>
            <a:spLocks noGrp="1"/>
          </p:cNvSpPr>
          <p:nvPr>
            <p:ph type="title" idx="4294967295"/>
          </p:nvPr>
        </p:nvSpPr>
        <p:spPr>
          <a:xfrm>
            <a:off x="611319" y="49292"/>
            <a:ext cx="6550242" cy="857250"/>
          </a:xfrm>
        </p:spPr>
        <p:txBody>
          <a:bodyPr>
            <a:normAutofit fontScale="90000"/>
          </a:bodyPr>
          <a:lstStyle/>
          <a:p>
            <a:r>
              <a:rPr lang="en-US" altLang="zh-CN" sz="3000" b="1" dirty="0">
                <a:latin typeface="+mn-lt"/>
              </a:rPr>
              <a:t> </a:t>
            </a:r>
            <a:r>
              <a:rPr lang="en-US" altLang="zh-CN" sz="2700" b="1" dirty="0">
                <a:latin typeface="+mn-lt"/>
              </a:rPr>
              <a:t>JASMS </a:t>
            </a:r>
            <a:r>
              <a:rPr lang="en-US" altLang="zh-CN" sz="2700" b="1" dirty="0" smtClean="0">
                <a:latin typeface="+mn-lt"/>
              </a:rPr>
              <a:t>manuscript peer </a:t>
            </a:r>
            <a:r>
              <a:rPr lang="en-US" altLang="zh-CN" sz="2700" b="1" dirty="0">
                <a:latin typeface="+mn-lt"/>
              </a:rPr>
              <a:t>review (March, 2023</a:t>
            </a:r>
            <a:r>
              <a:rPr lang="en-US" altLang="zh-CN" sz="2700" b="1" dirty="0" smtClean="0">
                <a:latin typeface="+mn-lt"/>
              </a:rPr>
              <a:t>) </a:t>
            </a:r>
            <a:endParaRPr lang="zh-CN" altLang="en-US" sz="2400" b="1" dirty="0">
              <a:latin typeface="+mn-lt"/>
            </a:endParaRPr>
          </a:p>
        </p:txBody>
      </p:sp>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12</a:t>
            </a:fld>
            <a:endParaRPr lang="en-GB" altLang="zh-CN"/>
          </a:p>
        </p:txBody>
      </p:sp>
      <p:sp>
        <p:nvSpPr>
          <p:cNvPr id="2" name="文本框 1"/>
          <p:cNvSpPr txBox="1"/>
          <p:nvPr/>
        </p:nvSpPr>
        <p:spPr>
          <a:xfrm>
            <a:off x="611319" y="942132"/>
            <a:ext cx="7793997" cy="1269578"/>
          </a:xfrm>
          <a:prstGeom prst="rect">
            <a:avLst/>
          </a:prstGeom>
          <a:noFill/>
        </p:spPr>
        <p:txBody>
          <a:bodyPr wrap="square" rtlCol="0">
            <a:spAutoFit/>
          </a:bodyPr>
          <a:lstStyle/>
          <a:p>
            <a:pPr algn="just"/>
            <a:r>
              <a:rPr lang="en" altLang="zh-CN" sz="2000" b="1" dirty="0"/>
              <a:t>“The scientific content is exciting and appears to be done in a, mostly, appropriate way. This endeavor also appears timely as many -omics efforts now stretch into DNA and RNA oligonucleotide characterization.” </a:t>
            </a:r>
            <a:endParaRPr lang="en-US" altLang="zh-CN" sz="2800" b="1" dirty="0"/>
          </a:p>
          <a:p>
            <a:pPr marL="385763" indent="-385763" algn="just">
              <a:buAutoNum type="arabicPeriod"/>
            </a:pPr>
            <a:endParaRPr lang="en-US" altLang="zh-CN" sz="800" dirty="0"/>
          </a:p>
          <a:p>
            <a:pPr algn="just"/>
            <a:endParaRPr lang="zh-CN" altLang="en-US" sz="800" dirty="0"/>
          </a:p>
        </p:txBody>
      </p:sp>
      <p:pic>
        <p:nvPicPr>
          <p:cNvPr id="3" name="图片 2"/>
          <p:cNvPicPr>
            <a:picLocks noChangeAspect="1"/>
          </p:cNvPicPr>
          <p:nvPr/>
        </p:nvPicPr>
        <p:blipFill>
          <a:blip r:embed="rId3"/>
          <a:stretch>
            <a:fillRect/>
          </a:stretch>
        </p:blipFill>
        <p:spPr>
          <a:xfrm>
            <a:off x="2643175" y="2071684"/>
            <a:ext cx="2357453" cy="2299083"/>
          </a:xfrm>
          <a:prstGeom prst="rect">
            <a:avLst/>
          </a:prstGeom>
        </p:spPr>
      </p:pic>
      <p:pic>
        <p:nvPicPr>
          <p:cNvPr id="6146" name="Picture 2"/>
          <p:cNvPicPr>
            <a:picLocks noChangeAspect="1" noChangeArrowheads="1"/>
          </p:cNvPicPr>
          <p:nvPr/>
        </p:nvPicPr>
        <p:blipFill>
          <a:blip r:embed="rId4"/>
          <a:srcRect/>
          <a:stretch>
            <a:fillRect/>
          </a:stretch>
        </p:blipFill>
        <p:spPr bwMode="auto">
          <a:xfrm>
            <a:off x="785786" y="2071684"/>
            <a:ext cx="1785950" cy="2366157"/>
          </a:xfrm>
          <a:prstGeom prst="rect">
            <a:avLst/>
          </a:prstGeom>
          <a:noFill/>
          <a:ln w="9525">
            <a:noFill/>
            <a:miter lim="800000"/>
            <a:headEnd/>
            <a:tailEnd/>
          </a:ln>
          <a:effectLst/>
        </p:spPr>
      </p:pic>
      <p:sp>
        <p:nvSpPr>
          <p:cNvPr id="7" name="矩形 6"/>
          <p:cNvSpPr/>
          <p:nvPr/>
        </p:nvSpPr>
        <p:spPr>
          <a:xfrm>
            <a:off x="5286380" y="2000246"/>
            <a:ext cx="3071834" cy="2354491"/>
          </a:xfrm>
          <a:prstGeom prst="rect">
            <a:avLst/>
          </a:prstGeom>
        </p:spPr>
        <p:txBody>
          <a:bodyPr wrap="square">
            <a:spAutoFit/>
          </a:bodyPr>
          <a:lstStyle/>
          <a:p>
            <a:pPr algn="just"/>
            <a:r>
              <a:rPr lang="en-US" altLang="zh-CN" sz="2100" b="1" dirty="0" smtClean="0">
                <a:solidFill>
                  <a:srgbClr val="0070C0"/>
                </a:solidFill>
                <a:latin typeface="楷体" pitchFamily="49" charset="-122"/>
                <a:ea typeface="楷体" pitchFamily="49" charset="-122"/>
              </a:rPr>
              <a:t>“</a:t>
            </a:r>
            <a:r>
              <a:rPr lang="zh-CN" altLang="en-US" sz="2100" b="1" dirty="0" smtClean="0">
                <a:solidFill>
                  <a:srgbClr val="0070C0"/>
                </a:solidFill>
                <a:latin typeface="楷体" pitchFamily="49" charset="-122"/>
                <a:ea typeface="楷体" pitchFamily="49" charset="-122"/>
              </a:rPr>
              <a:t>科学内容令人振奋，而且主要以适当的方式来呈现。这项努力显得也很及时，因为许多组学研究现在已拓展</a:t>
            </a:r>
            <a:r>
              <a:rPr lang="zh-CN" altLang="en-US" sz="2100" b="1" dirty="0" smtClean="0">
                <a:solidFill>
                  <a:srgbClr val="0070C0"/>
                </a:solidFill>
                <a:latin typeface="+mj-lt"/>
                <a:ea typeface="楷体" pitchFamily="49" charset="-122"/>
              </a:rPr>
              <a:t>到了</a:t>
            </a:r>
            <a:r>
              <a:rPr lang="en-US" altLang="zh-CN" sz="2100" b="1" dirty="0" smtClean="0">
                <a:solidFill>
                  <a:srgbClr val="0070C0"/>
                </a:solidFill>
                <a:latin typeface="+mj-lt"/>
                <a:ea typeface="楷体" pitchFamily="49" charset="-122"/>
              </a:rPr>
              <a:t>DNA </a:t>
            </a:r>
            <a:r>
              <a:rPr lang="zh-CN" altLang="en-US" sz="2100" b="1" dirty="0" smtClean="0">
                <a:solidFill>
                  <a:srgbClr val="0070C0"/>
                </a:solidFill>
                <a:latin typeface="+mj-lt"/>
                <a:ea typeface="楷体" pitchFamily="49" charset="-122"/>
              </a:rPr>
              <a:t>与 </a:t>
            </a:r>
            <a:r>
              <a:rPr lang="en-US" altLang="zh-CN" sz="2100" b="1" dirty="0" smtClean="0">
                <a:solidFill>
                  <a:srgbClr val="0070C0"/>
                </a:solidFill>
                <a:latin typeface="+mj-lt"/>
                <a:ea typeface="楷体" pitchFamily="49" charset="-122"/>
              </a:rPr>
              <a:t>RNA </a:t>
            </a:r>
            <a:r>
              <a:rPr lang="zh-CN" altLang="en-US" sz="2100" b="1" dirty="0" smtClean="0">
                <a:solidFill>
                  <a:srgbClr val="0070C0"/>
                </a:solidFill>
                <a:latin typeface="+mj-lt"/>
                <a:ea typeface="楷体" pitchFamily="49" charset="-122"/>
              </a:rPr>
              <a:t>寡聚核苷酸表征领域。</a:t>
            </a:r>
            <a:r>
              <a:rPr lang="zh-CN" altLang="en-US" sz="2100" b="1" dirty="0" smtClean="0">
                <a:solidFill>
                  <a:srgbClr val="0070C0"/>
                </a:solidFill>
                <a:latin typeface="楷体" pitchFamily="49" charset="-122"/>
                <a:ea typeface="楷体" pitchFamily="49" charset="-122"/>
              </a:rPr>
              <a:t>”</a:t>
            </a:r>
            <a:endParaRPr lang="zh-CN" altLang="en-US" sz="2100" b="1" dirty="0">
              <a:solidFill>
                <a:srgbClr val="0070C0"/>
              </a:solidFill>
              <a:latin typeface="+mj-lt"/>
              <a:ea typeface="楷体" pitchFamily="49" charset="-122"/>
            </a:endParaRPr>
          </a:p>
        </p:txBody>
      </p:sp>
    </p:spTree>
    <p:extLst>
      <p:ext uri="{BB962C8B-B14F-4D97-AF65-F5344CB8AC3E}">
        <p14:creationId xmlns="" xmlns:p14="http://schemas.microsoft.com/office/powerpoint/2010/main" val="3709110024"/>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标题 4"/>
          <p:cNvSpPr>
            <a:spLocks noGrp="1"/>
          </p:cNvSpPr>
          <p:nvPr>
            <p:ph type="title" idx="4294967295"/>
          </p:nvPr>
        </p:nvSpPr>
        <p:spPr>
          <a:xfrm>
            <a:off x="611318" y="49292"/>
            <a:ext cx="7461144" cy="857250"/>
          </a:xfrm>
        </p:spPr>
        <p:txBody>
          <a:bodyPr>
            <a:normAutofit fontScale="90000"/>
          </a:bodyPr>
          <a:lstStyle/>
          <a:p>
            <a:r>
              <a:rPr lang="en-US" altLang="zh-CN" sz="3000" b="1" dirty="0">
                <a:ea typeface="楷体" pitchFamily="49" charset="-122"/>
              </a:rPr>
              <a:t> </a:t>
            </a:r>
            <a:r>
              <a:rPr lang="zh-CN" altLang="en-US" sz="3000" b="1" dirty="0" smtClean="0">
                <a:ea typeface="楷体" pitchFamily="49" charset="-122"/>
              </a:rPr>
              <a:t>“</a:t>
            </a:r>
            <a:r>
              <a:rPr lang="zh-CN" altLang="en-US" sz="2700" b="1" dirty="0" smtClean="0">
                <a:ea typeface="楷体" pitchFamily="49" charset="-122"/>
              </a:rPr>
              <a:t>一面之词，一生感动”的一个故事 </a:t>
            </a:r>
            <a:r>
              <a:rPr lang="en-US" altLang="zh-CN" sz="2700" b="1" dirty="0" smtClean="0">
                <a:ea typeface="楷体" pitchFamily="49" charset="-122"/>
              </a:rPr>
              <a:t>(2011-2023)</a:t>
            </a:r>
            <a:endParaRPr lang="zh-CN" altLang="en-US" sz="2400" b="1" dirty="0">
              <a:ea typeface="楷体" pitchFamily="49" charset="-122"/>
            </a:endParaRPr>
          </a:p>
        </p:txBody>
      </p:sp>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13</a:t>
            </a:fld>
            <a:endParaRPr lang="en-GB" altLang="zh-CN"/>
          </a:p>
        </p:txBody>
      </p:sp>
      <p:pic>
        <p:nvPicPr>
          <p:cNvPr id="7" name="图片 6"/>
          <p:cNvPicPr>
            <a:picLocks noChangeAspect="1"/>
          </p:cNvPicPr>
          <p:nvPr/>
        </p:nvPicPr>
        <p:blipFill>
          <a:blip r:embed="rId3" cstate="print"/>
          <a:stretch>
            <a:fillRect/>
          </a:stretch>
        </p:blipFill>
        <p:spPr>
          <a:xfrm>
            <a:off x="1187624" y="1606475"/>
            <a:ext cx="2988323" cy="2322597"/>
          </a:xfrm>
          <a:prstGeom prst="rect">
            <a:avLst/>
          </a:prstGeom>
        </p:spPr>
      </p:pic>
      <p:pic>
        <p:nvPicPr>
          <p:cNvPr id="8" name="图片 7"/>
          <p:cNvPicPr>
            <a:picLocks noChangeAspect="1"/>
          </p:cNvPicPr>
          <p:nvPr/>
        </p:nvPicPr>
        <p:blipFill>
          <a:blip r:embed="rId4" cstate="print"/>
          <a:stretch>
            <a:fillRect/>
          </a:stretch>
        </p:blipFill>
        <p:spPr>
          <a:xfrm>
            <a:off x="4973933" y="1606506"/>
            <a:ext cx="3417795" cy="2322566"/>
          </a:xfrm>
          <a:prstGeom prst="rect">
            <a:avLst/>
          </a:prstGeom>
        </p:spPr>
      </p:pic>
    </p:spTree>
    <p:extLst>
      <p:ext uri="{BB962C8B-B14F-4D97-AF65-F5344CB8AC3E}">
        <p14:creationId xmlns="" xmlns:p14="http://schemas.microsoft.com/office/powerpoint/2010/main" val="877004362"/>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标题 4"/>
          <p:cNvSpPr>
            <a:spLocks noGrp="1"/>
          </p:cNvSpPr>
          <p:nvPr>
            <p:ph type="title" idx="4294967295"/>
          </p:nvPr>
        </p:nvSpPr>
        <p:spPr>
          <a:xfrm>
            <a:off x="478164" y="103589"/>
            <a:ext cx="8520194" cy="857250"/>
          </a:xfrm>
        </p:spPr>
        <p:txBody>
          <a:bodyPr>
            <a:normAutofit/>
          </a:bodyPr>
          <a:lstStyle/>
          <a:p>
            <a:r>
              <a:rPr lang="en-US" altLang="zh-CN" sz="2400" b="1" dirty="0" err="1">
                <a:latin typeface="+mn-lt"/>
              </a:rPr>
              <a:t>Epitranscriptome</a:t>
            </a:r>
            <a:r>
              <a:rPr lang="en-US" altLang="zh-CN" sz="2400" b="1" dirty="0">
                <a:latin typeface="+mn-lt"/>
              </a:rPr>
              <a:t>: Global Chemical Modifications on RNAs</a:t>
            </a:r>
            <a:endParaRPr lang="zh-CN" altLang="en-US" sz="2400" b="1" dirty="0">
              <a:latin typeface="+mn-lt"/>
            </a:endParaRPr>
          </a:p>
        </p:txBody>
      </p:sp>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14</a:t>
            </a:fld>
            <a:endParaRPr lang="en-GB" altLang="zh-CN"/>
          </a:p>
        </p:txBody>
      </p:sp>
      <p:pic>
        <p:nvPicPr>
          <p:cNvPr id="4098" name="Picture 2" descr="https://media.springernature.com/w580h326/nature-cms/uploads/collections/nature-Method-of-the-Year2016-66ca2c9ea00e3d35dfcf03ee3c85ccae-282aa2c4afe0a09a3f7fda870657e6fc.jpg"/>
          <p:cNvPicPr>
            <a:picLocks noChangeAspect="1" noChangeArrowheads="1"/>
          </p:cNvPicPr>
          <p:nvPr/>
        </p:nvPicPr>
        <p:blipFill>
          <a:blip r:embed="rId3"/>
          <a:srcRect/>
          <a:stretch>
            <a:fillRect/>
          </a:stretch>
        </p:blipFill>
        <p:spPr bwMode="auto">
          <a:xfrm>
            <a:off x="518556" y="1041696"/>
            <a:ext cx="2885592" cy="1621902"/>
          </a:xfrm>
          <a:prstGeom prst="rect">
            <a:avLst/>
          </a:prstGeom>
          <a:noFill/>
        </p:spPr>
      </p:pic>
      <p:pic>
        <p:nvPicPr>
          <p:cNvPr id="5" name="图片 4"/>
          <p:cNvPicPr>
            <a:picLocks noChangeAspect="1"/>
          </p:cNvPicPr>
          <p:nvPr/>
        </p:nvPicPr>
        <p:blipFill>
          <a:blip r:embed="rId4" cstate="print"/>
          <a:stretch>
            <a:fillRect/>
          </a:stretch>
        </p:blipFill>
        <p:spPr>
          <a:xfrm>
            <a:off x="500245" y="2766577"/>
            <a:ext cx="2922215" cy="1750939"/>
          </a:xfrm>
          <a:prstGeom prst="rect">
            <a:avLst/>
          </a:prstGeom>
        </p:spPr>
      </p:pic>
      <p:pic>
        <p:nvPicPr>
          <p:cNvPr id="9" name="图片 8"/>
          <p:cNvPicPr>
            <a:picLocks noChangeAspect="1"/>
          </p:cNvPicPr>
          <p:nvPr/>
        </p:nvPicPr>
        <p:blipFill>
          <a:blip r:embed="rId5"/>
          <a:stretch>
            <a:fillRect/>
          </a:stretch>
        </p:blipFill>
        <p:spPr>
          <a:xfrm>
            <a:off x="3582080" y="993826"/>
            <a:ext cx="4933270" cy="3468706"/>
          </a:xfrm>
          <a:prstGeom prst="rect">
            <a:avLst/>
          </a:prstGeom>
        </p:spPr>
      </p:pic>
    </p:spTree>
    <p:extLst>
      <p:ext uri="{BB962C8B-B14F-4D97-AF65-F5344CB8AC3E}">
        <p14:creationId xmlns="" xmlns:p14="http://schemas.microsoft.com/office/powerpoint/2010/main" val="248607240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标题 4"/>
          <p:cNvSpPr>
            <a:spLocks noGrp="1"/>
          </p:cNvSpPr>
          <p:nvPr>
            <p:ph type="title" idx="4294967295"/>
          </p:nvPr>
        </p:nvSpPr>
        <p:spPr>
          <a:xfrm>
            <a:off x="480931" y="88853"/>
            <a:ext cx="8520194" cy="857250"/>
          </a:xfrm>
        </p:spPr>
        <p:txBody>
          <a:bodyPr>
            <a:normAutofit/>
          </a:bodyPr>
          <a:lstStyle/>
          <a:p>
            <a:r>
              <a:rPr lang="en-US" altLang="zh-CN" sz="2550" b="1" dirty="0">
                <a:latin typeface="+mn-lt"/>
              </a:rPr>
              <a:t>“The real winner here is modified RNA”-mRNA vaccines</a:t>
            </a:r>
            <a:endParaRPr lang="zh-CN" altLang="en-US" sz="2550" b="1" dirty="0">
              <a:latin typeface="+mn-lt"/>
            </a:endParaRPr>
          </a:p>
        </p:txBody>
      </p:sp>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15</a:t>
            </a:fld>
            <a:endParaRPr lang="en-GB" altLang="zh-CN"/>
          </a:p>
        </p:txBody>
      </p:sp>
      <p:pic>
        <p:nvPicPr>
          <p:cNvPr id="3" name="图片 2"/>
          <p:cNvPicPr>
            <a:picLocks noChangeAspect="1"/>
          </p:cNvPicPr>
          <p:nvPr/>
        </p:nvPicPr>
        <p:blipFill>
          <a:blip r:embed="rId3"/>
          <a:stretch>
            <a:fillRect/>
          </a:stretch>
        </p:blipFill>
        <p:spPr>
          <a:xfrm>
            <a:off x="685462" y="946103"/>
            <a:ext cx="2645567" cy="3604203"/>
          </a:xfrm>
          <a:prstGeom prst="rect">
            <a:avLst/>
          </a:prstGeom>
        </p:spPr>
      </p:pic>
      <p:pic>
        <p:nvPicPr>
          <p:cNvPr id="7" name="图片 6"/>
          <p:cNvPicPr>
            <a:picLocks noChangeAspect="1"/>
          </p:cNvPicPr>
          <p:nvPr/>
        </p:nvPicPr>
        <p:blipFill>
          <a:blip r:embed="rId4"/>
          <a:stretch>
            <a:fillRect/>
          </a:stretch>
        </p:blipFill>
        <p:spPr>
          <a:xfrm>
            <a:off x="6214165" y="946103"/>
            <a:ext cx="2301187" cy="3474858"/>
          </a:xfrm>
          <a:prstGeom prst="rect">
            <a:avLst/>
          </a:prstGeom>
        </p:spPr>
      </p:pic>
      <p:pic>
        <p:nvPicPr>
          <p:cNvPr id="2050" name="Picture 2" descr="Katalin Kariko light corrected.jpe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244603" y="1061168"/>
            <a:ext cx="1476770" cy="1290147"/>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图片 1"/>
          <p:cNvPicPr>
            <a:picLocks noChangeAspect="1"/>
          </p:cNvPicPr>
          <p:nvPr/>
        </p:nvPicPr>
        <p:blipFill>
          <a:blip r:embed="rId6" cstate="print"/>
          <a:stretch>
            <a:fillRect/>
          </a:stretch>
        </p:blipFill>
        <p:spPr>
          <a:xfrm>
            <a:off x="3366452" y="977223"/>
            <a:ext cx="2810381" cy="1706309"/>
          </a:xfrm>
          <a:prstGeom prst="rect">
            <a:avLst/>
          </a:prstGeom>
        </p:spPr>
      </p:pic>
      <p:sp>
        <p:nvSpPr>
          <p:cNvPr id="5" name="矩形 4"/>
          <p:cNvSpPr/>
          <p:nvPr/>
        </p:nvSpPr>
        <p:spPr>
          <a:xfrm>
            <a:off x="3349397" y="977224"/>
            <a:ext cx="2827436" cy="17063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矩形 9"/>
          <p:cNvSpPr/>
          <p:nvPr/>
        </p:nvSpPr>
        <p:spPr>
          <a:xfrm>
            <a:off x="2296205" y="1803352"/>
            <a:ext cx="667431" cy="48673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026" name="Picture 2" descr="Structural differences between uracil and pseudo uracil. | Download  Scientific Diagram"/>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3520837" y="2785528"/>
            <a:ext cx="2583371" cy="1662779"/>
          </a:xfrm>
          <a:prstGeom prst="rect">
            <a:avLst/>
          </a:prstGeom>
          <a:noFill/>
          <a:extLst>
            <a:ext uri="{909E8E84-426E-40DD-AFC4-6F175D3DCCD1}">
              <a14:hiddenFill xmlns="" xmlns:a14="http://schemas.microsoft.com/office/drawing/2010/main">
                <a:solidFill>
                  <a:srgbClr val="FFFFFF"/>
                </a:solidFill>
              </a14:hiddenFill>
            </a:ext>
          </a:extLst>
        </p:spPr>
      </p:pic>
      <p:sp>
        <p:nvSpPr>
          <p:cNvPr id="8" name="矩形 7"/>
          <p:cNvSpPr/>
          <p:nvPr/>
        </p:nvSpPr>
        <p:spPr>
          <a:xfrm>
            <a:off x="4043848" y="2748205"/>
            <a:ext cx="532518" cy="507831"/>
          </a:xfrm>
          <a:prstGeom prst="rect">
            <a:avLst/>
          </a:prstGeom>
        </p:spPr>
        <p:txBody>
          <a:bodyPr wrap="none">
            <a:spAutoFit/>
          </a:bodyPr>
          <a:lstStyle/>
          <a:p>
            <a:r>
              <a:rPr lang="el-GR" altLang="zh-CN" sz="2700" b="1" dirty="0">
                <a:solidFill>
                  <a:srgbClr val="666666"/>
                </a:solidFill>
                <a:latin typeface="Roboto"/>
              </a:rPr>
              <a:t>Ψ</a:t>
            </a:r>
            <a:endParaRPr lang="zh-CN" altLang="en-US" sz="2700" b="1" dirty="0"/>
          </a:p>
        </p:txBody>
      </p:sp>
      <p:sp>
        <p:nvSpPr>
          <p:cNvPr id="13" name="矩形 12"/>
          <p:cNvSpPr/>
          <p:nvPr/>
        </p:nvSpPr>
        <p:spPr>
          <a:xfrm>
            <a:off x="5685529" y="2713534"/>
            <a:ext cx="410690" cy="507831"/>
          </a:xfrm>
          <a:prstGeom prst="rect">
            <a:avLst/>
          </a:prstGeom>
        </p:spPr>
        <p:txBody>
          <a:bodyPr wrap="none">
            <a:spAutoFit/>
          </a:bodyPr>
          <a:lstStyle/>
          <a:p>
            <a:r>
              <a:rPr lang="en-US" altLang="zh-CN" sz="2700" b="1" dirty="0">
                <a:solidFill>
                  <a:srgbClr val="666666"/>
                </a:solidFill>
              </a:rPr>
              <a:t>U</a:t>
            </a:r>
            <a:endParaRPr lang="zh-CN" altLang="en-US" sz="2700" b="1" dirty="0"/>
          </a:p>
        </p:txBody>
      </p:sp>
    </p:spTree>
    <p:extLst>
      <p:ext uri="{BB962C8B-B14F-4D97-AF65-F5344CB8AC3E}">
        <p14:creationId xmlns="" xmlns:p14="http://schemas.microsoft.com/office/powerpoint/2010/main" val="2645857349"/>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标题 4"/>
          <p:cNvSpPr>
            <a:spLocks noGrp="1"/>
          </p:cNvSpPr>
          <p:nvPr>
            <p:ph type="title" idx="4294967295"/>
          </p:nvPr>
        </p:nvSpPr>
        <p:spPr>
          <a:xfrm>
            <a:off x="375890" y="-164554"/>
            <a:ext cx="8156550" cy="857250"/>
          </a:xfrm>
        </p:spPr>
        <p:txBody>
          <a:bodyPr>
            <a:noAutofit/>
          </a:bodyPr>
          <a:lstStyle/>
          <a:p>
            <a:r>
              <a:rPr lang="zh-CN" altLang="en-US" sz="2400" b="1" dirty="0">
                <a:latin typeface="+mn-lt"/>
              </a:rPr>
              <a:t/>
            </a:r>
            <a:br>
              <a:rPr lang="zh-CN" altLang="en-US" sz="2400" b="1" dirty="0">
                <a:latin typeface="+mn-lt"/>
              </a:rPr>
            </a:br>
            <a:r>
              <a:rPr lang="en-US" altLang="zh-CN" sz="2400" b="1" dirty="0">
                <a:latin typeface="+mn-lt"/>
              </a:rPr>
              <a:t> Reliability of RNA Modification Detections (m1A, 2017 Nature)</a:t>
            </a:r>
            <a:endParaRPr lang="zh-CN" altLang="en-US" sz="1600" b="1" dirty="0">
              <a:solidFill>
                <a:srgbClr val="0070C0"/>
              </a:solidFill>
              <a:latin typeface="+mn-lt"/>
            </a:endParaRPr>
          </a:p>
        </p:txBody>
      </p:sp>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16</a:t>
            </a:fld>
            <a:endParaRPr lang="en-GB" altLang="zh-CN"/>
          </a:p>
        </p:txBody>
      </p:sp>
      <p:pic>
        <p:nvPicPr>
          <p:cNvPr id="3" name="图片 2"/>
          <p:cNvPicPr>
            <a:picLocks noChangeAspect="1"/>
          </p:cNvPicPr>
          <p:nvPr/>
        </p:nvPicPr>
        <p:blipFill>
          <a:blip r:embed="rId3"/>
          <a:stretch>
            <a:fillRect/>
          </a:stretch>
        </p:blipFill>
        <p:spPr>
          <a:xfrm>
            <a:off x="501660" y="1154375"/>
            <a:ext cx="5254163" cy="2834750"/>
          </a:xfrm>
          <a:prstGeom prst="rect">
            <a:avLst/>
          </a:prstGeom>
        </p:spPr>
      </p:pic>
      <p:sp>
        <p:nvSpPr>
          <p:cNvPr id="8" name="矩形 7"/>
          <p:cNvSpPr/>
          <p:nvPr/>
        </p:nvSpPr>
        <p:spPr>
          <a:xfrm>
            <a:off x="5943630" y="1071552"/>
            <a:ext cx="2771774" cy="3323987"/>
          </a:xfrm>
          <a:prstGeom prst="rect">
            <a:avLst/>
          </a:prstGeom>
        </p:spPr>
        <p:txBody>
          <a:bodyPr wrap="square">
            <a:spAutoFit/>
          </a:bodyPr>
          <a:lstStyle/>
          <a:p>
            <a:r>
              <a:rPr lang="en-US" altLang="zh-CN" sz="1400" b="1" dirty="0">
                <a:solidFill>
                  <a:srgbClr val="000000"/>
                </a:solidFill>
              </a:rPr>
              <a:t>“The modifications were mapped from sequencing data but </a:t>
            </a:r>
            <a:r>
              <a:rPr lang="en-US" altLang="zh-CN" sz="1400" b="1" dirty="0">
                <a:solidFill>
                  <a:srgbClr val="FF0000"/>
                </a:solidFill>
              </a:rPr>
              <a:t>not biochemically validated</a:t>
            </a:r>
            <a:r>
              <a:rPr lang="en-US" altLang="zh-CN" sz="1400" b="1" dirty="0">
                <a:solidFill>
                  <a:srgbClr val="000000"/>
                </a:solidFill>
              </a:rPr>
              <a:t>. A recent study</a:t>
            </a:r>
            <a:r>
              <a:rPr lang="en-US" altLang="zh-CN" sz="600" b="1" dirty="0">
                <a:solidFill>
                  <a:srgbClr val="000000"/>
                </a:solidFill>
              </a:rPr>
              <a:t> </a:t>
            </a:r>
            <a:r>
              <a:rPr lang="en-US" altLang="zh-CN" sz="1400" b="1" dirty="0">
                <a:solidFill>
                  <a:srgbClr val="000000"/>
                </a:solidFill>
              </a:rPr>
              <a:t>of the mammalian transcriptome mapped approximately 3,500 nucleotides that contain methyl groups on the ribose part of the molecules. However, subsequent reanalysis showed that the key sequence motifs discovered in this study matched those of ‘primer’ sequences used to generate complementary DNA, a common sequencing artefact.”</a:t>
            </a:r>
            <a:endParaRPr lang="zh-CN" altLang="en-US" sz="1400" b="1" dirty="0"/>
          </a:p>
        </p:txBody>
      </p:sp>
    </p:spTree>
    <p:extLst>
      <p:ext uri="{BB962C8B-B14F-4D97-AF65-F5344CB8AC3E}">
        <p14:creationId xmlns="" xmlns:p14="http://schemas.microsoft.com/office/powerpoint/2010/main" val="262240701"/>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stretch>
            <a:fillRect/>
          </a:stretch>
        </p:blipFill>
        <p:spPr>
          <a:xfrm>
            <a:off x="451390" y="997129"/>
            <a:ext cx="3749040" cy="1704109"/>
          </a:xfrm>
          <a:prstGeom prst="rect">
            <a:avLst/>
          </a:prstGeom>
        </p:spPr>
      </p:pic>
      <p:sp>
        <p:nvSpPr>
          <p:cNvPr id="28675" name="标题 4"/>
          <p:cNvSpPr>
            <a:spLocks noGrp="1"/>
          </p:cNvSpPr>
          <p:nvPr>
            <p:ph type="title" idx="4294967295"/>
          </p:nvPr>
        </p:nvSpPr>
        <p:spPr>
          <a:xfrm>
            <a:off x="571472" y="71420"/>
            <a:ext cx="7883157" cy="857250"/>
          </a:xfrm>
        </p:spPr>
        <p:txBody>
          <a:bodyPr>
            <a:normAutofit/>
          </a:bodyPr>
          <a:lstStyle/>
          <a:p>
            <a:r>
              <a:rPr lang="en-US" altLang="zh-CN" sz="2800" b="1" dirty="0" smtClean="0">
                <a:latin typeface="+mn-lt"/>
              </a:rPr>
              <a:t>MS/MS fragmentation of RNA vs Peptide/Protein</a:t>
            </a:r>
            <a:endParaRPr lang="zh-CN" altLang="en-US" sz="2400" b="1" dirty="0">
              <a:latin typeface="+mn-lt"/>
            </a:endParaRPr>
          </a:p>
        </p:txBody>
      </p:sp>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17</a:t>
            </a:fld>
            <a:endParaRPr lang="en-GB" altLang="zh-CN"/>
          </a:p>
        </p:txBody>
      </p:sp>
      <p:pic>
        <p:nvPicPr>
          <p:cNvPr id="6" name="图片 5">
            <a:extLst>
              <a:ext uri="{FF2B5EF4-FFF2-40B4-BE49-F238E27FC236}">
                <a16:creationId xmlns="" xmlns:a16="http://schemas.microsoft.com/office/drawing/2014/main" id="{E5D3F4E4-AA06-42B6-B063-CA5FFF9A65FF}"/>
              </a:ext>
            </a:extLst>
          </p:cNvPr>
          <p:cNvPicPr>
            <a:picLocks noChangeAspect="1"/>
          </p:cNvPicPr>
          <p:nvPr/>
        </p:nvPicPr>
        <p:blipFill>
          <a:blip r:embed="rId4"/>
          <a:stretch>
            <a:fillRect/>
          </a:stretch>
        </p:blipFill>
        <p:spPr>
          <a:xfrm>
            <a:off x="330534" y="2563440"/>
            <a:ext cx="3782084" cy="1558797"/>
          </a:xfrm>
          <a:prstGeom prst="rect">
            <a:avLst/>
          </a:prstGeom>
        </p:spPr>
      </p:pic>
      <p:sp>
        <p:nvSpPr>
          <p:cNvPr id="2" name="文本框 1"/>
          <p:cNvSpPr txBox="1"/>
          <p:nvPr/>
        </p:nvSpPr>
        <p:spPr>
          <a:xfrm>
            <a:off x="4282384" y="2824127"/>
            <a:ext cx="1873718" cy="369332"/>
          </a:xfrm>
          <a:prstGeom prst="rect">
            <a:avLst/>
          </a:prstGeom>
          <a:noFill/>
        </p:spPr>
        <p:txBody>
          <a:bodyPr wrap="none" rtlCol="0">
            <a:spAutoFit/>
          </a:bodyPr>
          <a:lstStyle/>
          <a:p>
            <a:r>
              <a:rPr lang="en-US" altLang="zh-CN" b="1" dirty="0"/>
              <a:t>B: Base(C/U/A/G)</a:t>
            </a:r>
            <a:endParaRPr lang="zh-CN" altLang="en-US" b="1" dirty="0"/>
          </a:p>
        </p:txBody>
      </p:sp>
      <p:cxnSp>
        <p:nvCxnSpPr>
          <p:cNvPr id="8" name="直接连接符 7"/>
          <p:cNvCxnSpPr/>
          <p:nvPr/>
        </p:nvCxnSpPr>
        <p:spPr>
          <a:xfrm>
            <a:off x="4745689" y="4109085"/>
            <a:ext cx="163820" cy="2228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4919055" y="3509010"/>
            <a:ext cx="5715" cy="822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909509" y="3851910"/>
            <a:ext cx="189569" cy="257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5196898" y="3709133"/>
            <a:ext cx="717697" cy="369332"/>
          </a:xfrm>
          <a:prstGeom prst="rect">
            <a:avLst/>
          </a:prstGeom>
          <a:noFill/>
        </p:spPr>
        <p:txBody>
          <a:bodyPr wrap="none" rtlCol="0">
            <a:spAutoFit/>
          </a:bodyPr>
          <a:lstStyle/>
          <a:p>
            <a:r>
              <a:rPr lang="en-US" altLang="zh-CN" b="1" dirty="0"/>
              <a:t>Sugar</a:t>
            </a:r>
            <a:endParaRPr lang="zh-CN" altLang="en-US" b="1" dirty="0"/>
          </a:p>
        </p:txBody>
      </p:sp>
      <p:sp>
        <p:nvSpPr>
          <p:cNvPr id="20" name="文本框 19"/>
          <p:cNvSpPr txBox="1"/>
          <p:nvPr/>
        </p:nvSpPr>
        <p:spPr>
          <a:xfrm>
            <a:off x="3934684" y="2098676"/>
            <a:ext cx="360996" cy="369332"/>
          </a:xfrm>
          <a:prstGeom prst="rect">
            <a:avLst/>
          </a:prstGeom>
          <a:noFill/>
        </p:spPr>
        <p:txBody>
          <a:bodyPr wrap="none" rtlCol="0">
            <a:spAutoFit/>
          </a:bodyPr>
          <a:lstStyle/>
          <a:p>
            <a:r>
              <a:rPr lang="en-US" altLang="zh-CN" b="1" dirty="0"/>
              <a:t>3’</a:t>
            </a:r>
            <a:endParaRPr lang="zh-CN" altLang="en-US" b="1" dirty="0"/>
          </a:p>
        </p:txBody>
      </p:sp>
      <p:sp>
        <p:nvSpPr>
          <p:cNvPr id="21" name="文本框 20"/>
          <p:cNvSpPr txBox="1"/>
          <p:nvPr/>
        </p:nvSpPr>
        <p:spPr>
          <a:xfrm>
            <a:off x="493418" y="2152002"/>
            <a:ext cx="360996" cy="369332"/>
          </a:xfrm>
          <a:prstGeom prst="rect">
            <a:avLst/>
          </a:prstGeom>
          <a:noFill/>
        </p:spPr>
        <p:txBody>
          <a:bodyPr wrap="none" rtlCol="0">
            <a:spAutoFit/>
          </a:bodyPr>
          <a:lstStyle/>
          <a:p>
            <a:r>
              <a:rPr lang="en-US" altLang="zh-CN" b="1" dirty="0"/>
              <a:t>5’</a:t>
            </a:r>
            <a:endParaRPr lang="zh-CN" altLang="en-US" b="1" dirty="0"/>
          </a:p>
        </p:txBody>
      </p:sp>
      <p:sp>
        <p:nvSpPr>
          <p:cNvPr id="22" name="圆角矩形 21"/>
          <p:cNvSpPr/>
          <p:nvPr/>
        </p:nvSpPr>
        <p:spPr>
          <a:xfrm>
            <a:off x="1861530" y="1731646"/>
            <a:ext cx="360045" cy="4563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圆角矩形 23"/>
          <p:cNvSpPr/>
          <p:nvPr/>
        </p:nvSpPr>
        <p:spPr>
          <a:xfrm>
            <a:off x="4676716" y="3384837"/>
            <a:ext cx="496109" cy="10943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文本框 25"/>
          <p:cNvSpPr txBox="1"/>
          <p:nvPr/>
        </p:nvSpPr>
        <p:spPr>
          <a:xfrm>
            <a:off x="889885" y="4109052"/>
            <a:ext cx="3585223" cy="484748"/>
          </a:xfrm>
          <a:prstGeom prst="rect">
            <a:avLst/>
          </a:prstGeom>
          <a:noFill/>
        </p:spPr>
        <p:txBody>
          <a:bodyPr wrap="square" rtlCol="0">
            <a:spAutoFit/>
          </a:bodyPr>
          <a:lstStyle/>
          <a:p>
            <a:r>
              <a:rPr lang="en-US" altLang="zh-CN" sz="1050" dirty="0">
                <a:solidFill>
                  <a:srgbClr val="FF0000"/>
                </a:solidFill>
              </a:rPr>
              <a:t>a/w</a:t>
            </a:r>
            <a:r>
              <a:rPr lang="en-US" altLang="zh-CN" sz="1050" dirty="0"/>
              <a:t>: 3’ C-O  </a:t>
            </a:r>
            <a:r>
              <a:rPr lang="en-US" altLang="zh-CN" sz="1050" dirty="0">
                <a:solidFill>
                  <a:srgbClr val="FF0000"/>
                </a:solidFill>
              </a:rPr>
              <a:t>b/x</a:t>
            </a:r>
            <a:r>
              <a:rPr lang="en-US" altLang="zh-CN" sz="1050" dirty="0"/>
              <a:t>: 3’ P-O </a:t>
            </a:r>
            <a:r>
              <a:rPr lang="en-US" altLang="zh-CN" sz="1500" dirty="0">
                <a:solidFill>
                  <a:srgbClr val="FF0000"/>
                </a:solidFill>
              </a:rPr>
              <a:t>c/y</a:t>
            </a:r>
            <a:r>
              <a:rPr lang="en-US" altLang="zh-CN" sz="1050" dirty="0"/>
              <a:t>: 5’ P-O </a:t>
            </a:r>
            <a:r>
              <a:rPr lang="en-US" altLang="zh-CN" sz="1050" dirty="0">
                <a:solidFill>
                  <a:srgbClr val="FF0000"/>
                </a:solidFill>
              </a:rPr>
              <a:t>d/z</a:t>
            </a:r>
            <a:r>
              <a:rPr lang="en-US" altLang="zh-CN" sz="1050" dirty="0"/>
              <a:t>: 5’ C-O</a:t>
            </a:r>
          </a:p>
          <a:p>
            <a:r>
              <a:rPr lang="en-US" altLang="zh-CN" sz="1050" dirty="0"/>
              <a:t>a-B:  a3-B/a3-B(G)</a:t>
            </a:r>
            <a:endParaRPr lang="zh-CN" altLang="en-US" sz="1050" dirty="0"/>
          </a:p>
        </p:txBody>
      </p:sp>
      <p:sp>
        <p:nvSpPr>
          <p:cNvPr id="17" name="文本框 24"/>
          <p:cNvSpPr txBox="1"/>
          <p:nvPr/>
        </p:nvSpPr>
        <p:spPr>
          <a:xfrm>
            <a:off x="4169800" y="1387431"/>
            <a:ext cx="2058384" cy="415498"/>
          </a:xfrm>
          <a:prstGeom prst="rect">
            <a:avLst/>
          </a:prstGeom>
          <a:noFill/>
        </p:spPr>
        <p:txBody>
          <a:bodyPr wrap="none" rtlCol="0">
            <a:spAutoFit/>
          </a:bodyPr>
          <a:lstStyle/>
          <a:p>
            <a:r>
              <a:rPr lang="en-US" altLang="zh-CN" dirty="0"/>
              <a:t>5’-OH-</a:t>
            </a:r>
            <a:r>
              <a:rPr lang="en-US" altLang="zh-CN" sz="2100" b="1" dirty="0">
                <a:solidFill>
                  <a:srgbClr val="00B0F0"/>
                </a:solidFill>
              </a:rPr>
              <a:t>C</a:t>
            </a:r>
            <a:r>
              <a:rPr lang="en-US" altLang="zh-CN" sz="2100" b="1" dirty="0">
                <a:solidFill>
                  <a:srgbClr val="00B050"/>
                </a:solidFill>
              </a:rPr>
              <a:t>G</a:t>
            </a:r>
            <a:r>
              <a:rPr lang="en-US" altLang="zh-CN" sz="2100" b="1" dirty="0">
                <a:solidFill>
                  <a:srgbClr val="FFC000"/>
                </a:solidFill>
              </a:rPr>
              <a:t>A</a:t>
            </a:r>
            <a:r>
              <a:rPr lang="en-US" altLang="zh-CN" sz="2100" b="1" dirty="0">
                <a:solidFill>
                  <a:schemeClr val="accent2">
                    <a:lumMod val="75000"/>
                  </a:schemeClr>
                </a:solidFill>
              </a:rPr>
              <a:t>U</a:t>
            </a:r>
            <a:r>
              <a:rPr lang="en-US" altLang="zh-CN" dirty="0"/>
              <a:t>-OH-3</a:t>
            </a:r>
            <a:r>
              <a:rPr lang="en-US" altLang="zh-CN" b="1" dirty="0"/>
              <a:t>’</a:t>
            </a:r>
            <a:endParaRPr lang="zh-CN" altLang="en-US" b="1" dirty="0"/>
          </a:p>
        </p:txBody>
      </p:sp>
      <p:cxnSp>
        <p:nvCxnSpPr>
          <p:cNvPr id="27" name="直接连接符 26"/>
          <p:cNvCxnSpPr/>
          <p:nvPr/>
        </p:nvCxnSpPr>
        <p:spPr>
          <a:xfrm flipV="1">
            <a:off x="1147241" y="1591672"/>
            <a:ext cx="209834" cy="204716"/>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1942235" y="1644556"/>
            <a:ext cx="209834" cy="204716"/>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2761115" y="1659910"/>
            <a:ext cx="209834" cy="204716"/>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3579995" y="1670146"/>
            <a:ext cx="209834" cy="204716"/>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5"/>
          <a:stretch>
            <a:fillRect/>
          </a:stretch>
        </p:blipFill>
        <p:spPr>
          <a:xfrm>
            <a:off x="6446072" y="1864626"/>
            <a:ext cx="2347855" cy="1310622"/>
          </a:xfrm>
          <a:prstGeom prst="rect">
            <a:avLst/>
          </a:prstGeom>
        </p:spPr>
      </p:pic>
      <p:sp>
        <p:nvSpPr>
          <p:cNvPr id="5" name="文本框 4"/>
          <p:cNvSpPr txBox="1"/>
          <p:nvPr/>
        </p:nvSpPr>
        <p:spPr>
          <a:xfrm>
            <a:off x="6876256" y="3328495"/>
            <a:ext cx="1673215" cy="369332"/>
          </a:xfrm>
          <a:prstGeom prst="rect">
            <a:avLst/>
          </a:prstGeom>
          <a:noFill/>
        </p:spPr>
        <p:txBody>
          <a:bodyPr wrap="none" rtlCol="0">
            <a:spAutoFit/>
          </a:bodyPr>
          <a:lstStyle/>
          <a:p>
            <a:r>
              <a:rPr lang="en-US" altLang="zh-CN" dirty="0" smtClean="0"/>
              <a:t>Peptide/Protein</a:t>
            </a:r>
            <a:endParaRPr lang="zh-CN" altLang="en-US" dirty="0"/>
          </a:p>
        </p:txBody>
      </p:sp>
      <p:cxnSp>
        <p:nvCxnSpPr>
          <p:cNvPr id="9" name="直接连接符 8"/>
          <p:cNvCxnSpPr/>
          <p:nvPr/>
        </p:nvCxnSpPr>
        <p:spPr>
          <a:xfrm>
            <a:off x="6300192" y="987574"/>
            <a:ext cx="0" cy="3534218"/>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8672988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ppt_x"/>
                                          </p:val>
                                        </p:tav>
                                        <p:tav tm="100000">
                                          <p:val>
                                            <p:strVal val="#ppt_x"/>
                                          </p:val>
                                        </p:tav>
                                      </p:tavLst>
                                    </p:anim>
                                    <p:anim calcmode="lin" valueType="num">
                                      <p:cBhvr additive="base">
                                        <p:cTn id="17" dur="500" fill="hold"/>
                                        <p:tgtEl>
                                          <p:spTgt spid="27"/>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18</a:t>
            </a:fld>
            <a:endParaRPr lang="en-GB" altLang="zh-CN"/>
          </a:p>
        </p:txBody>
      </p:sp>
      <p:pic>
        <p:nvPicPr>
          <p:cNvPr id="1026" name="Picture 2"/>
          <p:cNvPicPr>
            <a:picLocks noChangeAspect="1" noChangeArrowheads="1"/>
          </p:cNvPicPr>
          <p:nvPr/>
        </p:nvPicPr>
        <p:blipFill>
          <a:blip r:embed="rId3"/>
          <a:srcRect/>
          <a:stretch>
            <a:fillRect/>
          </a:stretch>
        </p:blipFill>
        <p:spPr bwMode="auto">
          <a:xfrm>
            <a:off x="1503814" y="1218063"/>
            <a:ext cx="3224588" cy="2719997"/>
          </a:xfrm>
          <a:prstGeom prst="rect">
            <a:avLst/>
          </a:prstGeom>
          <a:noFill/>
          <a:ln w="9525">
            <a:noFill/>
            <a:miter lim="800000"/>
            <a:headEnd/>
            <a:tailEnd/>
          </a:ln>
          <a:effectLst/>
        </p:spPr>
      </p:pic>
      <p:sp>
        <p:nvSpPr>
          <p:cNvPr id="12" name="矩形 11"/>
          <p:cNvSpPr/>
          <p:nvPr/>
        </p:nvSpPr>
        <p:spPr>
          <a:xfrm>
            <a:off x="1531930" y="4114775"/>
            <a:ext cx="3429000" cy="276999"/>
          </a:xfrm>
          <a:prstGeom prst="rect">
            <a:avLst/>
          </a:prstGeom>
        </p:spPr>
        <p:txBody>
          <a:bodyPr>
            <a:spAutoFit/>
          </a:bodyPr>
          <a:lstStyle/>
          <a:p>
            <a:r>
              <a:rPr lang="en-US" altLang="zh-CN" sz="1200" dirty="0"/>
              <a:t>(J Am Soc Mass </a:t>
            </a:r>
            <a:r>
              <a:rPr lang="en-US" altLang="zh-CN" sz="1200" dirty="0" err="1"/>
              <a:t>Spectrom</a:t>
            </a:r>
            <a:r>
              <a:rPr lang="en-US" altLang="zh-CN" sz="1200" dirty="0"/>
              <a:t> 2008, 19, 1832–1840)</a:t>
            </a:r>
            <a:endParaRPr lang="zh-CN" altLang="en-US" sz="1200" dirty="0"/>
          </a:p>
        </p:txBody>
      </p:sp>
      <p:pic>
        <p:nvPicPr>
          <p:cNvPr id="6" name="Picture 2"/>
          <p:cNvPicPr>
            <a:picLocks noChangeAspect="1" noChangeArrowheads="1"/>
          </p:cNvPicPr>
          <p:nvPr/>
        </p:nvPicPr>
        <p:blipFill>
          <a:blip r:embed="rId4" cstate="print"/>
          <a:srcRect/>
          <a:stretch>
            <a:fillRect/>
          </a:stretch>
        </p:blipFill>
        <p:spPr bwMode="auto">
          <a:xfrm>
            <a:off x="4929190" y="1214428"/>
            <a:ext cx="3067099" cy="2633342"/>
          </a:xfrm>
          <a:prstGeom prst="rect">
            <a:avLst/>
          </a:prstGeom>
          <a:noFill/>
          <a:ln w="9525">
            <a:noFill/>
            <a:miter lim="800000"/>
            <a:headEnd/>
            <a:tailEnd/>
          </a:ln>
          <a:effectLst/>
        </p:spPr>
      </p:pic>
      <p:sp>
        <p:nvSpPr>
          <p:cNvPr id="7" name="TextBox 6"/>
          <p:cNvSpPr txBox="1"/>
          <p:nvPr/>
        </p:nvSpPr>
        <p:spPr>
          <a:xfrm>
            <a:off x="5572132" y="4000510"/>
            <a:ext cx="606256" cy="369332"/>
          </a:xfrm>
          <a:prstGeom prst="rect">
            <a:avLst/>
          </a:prstGeom>
          <a:noFill/>
        </p:spPr>
        <p:txBody>
          <a:bodyPr wrap="none" rtlCol="0">
            <a:spAutoFit/>
          </a:bodyPr>
          <a:lstStyle/>
          <a:p>
            <a:r>
              <a:rPr lang="en-US" altLang="zh-CN" b="1" dirty="0">
                <a:solidFill>
                  <a:srgbClr val="00B0F0"/>
                </a:solidFill>
              </a:rPr>
              <a:t>RNA</a:t>
            </a:r>
            <a:endParaRPr lang="zh-CN" altLang="en-US" b="1" dirty="0">
              <a:solidFill>
                <a:srgbClr val="00B0F0"/>
              </a:solidFill>
            </a:endParaRPr>
          </a:p>
        </p:txBody>
      </p:sp>
      <p:sp>
        <p:nvSpPr>
          <p:cNvPr id="8" name="TextBox 7"/>
          <p:cNvSpPr txBox="1"/>
          <p:nvPr/>
        </p:nvSpPr>
        <p:spPr>
          <a:xfrm>
            <a:off x="7215206" y="4000510"/>
            <a:ext cx="622286" cy="369332"/>
          </a:xfrm>
          <a:prstGeom prst="rect">
            <a:avLst/>
          </a:prstGeom>
          <a:noFill/>
        </p:spPr>
        <p:txBody>
          <a:bodyPr wrap="none" rtlCol="0">
            <a:spAutoFit/>
          </a:bodyPr>
          <a:lstStyle/>
          <a:p>
            <a:r>
              <a:rPr lang="en-US" altLang="zh-CN" b="1" dirty="0">
                <a:solidFill>
                  <a:srgbClr val="FF0000"/>
                </a:solidFill>
              </a:rPr>
              <a:t>DNA</a:t>
            </a:r>
            <a:endParaRPr lang="zh-CN" altLang="en-US" b="1" dirty="0">
              <a:solidFill>
                <a:srgbClr val="FF0000"/>
              </a:solidFill>
            </a:endParaRPr>
          </a:p>
        </p:txBody>
      </p:sp>
      <p:sp>
        <p:nvSpPr>
          <p:cNvPr id="9" name="矩形 8"/>
          <p:cNvSpPr/>
          <p:nvPr/>
        </p:nvSpPr>
        <p:spPr>
          <a:xfrm>
            <a:off x="438723" y="252697"/>
            <a:ext cx="8348119" cy="461665"/>
          </a:xfrm>
          <a:prstGeom prst="rect">
            <a:avLst/>
          </a:prstGeom>
        </p:spPr>
        <p:txBody>
          <a:bodyPr wrap="none">
            <a:spAutoFit/>
          </a:bodyPr>
          <a:lstStyle/>
          <a:p>
            <a:r>
              <a:rPr lang="en-US" altLang="zh-CN" sz="2400" b="1" dirty="0" smtClean="0"/>
              <a:t>Available Knowledge on RNA </a:t>
            </a:r>
            <a:r>
              <a:rPr lang="en-US" altLang="zh-CN" sz="2400" b="1" dirty="0"/>
              <a:t>vs DNA </a:t>
            </a:r>
            <a:r>
              <a:rPr lang="en-US" altLang="zh-CN" sz="2400" b="1" dirty="0" smtClean="0"/>
              <a:t>Fragmentation </a:t>
            </a:r>
            <a:r>
              <a:rPr lang="en-US" altLang="zh-CN" b="1" dirty="0" smtClean="0"/>
              <a:t>(JASMS-2008)</a:t>
            </a:r>
            <a:endParaRPr lang="zh-CN" altLang="en-US" sz="2400" dirty="0"/>
          </a:p>
        </p:txBody>
      </p:sp>
    </p:spTree>
    <p:extLst>
      <p:ext uri="{BB962C8B-B14F-4D97-AF65-F5344CB8AC3E}">
        <p14:creationId xmlns="" xmlns:p14="http://schemas.microsoft.com/office/powerpoint/2010/main" val="3867797867"/>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标题 4"/>
          <p:cNvSpPr>
            <a:spLocks noGrp="1"/>
          </p:cNvSpPr>
          <p:nvPr>
            <p:ph type="title" idx="4294967295"/>
          </p:nvPr>
        </p:nvSpPr>
        <p:spPr>
          <a:xfrm>
            <a:off x="785786" y="71420"/>
            <a:ext cx="7330866" cy="857250"/>
          </a:xfrm>
        </p:spPr>
        <p:txBody>
          <a:bodyPr>
            <a:normAutofit fontScale="90000"/>
          </a:bodyPr>
          <a:lstStyle/>
          <a:p>
            <a:r>
              <a:rPr lang="en-US" altLang="zh-CN" sz="2700" b="1" dirty="0">
                <a:latin typeface="+mn-lt"/>
              </a:rPr>
              <a:t>Annotation and Visualization of RNA Oligo MS/MS</a:t>
            </a:r>
            <a:endParaRPr lang="zh-CN" altLang="en-US" sz="2100" b="1" dirty="0">
              <a:latin typeface="+mn-lt"/>
            </a:endParaRPr>
          </a:p>
        </p:txBody>
      </p:sp>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19</a:t>
            </a:fld>
            <a:endParaRPr lang="en-GB" altLang="zh-CN"/>
          </a:p>
        </p:txBody>
      </p:sp>
      <p:pic>
        <p:nvPicPr>
          <p:cNvPr id="3" name="图片 2"/>
          <p:cNvPicPr>
            <a:picLocks noChangeAspect="1"/>
          </p:cNvPicPr>
          <p:nvPr/>
        </p:nvPicPr>
        <p:blipFill>
          <a:blip r:embed="rId3"/>
          <a:stretch>
            <a:fillRect/>
          </a:stretch>
        </p:blipFill>
        <p:spPr>
          <a:xfrm>
            <a:off x="1600200" y="964517"/>
            <a:ext cx="6000750" cy="2375244"/>
          </a:xfrm>
          <a:prstGeom prst="rect">
            <a:avLst/>
          </a:prstGeom>
        </p:spPr>
      </p:pic>
      <p:cxnSp>
        <p:nvCxnSpPr>
          <p:cNvPr id="6" name="直接连接符 5"/>
          <p:cNvCxnSpPr>
            <a:cxnSpLocks/>
          </p:cNvCxnSpPr>
          <p:nvPr/>
        </p:nvCxnSpPr>
        <p:spPr>
          <a:xfrm>
            <a:off x="2981845" y="1061586"/>
            <a:ext cx="24245" cy="3447550"/>
          </a:xfrm>
          <a:prstGeom prst="line">
            <a:avLst/>
          </a:prstGeom>
          <a:ln w="3810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040755" y="1061585"/>
            <a:ext cx="22860" cy="3394710"/>
          </a:xfrm>
          <a:prstGeom prst="line">
            <a:avLst/>
          </a:prstGeom>
          <a:ln w="3810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prstDash val="sysDash"/>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206135" y="3339761"/>
            <a:ext cx="1736437" cy="1246495"/>
          </a:xfrm>
          <a:prstGeom prst="rect">
            <a:avLst/>
          </a:prstGeom>
          <a:noFill/>
        </p:spPr>
        <p:txBody>
          <a:bodyPr wrap="none" rtlCol="0">
            <a:spAutoFit/>
          </a:bodyPr>
          <a:lstStyle/>
          <a:p>
            <a:pPr algn="r"/>
            <a:r>
              <a:rPr lang="en-US" altLang="zh-CN" sz="1500" b="1" dirty="0">
                <a:solidFill>
                  <a:srgbClr val="FF0000"/>
                </a:solidFill>
              </a:rPr>
              <a:t>Released-Base/</a:t>
            </a:r>
          </a:p>
          <a:p>
            <a:pPr algn="r"/>
            <a:r>
              <a:rPr lang="en-US" altLang="zh-CN" sz="1500" b="1" dirty="0">
                <a:solidFill>
                  <a:srgbClr val="00B0F0"/>
                </a:solidFill>
              </a:rPr>
              <a:t>Base-released</a:t>
            </a:r>
          </a:p>
          <a:p>
            <a:pPr algn="r"/>
            <a:r>
              <a:rPr lang="en-US" altLang="zh-CN" sz="1050" b="1" dirty="0">
                <a:solidFill>
                  <a:srgbClr val="FF0000"/>
                </a:solidFill>
              </a:rPr>
              <a:t>C-110/U-111/A-134/G-150/</a:t>
            </a:r>
          </a:p>
          <a:p>
            <a:pPr algn="r"/>
            <a:r>
              <a:rPr lang="en-US" altLang="zh-CN" sz="1350" b="1" dirty="0">
                <a:solidFill>
                  <a:srgbClr val="00B0F0"/>
                </a:solidFill>
              </a:rPr>
              <a:t>W1-B(211)/</a:t>
            </a:r>
            <a:r>
              <a:rPr lang="en-US" altLang="zh-CN" sz="1050" b="1" dirty="0">
                <a:solidFill>
                  <a:srgbClr val="00B0F0"/>
                </a:solidFill>
              </a:rPr>
              <a:t>C1-B(193)/</a:t>
            </a:r>
          </a:p>
          <a:p>
            <a:pPr algn="r"/>
            <a:r>
              <a:rPr lang="en-US" altLang="zh-CN" sz="1050" b="1" dirty="0">
                <a:solidFill>
                  <a:srgbClr val="00B0F0"/>
                </a:solidFill>
              </a:rPr>
              <a:t>C1-B-H2O(175)</a:t>
            </a:r>
          </a:p>
          <a:p>
            <a:pPr algn="r"/>
            <a:endParaRPr lang="zh-CN" altLang="en-US" sz="1050" b="1" dirty="0">
              <a:solidFill>
                <a:srgbClr val="FF0000"/>
              </a:solidFill>
            </a:endParaRPr>
          </a:p>
        </p:txBody>
      </p:sp>
      <p:sp>
        <p:nvSpPr>
          <p:cNvPr id="12" name="文本框 11"/>
          <p:cNvSpPr txBox="1"/>
          <p:nvPr/>
        </p:nvSpPr>
        <p:spPr>
          <a:xfrm>
            <a:off x="6063616" y="3495245"/>
            <a:ext cx="1720023" cy="1200329"/>
          </a:xfrm>
          <a:prstGeom prst="rect">
            <a:avLst/>
          </a:prstGeom>
          <a:noFill/>
        </p:spPr>
        <p:txBody>
          <a:bodyPr wrap="none" rtlCol="0">
            <a:spAutoFit/>
          </a:bodyPr>
          <a:lstStyle/>
          <a:p>
            <a:r>
              <a:rPr lang="en-US" altLang="zh-CN" sz="1500" b="1" dirty="0">
                <a:solidFill>
                  <a:srgbClr val="FF0000"/>
                </a:solidFill>
              </a:rPr>
              <a:t>Precursor/</a:t>
            </a:r>
          </a:p>
          <a:p>
            <a:r>
              <a:rPr lang="en-US" altLang="zh-CN" sz="1500" b="1" dirty="0">
                <a:solidFill>
                  <a:srgbClr val="00B0F0"/>
                </a:solidFill>
              </a:rPr>
              <a:t>Base-lost Precursor</a:t>
            </a:r>
          </a:p>
          <a:p>
            <a:r>
              <a:rPr lang="en-US" altLang="zh-CN" sz="1050" b="1" dirty="0">
                <a:solidFill>
                  <a:srgbClr val="FF0000"/>
                </a:solidFill>
              </a:rPr>
              <a:t>M/M-H2O</a:t>
            </a:r>
          </a:p>
          <a:p>
            <a:r>
              <a:rPr lang="en-US" altLang="zh-CN" sz="1050" b="1" dirty="0">
                <a:solidFill>
                  <a:srgbClr val="00B0F0"/>
                </a:solidFill>
              </a:rPr>
              <a:t>M-G/M-A/M-U/M-C</a:t>
            </a:r>
          </a:p>
          <a:p>
            <a:endParaRPr lang="en-US" altLang="zh-CN" sz="1050" b="1" dirty="0">
              <a:solidFill>
                <a:srgbClr val="00B0F0"/>
              </a:solidFill>
            </a:endParaRPr>
          </a:p>
          <a:p>
            <a:endParaRPr lang="zh-CN" altLang="en-US" sz="1050" b="1" dirty="0">
              <a:solidFill>
                <a:srgbClr val="FF0000"/>
              </a:solidFill>
            </a:endParaRPr>
          </a:p>
        </p:txBody>
      </p:sp>
      <p:sp>
        <p:nvSpPr>
          <p:cNvPr id="13" name="文本框 12"/>
          <p:cNvSpPr txBox="1"/>
          <p:nvPr/>
        </p:nvSpPr>
        <p:spPr>
          <a:xfrm>
            <a:off x="2487117" y="3117468"/>
            <a:ext cx="4095480" cy="1592744"/>
          </a:xfrm>
          <a:prstGeom prst="rect">
            <a:avLst/>
          </a:prstGeom>
          <a:noFill/>
        </p:spPr>
        <p:txBody>
          <a:bodyPr wrap="none" rtlCol="0">
            <a:spAutoFit/>
          </a:bodyPr>
          <a:lstStyle/>
          <a:p>
            <a:pPr algn="ctr"/>
            <a:r>
              <a:rPr lang="en-US" altLang="zh-CN" dirty="0" err="1">
                <a:solidFill>
                  <a:srgbClr val="00FDFF"/>
                </a:solidFill>
              </a:rPr>
              <a:t>a</a:t>
            </a:r>
            <a:r>
              <a:rPr lang="en-US" altLang="zh-CN" sz="2100" b="1" dirty="0" err="1">
                <a:solidFill>
                  <a:srgbClr val="00B0F0"/>
                </a:solidFill>
              </a:rPr>
              <a:t>b</a:t>
            </a:r>
            <a:r>
              <a:rPr lang="en-US" altLang="zh-CN" sz="4050" b="1" dirty="0" err="1">
                <a:solidFill>
                  <a:srgbClr val="002060"/>
                </a:solidFill>
              </a:rPr>
              <a:t>c</a:t>
            </a:r>
            <a:r>
              <a:rPr lang="en-US" altLang="zh-CN" sz="2100" b="1" dirty="0" err="1">
                <a:solidFill>
                  <a:srgbClr val="00CC99"/>
                </a:solidFill>
              </a:rPr>
              <a:t>d</a:t>
            </a:r>
            <a:r>
              <a:rPr lang="en-US" altLang="zh-CN" sz="2100" b="1" dirty="0">
                <a:solidFill>
                  <a:srgbClr val="FF0000"/>
                </a:solidFill>
              </a:rPr>
              <a:t>/</a:t>
            </a:r>
            <a:r>
              <a:rPr lang="en-US" altLang="zh-CN" sz="2700" b="1" dirty="0" err="1">
                <a:solidFill>
                  <a:srgbClr val="C00000"/>
                </a:solidFill>
              </a:rPr>
              <a:t>w</a:t>
            </a:r>
            <a:r>
              <a:rPr lang="en-US" altLang="zh-CN" sz="2100" b="1" dirty="0" err="1">
                <a:solidFill>
                  <a:srgbClr val="FF66FF"/>
                </a:solidFill>
              </a:rPr>
              <a:t>x</a:t>
            </a:r>
            <a:r>
              <a:rPr lang="en-US" altLang="zh-CN" sz="3600" b="1" dirty="0" err="1">
                <a:solidFill>
                  <a:srgbClr val="FF0000"/>
                </a:solidFill>
              </a:rPr>
              <a:t>y</a:t>
            </a:r>
            <a:r>
              <a:rPr lang="en-US" altLang="zh-CN" dirty="0" err="1">
                <a:solidFill>
                  <a:srgbClr val="FFC000"/>
                </a:solidFill>
              </a:rPr>
              <a:t>z</a:t>
            </a:r>
            <a:endParaRPr lang="en-US" altLang="zh-CN" dirty="0">
              <a:solidFill>
                <a:srgbClr val="FFC000"/>
              </a:solidFill>
            </a:endParaRPr>
          </a:p>
          <a:p>
            <a:pPr algn="ctr"/>
            <a:r>
              <a:rPr lang="en-US" altLang="zh-CN" sz="2100" b="1" dirty="0">
                <a:solidFill>
                  <a:srgbClr val="7030A0"/>
                </a:solidFill>
              </a:rPr>
              <a:t>Base-released/a-B</a:t>
            </a:r>
          </a:p>
          <a:p>
            <a:pPr algn="ctr"/>
            <a:r>
              <a:rPr lang="en-US" altLang="zh-CN" sz="2100" b="1" dirty="0">
                <a:solidFill>
                  <a:srgbClr val="92D050"/>
                </a:solidFill>
              </a:rPr>
              <a:t>Internal ions/9 sub-types</a:t>
            </a:r>
          </a:p>
          <a:p>
            <a:pPr algn="ctr"/>
            <a:r>
              <a:rPr lang="en-US" altLang="zh-CN" sz="1500" dirty="0" err="1">
                <a:solidFill>
                  <a:srgbClr val="92D050"/>
                </a:solidFill>
              </a:rPr>
              <a:t>za</a:t>
            </a:r>
            <a:r>
              <a:rPr lang="en-US" altLang="zh-CN" sz="1500" dirty="0">
                <a:solidFill>
                  <a:srgbClr val="92D050"/>
                </a:solidFill>
              </a:rPr>
              <a:t>/</a:t>
            </a:r>
            <a:r>
              <a:rPr lang="en-US" altLang="zh-CN" sz="1500" dirty="0" err="1">
                <a:solidFill>
                  <a:srgbClr val="92D050"/>
                </a:solidFill>
              </a:rPr>
              <a:t>ya.zb</a:t>
            </a:r>
            <a:r>
              <a:rPr lang="en-US" altLang="zh-CN" sz="1500" dirty="0">
                <a:solidFill>
                  <a:srgbClr val="92D050"/>
                </a:solidFill>
              </a:rPr>
              <a:t>/</a:t>
            </a:r>
            <a:r>
              <a:rPr lang="en-US" altLang="zh-CN" sz="1500" dirty="0" err="1">
                <a:solidFill>
                  <a:srgbClr val="92D050"/>
                </a:solidFill>
              </a:rPr>
              <a:t>yb</a:t>
            </a:r>
            <a:r>
              <a:rPr lang="en-US" altLang="zh-CN" sz="1500" dirty="0">
                <a:solidFill>
                  <a:srgbClr val="92D050"/>
                </a:solidFill>
              </a:rPr>
              <a:t>/</a:t>
            </a:r>
            <a:r>
              <a:rPr lang="en-US" altLang="zh-CN" sz="1500" dirty="0" err="1">
                <a:solidFill>
                  <a:srgbClr val="92D050"/>
                </a:solidFill>
              </a:rPr>
              <a:t>zc.xa</a:t>
            </a:r>
            <a:r>
              <a:rPr lang="en-US" altLang="zh-CN" sz="1500" dirty="0">
                <a:solidFill>
                  <a:srgbClr val="92D050"/>
                </a:solidFill>
              </a:rPr>
              <a:t>/</a:t>
            </a:r>
            <a:r>
              <a:rPr lang="en-US" altLang="zh-CN" sz="1500" dirty="0" err="1">
                <a:solidFill>
                  <a:srgbClr val="92D050"/>
                </a:solidFill>
              </a:rPr>
              <a:t>wa.xb.yc.zd</a:t>
            </a:r>
            <a:r>
              <a:rPr lang="en-US" altLang="zh-CN" sz="1500" dirty="0">
                <a:solidFill>
                  <a:srgbClr val="92D050"/>
                </a:solidFill>
              </a:rPr>
              <a:t>/</a:t>
            </a:r>
            <a:r>
              <a:rPr lang="en-US" altLang="zh-CN" sz="1500" dirty="0" err="1">
                <a:solidFill>
                  <a:srgbClr val="92D050"/>
                </a:solidFill>
              </a:rPr>
              <a:t>yd.wb</a:t>
            </a:r>
            <a:r>
              <a:rPr lang="en-US" altLang="zh-CN" sz="1500" dirty="0">
                <a:solidFill>
                  <a:srgbClr val="92D050"/>
                </a:solidFill>
              </a:rPr>
              <a:t>/xc/</a:t>
            </a:r>
            <a:r>
              <a:rPr lang="en-US" altLang="zh-CN" sz="1500" dirty="0" err="1">
                <a:solidFill>
                  <a:srgbClr val="92D050"/>
                </a:solidFill>
              </a:rPr>
              <a:t>wc.xd</a:t>
            </a:r>
            <a:r>
              <a:rPr lang="en-US" altLang="zh-CN" sz="1500" dirty="0">
                <a:solidFill>
                  <a:srgbClr val="92D050"/>
                </a:solidFill>
              </a:rPr>
              <a:t>/</a:t>
            </a:r>
            <a:r>
              <a:rPr lang="en-US" altLang="zh-CN" sz="1500" dirty="0" err="1">
                <a:solidFill>
                  <a:srgbClr val="92D050"/>
                </a:solidFill>
              </a:rPr>
              <a:t>wd</a:t>
            </a:r>
            <a:endParaRPr lang="en-US" altLang="zh-CN" sz="1500" dirty="0">
              <a:solidFill>
                <a:srgbClr val="92D050"/>
              </a:solidFill>
            </a:endParaRPr>
          </a:p>
        </p:txBody>
      </p:sp>
      <p:sp>
        <p:nvSpPr>
          <p:cNvPr id="11" name="文本框 10"/>
          <p:cNvSpPr txBox="1"/>
          <p:nvPr/>
        </p:nvSpPr>
        <p:spPr>
          <a:xfrm>
            <a:off x="6118046" y="2435366"/>
            <a:ext cx="478016" cy="300082"/>
          </a:xfrm>
          <a:prstGeom prst="rect">
            <a:avLst/>
          </a:prstGeom>
          <a:noFill/>
        </p:spPr>
        <p:txBody>
          <a:bodyPr wrap="none" rtlCol="0">
            <a:spAutoFit/>
          </a:bodyPr>
          <a:lstStyle/>
          <a:p>
            <a:r>
              <a:rPr lang="en-US" altLang="zh-CN" sz="1350" dirty="0"/>
              <a:t>M-C</a:t>
            </a:r>
            <a:endParaRPr lang="zh-CN" altLang="en-US" sz="1350" dirty="0"/>
          </a:p>
        </p:txBody>
      </p:sp>
      <p:sp>
        <p:nvSpPr>
          <p:cNvPr id="14" name="矩形 13"/>
          <p:cNvSpPr/>
          <p:nvPr/>
        </p:nvSpPr>
        <p:spPr>
          <a:xfrm>
            <a:off x="4832111" y="2000932"/>
            <a:ext cx="508473" cy="300082"/>
          </a:xfrm>
          <a:prstGeom prst="rect">
            <a:avLst/>
          </a:prstGeom>
        </p:spPr>
        <p:txBody>
          <a:bodyPr wrap="none">
            <a:spAutoFit/>
          </a:bodyPr>
          <a:lstStyle/>
          <a:p>
            <a:pPr algn="ctr"/>
            <a:r>
              <a:rPr lang="en-US" altLang="zh-CN" sz="1350" b="1" dirty="0">
                <a:solidFill>
                  <a:srgbClr val="7030A0"/>
                </a:solidFill>
              </a:rPr>
              <a:t>a3-B</a:t>
            </a:r>
          </a:p>
        </p:txBody>
      </p:sp>
      <p:sp>
        <p:nvSpPr>
          <p:cNvPr id="16" name="矩形 15"/>
          <p:cNvSpPr/>
          <p:nvPr/>
        </p:nvSpPr>
        <p:spPr>
          <a:xfrm>
            <a:off x="3589391" y="2366692"/>
            <a:ext cx="508473" cy="300082"/>
          </a:xfrm>
          <a:prstGeom prst="rect">
            <a:avLst/>
          </a:prstGeom>
        </p:spPr>
        <p:txBody>
          <a:bodyPr wrap="none">
            <a:spAutoFit/>
          </a:bodyPr>
          <a:lstStyle/>
          <a:p>
            <a:pPr algn="ctr"/>
            <a:r>
              <a:rPr lang="en-US" altLang="zh-CN" sz="1350" b="1" dirty="0">
                <a:solidFill>
                  <a:srgbClr val="7030A0"/>
                </a:solidFill>
              </a:rPr>
              <a:t>a2-B</a:t>
            </a:r>
          </a:p>
        </p:txBody>
      </p:sp>
    </p:spTree>
    <p:extLst>
      <p:ext uri="{BB962C8B-B14F-4D97-AF65-F5344CB8AC3E}">
        <p14:creationId xmlns="" xmlns:p14="http://schemas.microsoft.com/office/powerpoint/2010/main" val="385360517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16"/>
          <p:cNvSpPr/>
          <p:nvPr/>
        </p:nvSpPr>
        <p:spPr>
          <a:xfrm>
            <a:off x="1276815" y="992459"/>
            <a:ext cx="7370956" cy="3601843"/>
          </a:xfrm>
          <a:custGeom>
            <a:avLst/>
            <a:gdLst>
              <a:gd name="connsiteX0" fmla="*/ 1304692 w 7370956"/>
              <a:gd name="connsiteY0" fmla="*/ 5575 h 3601843"/>
              <a:gd name="connsiteX1" fmla="*/ 1304692 w 7370956"/>
              <a:gd name="connsiteY1" fmla="*/ 1711712 h 3601843"/>
              <a:gd name="connsiteX2" fmla="*/ 0 w 7370956"/>
              <a:gd name="connsiteY2" fmla="*/ 1722863 h 3601843"/>
              <a:gd name="connsiteX3" fmla="*/ 0 w 7370956"/>
              <a:gd name="connsiteY3" fmla="*/ 3596268 h 3601843"/>
              <a:gd name="connsiteX4" fmla="*/ 3914078 w 7370956"/>
              <a:gd name="connsiteY4" fmla="*/ 3601843 h 3601843"/>
              <a:gd name="connsiteX5" fmla="*/ 3914078 w 7370956"/>
              <a:gd name="connsiteY5" fmla="*/ 2358482 h 3601843"/>
              <a:gd name="connsiteX6" fmla="*/ 7370956 w 7370956"/>
              <a:gd name="connsiteY6" fmla="*/ 2358482 h 3601843"/>
              <a:gd name="connsiteX7" fmla="*/ 7348653 w 7370956"/>
              <a:gd name="connsiteY7" fmla="*/ 0 h 3601843"/>
              <a:gd name="connsiteX8" fmla="*/ 1304692 w 7370956"/>
              <a:gd name="connsiteY8" fmla="*/ 5575 h 360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0956" h="3601843">
                <a:moveTo>
                  <a:pt x="1304692" y="5575"/>
                </a:moveTo>
                <a:lnTo>
                  <a:pt x="1304692" y="1711712"/>
                </a:lnTo>
                <a:lnTo>
                  <a:pt x="0" y="1722863"/>
                </a:lnTo>
                <a:lnTo>
                  <a:pt x="0" y="3596268"/>
                </a:lnTo>
                <a:lnTo>
                  <a:pt x="3914078" y="3601843"/>
                </a:lnTo>
                <a:lnTo>
                  <a:pt x="3914078" y="2358482"/>
                </a:lnTo>
                <a:lnTo>
                  <a:pt x="7370956" y="2358482"/>
                </a:lnTo>
                <a:lnTo>
                  <a:pt x="7348653" y="0"/>
                </a:lnTo>
                <a:lnTo>
                  <a:pt x="1304692" y="5575"/>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292080" y="1077486"/>
            <a:ext cx="3240360" cy="18834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675" name="标题 4"/>
          <p:cNvSpPr>
            <a:spLocks noGrp="1"/>
          </p:cNvSpPr>
          <p:nvPr>
            <p:ph type="title"/>
          </p:nvPr>
        </p:nvSpPr>
        <p:spPr>
          <a:xfrm>
            <a:off x="498613" y="195486"/>
            <a:ext cx="8016737" cy="857250"/>
          </a:xfrm>
        </p:spPr>
        <p:txBody>
          <a:bodyPr>
            <a:normAutofit/>
          </a:bodyPr>
          <a:lstStyle/>
          <a:p>
            <a:r>
              <a:rPr lang="zh-CN" altLang="en-US" sz="2700" b="1" dirty="0" smtClean="0">
                <a:latin typeface="+mn-lt"/>
              </a:rPr>
              <a:t>“</a:t>
            </a:r>
            <a:r>
              <a:rPr lang="zh-CN" altLang="en-US" sz="2700" b="1" dirty="0" smtClean="0">
                <a:latin typeface="华文楷体" pitchFamily="2" charset="-122"/>
                <a:ea typeface="华文楷体" pitchFamily="2" charset="-122"/>
              </a:rPr>
              <a:t>最 靠 </a:t>
            </a:r>
            <a:r>
              <a:rPr lang="zh-CN" altLang="en-US" sz="2700" b="1" dirty="0" smtClean="0">
                <a:solidFill>
                  <a:srgbClr val="FF0000"/>
                </a:solidFill>
                <a:latin typeface="华文楷体" pitchFamily="2" charset="-122"/>
                <a:ea typeface="华文楷体" pitchFamily="2" charset="-122"/>
              </a:rPr>
              <a:t>谱</a:t>
            </a:r>
            <a:r>
              <a:rPr lang="zh-CN" altLang="en-US" sz="2700" b="1" dirty="0" smtClean="0">
                <a:latin typeface="华文楷体" pitchFamily="2" charset="-122"/>
                <a:ea typeface="华文楷体" pitchFamily="2" charset="-122"/>
              </a:rPr>
              <a:t> 的 人</a:t>
            </a:r>
            <a:r>
              <a:rPr lang="zh-CN" altLang="en-US" sz="2700" b="1" dirty="0" smtClean="0">
                <a:latin typeface="+mn-lt"/>
              </a:rPr>
              <a:t>”（</a:t>
            </a:r>
            <a:r>
              <a:rPr lang="en-US" altLang="zh-CN" sz="2700" b="1" dirty="0" smtClean="0">
                <a:latin typeface="+mn-lt"/>
              </a:rPr>
              <a:t>MS Super Fan)</a:t>
            </a:r>
            <a:r>
              <a:rPr lang="en-US" altLang="zh-CN" b="1" dirty="0"/>
              <a:t/>
            </a:r>
            <a:br>
              <a:rPr lang="en-US" altLang="zh-CN" b="1" dirty="0"/>
            </a:br>
            <a:endParaRPr lang="zh-CN" altLang="en-US" sz="2100" dirty="0">
              <a:latin typeface="+mn-lt"/>
            </a:endParaRPr>
          </a:p>
        </p:txBody>
      </p:sp>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2</a:t>
            </a:fld>
            <a:endParaRPr lang="en-GB" altLang="zh-CN"/>
          </a:p>
        </p:txBody>
      </p:sp>
      <p:pic>
        <p:nvPicPr>
          <p:cNvPr id="2" name="图片 1"/>
          <p:cNvPicPr>
            <a:picLocks noChangeAspect="1"/>
          </p:cNvPicPr>
          <p:nvPr/>
        </p:nvPicPr>
        <p:blipFill>
          <a:blip r:embed="rId3" cstate="print"/>
          <a:stretch>
            <a:fillRect/>
          </a:stretch>
        </p:blipFill>
        <p:spPr>
          <a:xfrm>
            <a:off x="688771" y="1077486"/>
            <a:ext cx="1699963" cy="1365030"/>
          </a:xfrm>
          <a:prstGeom prst="rect">
            <a:avLst/>
          </a:prstGeom>
          <a:ln w="38100">
            <a:solidFill>
              <a:srgbClr val="00B0F0"/>
            </a:solidFill>
          </a:ln>
          <a:effectLst>
            <a:glow rad="139700">
              <a:schemeClr val="bg1">
                <a:alpha val="40000"/>
              </a:schemeClr>
            </a:glow>
            <a:softEdge rad="0"/>
          </a:effectLst>
        </p:spPr>
      </p:pic>
      <p:pic>
        <p:nvPicPr>
          <p:cNvPr id="6" name="图片 5"/>
          <p:cNvPicPr>
            <a:picLocks noChangeAspect="1"/>
          </p:cNvPicPr>
          <p:nvPr/>
        </p:nvPicPr>
        <p:blipFill>
          <a:blip r:embed="rId4"/>
          <a:stretch>
            <a:fillRect/>
          </a:stretch>
        </p:blipFill>
        <p:spPr>
          <a:xfrm>
            <a:off x="5292080" y="3489800"/>
            <a:ext cx="3168352" cy="802635"/>
          </a:xfrm>
          <a:prstGeom prst="rect">
            <a:avLst/>
          </a:prstGeom>
          <a:ln w="38100">
            <a:solidFill>
              <a:schemeClr val="accent2"/>
            </a:solidFill>
          </a:ln>
          <a:effectLst>
            <a:outerShdw blurRad="50800" dist="25400" dir="5400000" algn="ctr" rotWithShape="0">
              <a:srgbClr val="000000">
                <a:alpha val="43137"/>
              </a:srgbClr>
            </a:outerShdw>
          </a:effectLst>
        </p:spPr>
      </p:pic>
      <p:pic>
        <p:nvPicPr>
          <p:cNvPr id="7" name="Picture 1027"/>
          <p:cNvPicPr>
            <a:picLocks noChangeAspect="1" noChangeArrowheads="1"/>
          </p:cNvPicPr>
          <p:nvPr/>
        </p:nvPicPr>
        <p:blipFill>
          <a:blip r:embed="rId5" cstate="print">
            <a:lum contrast="54000"/>
            <a:extLst>
              <a:ext uri="{28A0092B-C50C-407E-A947-70E740481C1C}">
                <a14:useLocalDpi xmlns="" xmlns:a14="http://schemas.microsoft.com/office/drawing/2010/main" val="0"/>
              </a:ext>
            </a:extLst>
          </a:blip>
          <a:srcRect/>
          <a:stretch>
            <a:fillRect/>
          </a:stretch>
        </p:blipFill>
        <p:spPr bwMode="auto">
          <a:xfrm>
            <a:off x="2801317" y="1092484"/>
            <a:ext cx="2255156" cy="1365030"/>
          </a:xfrm>
          <a:prstGeom prst="rect">
            <a:avLst/>
          </a:prstGeom>
          <a:noFill/>
          <a:ln w="38100">
            <a:solidFill>
              <a:srgbClr val="00B050"/>
            </a:solidFill>
            <a:miter lim="800000"/>
            <a:headEnd/>
            <a:tailEnd/>
          </a:ln>
          <a:extLst>
            <a:ext uri="{909E8E84-426E-40DD-AFC4-6F175D3DCCD1}">
              <a14:hiddenFill xmlns="" xmlns:a14="http://schemas.microsoft.com/office/drawing/2010/main">
                <a:solidFill>
                  <a:srgbClr val="FFFFFF"/>
                </a:solidFill>
              </a14:hiddenFill>
            </a:ext>
          </a:extLst>
        </p:spPr>
      </p:pic>
      <p:pic>
        <p:nvPicPr>
          <p:cNvPr id="8" name="Picture 1836"/>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469056" y="1191301"/>
            <a:ext cx="2880320" cy="1072913"/>
          </a:xfrm>
          <a:prstGeom prst="rect">
            <a:avLst/>
          </a:prstGeom>
          <a:noFill/>
          <a:ln>
            <a:noFill/>
          </a:ln>
        </p:spPr>
      </p:pic>
      <p:pic>
        <p:nvPicPr>
          <p:cNvPr id="9" name="Picture 1837"/>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436096" y="2427734"/>
            <a:ext cx="2987607" cy="382780"/>
          </a:xfrm>
          <a:prstGeom prst="rect">
            <a:avLst/>
          </a:prstGeom>
          <a:noFill/>
          <a:ln>
            <a:noFill/>
          </a:ln>
        </p:spPr>
      </p:pic>
      <p:pic>
        <p:nvPicPr>
          <p:cNvPr id="10" name="图片 9">
            <a:extLst>
              <a:ext uri="{FF2B5EF4-FFF2-40B4-BE49-F238E27FC236}">
                <a16:creationId xmlns="" xmlns:a16="http://schemas.microsoft.com/office/drawing/2014/main" id="{208BF48A-D732-94D6-5B97-6DE1E1B8AD22}"/>
              </a:ext>
            </a:extLst>
          </p:cNvPr>
          <p:cNvPicPr>
            <a:picLocks noChangeAspect="1"/>
          </p:cNvPicPr>
          <p:nvPr/>
        </p:nvPicPr>
        <p:blipFill>
          <a:blip r:embed="rId8" cstate="print"/>
          <a:stretch>
            <a:fillRect/>
          </a:stretch>
        </p:blipFill>
        <p:spPr>
          <a:xfrm>
            <a:off x="2101723" y="2859782"/>
            <a:ext cx="2551942" cy="1432653"/>
          </a:xfrm>
          <a:prstGeom prst="rect">
            <a:avLst/>
          </a:prstGeom>
          <a:ln w="38100">
            <a:solidFill>
              <a:srgbClr val="FFC000"/>
            </a:solidFill>
          </a:ln>
        </p:spPr>
      </p:pic>
      <p:sp>
        <p:nvSpPr>
          <p:cNvPr id="11" name="文本框 10"/>
          <p:cNvSpPr txBox="1"/>
          <p:nvPr/>
        </p:nvSpPr>
        <p:spPr>
          <a:xfrm>
            <a:off x="855178" y="2473166"/>
            <a:ext cx="1412566" cy="276999"/>
          </a:xfrm>
          <a:prstGeom prst="rect">
            <a:avLst/>
          </a:prstGeom>
          <a:noFill/>
        </p:spPr>
        <p:txBody>
          <a:bodyPr wrap="none" rtlCol="0">
            <a:spAutoFit/>
          </a:bodyPr>
          <a:lstStyle/>
          <a:p>
            <a:r>
              <a:rPr lang="en-US" altLang="zh-CN" sz="1200" dirty="0" smtClean="0"/>
              <a:t>1997-2000 PhD-FFT</a:t>
            </a:r>
            <a:endParaRPr lang="zh-CN" altLang="en-US" sz="1200" dirty="0"/>
          </a:p>
        </p:txBody>
      </p:sp>
      <p:sp>
        <p:nvSpPr>
          <p:cNvPr id="13" name="文本框 12"/>
          <p:cNvSpPr txBox="1"/>
          <p:nvPr/>
        </p:nvSpPr>
        <p:spPr>
          <a:xfrm>
            <a:off x="2839227" y="2487331"/>
            <a:ext cx="2308837" cy="276999"/>
          </a:xfrm>
          <a:prstGeom prst="rect">
            <a:avLst/>
          </a:prstGeom>
          <a:noFill/>
        </p:spPr>
        <p:txBody>
          <a:bodyPr wrap="none" rtlCol="0">
            <a:spAutoFit/>
          </a:bodyPr>
          <a:lstStyle/>
          <a:p>
            <a:r>
              <a:rPr lang="en-US" altLang="zh-CN" sz="1200" dirty="0" smtClean="0"/>
              <a:t>2002-2013 Peptide (ETD,JPR2010)</a:t>
            </a:r>
            <a:endParaRPr lang="zh-CN" altLang="en-US" sz="1200" dirty="0"/>
          </a:p>
        </p:txBody>
      </p:sp>
      <p:sp>
        <p:nvSpPr>
          <p:cNvPr id="14" name="文本框 13"/>
          <p:cNvSpPr txBox="1"/>
          <p:nvPr/>
        </p:nvSpPr>
        <p:spPr>
          <a:xfrm>
            <a:off x="5076056" y="3014972"/>
            <a:ext cx="3670172" cy="276999"/>
          </a:xfrm>
          <a:prstGeom prst="rect">
            <a:avLst/>
          </a:prstGeom>
          <a:noFill/>
        </p:spPr>
        <p:txBody>
          <a:bodyPr wrap="none" rtlCol="0">
            <a:spAutoFit/>
          </a:bodyPr>
          <a:lstStyle/>
          <a:p>
            <a:r>
              <a:rPr lang="en-US" altLang="zh-CN" sz="1200" dirty="0" smtClean="0"/>
              <a:t>2014-2018 Top Down (pTop1.0, AC2016; pTop2.0, 2022)</a:t>
            </a:r>
            <a:endParaRPr lang="zh-CN" altLang="en-US" sz="1200" dirty="0"/>
          </a:p>
        </p:txBody>
      </p:sp>
      <p:sp>
        <p:nvSpPr>
          <p:cNvPr id="15" name="文本框 14"/>
          <p:cNvSpPr txBox="1"/>
          <p:nvPr/>
        </p:nvSpPr>
        <p:spPr>
          <a:xfrm>
            <a:off x="2036202" y="4310975"/>
            <a:ext cx="2750112" cy="276999"/>
          </a:xfrm>
          <a:prstGeom prst="rect">
            <a:avLst/>
          </a:prstGeom>
          <a:noFill/>
        </p:spPr>
        <p:txBody>
          <a:bodyPr wrap="none" rtlCol="0">
            <a:spAutoFit/>
          </a:bodyPr>
          <a:lstStyle/>
          <a:p>
            <a:r>
              <a:rPr lang="en-US" altLang="zh-CN" sz="1200" dirty="0" smtClean="0"/>
              <a:t>2020-2023 RNA Oligo (JASMS 2023/Aug.)</a:t>
            </a:r>
            <a:endParaRPr lang="zh-CN" altLang="en-US" sz="1200" dirty="0"/>
          </a:p>
        </p:txBody>
      </p:sp>
      <p:sp>
        <p:nvSpPr>
          <p:cNvPr id="16" name="文本框 13"/>
          <p:cNvSpPr txBox="1"/>
          <p:nvPr/>
        </p:nvSpPr>
        <p:spPr>
          <a:xfrm>
            <a:off x="6322707" y="4351764"/>
            <a:ext cx="1179105" cy="27699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smtClean="0"/>
              <a:t>2021-2023 Staff</a:t>
            </a:r>
            <a:endParaRPr lang="zh-CN" altLang="en-US" sz="1200" dirty="0"/>
          </a:p>
        </p:txBody>
      </p:sp>
    </p:spTree>
    <p:extLst>
      <p:ext uri="{BB962C8B-B14F-4D97-AF65-F5344CB8AC3E}">
        <p14:creationId xmlns="" xmlns:p14="http://schemas.microsoft.com/office/powerpoint/2010/main" val="162177784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strVal val="#ppt_h"/>
                                          </p:val>
                                        </p:tav>
                                        <p:tav tm="100000">
                                          <p:val>
                                            <p:strVal val="#ppt_h"/>
                                          </p:val>
                                        </p:tav>
                                      </p:tavLst>
                                    </p:anim>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 presetClass="entr" presetSubtype="4"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2" presetClass="entr" presetSubtype="4"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checkerboard(across)">
                                      <p:cBhvr>
                                        <p:cTn id="57" dur="500"/>
                                        <p:tgtEl>
                                          <p:spTgt spid="6"/>
                                        </p:tgtEl>
                                      </p:cBhvr>
                                    </p:animEffect>
                                  </p:childTnLst>
                                </p:cTn>
                              </p:par>
                            </p:childTnLst>
                          </p:cTn>
                        </p:par>
                        <p:par>
                          <p:cTn id="58" fill="hold">
                            <p:stCondLst>
                              <p:cond delay="500"/>
                            </p:stCondLst>
                            <p:childTnLst>
                              <p:par>
                                <p:cTn id="59" presetID="2" presetClass="entr" presetSubtype="4"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P spid="11" grpId="0"/>
      <p:bldP spid="13" grpId="0"/>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20</a:t>
            </a:fld>
            <a:endParaRPr lang="en-GB" altLang="zh-CN"/>
          </a:p>
        </p:txBody>
      </p:sp>
      <p:sp>
        <p:nvSpPr>
          <p:cNvPr id="7" name="标题 4"/>
          <p:cNvSpPr txBox="1">
            <a:spLocks/>
          </p:cNvSpPr>
          <p:nvPr/>
        </p:nvSpPr>
        <p:spPr>
          <a:xfrm>
            <a:off x="401382" y="92181"/>
            <a:ext cx="7982147" cy="8572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r>
              <a:rPr lang="en-US" altLang="zh-CN" sz="2400" b="1" dirty="0">
                <a:latin typeface="+mn-lt"/>
              </a:rPr>
              <a:t> MS-1 Signal Intensity of </a:t>
            </a:r>
            <a:r>
              <a:rPr lang="zh-CN" altLang="en-US" sz="2400" b="1" dirty="0">
                <a:latin typeface="+mn-lt"/>
              </a:rPr>
              <a:t> </a:t>
            </a:r>
            <a:r>
              <a:rPr lang="en-US" altLang="zh-CN" sz="2400" b="1" dirty="0">
                <a:latin typeface="+mn-lt"/>
              </a:rPr>
              <a:t>Our Synthesized RNA Oligos</a:t>
            </a:r>
            <a:endParaRPr lang="zh-CN" altLang="en-US" sz="1800" dirty="0">
              <a:latin typeface="+mn-lt"/>
            </a:endParaRPr>
          </a:p>
        </p:txBody>
      </p:sp>
      <p:pic>
        <p:nvPicPr>
          <p:cNvPr id="1026" name="Picture 2"/>
          <p:cNvPicPr>
            <a:picLocks noChangeAspect="1" noChangeArrowheads="1"/>
          </p:cNvPicPr>
          <p:nvPr/>
        </p:nvPicPr>
        <p:blipFill>
          <a:blip r:embed="rId3"/>
          <a:srcRect/>
          <a:stretch>
            <a:fillRect/>
          </a:stretch>
        </p:blipFill>
        <p:spPr bwMode="auto">
          <a:xfrm>
            <a:off x="500034" y="1500180"/>
            <a:ext cx="8143932" cy="2481422"/>
          </a:xfrm>
          <a:prstGeom prst="rect">
            <a:avLst/>
          </a:prstGeom>
          <a:noFill/>
          <a:ln w="9525">
            <a:noFill/>
            <a:miter lim="800000"/>
            <a:headEnd/>
            <a:tailEnd/>
          </a:ln>
          <a:effectLst/>
        </p:spPr>
      </p:pic>
    </p:spTree>
    <p:extLst>
      <p:ext uri="{BB962C8B-B14F-4D97-AF65-F5344CB8AC3E}">
        <p14:creationId xmlns="" xmlns:p14="http://schemas.microsoft.com/office/powerpoint/2010/main" val="372589488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21</a:t>
            </a:fld>
            <a:endParaRPr lang="en-GB" altLang="zh-CN"/>
          </a:p>
        </p:txBody>
      </p:sp>
      <p:sp>
        <p:nvSpPr>
          <p:cNvPr id="7" name="标题 4"/>
          <p:cNvSpPr txBox="1">
            <a:spLocks/>
          </p:cNvSpPr>
          <p:nvPr/>
        </p:nvSpPr>
        <p:spPr>
          <a:xfrm>
            <a:off x="401382" y="92181"/>
            <a:ext cx="7982147" cy="85725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r>
              <a:rPr lang="en-US" altLang="zh-CN" sz="2200" b="1" dirty="0">
                <a:latin typeface="+mn-lt"/>
              </a:rPr>
              <a:t> Annotated Fragment Abundance (%) for all 107 MS/MS CID Spectra</a:t>
            </a:r>
            <a:endParaRPr lang="zh-CN" altLang="zh-CN" sz="2200" b="1" dirty="0">
              <a:latin typeface="+mn-lt"/>
            </a:endParaRPr>
          </a:p>
        </p:txBody>
      </p:sp>
      <p:pic>
        <p:nvPicPr>
          <p:cNvPr id="6" name="图片 5"/>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7108" y="1089762"/>
            <a:ext cx="8171117" cy="2963806"/>
          </a:xfrm>
          <a:prstGeom prst="rect">
            <a:avLst/>
          </a:prstGeom>
          <a:noFill/>
          <a:ln>
            <a:noFill/>
          </a:ln>
        </p:spPr>
      </p:pic>
    </p:spTree>
    <p:extLst>
      <p:ext uri="{BB962C8B-B14F-4D97-AF65-F5344CB8AC3E}">
        <p14:creationId xmlns="" xmlns:p14="http://schemas.microsoft.com/office/powerpoint/2010/main" val="179017726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标题 4"/>
          <p:cNvSpPr>
            <a:spLocks noGrp="1"/>
          </p:cNvSpPr>
          <p:nvPr>
            <p:ph type="title" idx="4294967295"/>
          </p:nvPr>
        </p:nvSpPr>
        <p:spPr>
          <a:xfrm>
            <a:off x="648372" y="114300"/>
            <a:ext cx="7255763" cy="857250"/>
          </a:xfrm>
        </p:spPr>
        <p:txBody>
          <a:bodyPr>
            <a:normAutofit/>
          </a:bodyPr>
          <a:lstStyle/>
          <a:p>
            <a:r>
              <a:rPr lang="en-US" altLang="zh-CN" sz="2400" b="1" dirty="0">
                <a:latin typeface="+mn-lt"/>
              </a:rPr>
              <a:t>CID-based Fragmentation Behaviors of RNA Oligomers</a:t>
            </a:r>
            <a:endParaRPr lang="zh-CN" altLang="en-US" sz="2400" b="1" dirty="0">
              <a:latin typeface="+mn-lt"/>
            </a:endParaRPr>
          </a:p>
        </p:txBody>
      </p:sp>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22</a:t>
            </a:fld>
            <a:endParaRPr lang="en-GB" altLang="zh-CN"/>
          </a:p>
        </p:txBody>
      </p:sp>
      <p:sp>
        <p:nvSpPr>
          <p:cNvPr id="7" name="TextBox 6"/>
          <p:cNvSpPr txBox="1"/>
          <p:nvPr/>
        </p:nvSpPr>
        <p:spPr>
          <a:xfrm>
            <a:off x="847101" y="890903"/>
            <a:ext cx="6189509" cy="3954929"/>
          </a:xfrm>
          <a:prstGeom prst="rect">
            <a:avLst/>
          </a:prstGeom>
          <a:noFill/>
        </p:spPr>
        <p:txBody>
          <a:bodyPr wrap="square" rtlCol="0">
            <a:spAutoFit/>
          </a:bodyPr>
          <a:lstStyle/>
          <a:p>
            <a:pPr>
              <a:spcBef>
                <a:spcPts val="225"/>
              </a:spcBef>
            </a:pPr>
            <a:r>
              <a:rPr lang="en-US" altLang="zh-CN" sz="2100" b="1" dirty="0"/>
              <a:t>1. Main Factors that Affect RNA Fragmentation</a:t>
            </a:r>
          </a:p>
          <a:p>
            <a:pPr>
              <a:spcBef>
                <a:spcPts val="225"/>
              </a:spcBef>
            </a:pPr>
            <a:r>
              <a:rPr lang="en-US" altLang="zh-CN" sz="1500" dirty="0"/>
              <a:t>     (1) Normal collision energy</a:t>
            </a:r>
          </a:p>
          <a:p>
            <a:pPr>
              <a:spcBef>
                <a:spcPts val="225"/>
              </a:spcBef>
            </a:pPr>
            <a:r>
              <a:rPr lang="en-US" altLang="zh-CN" sz="1500" dirty="0"/>
              <a:t>     (2</a:t>
            </a:r>
            <a:r>
              <a:rPr lang="en-US" altLang="zh-CN" sz="1500" b="1" dirty="0"/>
              <a:t>) </a:t>
            </a:r>
            <a:r>
              <a:rPr lang="en-US" altLang="zh-CN" sz="1500" b="1" dirty="0">
                <a:solidFill>
                  <a:srgbClr val="FF0000"/>
                </a:solidFill>
              </a:rPr>
              <a:t>Charge states </a:t>
            </a:r>
            <a:r>
              <a:rPr lang="en-US" altLang="zh-CN" sz="1500" dirty="0">
                <a:solidFill>
                  <a:srgbClr val="FF0000"/>
                </a:solidFill>
              </a:rPr>
              <a:t>(-1,  -2,  -3,  -4,  -5)</a:t>
            </a:r>
          </a:p>
          <a:p>
            <a:pPr>
              <a:spcBef>
                <a:spcPts val="225"/>
              </a:spcBef>
            </a:pPr>
            <a:r>
              <a:rPr lang="en-US" altLang="zh-CN" sz="1500" dirty="0"/>
              <a:t>     (3) Terminal groups: 5’ (OH/P),  3’ (OH/P)</a:t>
            </a:r>
          </a:p>
          <a:p>
            <a:pPr>
              <a:spcBef>
                <a:spcPts val="225"/>
              </a:spcBef>
            </a:pPr>
            <a:r>
              <a:rPr lang="en-US" altLang="zh-CN" sz="1500" dirty="0"/>
              <a:t>     (4) PTM (Methyl of 4 RNAs)</a:t>
            </a:r>
          </a:p>
          <a:p>
            <a:pPr>
              <a:spcBef>
                <a:spcPts val="225"/>
              </a:spcBef>
            </a:pPr>
            <a:r>
              <a:rPr lang="en-US" altLang="zh-CN" b="1" dirty="0"/>
              <a:t>2. </a:t>
            </a:r>
            <a:r>
              <a:rPr lang="en-US" altLang="zh-CN" sz="2100" b="1" dirty="0"/>
              <a:t>Fragment Ion Types of CID</a:t>
            </a:r>
            <a:endParaRPr lang="en-US" altLang="zh-CN" sz="2100" dirty="0"/>
          </a:p>
          <a:p>
            <a:pPr>
              <a:spcBef>
                <a:spcPts val="225"/>
              </a:spcBef>
            </a:pPr>
            <a:r>
              <a:rPr lang="en-US" altLang="zh-CN" sz="1500" dirty="0"/>
              <a:t>     (1) Sequencing ions (cy/wax/</a:t>
            </a:r>
            <a:r>
              <a:rPr lang="en-US" altLang="zh-CN" sz="1500" dirty="0" err="1"/>
              <a:t>dbz</a:t>
            </a:r>
            <a:r>
              <a:rPr lang="en-US" altLang="zh-CN" sz="1500" dirty="0"/>
              <a:t>)</a:t>
            </a:r>
          </a:p>
          <a:p>
            <a:pPr>
              <a:spcBef>
                <a:spcPts val="225"/>
              </a:spcBef>
            </a:pPr>
            <a:r>
              <a:rPr lang="en-US" altLang="zh-CN" sz="1500" b="1" dirty="0"/>
              <a:t>     </a:t>
            </a:r>
            <a:r>
              <a:rPr lang="en-US" altLang="zh-CN" sz="1500" b="1" dirty="0">
                <a:solidFill>
                  <a:srgbClr val="FF0000"/>
                </a:solidFill>
              </a:rPr>
              <a:t>(2) Nucleobase loss from precursors and fragments</a:t>
            </a:r>
          </a:p>
          <a:p>
            <a:pPr>
              <a:spcBef>
                <a:spcPts val="225"/>
              </a:spcBef>
            </a:pPr>
            <a:r>
              <a:rPr lang="en-US" altLang="zh-CN" sz="1500" dirty="0"/>
              <a:t>     (3) Internal ions (two cleavages)</a:t>
            </a:r>
          </a:p>
          <a:p>
            <a:pPr>
              <a:spcBef>
                <a:spcPts val="225"/>
              </a:spcBef>
            </a:pPr>
            <a:r>
              <a:rPr lang="en-US" altLang="zh-CN" sz="1500" dirty="0"/>
              <a:t>     (4) Released charged bases</a:t>
            </a:r>
          </a:p>
          <a:p>
            <a:pPr>
              <a:spcBef>
                <a:spcPts val="225"/>
              </a:spcBef>
            </a:pPr>
            <a:r>
              <a:rPr lang="en-US" altLang="zh-CN" sz="2100" b="1" dirty="0"/>
              <a:t>3. Fragmentation Patterns </a:t>
            </a:r>
            <a:r>
              <a:rPr lang="en-US" altLang="zh-CN" sz="1500" dirty="0"/>
              <a:t>(Sequence, Length)</a:t>
            </a:r>
            <a:endParaRPr lang="en-US" altLang="zh-CN" sz="2100" dirty="0"/>
          </a:p>
          <a:p>
            <a:pPr>
              <a:spcBef>
                <a:spcPts val="225"/>
              </a:spcBef>
            </a:pPr>
            <a:r>
              <a:rPr lang="en-US" altLang="zh-CN" sz="1500" b="1" dirty="0">
                <a:solidFill>
                  <a:srgbClr val="FF0000"/>
                </a:solidFill>
              </a:rPr>
              <a:t>      (1) w ions from the cleavages of C (3’ side)</a:t>
            </a:r>
          </a:p>
          <a:p>
            <a:pPr>
              <a:spcBef>
                <a:spcPts val="225"/>
              </a:spcBef>
            </a:pPr>
            <a:r>
              <a:rPr lang="en-US" altLang="zh-CN" sz="1500" b="1" dirty="0">
                <a:solidFill>
                  <a:srgbClr val="FF0000"/>
                </a:solidFill>
              </a:rPr>
              <a:t>      (2) M-HCNO/NCO</a:t>
            </a:r>
            <a:r>
              <a:rPr lang="en-US" altLang="zh-CN" sz="1500" b="1" baseline="30000" dirty="0">
                <a:solidFill>
                  <a:srgbClr val="FF0000"/>
                </a:solidFill>
              </a:rPr>
              <a:t>-</a:t>
            </a:r>
            <a:r>
              <a:rPr lang="en-US" altLang="zh-CN" sz="1500" b="1" dirty="0">
                <a:solidFill>
                  <a:srgbClr val="FF0000"/>
                </a:solidFill>
              </a:rPr>
              <a:t> (Ring-opened Uracil at 3’ terminus)</a:t>
            </a:r>
          </a:p>
          <a:p>
            <a:pPr marL="257175" indent="-257175">
              <a:buAutoNum type="arabicPeriod"/>
            </a:pPr>
            <a:endParaRPr lang="en-US" altLang="zh-CN" b="1" dirty="0"/>
          </a:p>
        </p:txBody>
      </p:sp>
      <p:pic>
        <p:nvPicPr>
          <p:cNvPr id="6" name="Picture 2" descr="https://media.springernature.com/w580h326/nature-cms/uploads/collections/nature-Method-of-the-Year2016-66ca2c9ea00e3d35dfcf03ee3c85ccae-282aa2c4afe0a09a3f7fda870657e6fc.jpg">
            <a:extLst>
              <a:ext uri="{FF2B5EF4-FFF2-40B4-BE49-F238E27FC236}">
                <a16:creationId xmlns="" xmlns:a16="http://schemas.microsoft.com/office/drawing/2014/main" id="{83207C1C-C308-0846-AC04-29D6CE294977}"/>
              </a:ext>
            </a:extLst>
          </p:cNvPr>
          <p:cNvPicPr>
            <a:picLocks noChangeAspect="1" noChangeArrowheads="1"/>
          </p:cNvPicPr>
          <p:nvPr/>
        </p:nvPicPr>
        <p:blipFill>
          <a:blip r:embed="rId3"/>
          <a:srcRect/>
          <a:stretch>
            <a:fillRect/>
          </a:stretch>
        </p:blipFill>
        <p:spPr bwMode="auto">
          <a:xfrm>
            <a:off x="6036575" y="3001126"/>
            <a:ext cx="2281416" cy="1282313"/>
          </a:xfrm>
          <a:prstGeom prst="rect">
            <a:avLst/>
          </a:prstGeom>
          <a:noFill/>
        </p:spPr>
      </p:pic>
    </p:spTree>
    <p:extLst>
      <p:ext uri="{BB962C8B-B14F-4D97-AF65-F5344CB8AC3E}">
        <p14:creationId xmlns="" xmlns:p14="http://schemas.microsoft.com/office/powerpoint/2010/main" val="217943440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23</a:t>
            </a:fld>
            <a:endParaRPr lang="en-GB" altLang="zh-CN"/>
          </a:p>
        </p:txBody>
      </p:sp>
      <p:sp>
        <p:nvSpPr>
          <p:cNvPr id="9" name="标题 4"/>
          <p:cNvSpPr>
            <a:spLocks noGrp="1"/>
          </p:cNvSpPr>
          <p:nvPr>
            <p:ph type="title" idx="4294967295"/>
          </p:nvPr>
        </p:nvSpPr>
        <p:spPr>
          <a:xfrm>
            <a:off x="331487" y="68924"/>
            <a:ext cx="8393413" cy="857250"/>
          </a:xfrm>
        </p:spPr>
        <p:txBody>
          <a:bodyPr>
            <a:normAutofit/>
          </a:bodyPr>
          <a:lstStyle/>
          <a:p>
            <a:r>
              <a:rPr lang="en-US" altLang="zh-CN" sz="2700" b="1" dirty="0">
                <a:latin typeface="+mn-lt"/>
              </a:rPr>
              <a:t> Effects of </a:t>
            </a:r>
            <a:r>
              <a:rPr lang="en-US" altLang="zh-CN" sz="3000" b="1" dirty="0">
                <a:latin typeface="+mn-lt"/>
              </a:rPr>
              <a:t>Precursor</a:t>
            </a:r>
            <a:r>
              <a:rPr lang="en-US" altLang="zh-CN" sz="2700" b="1" dirty="0">
                <a:latin typeface="+mn-lt"/>
              </a:rPr>
              <a:t> Charges on Fragmentation Patterns</a:t>
            </a:r>
            <a:endParaRPr lang="zh-CN" altLang="en-US" sz="2700" b="1" dirty="0">
              <a:latin typeface="+mn-lt"/>
            </a:endParaRPr>
          </a:p>
        </p:txBody>
      </p:sp>
      <p:pic>
        <p:nvPicPr>
          <p:cNvPr id="3074" name="Picture 2"/>
          <p:cNvPicPr>
            <a:picLocks noChangeAspect="1" noChangeArrowheads="1"/>
          </p:cNvPicPr>
          <p:nvPr/>
        </p:nvPicPr>
        <p:blipFill>
          <a:blip r:embed="rId3" cstate="print"/>
          <a:srcRect/>
          <a:stretch>
            <a:fillRect/>
          </a:stretch>
        </p:blipFill>
        <p:spPr bwMode="auto">
          <a:xfrm>
            <a:off x="428596" y="1071552"/>
            <a:ext cx="4071966" cy="3255057"/>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4572000" y="1000114"/>
            <a:ext cx="4125806" cy="3313104"/>
          </a:xfrm>
          <a:prstGeom prst="rect">
            <a:avLst/>
          </a:prstGeom>
          <a:noFill/>
          <a:ln w="9525">
            <a:noFill/>
            <a:miter lim="800000"/>
            <a:headEnd/>
            <a:tailEnd/>
          </a:ln>
          <a:effectLst/>
        </p:spPr>
      </p:pic>
      <p:sp>
        <p:nvSpPr>
          <p:cNvPr id="14" name="TextBox 13"/>
          <p:cNvSpPr txBox="1"/>
          <p:nvPr/>
        </p:nvSpPr>
        <p:spPr>
          <a:xfrm>
            <a:off x="571472" y="928676"/>
            <a:ext cx="596638" cy="400110"/>
          </a:xfrm>
          <a:prstGeom prst="rect">
            <a:avLst/>
          </a:prstGeom>
          <a:noFill/>
        </p:spPr>
        <p:txBody>
          <a:bodyPr wrap="none" rtlCol="0">
            <a:spAutoFit/>
          </a:bodyPr>
          <a:lstStyle/>
          <a:p>
            <a:r>
              <a:rPr lang="en-US" altLang="zh-CN" sz="2000" i="1" dirty="0" smtClean="0"/>
              <a:t>z</a:t>
            </a:r>
            <a:r>
              <a:rPr lang="en-US" altLang="zh-CN" sz="2000" dirty="0" smtClean="0"/>
              <a:t>=1</a:t>
            </a:r>
            <a:r>
              <a:rPr lang="en-US" altLang="zh-CN" sz="2000" baseline="30000" dirty="0" smtClean="0"/>
              <a:t>-</a:t>
            </a:r>
            <a:endParaRPr lang="zh-CN" altLang="en-US" sz="2000" baseline="30000" dirty="0"/>
          </a:p>
        </p:txBody>
      </p:sp>
      <p:sp>
        <p:nvSpPr>
          <p:cNvPr id="15" name="TextBox 14"/>
          <p:cNvSpPr txBox="1"/>
          <p:nvPr/>
        </p:nvSpPr>
        <p:spPr>
          <a:xfrm>
            <a:off x="4786314" y="885756"/>
            <a:ext cx="596638" cy="400110"/>
          </a:xfrm>
          <a:prstGeom prst="rect">
            <a:avLst/>
          </a:prstGeom>
          <a:noFill/>
        </p:spPr>
        <p:txBody>
          <a:bodyPr wrap="none" rtlCol="0">
            <a:spAutoFit/>
          </a:bodyPr>
          <a:lstStyle/>
          <a:p>
            <a:r>
              <a:rPr lang="en-US" altLang="zh-CN" sz="2000" i="1" dirty="0" smtClean="0"/>
              <a:t>z</a:t>
            </a:r>
            <a:r>
              <a:rPr lang="en-US" altLang="zh-CN" sz="2000" dirty="0" smtClean="0"/>
              <a:t>=3</a:t>
            </a:r>
            <a:r>
              <a:rPr lang="en-US" altLang="zh-CN" sz="2000" baseline="30000" dirty="0" smtClean="0"/>
              <a:t>-</a:t>
            </a:r>
            <a:endParaRPr lang="zh-CN" altLang="en-US" sz="2000" baseline="30000" dirty="0"/>
          </a:p>
        </p:txBody>
      </p:sp>
      <p:sp>
        <p:nvSpPr>
          <p:cNvPr id="16" name="TextBox 15"/>
          <p:cNvSpPr txBox="1"/>
          <p:nvPr/>
        </p:nvSpPr>
        <p:spPr>
          <a:xfrm>
            <a:off x="571472" y="2571750"/>
            <a:ext cx="596638" cy="400110"/>
          </a:xfrm>
          <a:prstGeom prst="rect">
            <a:avLst/>
          </a:prstGeom>
          <a:noFill/>
        </p:spPr>
        <p:txBody>
          <a:bodyPr wrap="none" rtlCol="0">
            <a:spAutoFit/>
          </a:bodyPr>
          <a:lstStyle/>
          <a:p>
            <a:r>
              <a:rPr lang="en-US" altLang="zh-CN" sz="2000" i="1" dirty="0" smtClean="0"/>
              <a:t>z</a:t>
            </a:r>
            <a:r>
              <a:rPr lang="en-US" altLang="zh-CN" sz="2000" dirty="0" smtClean="0"/>
              <a:t>=2</a:t>
            </a:r>
            <a:r>
              <a:rPr lang="en-US" altLang="zh-CN" sz="2000" baseline="30000" dirty="0" smtClean="0"/>
              <a:t>-</a:t>
            </a:r>
            <a:endParaRPr lang="zh-CN" altLang="en-US" sz="2000" baseline="30000" dirty="0"/>
          </a:p>
        </p:txBody>
      </p:sp>
      <p:sp>
        <p:nvSpPr>
          <p:cNvPr id="17" name="TextBox 16"/>
          <p:cNvSpPr txBox="1"/>
          <p:nvPr/>
        </p:nvSpPr>
        <p:spPr>
          <a:xfrm>
            <a:off x="4832618" y="2571750"/>
            <a:ext cx="596638" cy="400110"/>
          </a:xfrm>
          <a:prstGeom prst="rect">
            <a:avLst/>
          </a:prstGeom>
          <a:noFill/>
        </p:spPr>
        <p:txBody>
          <a:bodyPr wrap="none" rtlCol="0">
            <a:spAutoFit/>
          </a:bodyPr>
          <a:lstStyle/>
          <a:p>
            <a:r>
              <a:rPr lang="en-US" altLang="zh-CN" sz="2000" i="1" dirty="0" smtClean="0"/>
              <a:t>z=</a:t>
            </a:r>
            <a:r>
              <a:rPr lang="en-US" altLang="zh-CN" sz="2000" dirty="0" smtClean="0"/>
              <a:t>4</a:t>
            </a:r>
            <a:r>
              <a:rPr lang="en-US" altLang="zh-CN" sz="2000" baseline="30000" dirty="0" smtClean="0"/>
              <a:t>-</a:t>
            </a:r>
            <a:endParaRPr lang="zh-CN" altLang="en-US" sz="2000" baseline="30000" dirty="0"/>
          </a:p>
        </p:txBody>
      </p:sp>
      <p:sp>
        <p:nvSpPr>
          <p:cNvPr id="10" name="TextBox 9"/>
          <p:cNvSpPr txBox="1"/>
          <p:nvPr/>
        </p:nvSpPr>
        <p:spPr>
          <a:xfrm>
            <a:off x="3753726" y="4286262"/>
            <a:ext cx="2182008" cy="400110"/>
          </a:xfrm>
          <a:prstGeom prst="rect">
            <a:avLst/>
          </a:prstGeom>
          <a:noFill/>
        </p:spPr>
        <p:txBody>
          <a:bodyPr wrap="none" rtlCol="0">
            <a:spAutoFit/>
          </a:bodyPr>
          <a:lstStyle/>
          <a:p>
            <a:r>
              <a:rPr lang="en-US" altLang="zh-CN" sz="2000" b="1" dirty="0" smtClean="0"/>
              <a:t>5’-HO-GUCA-OH-3’</a:t>
            </a:r>
            <a:endParaRPr lang="zh-CN" altLang="en-US" sz="2000" b="1" dirty="0"/>
          </a:p>
        </p:txBody>
      </p:sp>
    </p:spTree>
    <p:extLst>
      <p:ext uri="{BB962C8B-B14F-4D97-AF65-F5344CB8AC3E}">
        <p14:creationId xmlns="" xmlns:p14="http://schemas.microsoft.com/office/powerpoint/2010/main" val="393655297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500" fill="hold"/>
                                        <p:tgtEl>
                                          <p:spTgt spid="3075"/>
                                        </p:tgtEl>
                                        <p:attrNameLst>
                                          <p:attrName>ppt_w</p:attrName>
                                        </p:attrNameLst>
                                      </p:cBhvr>
                                      <p:tavLst>
                                        <p:tav tm="0">
                                          <p:val>
                                            <p:fltVal val="0"/>
                                          </p:val>
                                        </p:tav>
                                        <p:tav tm="100000">
                                          <p:val>
                                            <p:strVal val="#ppt_w"/>
                                          </p:val>
                                        </p:tav>
                                      </p:tavLst>
                                    </p:anim>
                                    <p:anim calcmode="lin" valueType="num">
                                      <p:cBhvr>
                                        <p:cTn id="13" dur="500" fill="hold"/>
                                        <p:tgtEl>
                                          <p:spTgt spid="30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标题 4"/>
          <p:cNvSpPr>
            <a:spLocks noGrp="1"/>
          </p:cNvSpPr>
          <p:nvPr>
            <p:ph type="title"/>
          </p:nvPr>
        </p:nvSpPr>
        <p:spPr>
          <a:xfrm>
            <a:off x="428596" y="214296"/>
            <a:ext cx="7552432" cy="857250"/>
          </a:xfrm>
        </p:spPr>
        <p:txBody>
          <a:bodyPr>
            <a:normAutofit fontScale="90000"/>
          </a:bodyPr>
          <a:lstStyle/>
          <a:p>
            <a:r>
              <a:rPr lang="en-US" altLang="zh-CN" sz="2700" b="1" dirty="0">
                <a:latin typeface="+mn-lt"/>
              </a:rPr>
              <a:t>Percentage of </a:t>
            </a:r>
            <a:r>
              <a:rPr lang="en-US" altLang="zh-CN" sz="2700" b="1" dirty="0" smtClean="0">
                <a:latin typeface="+mn-lt"/>
              </a:rPr>
              <a:t>Sequencing ions</a:t>
            </a:r>
            <a:r>
              <a:rPr lang="en-US" altLang="zh-CN" sz="2700" b="1" dirty="0">
                <a:latin typeface="+mn-lt"/>
              </a:rPr>
              <a:t>, M-Base and Internal Ions</a:t>
            </a:r>
            <a:r>
              <a:rPr lang="zh-CN" altLang="zh-CN" dirty="0"/>
              <a:t/>
            </a:r>
            <a:br>
              <a:rPr lang="zh-CN" altLang="zh-CN" dirty="0"/>
            </a:br>
            <a:endParaRPr lang="zh-CN" altLang="en-US" sz="2100" dirty="0">
              <a:latin typeface="+mn-lt"/>
            </a:endParaRPr>
          </a:p>
        </p:txBody>
      </p:sp>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24</a:t>
            </a:fld>
            <a:endParaRPr lang="en-GB" altLang="zh-CN"/>
          </a:p>
        </p:txBody>
      </p:sp>
      <p:pic>
        <p:nvPicPr>
          <p:cNvPr id="2050" name="Picture 2"/>
          <p:cNvPicPr>
            <a:picLocks noChangeAspect="1" noChangeArrowheads="1"/>
          </p:cNvPicPr>
          <p:nvPr/>
        </p:nvPicPr>
        <p:blipFill>
          <a:blip r:embed="rId3" cstate="print"/>
          <a:srcRect/>
          <a:stretch>
            <a:fillRect/>
          </a:stretch>
        </p:blipFill>
        <p:spPr bwMode="auto">
          <a:xfrm>
            <a:off x="785786" y="1214428"/>
            <a:ext cx="3643337" cy="248787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4714876" y="1285866"/>
            <a:ext cx="4038534" cy="2357454"/>
          </a:xfrm>
          <a:prstGeom prst="rect">
            <a:avLst/>
          </a:prstGeom>
          <a:noFill/>
          <a:ln w="9525">
            <a:noFill/>
            <a:miter lim="800000"/>
            <a:headEnd/>
            <a:tailEnd/>
          </a:ln>
          <a:effectLst/>
        </p:spPr>
      </p:pic>
      <p:sp>
        <p:nvSpPr>
          <p:cNvPr id="6" name="TextBox 5"/>
          <p:cNvSpPr txBox="1"/>
          <p:nvPr/>
        </p:nvSpPr>
        <p:spPr>
          <a:xfrm>
            <a:off x="1857356" y="3714758"/>
            <a:ext cx="2088007" cy="461665"/>
          </a:xfrm>
          <a:prstGeom prst="rect">
            <a:avLst/>
          </a:prstGeom>
          <a:noFill/>
        </p:spPr>
        <p:txBody>
          <a:bodyPr wrap="none" rtlCol="0">
            <a:spAutoFit/>
          </a:bodyPr>
          <a:lstStyle/>
          <a:p>
            <a:r>
              <a:rPr lang="en-US" altLang="zh-CN" sz="2400" dirty="0" smtClean="0"/>
              <a:t>104 Base Peaks</a:t>
            </a:r>
            <a:endParaRPr lang="zh-CN" altLang="en-US" sz="2400" dirty="0"/>
          </a:p>
        </p:txBody>
      </p:sp>
      <p:sp>
        <p:nvSpPr>
          <p:cNvPr id="7" name="TextBox 6"/>
          <p:cNvSpPr txBox="1"/>
          <p:nvPr/>
        </p:nvSpPr>
        <p:spPr>
          <a:xfrm>
            <a:off x="6143636" y="3753159"/>
            <a:ext cx="1283300" cy="461665"/>
          </a:xfrm>
          <a:prstGeom prst="rect">
            <a:avLst/>
          </a:prstGeom>
          <a:noFill/>
        </p:spPr>
        <p:txBody>
          <a:bodyPr wrap="none" rtlCol="0">
            <a:spAutoFit/>
          </a:bodyPr>
          <a:lstStyle/>
          <a:p>
            <a:r>
              <a:rPr lang="en-US" altLang="zh-CN" sz="2400" dirty="0" smtClean="0"/>
              <a:t>All Peaks</a:t>
            </a:r>
            <a:endParaRPr lang="zh-CN" altLang="en-US" sz="2400" dirty="0"/>
          </a:p>
        </p:txBody>
      </p:sp>
    </p:spTree>
    <p:extLst>
      <p:ext uri="{BB962C8B-B14F-4D97-AF65-F5344CB8AC3E}">
        <p14:creationId xmlns="" xmlns:p14="http://schemas.microsoft.com/office/powerpoint/2010/main" val="4113230003"/>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标题 4"/>
          <p:cNvSpPr>
            <a:spLocks noGrp="1"/>
          </p:cNvSpPr>
          <p:nvPr>
            <p:ph type="title"/>
          </p:nvPr>
        </p:nvSpPr>
        <p:spPr>
          <a:xfrm>
            <a:off x="516118" y="54486"/>
            <a:ext cx="8208389" cy="857250"/>
          </a:xfrm>
        </p:spPr>
        <p:txBody>
          <a:bodyPr>
            <a:normAutofit/>
          </a:bodyPr>
          <a:lstStyle/>
          <a:p>
            <a:r>
              <a:rPr lang="en-US" altLang="zh-CN" sz="2700" b="1" dirty="0">
                <a:latin typeface="+mn-lt"/>
              </a:rPr>
              <a:t>Distributions of Ion Intensities are Charge-dependent</a:t>
            </a:r>
            <a:endParaRPr lang="zh-CN" altLang="en-US" sz="2700" b="1" dirty="0">
              <a:latin typeface="+mn-lt"/>
            </a:endParaRPr>
          </a:p>
        </p:txBody>
      </p:sp>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25</a:t>
            </a:fld>
            <a:endParaRPr lang="en-GB" altLang="zh-CN"/>
          </a:p>
        </p:txBody>
      </p:sp>
      <p:sp>
        <p:nvSpPr>
          <p:cNvPr id="10" name="文本框 9">
            <a:extLst>
              <a:ext uri="{FF2B5EF4-FFF2-40B4-BE49-F238E27FC236}">
                <a16:creationId xmlns="" xmlns:a16="http://schemas.microsoft.com/office/drawing/2014/main" id="{329E24A1-46DC-7A40-B1A1-8938122BF0EB}"/>
              </a:ext>
            </a:extLst>
          </p:cNvPr>
          <p:cNvSpPr txBox="1"/>
          <p:nvPr/>
        </p:nvSpPr>
        <p:spPr>
          <a:xfrm>
            <a:off x="2071670" y="4071948"/>
            <a:ext cx="724878" cy="523220"/>
          </a:xfrm>
          <a:prstGeom prst="rect">
            <a:avLst/>
          </a:prstGeom>
          <a:noFill/>
        </p:spPr>
        <p:txBody>
          <a:bodyPr wrap="none" rtlCol="0">
            <a:spAutoFit/>
          </a:bodyPr>
          <a:lstStyle/>
          <a:p>
            <a:r>
              <a:rPr lang="en-US" altLang="zh-CN" sz="2800" b="1" i="1" dirty="0" smtClean="0"/>
              <a:t>z</a:t>
            </a:r>
            <a:r>
              <a:rPr lang="en-US" altLang="zh-CN" sz="2800" b="1" dirty="0" smtClean="0"/>
              <a:t>=</a:t>
            </a:r>
            <a:r>
              <a:rPr lang="en-US" altLang="zh-CN" sz="2400" b="1" dirty="0" smtClean="0"/>
              <a:t>2</a:t>
            </a:r>
            <a:r>
              <a:rPr lang="en-US" altLang="zh-CN" sz="2400" b="1" baseline="30000" dirty="0" smtClean="0"/>
              <a:t>-</a:t>
            </a:r>
            <a:endParaRPr lang="zh-CN" altLang="en-US" sz="2800" b="1" baseline="30000" dirty="0"/>
          </a:p>
        </p:txBody>
      </p:sp>
      <p:pic>
        <p:nvPicPr>
          <p:cNvPr id="4098" name="Picture 2"/>
          <p:cNvPicPr>
            <a:picLocks noChangeAspect="1" noChangeArrowheads="1"/>
          </p:cNvPicPr>
          <p:nvPr/>
        </p:nvPicPr>
        <p:blipFill>
          <a:blip r:embed="rId3" cstate="print"/>
          <a:srcRect/>
          <a:stretch>
            <a:fillRect/>
          </a:stretch>
        </p:blipFill>
        <p:spPr bwMode="auto">
          <a:xfrm>
            <a:off x="571472" y="1357304"/>
            <a:ext cx="3846038" cy="2857520"/>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cstate="print"/>
          <a:srcRect/>
          <a:stretch>
            <a:fillRect/>
          </a:stretch>
        </p:blipFill>
        <p:spPr bwMode="auto">
          <a:xfrm>
            <a:off x="4572000" y="1357304"/>
            <a:ext cx="3760924" cy="2857520"/>
          </a:xfrm>
          <a:prstGeom prst="rect">
            <a:avLst/>
          </a:prstGeom>
          <a:noFill/>
          <a:ln w="9525">
            <a:noFill/>
            <a:miter lim="800000"/>
            <a:headEnd/>
            <a:tailEnd/>
          </a:ln>
          <a:effectLst/>
        </p:spPr>
      </p:pic>
      <p:sp>
        <p:nvSpPr>
          <p:cNvPr id="12" name="文本框 9">
            <a:extLst>
              <a:ext uri="{FF2B5EF4-FFF2-40B4-BE49-F238E27FC236}">
                <a16:creationId xmlns="" xmlns:a16="http://schemas.microsoft.com/office/drawing/2014/main" id="{329E24A1-46DC-7A40-B1A1-8938122BF0EB}"/>
              </a:ext>
            </a:extLst>
          </p:cNvPr>
          <p:cNvSpPr txBox="1"/>
          <p:nvPr/>
        </p:nvSpPr>
        <p:spPr>
          <a:xfrm>
            <a:off x="2071670" y="928676"/>
            <a:ext cx="724878" cy="523220"/>
          </a:xfrm>
          <a:prstGeom prst="rect">
            <a:avLst/>
          </a:prstGeom>
          <a:noFill/>
        </p:spPr>
        <p:txBody>
          <a:bodyPr wrap="none" rtlCol="0">
            <a:spAutoFit/>
          </a:bodyPr>
          <a:lstStyle/>
          <a:p>
            <a:r>
              <a:rPr lang="en-US" altLang="zh-CN" sz="2800" b="1" i="1" dirty="0" smtClean="0"/>
              <a:t>z</a:t>
            </a:r>
            <a:r>
              <a:rPr lang="en-US" altLang="zh-CN" sz="2800" b="1" dirty="0" smtClean="0"/>
              <a:t>=</a:t>
            </a:r>
            <a:r>
              <a:rPr lang="en-US" altLang="zh-CN" sz="2400" b="1" dirty="0" smtClean="0"/>
              <a:t>1</a:t>
            </a:r>
            <a:r>
              <a:rPr lang="en-US" altLang="zh-CN" sz="2400" b="1" baseline="30000" dirty="0" smtClean="0"/>
              <a:t>-</a:t>
            </a:r>
            <a:endParaRPr lang="zh-CN" altLang="en-US" sz="2800" b="1" baseline="30000" dirty="0"/>
          </a:p>
        </p:txBody>
      </p:sp>
      <p:sp>
        <p:nvSpPr>
          <p:cNvPr id="13" name="文本框 9">
            <a:extLst>
              <a:ext uri="{FF2B5EF4-FFF2-40B4-BE49-F238E27FC236}">
                <a16:creationId xmlns="" xmlns:a16="http://schemas.microsoft.com/office/drawing/2014/main" id="{329E24A1-46DC-7A40-B1A1-8938122BF0EB}"/>
              </a:ext>
            </a:extLst>
          </p:cNvPr>
          <p:cNvSpPr txBox="1"/>
          <p:nvPr/>
        </p:nvSpPr>
        <p:spPr>
          <a:xfrm>
            <a:off x="6143636" y="928676"/>
            <a:ext cx="724878" cy="523220"/>
          </a:xfrm>
          <a:prstGeom prst="rect">
            <a:avLst/>
          </a:prstGeom>
          <a:noFill/>
        </p:spPr>
        <p:txBody>
          <a:bodyPr wrap="none" rtlCol="0">
            <a:spAutoFit/>
          </a:bodyPr>
          <a:lstStyle/>
          <a:p>
            <a:r>
              <a:rPr lang="en-US" altLang="zh-CN" sz="2800" b="1" i="1" dirty="0" smtClean="0"/>
              <a:t>z</a:t>
            </a:r>
            <a:r>
              <a:rPr lang="en-US" altLang="zh-CN" sz="2800" b="1" dirty="0" smtClean="0"/>
              <a:t>=</a:t>
            </a:r>
            <a:r>
              <a:rPr lang="en-US" altLang="zh-CN" sz="2400" b="1" dirty="0" smtClean="0"/>
              <a:t>3</a:t>
            </a:r>
            <a:r>
              <a:rPr lang="en-US" altLang="zh-CN" sz="2400" b="1" baseline="30000" dirty="0" smtClean="0"/>
              <a:t>-</a:t>
            </a:r>
            <a:endParaRPr lang="zh-CN" altLang="en-US" sz="2800" b="1" baseline="30000" dirty="0"/>
          </a:p>
        </p:txBody>
      </p:sp>
      <p:sp>
        <p:nvSpPr>
          <p:cNvPr id="14" name="文本框 9">
            <a:extLst>
              <a:ext uri="{FF2B5EF4-FFF2-40B4-BE49-F238E27FC236}">
                <a16:creationId xmlns="" xmlns:a16="http://schemas.microsoft.com/office/drawing/2014/main" id="{329E24A1-46DC-7A40-B1A1-8938122BF0EB}"/>
              </a:ext>
            </a:extLst>
          </p:cNvPr>
          <p:cNvSpPr txBox="1"/>
          <p:nvPr/>
        </p:nvSpPr>
        <p:spPr>
          <a:xfrm>
            <a:off x="6143636" y="4071948"/>
            <a:ext cx="724878" cy="523220"/>
          </a:xfrm>
          <a:prstGeom prst="rect">
            <a:avLst/>
          </a:prstGeom>
          <a:noFill/>
        </p:spPr>
        <p:txBody>
          <a:bodyPr wrap="none" rtlCol="0">
            <a:spAutoFit/>
          </a:bodyPr>
          <a:lstStyle/>
          <a:p>
            <a:r>
              <a:rPr lang="en-US" altLang="zh-CN" sz="2800" b="1" i="1" dirty="0" smtClean="0"/>
              <a:t>z</a:t>
            </a:r>
            <a:r>
              <a:rPr lang="en-US" altLang="zh-CN" sz="2800" b="1" dirty="0" smtClean="0"/>
              <a:t>=</a:t>
            </a:r>
            <a:r>
              <a:rPr lang="en-US" altLang="zh-CN" sz="2400" b="1" dirty="0" smtClean="0"/>
              <a:t>4</a:t>
            </a:r>
            <a:r>
              <a:rPr lang="en-US" altLang="zh-CN" sz="2400" b="1" baseline="30000" dirty="0" smtClean="0"/>
              <a:t>-</a:t>
            </a:r>
            <a:endParaRPr lang="zh-CN" altLang="en-US" sz="2800" b="1" baseline="30000" dirty="0"/>
          </a:p>
        </p:txBody>
      </p:sp>
    </p:spTree>
    <p:extLst>
      <p:ext uri="{BB962C8B-B14F-4D97-AF65-F5344CB8AC3E}">
        <p14:creationId xmlns="" xmlns:p14="http://schemas.microsoft.com/office/powerpoint/2010/main" val="267831725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4099"/>
                                        </p:tgtEl>
                                        <p:attrNameLst>
                                          <p:attrName>style.visibility</p:attrName>
                                        </p:attrNameLst>
                                      </p:cBhvr>
                                      <p:to>
                                        <p:strVal val="visible"/>
                                      </p:to>
                                    </p:set>
                                    <p:anim calcmode="lin" valueType="num">
                                      <p:cBhvr>
                                        <p:cTn id="12" dur="500" fill="hold"/>
                                        <p:tgtEl>
                                          <p:spTgt spid="4099"/>
                                        </p:tgtEl>
                                        <p:attrNameLst>
                                          <p:attrName>ppt_w</p:attrName>
                                        </p:attrNameLst>
                                      </p:cBhvr>
                                      <p:tavLst>
                                        <p:tav tm="0">
                                          <p:val>
                                            <p:fltVal val="0"/>
                                          </p:val>
                                        </p:tav>
                                        <p:tav tm="100000">
                                          <p:val>
                                            <p:strVal val="#ppt_w"/>
                                          </p:val>
                                        </p:tav>
                                      </p:tavLst>
                                    </p:anim>
                                    <p:anim calcmode="lin" valueType="num">
                                      <p:cBhvr>
                                        <p:cTn id="13" dur="500" fill="hold"/>
                                        <p:tgtEl>
                                          <p:spTgt spid="409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标题 4"/>
          <p:cNvSpPr>
            <a:spLocks noGrp="1"/>
          </p:cNvSpPr>
          <p:nvPr>
            <p:ph type="title" idx="4294967295"/>
          </p:nvPr>
        </p:nvSpPr>
        <p:spPr>
          <a:xfrm>
            <a:off x="476251" y="74414"/>
            <a:ext cx="8458199" cy="857250"/>
          </a:xfrm>
        </p:spPr>
        <p:txBody>
          <a:bodyPr>
            <a:normAutofit/>
          </a:bodyPr>
          <a:lstStyle/>
          <a:p>
            <a:r>
              <a:rPr lang="en-US" altLang="zh-CN" sz="2700" b="1" i="1" dirty="0">
                <a:latin typeface="+mn-lt"/>
              </a:rPr>
              <a:t>w</a:t>
            </a:r>
            <a:r>
              <a:rPr lang="en-US" altLang="zh-CN" sz="2700" b="1" dirty="0">
                <a:latin typeface="+mn-lt"/>
              </a:rPr>
              <a:t> ions are highly abundant when 5’ cleavage is Cytosine</a:t>
            </a:r>
            <a:endParaRPr lang="zh-CN" altLang="en-US" sz="2700" b="1" dirty="0">
              <a:latin typeface="+mn-lt"/>
            </a:endParaRPr>
          </a:p>
        </p:txBody>
      </p:sp>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26</a:t>
            </a:fld>
            <a:endParaRPr lang="en-GB" altLang="zh-CN"/>
          </a:p>
        </p:txBody>
      </p:sp>
      <p:sp>
        <p:nvSpPr>
          <p:cNvPr id="2" name="AutoShape 2" descr="https://qph.fs.quoracdn.net/main-qimg-7c8a5e903d65509828bc098b3687df19.webp"/>
          <p:cNvSpPr>
            <a:spLocks noChangeAspect="1" noChangeArrowheads="1"/>
          </p:cNvSpPr>
          <p:nvPr/>
        </p:nvSpPr>
        <p:spPr bwMode="auto">
          <a:xfrm>
            <a:off x="1259681" y="-108347"/>
            <a:ext cx="2286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sz="1350"/>
          </a:p>
        </p:txBody>
      </p:sp>
      <p:pic>
        <p:nvPicPr>
          <p:cNvPr id="5122" name="Picture 2"/>
          <p:cNvPicPr>
            <a:picLocks noChangeAspect="1" noChangeArrowheads="1"/>
          </p:cNvPicPr>
          <p:nvPr/>
        </p:nvPicPr>
        <p:blipFill>
          <a:blip r:embed="rId3"/>
          <a:srcRect/>
          <a:stretch>
            <a:fillRect/>
          </a:stretch>
        </p:blipFill>
        <p:spPr bwMode="auto">
          <a:xfrm>
            <a:off x="1643042" y="1000114"/>
            <a:ext cx="6021388" cy="3571900"/>
          </a:xfrm>
          <a:prstGeom prst="rect">
            <a:avLst/>
          </a:prstGeom>
          <a:noFill/>
          <a:ln w="9525">
            <a:noFill/>
            <a:miter lim="800000"/>
            <a:headEnd/>
            <a:tailEnd/>
          </a:ln>
          <a:effectLst/>
        </p:spPr>
      </p:pic>
    </p:spTree>
    <p:extLst>
      <p:ext uri="{BB962C8B-B14F-4D97-AF65-F5344CB8AC3E}">
        <p14:creationId xmlns="" xmlns:p14="http://schemas.microsoft.com/office/powerpoint/2010/main" val="1082247208"/>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标题 4"/>
          <p:cNvSpPr>
            <a:spLocks noGrp="1"/>
          </p:cNvSpPr>
          <p:nvPr>
            <p:ph type="title"/>
          </p:nvPr>
        </p:nvSpPr>
        <p:spPr>
          <a:xfrm>
            <a:off x="520860" y="92477"/>
            <a:ext cx="7650621" cy="857250"/>
          </a:xfrm>
        </p:spPr>
        <p:txBody>
          <a:bodyPr>
            <a:normAutofit/>
          </a:bodyPr>
          <a:lstStyle/>
          <a:p>
            <a:r>
              <a:rPr lang="en-US" altLang="zh-CN" sz="2700" b="1" dirty="0">
                <a:latin typeface="+mn-lt"/>
              </a:rPr>
              <a:t>M-NCO</a:t>
            </a:r>
            <a:r>
              <a:rPr lang="en-US" altLang="zh-CN" sz="2700" b="1" baseline="30000" dirty="0">
                <a:latin typeface="+mn-lt"/>
              </a:rPr>
              <a:t>-</a:t>
            </a:r>
            <a:r>
              <a:rPr lang="en-US" altLang="zh-CN" sz="2700" b="1" dirty="0">
                <a:latin typeface="+mn-lt"/>
              </a:rPr>
              <a:t>: Isotopic Evidence for Cyanate Anions</a:t>
            </a:r>
            <a:endParaRPr lang="zh-CN" altLang="en-US" sz="2700" b="1" dirty="0">
              <a:latin typeface="+mn-lt"/>
            </a:endParaRPr>
          </a:p>
        </p:txBody>
      </p:sp>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27</a:t>
            </a:fld>
            <a:endParaRPr lang="en-GB" altLang="zh-CN"/>
          </a:p>
        </p:txBody>
      </p:sp>
      <p:pic>
        <p:nvPicPr>
          <p:cNvPr id="2" name="图片 1">
            <a:extLst>
              <a:ext uri="{FF2B5EF4-FFF2-40B4-BE49-F238E27FC236}">
                <a16:creationId xmlns="" xmlns:a16="http://schemas.microsoft.com/office/drawing/2014/main" id="{208BF48A-D732-94D6-5B97-6DE1E1B8AD22}"/>
              </a:ext>
            </a:extLst>
          </p:cNvPr>
          <p:cNvPicPr>
            <a:picLocks noChangeAspect="1"/>
          </p:cNvPicPr>
          <p:nvPr/>
        </p:nvPicPr>
        <p:blipFill>
          <a:blip r:embed="rId3"/>
          <a:stretch>
            <a:fillRect/>
          </a:stretch>
        </p:blipFill>
        <p:spPr>
          <a:xfrm>
            <a:off x="1434724" y="949727"/>
            <a:ext cx="6039335" cy="3670550"/>
          </a:xfrm>
          <a:prstGeom prst="rect">
            <a:avLst/>
          </a:prstGeom>
        </p:spPr>
      </p:pic>
    </p:spTree>
    <p:extLst>
      <p:ext uri="{BB962C8B-B14F-4D97-AF65-F5344CB8AC3E}">
        <p14:creationId xmlns="" xmlns:p14="http://schemas.microsoft.com/office/powerpoint/2010/main" val="3097536576"/>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标题 4"/>
          <p:cNvSpPr>
            <a:spLocks noGrp="1"/>
          </p:cNvSpPr>
          <p:nvPr>
            <p:ph type="title"/>
          </p:nvPr>
        </p:nvSpPr>
        <p:spPr>
          <a:xfrm>
            <a:off x="424354" y="102394"/>
            <a:ext cx="7003105" cy="857250"/>
          </a:xfrm>
        </p:spPr>
        <p:txBody>
          <a:bodyPr>
            <a:normAutofit/>
          </a:bodyPr>
          <a:lstStyle/>
          <a:p>
            <a:r>
              <a:rPr lang="en-US" altLang="zh-CN" sz="2700" b="1" dirty="0">
                <a:latin typeface="+mn-lt"/>
              </a:rPr>
              <a:t>M-HNCO or </a:t>
            </a:r>
            <a:r>
              <a:rPr lang="en-US" altLang="zh-CN" sz="2400" b="1" dirty="0">
                <a:latin typeface="+mn-lt"/>
              </a:rPr>
              <a:t>M-NCO</a:t>
            </a:r>
            <a:r>
              <a:rPr lang="en-US" altLang="zh-CN" sz="2400" b="1" baseline="30000" dirty="0">
                <a:latin typeface="+mn-lt"/>
              </a:rPr>
              <a:t>-</a:t>
            </a:r>
            <a:r>
              <a:rPr lang="en-US" altLang="zh-CN" sz="2400" b="1" dirty="0">
                <a:latin typeface="+mn-lt"/>
              </a:rPr>
              <a:t>?  (</a:t>
            </a:r>
            <a:r>
              <a:rPr lang="en" altLang="zh-CN" sz="2400" b="1" dirty="0">
                <a:latin typeface="+mn-lt"/>
              </a:rPr>
              <a:t>isocyanic acid/cyanate </a:t>
            </a:r>
            <a:r>
              <a:rPr lang="en-US" altLang="zh-CN" sz="2400" b="1" dirty="0">
                <a:latin typeface="+mn-lt"/>
              </a:rPr>
              <a:t>anion</a:t>
            </a:r>
            <a:r>
              <a:rPr lang="en" altLang="zh-CN" sz="2400" b="1" dirty="0">
                <a:latin typeface="+mn-lt"/>
              </a:rPr>
              <a:t>)</a:t>
            </a:r>
            <a:endParaRPr lang="zh-CN" altLang="en-US" sz="2400" b="1" dirty="0">
              <a:latin typeface="+mn-lt"/>
            </a:endParaRPr>
          </a:p>
        </p:txBody>
      </p:sp>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28</a:t>
            </a:fld>
            <a:endParaRPr lang="en-GB" altLang="zh-CN"/>
          </a:p>
        </p:txBody>
      </p:sp>
      <p:pic>
        <p:nvPicPr>
          <p:cNvPr id="2" name="图片 1"/>
          <p:cNvPicPr>
            <a:picLocks noChangeAspect="1"/>
          </p:cNvPicPr>
          <p:nvPr/>
        </p:nvPicPr>
        <p:blipFill>
          <a:blip r:embed="rId3"/>
          <a:stretch>
            <a:fillRect/>
          </a:stretch>
        </p:blipFill>
        <p:spPr>
          <a:xfrm>
            <a:off x="395089" y="1077685"/>
            <a:ext cx="3609491" cy="3290717"/>
          </a:xfrm>
          <a:prstGeom prst="rect">
            <a:avLst/>
          </a:prstGeom>
        </p:spPr>
      </p:pic>
      <p:pic>
        <p:nvPicPr>
          <p:cNvPr id="7" name="Bild 1"/>
          <p:cNvPicPr/>
          <p:nvPr/>
        </p:nvPicPr>
        <p:blipFill>
          <a:blip r:embed="rId4">
            <a:extLst>
              <a:ext uri="{28A0092B-C50C-407E-A947-70E740481C1C}">
                <a14:useLocalDpi xmlns="" xmlns:a14="http://schemas.microsoft.com/office/drawing/2010/main" val="0"/>
              </a:ext>
            </a:extLst>
          </a:blip>
          <a:stretch>
            <a:fillRect/>
          </a:stretch>
        </p:blipFill>
        <p:spPr>
          <a:xfrm>
            <a:off x="4069896" y="1038448"/>
            <a:ext cx="4496481" cy="2773816"/>
          </a:xfrm>
          <a:prstGeom prst="rect">
            <a:avLst/>
          </a:prstGeom>
        </p:spPr>
      </p:pic>
      <p:sp>
        <p:nvSpPr>
          <p:cNvPr id="6" name="矩形 5"/>
          <p:cNvSpPr/>
          <p:nvPr/>
        </p:nvSpPr>
        <p:spPr>
          <a:xfrm>
            <a:off x="4171950" y="3863278"/>
            <a:ext cx="4614863" cy="646331"/>
          </a:xfrm>
          <a:prstGeom prst="rect">
            <a:avLst/>
          </a:prstGeom>
        </p:spPr>
        <p:txBody>
          <a:bodyPr wrap="square">
            <a:spAutoFit/>
          </a:bodyPr>
          <a:lstStyle/>
          <a:p>
            <a:pPr algn="just"/>
            <a:r>
              <a:rPr lang="en-US" altLang="zh-CN" sz="1200" dirty="0">
                <a:latin typeface="Arial" panose="020B0604020202020204" pitchFamily="34" charset="0"/>
                <a:ea typeface="MS ??"/>
                <a:cs typeface="Times New Roman" panose="02020603050405020304" pitchFamily="18" charset="0"/>
              </a:rPr>
              <a:t>Overlay of the experimental (top) and theoretical (bottom) isotopic distribution of a) [CCGGTT-NCO</a:t>
            </a:r>
            <a:r>
              <a:rPr lang="en-US" altLang="zh-CN" sz="1200" baseline="30000" dirty="0">
                <a:latin typeface="Arial" panose="020B0604020202020204" pitchFamily="34" charset="0"/>
                <a:ea typeface="MS ??"/>
                <a:cs typeface="Times New Roman" panose="02020603050405020304" pitchFamily="18" charset="0"/>
              </a:rPr>
              <a:t>-</a:t>
            </a:r>
            <a:r>
              <a:rPr lang="en-US" altLang="zh-CN" sz="1200" dirty="0">
                <a:latin typeface="Arial" panose="020B0604020202020204" pitchFamily="34" charset="0"/>
                <a:ea typeface="MS ??"/>
                <a:cs typeface="Times New Roman" panose="02020603050405020304" pitchFamily="18" charset="0"/>
              </a:rPr>
              <a:t>-H</a:t>
            </a:r>
            <a:r>
              <a:rPr lang="en-US" altLang="zh-CN" sz="1200" baseline="-25000" dirty="0">
                <a:latin typeface="Arial" panose="020B0604020202020204" pitchFamily="34" charset="0"/>
                <a:ea typeface="MS ??"/>
                <a:cs typeface="Times New Roman" panose="02020603050405020304" pitchFamily="18" charset="0"/>
              </a:rPr>
              <a:t>2</a:t>
            </a:r>
            <a:r>
              <a:rPr lang="en-US" altLang="zh-CN" sz="1200" dirty="0">
                <a:latin typeface="Arial" panose="020B0604020202020204" pitchFamily="34" charset="0"/>
                <a:ea typeface="MS ??"/>
                <a:cs typeface="Times New Roman" panose="02020603050405020304" pitchFamily="18" charset="0"/>
              </a:rPr>
              <a:t>O]</a:t>
            </a:r>
            <a:r>
              <a:rPr lang="en-US" altLang="zh-CN" sz="1200" baseline="30000" dirty="0">
                <a:latin typeface="Arial" panose="020B0604020202020204" pitchFamily="34" charset="0"/>
                <a:ea typeface="MS ??"/>
                <a:cs typeface="Times New Roman" panose="02020603050405020304" pitchFamily="18" charset="0"/>
              </a:rPr>
              <a:t>4-</a:t>
            </a:r>
            <a:r>
              <a:rPr lang="en-US" altLang="zh-CN" sz="1200" dirty="0">
                <a:latin typeface="Arial" panose="020B0604020202020204" pitchFamily="34" charset="0"/>
                <a:ea typeface="MS ??"/>
                <a:cs typeface="Times New Roman" panose="02020603050405020304" pitchFamily="18" charset="0"/>
              </a:rPr>
              <a:t> and b) [CCGGTT-NCO</a:t>
            </a:r>
            <a:r>
              <a:rPr lang="en-US" altLang="zh-CN" sz="1200" baseline="30000" dirty="0">
                <a:latin typeface="Arial" panose="020B0604020202020204" pitchFamily="34" charset="0"/>
                <a:ea typeface="MS ??"/>
                <a:cs typeface="Times New Roman" panose="02020603050405020304" pitchFamily="18" charset="0"/>
              </a:rPr>
              <a:t>-</a:t>
            </a:r>
            <a:r>
              <a:rPr lang="en-US" altLang="zh-CN" sz="1200" dirty="0">
                <a:latin typeface="Arial" panose="020B0604020202020204" pitchFamily="34" charset="0"/>
                <a:ea typeface="MS ??"/>
                <a:cs typeface="Times New Roman" panose="02020603050405020304" pitchFamily="18" charset="0"/>
              </a:rPr>
              <a:t>]</a:t>
            </a:r>
            <a:r>
              <a:rPr lang="en-US" altLang="zh-CN" sz="1200" baseline="30000" dirty="0">
                <a:latin typeface="Arial" panose="020B0604020202020204" pitchFamily="34" charset="0"/>
                <a:ea typeface="MS ??"/>
                <a:cs typeface="Times New Roman" panose="02020603050405020304" pitchFamily="18" charset="0"/>
              </a:rPr>
              <a:t>4-</a:t>
            </a:r>
            <a:r>
              <a:rPr lang="en-US" altLang="zh-CN" sz="1200" dirty="0">
                <a:latin typeface="Arial" panose="020B0604020202020204" pitchFamily="34" charset="0"/>
                <a:ea typeface="MS ??"/>
                <a:cs typeface="Times New Roman" panose="02020603050405020304" pitchFamily="18" charset="0"/>
              </a:rPr>
              <a:t>.</a:t>
            </a:r>
            <a:endParaRPr lang="zh-CN" altLang="zh-CN" sz="1350" dirty="0">
              <a:latin typeface="Cambria" panose="02040503050406030204" pitchFamily="18" charset="0"/>
              <a:ea typeface="MS ??"/>
              <a:cs typeface="Times New Roman" panose="02020603050405020304" pitchFamily="18" charset="0"/>
            </a:endParaRPr>
          </a:p>
        </p:txBody>
      </p:sp>
    </p:spTree>
    <p:extLst>
      <p:ext uri="{BB962C8B-B14F-4D97-AF65-F5344CB8AC3E}">
        <p14:creationId xmlns="" xmlns:p14="http://schemas.microsoft.com/office/powerpoint/2010/main" val="1996673285"/>
      </p:ext>
    </p:extLst>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29</a:t>
            </a:fld>
            <a:endParaRPr lang="en-GB" altLang="zh-CN"/>
          </a:p>
        </p:txBody>
      </p:sp>
      <p:sp>
        <p:nvSpPr>
          <p:cNvPr id="7" name="标题 4"/>
          <p:cNvSpPr txBox="1">
            <a:spLocks/>
          </p:cNvSpPr>
          <p:nvPr/>
        </p:nvSpPr>
        <p:spPr>
          <a:xfrm>
            <a:off x="401382" y="92181"/>
            <a:ext cx="7982147" cy="85725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r>
              <a:rPr lang="en-US" altLang="zh-CN" sz="2025" b="1" dirty="0">
                <a:latin typeface="+mn-lt"/>
              </a:rPr>
              <a:t> Annotated Fragment Abundance (%) for all 107 MS/MS CID Spectra</a:t>
            </a:r>
            <a:endParaRPr lang="zh-CN" altLang="zh-CN" sz="2025" b="1" dirty="0">
              <a:latin typeface="+mn-lt"/>
            </a:endParaRPr>
          </a:p>
        </p:txBody>
      </p:sp>
      <p:pic>
        <p:nvPicPr>
          <p:cNvPr id="6" name="图片 5"/>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7108" y="1089762"/>
            <a:ext cx="8171117" cy="2963806"/>
          </a:xfrm>
          <a:prstGeom prst="rect">
            <a:avLst/>
          </a:prstGeom>
          <a:noFill/>
          <a:ln>
            <a:noFill/>
          </a:ln>
        </p:spPr>
      </p:pic>
    </p:spTree>
    <p:extLst>
      <p:ext uri="{BB962C8B-B14F-4D97-AF65-F5344CB8AC3E}">
        <p14:creationId xmlns="" xmlns:p14="http://schemas.microsoft.com/office/powerpoint/2010/main" val="2024242236"/>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标题 4"/>
          <p:cNvSpPr>
            <a:spLocks noGrp="1"/>
          </p:cNvSpPr>
          <p:nvPr>
            <p:ph type="title" idx="4294967295"/>
          </p:nvPr>
        </p:nvSpPr>
        <p:spPr>
          <a:xfrm>
            <a:off x="463506" y="105789"/>
            <a:ext cx="8520194" cy="857250"/>
          </a:xfrm>
        </p:spPr>
        <p:txBody>
          <a:bodyPr>
            <a:normAutofit/>
          </a:bodyPr>
          <a:lstStyle/>
          <a:p>
            <a:r>
              <a:rPr lang="en-US" altLang="zh-CN" sz="2400" b="1" dirty="0">
                <a:latin typeface="+mn-lt"/>
              </a:rPr>
              <a:t>Mass Spectrometry for </a:t>
            </a:r>
            <a:r>
              <a:rPr lang="en-US" altLang="zh-CN" sz="2400" b="1" dirty="0" err="1">
                <a:latin typeface="+mn-lt"/>
              </a:rPr>
              <a:t>Biomolecular</a:t>
            </a:r>
            <a:r>
              <a:rPr lang="en-US" altLang="zh-CN" sz="2400" b="1" dirty="0">
                <a:latin typeface="+mn-lt"/>
              </a:rPr>
              <a:t> Structural Characterization</a:t>
            </a:r>
            <a:endParaRPr lang="zh-CN" altLang="en-US" sz="2400" b="1" dirty="0">
              <a:latin typeface="+mn-lt"/>
            </a:endParaRPr>
          </a:p>
        </p:txBody>
      </p:sp>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3</a:t>
            </a:fld>
            <a:endParaRPr lang="en-GB" altLang="zh-CN"/>
          </a:p>
        </p:txBody>
      </p:sp>
      <p:pic>
        <p:nvPicPr>
          <p:cNvPr id="1026" name="Picture 2" descr="Introduction to Metabolomics - Aurora Biomed"/>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995936" y="1131590"/>
            <a:ext cx="4253424" cy="319006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文本框 1"/>
          <p:cNvSpPr txBox="1"/>
          <p:nvPr/>
        </p:nvSpPr>
        <p:spPr>
          <a:xfrm>
            <a:off x="840085" y="1553217"/>
            <a:ext cx="2412071" cy="738664"/>
          </a:xfrm>
          <a:prstGeom prst="rect">
            <a:avLst/>
          </a:prstGeom>
          <a:noFill/>
        </p:spPr>
        <p:txBody>
          <a:bodyPr wrap="none" rtlCol="0">
            <a:spAutoFit/>
          </a:bodyPr>
          <a:lstStyle/>
          <a:p>
            <a:r>
              <a:rPr lang="en-US" altLang="zh-CN" sz="2100" b="1" dirty="0"/>
              <a:t>Mass Spectrometry </a:t>
            </a:r>
          </a:p>
          <a:p>
            <a:r>
              <a:rPr lang="en-US" altLang="zh-CN" sz="2100" b="1" dirty="0"/>
              <a:t> for –</a:t>
            </a:r>
            <a:r>
              <a:rPr lang="en-US" altLang="zh-CN" sz="2100" b="1" dirty="0" err="1"/>
              <a:t>ome</a:t>
            </a:r>
            <a:r>
              <a:rPr lang="en-US" altLang="zh-CN" sz="2100" b="1" dirty="0"/>
              <a:t> Analysis</a:t>
            </a:r>
            <a:endParaRPr lang="zh-CN" altLang="en-US" sz="2100" b="1" dirty="0"/>
          </a:p>
        </p:txBody>
      </p:sp>
      <p:pic>
        <p:nvPicPr>
          <p:cNvPr id="6" name="图片 5"/>
          <p:cNvPicPr>
            <a:picLocks noChangeAspect="1"/>
          </p:cNvPicPr>
          <p:nvPr/>
        </p:nvPicPr>
        <p:blipFill>
          <a:blip r:embed="rId4" cstate="print"/>
          <a:stretch>
            <a:fillRect/>
          </a:stretch>
        </p:blipFill>
        <p:spPr>
          <a:xfrm>
            <a:off x="1993504" y="2611798"/>
            <a:ext cx="1292612" cy="1031522"/>
          </a:xfrm>
          <a:prstGeom prst="rect">
            <a:avLst/>
          </a:prstGeom>
        </p:spPr>
      </p:pic>
      <p:pic>
        <p:nvPicPr>
          <p:cNvPr id="7" name="Picture 2" descr="https://www.creative-proteomics.com/images/Q-Exactive-Hybrid-Quadrupole-Orbitrap-Mass-Spectrometer-4.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67309" y="2649399"/>
            <a:ext cx="1426195" cy="89850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324519540"/>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178315" y="1779662"/>
            <a:ext cx="6994085" cy="1683880"/>
          </a:xfrm>
          <a:prstGeom prst="rect">
            <a:avLst/>
          </a:prstGeom>
        </p:spPr>
      </p:pic>
      <p:pic>
        <p:nvPicPr>
          <p:cNvPr id="6" name="图片 5"/>
          <p:cNvPicPr>
            <a:picLocks noChangeAspect="1"/>
          </p:cNvPicPr>
          <p:nvPr/>
        </p:nvPicPr>
        <p:blipFill>
          <a:blip r:embed="rId4"/>
          <a:stretch>
            <a:fillRect/>
          </a:stretch>
        </p:blipFill>
        <p:spPr>
          <a:xfrm>
            <a:off x="1259632" y="33468"/>
            <a:ext cx="6912768" cy="1701884"/>
          </a:xfrm>
          <a:prstGeom prst="rect">
            <a:avLst/>
          </a:prstGeom>
        </p:spPr>
      </p:pic>
      <p:pic>
        <p:nvPicPr>
          <p:cNvPr id="7" name="图片 6"/>
          <p:cNvPicPr>
            <a:picLocks noChangeAspect="1"/>
          </p:cNvPicPr>
          <p:nvPr/>
        </p:nvPicPr>
        <p:blipFill>
          <a:blip r:embed="rId5"/>
          <a:stretch>
            <a:fillRect/>
          </a:stretch>
        </p:blipFill>
        <p:spPr>
          <a:xfrm>
            <a:off x="1232321" y="3489852"/>
            <a:ext cx="6940079" cy="1674186"/>
          </a:xfrm>
          <a:prstGeom prst="rect">
            <a:avLst/>
          </a:prstGeom>
        </p:spPr>
      </p:pic>
      <p:sp>
        <p:nvSpPr>
          <p:cNvPr id="2" name="文本框 1"/>
          <p:cNvSpPr txBox="1"/>
          <p:nvPr/>
        </p:nvSpPr>
        <p:spPr>
          <a:xfrm>
            <a:off x="8028383" y="793271"/>
            <a:ext cx="918841" cy="369332"/>
          </a:xfrm>
          <a:prstGeom prst="rect">
            <a:avLst/>
          </a:prstGeom>
          <a:noFill/>
        </p:spPr>
        <p:txBody>
          <a:bodyPr wrap="none" rtlCol="0">
            <a:spAutoFit/>
          </a:bodyPr>
          <a:lstStyle/>
          <a:p>
            <a:r>
              <a:rPr lang="en-US" altLang="zh-CN" dirty="0" smtClean="0">
                <a:solidFill>
                  <a:srgbClr val="FF0000"/>
                </a:solidFill>
              </a:rPr>
              <a:t>NCE=20</a:t>
            </a:r>
            <a:endParaRPr lang="zh-CN" altLang="en-US" dirty="0">
              <a:solidFill>
                <a:srgbClr val="FF0000"/>
              </a:solidFill>
            </a:endParaRPr>
          </a:p>
        </p:txBody>
      </p:sp>
      <p:sp>
        <p:nvSpPr>
          <p:cNvPr id="8" name="文本框 7"/>
          <p:cNvSpPr txBox="1"/>
          <p:nvPr/>
        </p:nvSpPr>
        <p:spPr>
          <a:xfrm>
            <a:off x="8028382" y="2477151"/>
            <a:ext cx="918841" cy="369332"/>
          </a:xfrm>
          <a:prstGeom prst="rect">
            <a:avLst/>
          </a:prstGeom>
          <a:noFill/>
        </p:spPr>
        <p:txBody>
          <a:bodyPr wrap="none" rtlCol="0">
            <a:spAutoFit/>
          </a:bodyPr>
          <a:lstStyle/>
          <a:p>
            <a:r>
              <a:rPr lang="en-US" altLang="zh-CN" dirty="0" smtClean="0">
                <a:solidFill>
                  <a:srgbClr val="FF0000"/>
                </a:solidFill>
              </a:rPr>
              <a:t>NCE=30</a:t>
            </a:r>
            <a:endParaRPr lang="zh-CN" altLang="en-US" dirty="0">
              <a:solidFill>
                <a:srgbClr val="FF0000"/>
              </a:solidFill>
            </a:endParaRPr>
          </a:p>
        </p:txBody>
      </p:sp>
      <p:sp>
        <p:nvSpPr>
          <p:cNvPr id="9" name="文本框 8"/>
          <p:cNvSpPr txBox="1"/>
          <p:nvPr/>
        </p:nvSpPr>
        <p:spPr>
          <a:xfrm>
            <a:off x="8028384" y="3957613"/>
            <a:ext cx="918841" cy="369332"/>
          </a:xfrm>
          <a:prstGeom prst="rect">
            <a:avLst/>
          </a:prstGeom>
          <a:noFill/>
        </p:spPr>
        <p:txBody>
          <a:bodyPr wrap="none" rtlCol="0">
            <a:spAutoFit/>
          </a:bodyPr>
          <a:lstStyle/>
          <a:p>
            <a:r>
              <a:rPr lang="en-US" altLang="zh-CN" dirty="0" smtClean="0">
                <a:solidFill>
                  <a:srgbClr val="FF0000"/>
                </a:solidFill>
              </a:rPr>
              <a:t>NCE=40</a:t>
            </a:r>
            <a:endParaRPr lang="zh-CN" altLang="en-US" dirty="0">
              <a:solidFill>
                <a:srgbClr val="FF0000"/>
              </a:solidFill>
            </a:endParaRPr>
          </a:p>
        </p:txBody>
      </p:sp>
      <p:sp>
        <p:nvSpPr>
          <p:cNvPr id="10" name="文本框 12"/>
          <p:cNvSpPr txBox="1"/>
          <p:nvPr/>
        </p:nvSpPr>
        <p:spPr>
          <a:xfrm>
            <a:off x="0" y="4774168"/>
            <a:ext cx="1401346" cy="369332"/>
          </a:xfrm>
          <a:prstGeom prst="rect">
            <a:avLst/>
          </a:prstGeom>
          <a:noFill/>
        </p:spPr>
        <p:txBody>
          <a:bodyPr wrap="none" rtlCol="0">
            <a:spAutoFit/>
          </a:bodyPr>
          <a:lstStyle/>
          <a:p>
            <a:r>
              <a:rPr lang="en-US" altLang="zh-CN" dirty="0" smtClean="0"/>
              <a:t>unpublished</a:t>
            </a:r>
            <a:r>
              <a:rPr lang="zh-CN" altLang="en-US" dirty="0" smtClean="0"/>
              <a:t> </a:t>
            </a:r>
            <a:endParaRPr lang="zh-CN" altLang="en-US" dirty="0"/>
          </a:p>
        </p:txBody>
      </p:sp>
    </p:spTree>
    <p:extLst>
      <p:ext uri="{BB962C8B-B14F-4D97-AF65-F5344CB8AC3E}">
        <p14:creationId xmlns="" xmlns:p14="http://schemas.microsoft.com/office/powerpoint/2010/main" val="41790632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a:xfrm>
            <a:off x="6579995" y="4458146"/>
            <a:ext cx="2133600" cy="273844"/>
          </a:xfrm>
        </p:spPr>
        <p:txBody>
          <a:bodyPr/>
          <a:lstStyle/>
          <a:p>
            <a:pPr>
              <a:defRPr/>
            </a:pPr>
            <a:fld id="{A427E4B6-1742-459E-A29D-E5267EA571A6}" type="slidenum">
              <a:rPr lang="en-GB" altLang="zh-CN" smtClean="0"/>
              <a:pPr>
                <a:defRPr/>
              </a:pPr>
              <a:t>31</a:t>
            </a:fld>
            <a:endParaRPr lang="en-GB" altLang="zh-CN"/>
          </a:p>
        </p:txBody>
      </p:sp>
      <p:sp>
        <p:nvSpPr>
          <p:cNvPr id="2" name="AutoShape 2" descr="https://qph.fs.quoracdn.net/main-qimg-7c8a5e903d65509828bc098b3687df19.webp"/>
          <p:cNvSpPr>
            <a:spLocks noChangeAspect="1" noChangeArrowheads="1"/>
          </p:cNvSpPr>
          <p:nvPr/>
        </p:nvSpPr>
        <p:spPr bwMode="auto">
          <a:xfrm>
            <a:off x="1259681" y="-108347"/>
            <a:ext cx="2286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 name="标题 1"/>
          <p:cNvSpPr>
            <a:spLocks noGrp="1"/>
          </p:cNvSpPr>
          <p:nvPr>
            <p:ph type="title"/>
          </p:nvPr>
        </p:nvSpPr>
        <p:spPr>
          <a:xfrm>
            <a:off x="251520" y="58316"/>
            <a:ext cx="8229600" cy="857250"/>
          </a:xfrm>
        </p:spPr>
        <p:txBody>
          <a:bodyPr>
            <a:noAutofit/>
          </a:bodyPr>
          <a:lstStyle/>
          <a:p>
            <a:r>
              <a:rPr lang="en-US" altLang="zh-CN" sz="2400" b="1" dirty="0"/>
              <a:t>Center of </a:t>
            </a:r>
            <a:r>
              <a:rPr lang="en-US" altLang="zh-CN" sz="2400" b="1" dirty="0" smtClean="0"/>
              <a:t>Mass--</a:t>
            </a:r>
            <a:r>
              <a:rPr lang="en-US" altLang="zh-CN" sz="2400" b="1" dirty="0" err="1" smtClean="0"/>
              <a:t>Centroid</a:t>
            </a:r>
            <a:r>
              <a:rPr lang="en-US" altLang="zh-CN" sz="2400" b="1" dirty="0" smtClean="0"/>
              <a:t> </a:t>
            </a:r>
            <a:r>
              <a:rPr lang="en-US" altLang="zh-CN" sz="2400" b="1" dirty="0"/>
              <a:t>(</a:t>
            </a:r>
            <a:r>
              <a:rPr lang="zh-CN" altLang="en-US" sz="2400" b="1" dirty="0"/>
              <a:t>质心）</a:t>
            </a:r>
          </a:p>
        </p:txBody>
      </p:sp>
      <p:pic>
        <p:nvPicPr>
          <p:cNvPr id="14" name="图片 13"/>
          <p:cNvPicPr>
            <a:picLocks noChangeAspect="1"/>
          </p:cNvPicPr>
          <p:nvPr/>
        </p:nvPicPr>
        <p:blipFill>
          <a:blip r:embed="rId3" cstate="print"/>
          <a:stretch>
            <a:fillRect/>
          </a:stretch>
        </p:blipFill>
        <p:spPr>
          <a:xfrm>
            <a:off x="2959971" y="2427734"/>
            <a:ext cx="5490773" cy="1940878"/>
          </a:xfrm>
          <a:prstGeom prst="rect">
            <a:avLst/>
          </a:prstGeom>
        </p:spPr>
      </p:pic>
      <p:pic>
        <p:nvPicPr>
          <p:cNvPr id="15" name="图片 14"/>
          <p:cNvPicPr>
            <a:picLocks noChangeAspect="1"/>
          </p:cNvPicPr>
          <p:nvPr/>
        </p:nvPicPr>
        <p:blipFill>
          <a:blip r:embed="rId4" cstate="print"/>
          <a:stretch>
            <a:fillRect/>
          </a:stretch>
        </p:blipFill>
        <p:spPr>
          <a:xfrm>
            <a:off x="899592" y="1131590"/>
            <a:ext cx="3756843" cy="1470251"/>
          </a:xfrm>
          <a:prstGeom prst="rect">
            <a:avLst/>
          </a:prstGeom>
        </p:spPr>
      </p:pic>
    </p:spTree>
    <p:extLst>
      <p:ext uri="{BB962C8B-B14F-4D97-AF65-F5344CB8AC3E}">
        <p14:creationId xmlns="" xmlns:p14="http://schemas.microsoft.com/office/powerpoint/2010/main" val="3639000823"/>
      </p:ext>
    </p:extLst>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a:xfrm>
            <a:off x="6579995" y="4458146"/>
            <a:ext cx="2133600" cy="273844"/>
          </a:xfrm>
        </p:spPr>
        <p:txBody>
          <a:bodyPr/>
          <a:lstStyle/>
          <a:p>
            <a:pPr>
              <a:defRPr/>
            </a:pPr>
            <a:fld id="{A427E4B6-1742-459E-A29D-E5267EA571A6}" type="slidenum">
              <a:rPr lang="en-GB" altLang="zh-CN" smtClean="0"/>
              <a:pPr>
                <a:defRPr/>
              </a:pPr>
              <a:t>32</a:t>
            </a:fld>
            <a:endParaRPr lang="en-GB" altLang="zh-CN"/>
          </a:p>
        </p:txBody>
      </p:sp>
      <p:sp>
        <p:nvSpPr>
          <p:cNvPr id="2" name="AutoShape 2" descr="https://qph.fs.quoracdn.net/main-qimg-7c8a5e903d65509828bc098b3687df19.webp"/>
          <p:cNvSpPr>
            <a:spLocks noChangeAspect="1" noChangeArrowheads="1"/>
          </p:cNvSpPr>
          <p:nvPr/>
        </p:nvSpPr>
        <p:spPr bwMode="auto">
          <a:xfrm>
            <a:off x="1259681" y="-108347"/>
            <a:ext cx="2286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 name="文本框 7"/>
          <p:cNvSpPr txBox="1"/>
          <p:nvPr/>
        </p:nvSpPr>
        <p:spPr>
          <a:xfrm>
            <a:off x="2323436" y="930612"/>
            <a:ext cx="614271" cy="461665"/>
          </a:xfrm>
          <a:prstGeom prst="rect">
            <a:avLst/>
          </a:prstGeom>
          <a:noFill/>
        </p:spPr>
        <p:txBody>
          <a:bodyPr wrap="none" rtlCol="0">
            <a:spAutoFit/>
          </a:bodyPr>
          <a:lstStyle/>
          <a:p>
            <a:r>
              <a:rPr lang="en-US" altLang="zh-CN" sz="2400" dirty="0"/>
              <a:t>CID</a:t>
            </a:r>
            <a:endParaRPr lang="zh-CN" altLang="en-US" sz="2400" dirty="0"/>
          </a:p>
        </p:txBody>
      </p:sp>
      <p:sp>
        <p:nvSpPr>
          <p:cNvPr id="11" name="文本框 10"/>
          <p:cNvSpPr txBox="1"/>
          <p:nvPr/>
        </p:nvSpPr>
        <p:spPr>
          <a:xfrm>
            <a:off x="6484746" y="930613"/>
            <a:ext cx="729687" cy="461665"/>
          </a:xfrm>
          <a:prstGeom prst="rect">
            <a:avLst/>
          </a:prstGeom>
          <a:noFill/>
        </p:spPr>
        <p:txBody>
          <a:bodyPr wrap="none" rtlCol="0">
            <a:spAutoFit/>
          </a:bodyPr>
          <a:lstStyle/>
          <a:p>
            <a:r>
              <a:rPr lang="en-US" altLang="zh-CN" sz="2400" dirty="0"/>
              <a:t>HCD</a:t>
            </a:r>
            <a:endParaRPr lang="zh-CN" altLang="en-US" sz="2400" dirty="0"/>
          </a:p>
        </p:txBody>
      </p:sp>
      <p:pic>
        <p:nvPicPr>
          <p:cNvPr id="10" name="图片 9"/>
          <p:cNvPicPr>
            <a:picLocks noChangeAspect="1"/>
          </p:cNvPicPr>
          <p:nvPr/>
        </p:nvPicPr>
        <p:blipFill>
          <a:blip r:embed="rId3"/>
          <a:stretch>
            <a:fillRect/>
          </a:stretch>
        </p:blipFill>
        <p:spPr>
          <a:xfrm>
            <a:off x="4802899" y="1443059"/>
            <a:ext cx="3989244" cy="2607554"/>
          </a:xfrm>
          <a:prstGeom prst="rect">
            <a:avLst/>
          </a:prstGeom>
        </p:spPr>
      </p:pic>
      <p:pic>
        <p:nvPicPr>
          <p:cNvPr id="12" name="图片 11"/>
          <p:cNvPicPr>
            <a:picLocks noChangeAspect="1"/>
          </p:cNvPicPr>
          <p:nvPr/>
        </p:nvPicPr>
        <p:blipFill>
          <a:blip r:embed="rId4"/>
          <a:stretch>
            <a:fillRect/>
          </a:stretch>
        </p:blipFill>
        <p:spPr>
          <a:xfrm>
            <a:off x="323528" y="1369194"/>
            <a:ext cx="4203734" cy="2718157"/>
          </a:xfrm>
          <a:prstGeom prst="rect">
            <a:avLst/>
          </a:prstGeom>
        </p:spPr>
      </p:pic>
      <p:sp>
        <p:nvSpPr>
          <p:cNvPr id="9" name="标题 1"/>
          <p:cNvSpPr>
            <a:spLocks noGrp="1"/>
          </p:cNvSpPr>
          <p:nvPr>
            <p:ph type="title"/>
          </p:nvPr>
        </p:nvSpPr>
        <p:spPr>
          <a:xfrm>
            <a:off x="251520" y="58316"/>
            <a:ext cx="8229600" cy="857250"/>
          </a:xfrm>
        </p:spPr>
        <p:txBody>
          <a:bodyPr>
            <a:noAutofit/>
          </a:bodyPr>
          <a:lstStyle/>
          <a:p>
            <a:r>
              <a:rPr lang="en-US" altLang="zh-CN" sz="2400" b="1" dirty="0"/>
              <a:t>Comparison of Normalized </a:t>
            </a:r>
            <a:r>
              <a:rPr lang="en-US" altLang="zh-CN" sz="2400" b="1" i="1" dirty="0"/>
              <a:t>m/z</a:t>
            </a:r>
            <a:r>
              <a:rPr lang="en-US" altLang="zh-CN" sz="2400" b="1" dirty="0"/>
              <a:t> Center between CID and HCD</a:t>
            </a:r>
            <a:endParaRPr lang="zh-CN" altLang="en-US" sz="2400" b="1" dirty="0"/>
          </a:p>
        </p:txBody>
      </p:sp>
      <p:sp>
        <p:nvSpPr>
          <p:cNvPr id="13" name="文本框 12"/>
          <p:cNvSpPr txBox="1"/>
          <p:nvPr/>
        </p:nvSpPr>
        <p:spPr>
          <a:xfrm>
            <a:off x="6849589" y="4273480"/>
            <a:ext cx="1401346" cy="369332"/>
          </a:xfrm>
          <a:prstGeom prst="rect">
            <a:avLst/>
          </a:prstGeom>
          <a:noFill/>
        </p:spPr>
        <p:txBody>
          <a:bodyPr wrap="none" rtlCol="0">
            <a:spAutoFit/>
          </a:bodyPr>
          <a:lstStyle/>
          <a:p>
            <a:r>
              <a:rPr lang="en-US" altLang="zh-CN" dirty="0" smtClean="0"/>
              <a:t>unpublished</a:t>
            </a:r>
            <a:r>
              <a:rPr lang="zh-CN" altLang="en-US" dirty="0" smtClean="0"/>
              <a:t> </a:t>
            </a:r>
            <a:endParaRPr lang="zh-CN" altLang="en-US" dirty="0"/>
          </a:p>
        </p:txBody>
      </p:sp>
    </p:spTree>
    <p:extLst>
      <p:ext uri="{BB962C8B-B14F-4D97-AF65-F5344CB8AC3E}">
        <p14:creationId xmlns="" xmlns:p14="http://schemas.microsoft.com/office/powerpoint/2010/main" val="2433207270"/>
      </p:ext>
    </p:extLst>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a:xfrm>
            <a:off x="6579995" y="4458146"/>
            <a:ext cx="2133600" cy="273844"/>
          </a:xfrm>
        </p:spPr>
        <p:txBody>
          <a:bodyPr/>
          <a:lstStyle/>
          <a:p>
            <a:pPr>
              <a:defRPr/>
            </a:pPr>
            <a:fld id="{A427E4B6-1742-459E-A29D-E5267EA571A6}" type="slidenum">
              <a:rPr lang="en-GB" altLang="zh-CN" smtClean="0"/>
              <a:pPr>
                <a:defRPr/>
              </a:pPr>
              <a:t>33</a:t>
            </a:fld>
            <a:endParaRPr lang="en-GB" altLang="zh-CN"/>
          </a:p>
        </p:txBody>
      </p:sp>
      <p:sp>
        <p:nvSpPr>
          <p:cNvPr id="2" name="AutoShape 2" descr="https://qph.fs.quoracdn.net/main-qimg-7c8a5e903d65509828bc098b3687df19.webp"/>
          <p:cNvSpPr>
            <a:spLocks noChangeAspect="1" noChangeArrowheads="1"/>
          </p:cNvSpPr>
          <p:nvPr/>
        </p:nvSpPr>
        <p:spPr bwMode="auto">
          <a:xfrm>
            <a:off x="1259681" y="-108347"/>
            <a:ext cx="2286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sz="1350"/>
          </a:p>
        </p:txBody>
      </p:sp>
      <p:pic>
        <p:nvPicPr>
          <p:cNvPr id="7"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59681" y="1089673"/>
            <a:ext cx="6688010" cy="2970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文本框 31"/>
          <p:cNvSpPr txBox="1"/>
          <p:nvPr/>
        </p:nvSpPr>
        <p:spPr>
          <a:xfrm>
            <a:off x="6946122" y="4244983"/>
            <a:ext cx="1401346"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smtClean="0"/>
              <a:t>unpublished</a:t>
            </a:r>
            <a:r>
              <a:rPr lang="zh-CN" altLang="en-US" dirty="0" smtClean="0"/>
              <a:t> </a:t>
            </a:r>
            <a:endParaRPr lang="zh-CN" altLang="en-US" dirty="0"/>
          </a:p>
        </p:txBody>
      </p:sp>
      <p:sp>
        <p:nvSpPr>
          <p:cNvPr id="10" name="标题 1"/>
          <p:cNvSpPr>
            <a:spLocks noGrp="1"/>
          </p:cNvSpPr>
          <p:nvPr>
            <p:ph type="title"/>
          </p:nvPr>
        </p:nvSpPr>
        <p:spPr>
          <a:xfrm>
            <a:off x="323528" y="47443"/>
            <a:ext cx="8229600" cy="857250"/>
          </a:xfrm>
        </p:spPr>
        <p:txBody>
          <a:bodyPr>
            <a:normAutofit/>
          </a:bodyPr>
          <a:lstStyle/>
          <a:p>
            <a:r>
              <a:rPr lang="en-US" altLang="zh-CN" sz="2400" b="1" dirty="0"/>
              <a:t>Sequence </a:t>
            </a:r>
            <a:r>
              <a:rPr lang="en-US" altLang="zh-CN" sz="2400" b="1" dirty="0" smtClean="0"/>
              <a:t>Coverage and </a:t>
            </a:r>
            <a:r>
              <a:rPr lang="en-US" altLang="zh-CN" sz="2400" b="1" dirty="0"/>
              <a:t>Intensity Coverage </a:t>
            </a:r>
            <a:r>
              <a:rPr lang="en-US" altLang="zh-CN" sz="2400" b="1" dirty="0" smtClean="0"/>
              <a:t>for HCD</a:t>
            </a:r>
            <a:endParaRPr lang="zh-CN" altLang="en-US" sz="2400" b="1" dirty="0"/>
          </a:p>
        </p:txBody>
      </p:sp>
    </p:spTree>
    <p:extLst>
      <p:ext uri="{BB962C8B-B14F-4D97-AF65-F5344CB8AC3E}">
        <p14:creationId xmlns="" xmlns:p14="http://schemas.microsoft.com/office/powerpoint/2010/main" val="2244214883"/>
      </p:ext>
    </p:extLst>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标题 4"/>
          <p:cNvSpPr>
            <a:spLocks noGrp="1"/>
          </p:cNvSpPr>
          <p:nvPr>
            <p:ph type="title"/>
          </p:nvPr>
        </p:nvSpPr>
        <p:spPr>
          <a:xfrm>
            <a:off x="506647" y="38487"/>
            <a:ext cx="7344450" cy="857250"/>
          </a:xfrm>
        </p:spPr>
        <p:txBody>
          <a:bodyPr>
            <a:noAutofit/>
          </a:bodyPr>
          <a:lstStyle/>
          <a:p>
            <a:r>
              <a:rPr lang="en-US" altLang="zh-CN" sz="2500" b="1" dirty="0">
                <a:latin typeface="+mn-lt"/>
              </a:rPr>
              <a:t>UUUUUU: </a:t>
            </a:r>
            <a:r>
              <a:rPr lang="en-US" altLang="zh-CN" sz="2500" b="1" dirty="0" smtClean="0">
                <a:latin typeface="+mn-lt"/>
              </a:rPr>
              <a:t>CID (NCE=35%) </a:t>
            </a:r>
            <a:r>
              <a:rPr lang="en-US" altLang="zh-CN" sz="2500" b="1" dirty="0">
                <a:latin typeface="+mn-lt"/>
              </a:rPr>
              <a:t>and </a:t>
            </a:r>
            <a:r>
              <a:rPr lang="en-US" altLang="zh-CN" sz="2500" b="1" dirty="0" err="1" smtClean="0">
                <a:latin typeface="+mn-lt"/>
              </a:rPr>
              <a:t>EThcD</a:t>
            </a:r>
            <a:endParaRPr lang="zh-CN" altLang="en-US" sz="2500" b="1" dirty="0">
              <a:latin typeface="+mn-lt"/>
            </a:endParaRPr>
          </a:p>
        </p:txBody>
      </p:sp>
      <p:pic>
        <p:nvPicPr>
          <p:cNvPr id="8" name="图片 7" descr="图表&#10;&#10;描述已自动生成">
            <a:extLst>
              <a:ext uri="{FF2B5EF4-FFF2-40B4-BE49-F238E27FC236}">
                <a16:creationId xmlns="" xmlns:a16="http://schemas.microsoft.com/office/drawing/2014/main" id="{F6DC718F-ACE8-C218-E136-33D781EA8A96}"/>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425742" y="895738"/>
            <a:ext cx="5829300" cy="1951475"/>
          </a:xfrm>
          <a:prstGeom prst="rect">
            <a:avLst/>
          </a:prstGeom>
        </p:spPr>
      </p:pic>
      <p:pic>
        <p:nvPicPr>
          <p:cNvPr id="10" name="图片 9" descr="图表&#10;&#10;低可信度描述已自动生成">
            <a:extLst>
              <a:ext uri="{FF2B5EF4-FFF2-40B4-BE49-F238E27FC236}">
                <a16:creationId xmlns="" xmlns:a16="http://schemas.microsoft.com/office/drawing/2014/main" id="{46837249-10BD-DA82-3FA9-5FFB4F4C0142}"/>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401678" y="2766270"/>
            <a:ext cx="5853364" cy="1876384"/>
          </a:xfrm>
          <a:prstGeom prst="rect">
            <a:avLst/>
          </a:prstGeom>
        </p:spPr>
      </p:pic>
      <p:sp>
        <p:nvSpPr>
          <p:cNvPr id="5" name="文本框 31"/>
          <p:cNvSpPr txBox="1"/>
          <p:nvPr/>
        </p:nvSpPr>
        <p:spPr>
          <a:xfrm>
            <a:off x="7308304" y="4155926"/>
            <a:ext cx="1401346"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smtClean="0"/>
              <a:t>unpublished</a:t>
            </a:r>
            <a:r>
              <a:rPr lang="zh-CN" altLang="en-US" dirty="0" smtClean="0"/>
              <a:t> </a:t>
            </a:r>
            <a:endParaRPr lang="zh-CN" altLang="en-US" dirty="0"/>
          </a:p>
        </p:txBody>
      </p:sp>
    </p:spTree>
    <p:extLst>
      <p:ext uri="{BB962C8B-B14F-4D97-AF65-F5344CB8AC3E}">
        <p14:creationId xmlns="" xmlns:p14="http://schemas.microsoft.com/office/powerpoint/2010/main" val="475280954"/>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标题 4"/>
          <p:cNvSpPr>
            <a:spLocks noGrp="1"/>
          </p:cNvSpPr>
          <p:nvPr>
            <p:ph type="title" idx="4294967295"/>
          </p:nvPr>
        </p:nvSpPr>
        <p:spPr>
          <a:xfrm>
            <a:off x="-928726" y="53408"/>
            <a:ext cx="6550242" cy="857250"/>
          </a:xfrm>
        </p:spPr>
        <p:txBody>
          <a:bodyPr>
            <a:normAutofit/>
          </a:bodyPr>
          <a:lstStyle/>
          <a:p>
            <a:r>
              <a:rPr lang="en-US" altLang="zh-CN" sz="3000" b="1" dirty="0">
                <a:latin typeface="+mn-lt"/>
              </a:rPr>
              <a:t> </a:t>
            </a:r>
            <a:r>
              <a:rPr lang="en-US" altLang="zh-CN" sz="2700" b="1" dirty="0">
                <a:latin typeface="+mn-lt"/>
              </a:rPr>
              <a:t>Concluding </a:t>
            </a:r>
            <a:r>
              <a:rPr lang="en-US" altLang="zh-CN" sz="2700" b="1" dirty="0" smtClean="0">
                <a:latin typeface="+mn-lt"/>
              </a:rPr>
              <a:t>Remarks</a:t>
            </a:r>
            <a:endParaRPr lang="zh-CN" altLang="en-US" sz="2400" b="1" dirty="0">
              <a:latin typeface="+mn-lt"/>
            </a:endParaRPr>
          </a:p>
        </p:txBody>
      </p:sp>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35</a:t>
            </a:fld>
            <a:endParaRPr lang="en-GB" altLang="zh-CN"/>
          </a:p>
        </p:txBody>
      </p:sp>
      <p:sp>
        <p:nvSpPr>
          <p:cNvPr id="2" name="文本框 1"/>
          <p:cNvSpPr txBox="1"/>
          <p:nvPr/>
        </p:nvSpPr>
        <p:spPr>
          <a:xfrm>
            <a:off x="765402" y="1206237"/>
            <a:ext cx="7592812" cy="3508653"/>
          </a:xfrm>
          <a:prstGeom prst="rect">
            <a:avLst/>
          </a:prstGeom>
          <a:noFill/>
        </p:spPr>
        <p:txBody>
          <a:bodyPr wrap="square" rtlCol="0">
            <a:spAutoFit/>
          </a:bodyPr>
          <a:lstStyle/>
          <a:p>
            <a:pPr marL="385763" indent="-385763" algn="just">
              <a:buAutoNum type="arabicPeriod"/>
            </a:pPr>
            <a:r>
              <a:rPr lang="en-US" altLang="zh-CN" b="1" dirty="0"/>
              <a:t>Fragmentation of RNA nucleotides is highly predictable and influenced significantly by the charge state of the precursor ions</a:t>
            </a:r>
            <a:r>
              <a:rPr lang="en-US" altLang="zh-CN" b="1" dirty="0" smtClean="0"/>
              <a:t>.</a:t>
            </a:r>
            <a:endParaRPr lang="en-US" altLang="zh-CN" sz="1600" dirty="0"/>
          </a:p>
          <a:p>
            <a:pPr marL="385763" indent="-385763" algn="just">
              <a:buAutoNum type="arabicPeriod"/>
            </a:pPr>
            <a:endParaRPr lang="en-US" altLang="zh-CN" b="1" dirty="0"/>
          </a:p>
          <a:p>
            <a:pPr marL="385763" indent="-385763" algn="just">
              <a:buAutoNum type="arabicPeriod"/>
            </a:pPr>
            <a:r>
              <a:rPr lang="en-US" altLang="zh-CN" b="1" dirty="0"/>
              <a:t>We achieved a such high-rate interpretation that close to all fragment ions can be annotated in the CID spectra acquired at the optimal normalized collisional energy of 35%, accounting for 95% of the total peak intensity. </a:t>
            </a:r>
            <a:endParaRPr lang="en-US" altLang="zh-CN" sz="1600" dirty="0"/>
          </a:p>
          <a:p>
            <a:pPr marL="385763" indent="-385763" algn="just">
              <a:buAutoNum type="arabicPeriod"/>
            </a:pPr>
            <a:endParaRPr lang="en-US" altLang="zh-CN" b="1" dirty="0"/>
          </a:p>
          <a:p>
            <a:pPr marL="385763" indent="-385763" algn="just">
              <a:buAutoNum type="arabicPeriod"/>
            </a:pPr>
            <a:r>
              <a:rPr lang="en-US" altLang="zh-CN" b="1" dirty="0"/>
              <a:t>For RNA oligos containing Uracil, especially a 3′-U, the nucleobases lost from precursors include additionally NCO</a:t>
            </a:r>
            <a:r>
              <a:rPr lang="en-US" altLang="zh-CN" b="1" baseline="30000" dirty="0"/>
              <a:t>-</a:t>
            </a:r>
            <a:r>
              <a:rPr lang="en-US" altLang="zh-CN" b="1" dirty="0"/>
              <a:t>, which are presumably cyanate anion, when the precursors are highly charged in the negative ion mode.</a:t>
            </a:r>
          </a:p>
          <a:p>
            <a:pPr marL="385763" indent="-385763" algn="just">
              <a:buAutoNum type="arabicPeriod"/>
            </a:pPr>
            <a:endParaRPr lang="en-US" altLang="zh-CN" sz="2000" dirty="0"/>
          </a:p>
          <a:p>
            <a:pPr marL="385763" indent="-385763" algn="just">
              <a:buAutoNum type="arabicPeriod"/>
            </a:pPr>
            <a:endParaRPr lang="en-US" altLang="zh-CN" sz="1100" dirty="0"/>
          </a:p>
          <a:p>
            <a:pPr algn="just"/>
            <a:endParaRPr lang="zh-CN" altLang="en-US" sz="1100" dirty="0"/>
          </a:p>
        </p:txBody>
      </p:sp>
    </p:spTree>
    <p:extLst>
      <p:ext uri="{BB962C8B-B14F-4D97-AF65-F5344CB8AC3E}">
        <p14:creationId xmlns="" xmlns:p14="http://schemas.microsoft.com/office/powerpoint/2010/main" val="930477391"/>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标题 4"/>
          <p:cNvSpPr>
            <a:spLocks noGrp="1"/>
          </p:cNvSpPr>
          <p:nvPr>
            <p:ph type="title"/>
          </p:nvPr>
        </p:nvSpPr>
        <p:spPr>
          <a:xfrm>
            <a:off x="789384" y="53697"/>
            <a:ext cx="6550242" cy="857250"/>
          </a:xfrm>
        </p:spPr>
        <p:txBody>
          <a:bodyPr>
            <a:normAutofit/>
          </a:bodyPr>
          <a:lstStyle/>
          <a:p>
            <a:r>
              <a:rPr lang="en-US" altLang="zh-CN" sz="3300" b="1" dirty="0">
                <a:latin typeface="+mn-lt"/>
              </a:rPr>
              <a:t>Acknowledgements</a:t>
            </a:r>
            <a:endParaRPr lang="zh-CN" altLang="en-US" sz="3300" b="1" dirty="0">
              <a:latin typeface="+mn-lt"/>
            </a:endParaRPr>
          </a:p>
        </p:txBody>
      </p:sp>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36</a:t>
            </a:fld>
            <a:endParaRPr lang="en-GB" altLang="zh-CN" dirty="0"/>
          </a:p>
        </p:txBody>
      </p:sp>
      <p:pic>
        <p:nvPicPr>
          <p:cNvPr id="6" name="图片 5"/>
          <p:cNvPicPr>
            <a:picLocks noChangeAspect="1"/>
          </p:cNvPicPr>
          <p:nvPr/>
        </p:nvPicPr>
        <p:blipFill>
          <a:blip r:embed="rId3" cstate="print"/>
          <a:stretch>
            <a:fillRect/>
          </a:stretch>
        </p:blipFill>
        <p:spPr>
          <a:xfrm>
            <a:off x="789384" y="1491630"/>
            <a:ext cx="4284498" cy="2138475"/>
          </a:xfrm>
          <a:prstGeom prst="rect">
            <a:avLst/>
          </a:prstGeom>
        </p:spPr>
      </p:pic>
      <p:sp>
        <p:nvSpPr>
          <p:cNvPr id="7" name="文本框 6"/>
          <p:cNvSpPr txBox="1"/>
          <p:nvPr/>
        </p:nvSpPr>
        <p:spPr>
          <a:xfrm>
            <a:off x="4926898" y="1500180"/>
            <a:ext cx="3502754" cy="1886286"/>
          </a:xfrm>
          <a:prstGeom prst="rect">
            <a:avLst/>
          </a:prstGeom>
          <a:noFill/>
        </p:spPr>
        <p:txBody>
          <a:bodyPr wrap="none" rtlCol="0">
            <a:spAutoFit/>
          </a:bodyPr>
          <a:lstStyle/>
          <a:p>
            <a:pPr algn="r">
              <a:lnSpc>
                <a:spcPct val="150000"/>
              </a:lnSpc>
            </a:pPr>
            <a:r>
              <a:rPr lang="en-US" altLang="zh-CN" sz="2000" b="1" dirty="0">
                <a:latin typeface="华文行楷" pitchFamily="2" charset="-122"/>
                <a:ea typeface="华文行楷" pitchFamily="2" charset="-122"/>
              </a:rPr>
              <a:t>Dr. Meng-Qiu Dong (</a:t>
            </a:r>
            <a:r>
              <a:rPr lang="zh-CN" altLang="en-US" sz="2000" b="1" dirty="0">
                <a:latin typeface="华文行楷" pitchFamily="2" charset="-122"/>
                <a:ea typeface="华文行楷" pitchFamily="2" charset="-122"/>
              </a:rPr>
              <a:t>董梦秋</a:t>
            </a:r>
            <a:r>
              <a:rPr lang="en-US" altLang="zh-CN" sz="2000" b="1" dirty="0">
                <a:latin typeface="华文行楷" pitchFamily="2" charset="-122"/>
                <a:ea typeface="华文行楷" pitchFamily="2" charset="-122"/>
              </a:rPr>
              <a:t>)</a:t>
            </a:r>
          </a:p>
          <a:p>
            <a:pPr algn="r">
              <a:lnSpc>
                <a:spcPct val="150000"/>
              </a:lnSpc>
            </a:pPr>
            <a:r>
              <a:rPr lang="en-US" altLang="zh-CN" sz="2000" b="1" dirty="0">
                <a:latin typeface="华文行楷" pitchFamily="2" charset="-122"/>
                <a:ea typeface="华文行楷" pitchFamily="2" charset="-122"/>
              </a:rPr>
              <a:t>         Dr. Mei-Qing </a:t>
            </a:r>
            <a:r>
              <a:rPr lang="en-US" altLang="zh-CN" sz="2000" b="1" dirty="0" err="1">
                <a:latin typeface="华文行楷" pitchFamily="2" charset="-122"/>
                <a:ea typeface="华文行楷" pitchFamily="2" charset="-122"/>
              </a:rPr>
              <a:t>Zuo</a:t>
            </a:r>
            <a:r>
              <a:rPr lang="en-US" altLang="zh-CN" sz="2000" b="1" dirty="0">
                <a:latin typeface="华文行楷" pitchFamily="2" charset="-122"/>
                <a:ea typeface="华文行楷" pitchFamily="2" charset="-122"/>
              </a:rPr>
              <a:t> (</a:t>
            </a:r>
            <a:r>
              <a:rPr lang="zh-CN" altLang="en-US" sz="2000" b="1" dirty="0">
                <a:latin typeface="华文行楷" pitchFamily="2" charset="-122"/>
                <a:ea typeface="华文行楷" pitchFamily="2" charset="-122"/>
              </a:rPr>
              <a:t>左美晴</a:t>
            </a:r>
            <a:r>
              <a:rPr lang="en-US" altLang="zh-CN" sz="2000" b="1" dirty="0">
                <a:latin typeface="华文行楷" pitchFamily="2" charset="-122"/>
                <a:ea typeface="华文行楷" pitchFamily="2" charset="-122"/>
              </a:rPr>
              <a:t>)</a:t>
            </a:r>
          </a:p>
          <a:p>
            <a:pPr algn="r">
              <a:lnSpc>
                <a:spcPct val="150000"/>
              </a:lnSpc>
            </a:pPr>
            <a:r>
              <a:rPr lang="en-US" altLang="zh-CN" sz="2000" b="1" dirty="0">
                <a:latin typeface="华文行楷" pitchFamily="2" charset="-122"/>
                <a:ea typeface="华文行楷" pitchFamily="2" charset="-122"/>
              </a:rPr>
              <a:t>Ji-Shuai Zhang (</a:t>
            </a:r>
            <a:r>
              <a:rPr lang="zh-CN" altLang="en-US" sz="2000" b="1" dirty="0">
                <a:latin typeface="华文行楷" pitchFamily="2" charset="-122"/>
                <a:ea typeface="华文行楷" pitchFamily="2" charset="-122"/>
              </a:rPr>
              <a:t>张继帅</a:t>
            </a:r>
            <a:r>
              <a:rPr lang="en-US" altLang="zh-CN" sz="2000" b="1" dirty="0">
                <a:latin typeface="华文行楷" pitchFamily="2" charset="-122"/>
                <a:ea typeface="华文行楷" pitchFamily="2" charset="-122"/>
              </a:rPr>
              <a:t>)</a:t>
            </a:r>
          </a:p>
          <a:p>
            <a:pPr algn="r">
              <a:lnSpc>
                <a:spcPct val="150000"/>
              </a:lnSpc>
            </a:pPr>
            <a:r>
              <a:rPr lang="en-US" altLang="zh-CN" sz="2000" b="1" dirty="0">
                <a:latin typeface="华文行楷" pitchFamily="2" charset="-122"/>
                <a:ea typeface="华文行楷" pitchFamily="2" charset="-122"/>
              </a:rPr>
              <a:t>Ge Song (</a:t>
            </a:r>
            <a:r>
              <a:rPr lang="zh-CN" altLang="en-US" sz="2000" b="1" dirty="0">
                <a:latin typeface="华文行楷" pitchFamily="2" charset="-122"/>
                <a:ea typeface="华文行楷" pitchFamily="2" charset="-122"/>
              </a:rPr>
              <a:t>宋歌</a:t>
            </a:r>
            <a:r>
              <a:rPr lang="en-US" altLang="zh-CN" sz="2000" b="1" dirty="0">
                <a:latin typeface="华文行楷" pitchFamily="2" charset="-122"/>
                <a:ea typeface="华文行楷" pitchFamily="2" charset="-122"/>
              </a:rPr>
              <a:t>)</a:t>
            </a:r>
          </a:p>
        </p:txBody>
      </p:sp>
      <p:pic>
        <p:nvPicPr>
          <p:cNvPr id="8" name="图片 7"/>
          <p:cNvPicPr>
            <a:picLocks noChangeAspect="1"/>
          </p:cNvPicPr>
          <p:nvPr/>
        </p:nvPicPr>
        <p:blipFill>
          <a:blip r:embed="rId4" cstate="print"/>
          <a:stretch>
            <a:fillRect/>
          </a:stretch>
        </p:blipFill>
        <p:spPr>
          <a:xfrm>
            <a:off x="6357950" y="3786196"/>
            <a:ext cx="1857388" cy="522970"/>
          </a:xfrm>
          <a:prstGeom prst="rect">
            <a:avLst/>
          </a:prstGeom>
        </p:spPr>
      </p:pic>
    </p:spTree>
    <p:extLst>
      <p:ext uri="{BB962C8B-B14F-4D97-AF65-F5344CB8AC3E}">
        <p14:creationId xmlns="" xmlns:p14="http://schemas.microsoft.com/office/powerpoint/2010/main" val="255553056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标题 4"/>
          <p:cNvSpPr>
            <a:spLocks noGrp="1"/>
          </p:cNvSpPr>
          <p:nvPr>
            <p:ph type="title"/>
          </p:nvPr>
        </p:nvSpPr>
        <p:spPr>
          <a:xfrm>
            <a:off x="1259632" y="0"/>
            <a:ext cx="6550242" cy="857250"/>
          </a:xfrm>
        </p:spPr>
        <p:txBody>
          <a:bodyPr>
            <a:normAutofit/>
          </a:bodyPr>
          <a:lstStyle/>
          <a:p>
            <a:r>
              <a:rPr lang="en-US" altLang="zh-CN" sz="2400" b="1" dirty="0">
                <a:latin typeface="+mn-lt"/>
              </a:rPr>
              <a:t>MS-1 &gt; Fragmentation &gt; MS-2</a:t>
            </a:r>
            <a:endParaRPr lang="zh-CN" altLang="en-US" sz="2400" b="1" dirty="0">
              <a:latin typeface="+mn-lt"/>
            </a:endParaRPr>
          </a:p>
        </p:txBody>
      </p:sp>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4</a:t>
            </a:fld>
            <a:endParaRPr lang="en-GB" altLang="zh-CN"/>
          </a:p>
        </p:txBody>
      </p:sp>
      <p:pic>
        <p:nvPicPr>
          <p:cNvPr id="10" name="图片 9">
            <a:extLst>
              <a:ext uri="{FF2B5EF4-FFF2-40B4-BE49-F238E27FC236}">
                <a16:creationId xmlns="" xmlns:a16="http://schemas.microsoft.com/office/drawing/2014/main" id="{10E6947E-0535-485D-8B3D-8DD3E7D7E267}"/>
              </a:ext>
            </a:extLst>
          </p:cNvPr>
          <p:cNvPicPr>
            <a:picLocks noChangeAspect="1"/>
          </p:cNvPicPr>
          <p:nvPr/>
        </p:nvPicPr>
        <p:blipFill>
          <a:blip r:embed="rId3"/>
          <a:stretch>
            <a:fillRect/>
          </a:stretch>
        </p:blipFill>
        <p:spPr>
          <a:xfrm>
            <a:off x="1476661" y="986177"/>
            <a:ext cx="4126196" cy="1853237"/>
          </a:xfrm>
          <a:prstGeom prst="rect">
            <a:avLst/>
          </a:prstGeom>
        </p:spPr>
      </p:pic>
      <p:pic>
        <p:nvPicPr>
          <p:cNvPr id="8" name="图片 7"/>
          <p:cNvPicPr>
            <a:picLocks noChangeAspect="1"/>
          </p:cNvPicPr>
          <p:nvPr/>
        </p:nvPicPr>
        <p:blipFill>
          <a:blip r:embed="rId4"/>
          <a:stretch>
            <a:fillRect/>
          </a:stretch>
        </p:blipFill>
        <p:spPr>
          <a:xfrm>
            <a:off x="6457951" y="1009529"/>
            <a:ext cx="1808798" cy="1375802"/>
          </a:xfrm>
          <a:prstGeom prst="rect">
            <a:avLst/>
          </a:prstGeom>
        </p:spPr>
      </p:pic>
      <p:pic>
        <p:nvPicPr>
          <p:cNvPr id="3" name="图片 2"/>
          <p:cNvPicPr>
            <a:picLocks noChangeAspect="1"/>
          </p:cNvPicPr>
          <p:nvPr/>
        </p:nvPicPr>
        <p:blipFill>
          <a:blip r:embed="rId5" cstate="print"/>
          <a:stretch>
            <a:fillRect/>
          </a:stretch>
        </p:blipFill>
        <p:spPr>
          <a:xfrm>
            <a:off x="6504044" y="2555630"/>
            <a:ext cx="1719695" cy="1828572"/>
          </a:xfrm>
          <a:prstGeom prst="rect">
            <a:avLst/>
          </a:prstGeom>
        </p:spPr>
      </p:pic>
      <p:pic>
        <p:nvPicPr>
          <p:cNvPr id="5" name="图片 4"/>
          <p:cNvPicPr>
            <a:picLocks noChangeAspect="1"/>
          </p:cNvPicPr>
          <p:nvPr/>
        </p:nvPicPr>
        <p:blipFill>
          <a:blip r:embed="rId6" cstate="print"/>
          <a:stretch>
            <a:fillRect/>
          </a:stretch>
        </p:blipFill>
        <p:spPr>
          <a:xfrm>
            <a:off x="2267744" y="3022364"/>
            <a:ext cx="3144618" cy="1319517"/>
          </a:xfrm>
          <a:prstGeom prst="rect">
            <a:avLst/>
          </a:prstGeom>
        </p:spPr>
      </p:pic>
      <p:sp>
        <p:nvSpPr>
          <p:cNvPr id="2" name="文本框 1"/>
          <p:cNvSpPr txBox="1"/>
          <p:nvPr/>
        </p:nvSpPr>
        <p:spPr>
          <a:xfrm>
            <a:off x="4213992" y="2402419"/>
            <a:ext cx="641522" cy="523220"/>
          </a:xfrm>
          <a:prstGeom prst="rect">
            <a:avLst/>
          </a:prstGeom>
          <a:noFill/>
        </p:spPr>
        <p:txBody>
          <a:bodyPr wrap="none" rtlCol="0">
            <a:spAutoFit/>
          </a:bodyPr>
          <a:lstStyle/>
          <a:p>
            <a:r>
              <a:rPr lang="en-US" altLang="zh-CN" sz="1400" dirty="0" err="1" smtClean="0"/>
              <a:t>EThcD</a:t>
            </a:r>
            <a:endParaRPr lang="en-US" altLang="zh-CN" sz="1400" dirty="0" smtClean="0"/>
          </a:p>
          <a:p>
            <a:r>
              <a:rPr lang="en-US" altLang="zh-CN" sz="1400" dirty="0" smtClean="0"/>
              <a:t>UVPD</a:t>
            </a:r>
            <a:endParaRPr lang="zh-CN" altLang="en-US" sz="1400" dirty="0"/>
          </a:p>
        </p:txBody>
      </p:sp>
    </p:spTree>
    <p:extLst>
      <p:ext uri="{BB962C8B-B14F-4D97-AF65-F5344CB8AC3E}">
        <p14:creationId xmlns="" xmlns:p14="http://schemas.microsoft.com/office/powerpoint/2010/main" val="287322490"/>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标题 4"/>
          <p:cNvSpPr>
            <a:spLocks noGrp="1"/>
          </p:cNvSpPr>
          <p:nvPr>
            <p:ph type="title"/>
          </p:nvPr>
        </p:nvSpPr>
        <p:spPr>
          <a:xfrm>
            <a:off x="1043608" y="97965"/>
            <a:ext cx="7083549" cy="857250"/>
          </a:xfrm>
        </p:spPr>
        <p:txBody>
          <a:bodyPr>
            <a:normAutofit/>
          </a:bodyPr>
          <a:lstStyle/>
          <a:p>
            <a:r>
              <a:rPr lang="en-US" altLang="zh-CN" sz="2400" b="1" dirty="0">
                <a:latin typeface="+mn-lt"/>
              </a:rPr>
              <a:t>HCD: routinely employed in MS/MS analysis</a:t>
            </a:r>
            <a:endParaRPr lang="zh-CN" altLang="en-US" sz="2400" b="1" dirty="0">
              <a:latin typeface="+mn-lt"/>
            </a:endParaRPr>
          </a:p>
        </p:txBody>
      </p:sp>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5</a:t>
            </a:fld>
            <a:endParaRPr lang="en-GB" altLang="zh-CN"/>
          </a:p>
        </p:txBody>
      </p:sp>
      <p:pic>
        <p:nvPicPr>
          <p:cNvPr id="5" name="图片 4"/>
          <p:cNvPicPr>
            <a:picLocks noChangeAspect="1"/>
          </p:cNvPicPr>
          <p:nvPr/>
        </p:nvPicPr>
        <p:blipFill>
          <a:blip r:embed="rId3"/>
          <a:stretch>
            <a:fillRect/>
          </a:stretch>
        </p:blipFill>
        <p:spPr>
          <a:xfrm>
            <a:off x="4106329" y="985542"/>
            <a:ext cx="4257176" cy="3509110"/>
          </a:xfrm>
          <a:prstGeom prst="rect">
            <a:avLst/>
          </a:prstGeom>
        </p:spPr>
      </p:pic>
      <p:pic>
        <p:nvPicPr>
          <p:cNvPr id="3074" name="Picture 2"/>
          <p:cNvPicPr>
            <a:picLocks noChangeAspect="1" noChangeArrowheads="1"/>
          </p:cNvPicPr>
          <p:nvPr/>
        </p:nvPicPr>
        <p:blipFill>
          <a:blip r:embed="rId4"/>
          <a:srcRect/>
          <a:stretch>
            <a:fillRect/>
          </a:stretch>
        </p:blipFill>
        <p:spPr bwMode="auto">
          <a:xfrm>
            <a:off x="766067" y="1035170"/>
            <a:ext cx="2867040" cy="3302767"/>
          </a:xfrm>
          <a:prstGeom prst="rect">
            <a:avLst/>
          </a:prstGeom>
          <a:noFill/>
          <a:ln w="9525">
            <a:noFill/>
            <a:miter lim="800000"/>
            <a:headEnd/>
            <a:tailEnd/>
          </a:ln>
          <a:effectLst/>
        </p:spPr>
      </p:pic>
      <p:sp>
        <p:nvSpPr>
          <p:cNvPr id="6" name="TextBox 5"/>
          <p:cNvSpPr txBox="1"/>
          <p:nvPr/>
        </p:nvSpPr>
        <p:spPr>
          <a:xfrm>
            <a:off x="1403648" y="4344611"/>
            <a:ext cx="1797415" cy="300082"/>
          </a:xfrm>
          <a:prstGeom prst="rect">
            <a:avLst/>
          </a:prstGeom>
          <a:noFill/>
        </p:spPr>
        <p:txBody>
          <a:bodyPr wrap="none" rtlCol="0">
            <a:spAutoFit/>
          </a:bodyPr>
          <a:lstStyle/>
          <a:p>
            <a:r>
              <a:rPr lang="en-US" altLang="zh-CN" sz="1350" b="1" dirty="0" smtClean="0"/>
              <a:t>Nature Methods, </a:t>
            </a:r>
            <a:r>
              <a:rPr lang="en-US" altLang="zh-CN" sz="1350" b="1" dirty="0"/>
              <a:t>2007</a:t>
            </a:r>
            <a:endParaRPr lang="zh-CN" altLang="en-US" sz="1350" b="1" dirty="0"/>
          </a:p>
        </p:txBody>
      </p:sp>
      <p:sp>
        <p:nvSpPr>
          <p:cNvPr id="7" name="TextBox 6"/>
          <p:cNvSpPr txBox="1"/>
          <p:nvPr/>
        </p:nvSpPr>
        <p:spPr>
          <a:xfrm>
            <a:off x="6417141" y="955215"/>
            <a:ext cx="963386" cy="323165"/>
          </a:xfrm>
          <a:prstGeom prst="rect">
            <a:avLst/>
          </a:prstGeom>
          <a:noFill/>
        </p:spPr>
        <p:txBody>
          <a:bodyPr wrap="square" rtlCol="0">
            <a:spAutoFit/>
          </a:bodyPr>
          <a:lstStyle/>
          <a:p>
            <a:r>
              <a:rPr lang="en-US" altLang="zh-CN" sz="1500" b="1" dirty="0">
                <a:solidFill>
                  <a:schemeClr val="accent5"/>
                </a:solidFill>
              </a:rPr>
              <a:t>2012</a:t>
            </a:r>
            <a:endParaRPr lang="zh-CN" altLang="en-US" sz="1500" b="1" dirty="0">
              <a:solidFill>
                <a:schemeClr val="accent5"/>
              </a:solidFill>
            </a:endParaRPr>
          </a:p>
        </p:txBody>
      </p:sp>
    </p:spTree>
    <p:extLst>
      <p:ext uri="{BB962C8B-B14F-4D97-AF65-F5344CB8AC3E}">
        <p14:creationId xmlns="" xmlns:p14="http://schemas.microsoft.com/office/powerpoint/2010/main" val="310687050"/>
      </p:ext>
    </p:extLst>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标题 4"/>
          <p:cNvSpPr>
            <a:spLocks noGrp="1"/>
          </p:cNvSpPr>
          <p:nvPr>
            <p:ph type="title"/>
          </p:nvPr>
        </p:nvSpPr>
        <p:spPr>
          <a:xfrm>
            <a:off x="1116022" y="0"/>
            <a:ext cx="6550242" cy="857250"/>
          </a:xfrm>
        </p:spPr>
        <p:txBody>
          <a:bodyPr>
            <a:normAutofit fontScale="90000"/>
          </a:bodyPr>
          <a:lstStyle/>
          <a:p>
            <a:r>
              <a:rPr lang="en-US" altLang="zh-CN" sz="2800" b="1" dirty="0" smtClean="0">
                <a:latin typeface="+mn-lt"/>
              </a:rPr>
              <a:t>From a peptide sequence to its fragment ions</a:t>
            </a:r>
            <a:endParaRPr lang="zh-CN" altLang="en-US" sz="2000" dirty="0">
              <a:latin typeface="+mn-lt"/>
            </a:endParaRPr>
          </a:p>
        </p:txBody>
      </p:sp>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6</a:t>
            </a:fld>
            <a:endParaRPr lang="en-GB" altLang="zh-CN"/>
          </a:p>
        </p:txBody>
      </p:sp>
      <p:pic>
        <p:nvPicPr>
          <p:cNvPr id="6" name="图片 5"/>
          <p:cNvPicPr>
            <a:picLocks noChangeAspect="1"/>
          </p:cNvPicPr>
          <p:nvPr/>
        </p:nvPicPr>
        <p:blipFill>
          <a:blip r:embed="rId3" cstate="print"/>
          <a:stretch>
            <a:fillRect/>
          </a:stretch>
        </p:blipFill>
        <p:spPr>
          <a:xfrm>
            <a:off x="1187624" y="915566"/>
            <a:ext cx="6336704" cy="3400025"/>
          </a:xfrm>
          <a:prstGeom prst="rect">
            <a:avLst/>
          </a:prstGeom>
        </p:spPr>
      </p:pic>
      <p:sp>
        <p:nvSpPr>
          <p:cNvPr id="5" name="TextBox 4"/>
          <p:cNvSpPr txBox="1"/>
          <p:nvPr/>
        </p:nvSpPr>
        <p:spPr>
          <a:xfrm>
            <a:off x="7572396" y="4214824"/>
            <a:ext cx="867545" cy="300082"/>
          </a:xfrm>
          <a:prstGeom prst="rect">
            <a:avLst/>
          </a:prstGeom>
          <a:noFill/>
        </p:spPr>
        <p:txBody>
          <a:bodyPr wrap="none" rtlCol="0">
            <a:spAutoFit/>
          </a:bodyPr>
          <a:lstStyle/>
          <a:p>
            <a:r>
              <a:rPr lang="en-US" altLang="zh-CN" sz="1350" b="1" dirty="0" smtClean="0"/>
              <a:t>JPR, 2012</a:t>
            </a:r>
            <a:endParaRPr lang="zh-CN" altLang="en-US" sz="1350" b="1" dirty="0"/>
          </a:p>
        </p:txBody>
      </p:sp>
    </p:spTree>
    <p:extLst>
      <p:ext uri="{BB962C8B-B14F-4D97-AF65-F5344CB8AC3E}">
        <p14:creationId xmlns="" xmlns:p14="http://schemas.microsoft.com/office/powerpoint/2010/main" val="154973041"/>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标题 4"/>
          <p:cNvSpPr>
            <a:spLocks noGrp="1"/>
          </p:cNvSpPr>
          <p:nvPr>
            <p:ph type="title"/>
          </p:nvPr>
        </p:nvSpPr>
        <p:spPr>
          <a:xfrm>
            <a:off x="564717" y="92477"/>
            <a:ext cx="7650621" cy="857250"/>
          </a:xfrm>
        </p:spPr>
        <p:txBody>
          <a:bodyPr>
            <a:normAutofit/>
          </a:bodyPr>
          <a:lstStyle/>
          <a:p>
            <a:r>
              <a:rPr lang="en-US" altLang="zh-CN" sz="2700" b="1" dirty="0" smtClean="0">
                <a:latin typeface="+mn-lt"/>
              </a:rPr>
              <a:t>‘UUUUUU’: CID (NCE=35%, </a:t>
            </a:r>
            <a:r>
              <a:rPr lang="en-US" altLang="zh-CN" sz="2700" b="1" i="1" dirty="0" smtClean="0">
                <a:latin typeface="+mn-lt"/>
              </a:rPr>
              <a:t>m/z</a:t>
            </a:r>
            <a:r>
              <a:rPr lang="en-US" altLang="zh-CN" sz="2700" b="1" dirty="0" smtClean="0">
                <a:latin typeface="+mn-lt"/>
              </a:rPr>
              <a:t>=353.83, </a:t>
            </a:r>
            <a:r>
              <a:rPr lang="en-US" altLang="zh-CN" sz="2700" b="1" i="1" dirty="0" smtClean="0">
                <a:latin typeface="+mn-lt"/>
              </a:rPr>
              <a:t>z</a:t>
            </a:r>
            <a:r>
              <a:rPr lang="en-US" altLang="zh-CN" sz="2700" b="1" dirty="0" smtClean="0">
                <a:latin typeface="+mn-lt"/>
              </a:rPr>
              <a:t>=5</a:t>
            </a:r>
            <a:r>
              <a:rPr lang="en-US" altLang="zh-CN" sz="2700" b="1" baseline="30000" dirty="0" smtClean="0">
                <a:latin typeface="+mn-lt"/>
              </a:rPr>
              <a:t>- </a:t>
            </a:r>
            <a:r>
              <a:rPr lang="en-US" altLang="zh-CN" sz="2700" b="1" dirty="0" smtClean="0">
                <a:latin typeface="+mn-lt"/>
              </a:rPr>
              <a:t>)</a:t>
            </a:r>
            <a:endParaRPr lang="zh-CN" altLang="en-US" sz="2700" b="1" baseline="30000" dirty="0">
              <a:latin typeface="+mn-lt"/>
            </a:endParaRPr>
          </a:p>
        </p:txBody>
      </p:sp>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7</a:t>
            </a:fld>
            <a:endParaRPr lang="en-GB" altLang="zh-CN"/>
          </a:p>
        </p:txBody>
      </p:sp>
      <p:pic>
        <p:nvPicPr>
          <p:cNvPr id="3" name="图片 2"/>
          <p:cNvPicPr>
            <a:picLocks noChangeAspect="1"/>
          </p:cNvPicPr>
          <p:nvPr/>
        </p:nvPicPr>
        <p:blipFill>
          <a:blip r:embed="rId3"/>
          <a:stretch>
            <a:fillRect/>
          </a:stretch>
        </p:blipFill>
        <p:spPr>
          <a:xfrm>
            <a:off x="1547664" y="954797"/>
            <a:ext cx="5832648" cy="3561170"/>
          </a:xfrm>
          <a:prstGeom prst="rect">
            <a:avLst/>
          </a:prstGeom>
        </p:spPr>
      </p:pic>
      <p:sp>
        <p:nvSpPr>
          <p:cNvPr id="5" name="TextBox 4"/>
          <p:cNvSpPr txBox="1"/>
          <p:nvPr/>
        </p:nvSpPr>
        <p:spPr>
          <a:xfrm>
            <a:off x="6500826" y="4214824"/>
            <a:ext cx="562975" cy="369332"/>
          </a:xfrm>
          <a:prstGeom prst="rect">
            <a:avLst/>
          </a:prstGeom>
          <a:noFill/>
        </p:spPr>
        <p:txBody>
          <a:bodyPr wrap="none" rtlCol="0">
            <a:spAutoFit/>
          </a:bodyPr>
          <a:lstStyle/>
          <a:p>
            <a:r>
              <a:rPr lang="en-US" altLang="zh-CN" b="1" dirty="0" smtClean="0"/>
              <a:t>m/z</a:t>
            </a:r>
            <a:endParaRPr lang="zh-CN" altLang="en-US" b="1" dirty="0"/>
          </a:p>
        </p:txBody>
      </p:sp>
      <p:sp>
        <p:nvSpPr>
          <p:cNvPr id="6" name="TextBox 5"/>
          <p:cNvSpPr txBox="1"/>
          <p:nvPr/>
        </p:nvSpPr>
        <p:spPr>
          <a:xfrm>
            <a:off x="876485" y="1071552"/>
            <a:ext cx="766557" cy="369332"/>
          </a:xfrm>
          <a:prstGeom prst="rect">
            <a:avLst/>
          </a:prstGeom>
          <a:noFill/>
        </p:spPr>
        <p:txBody>
          <a:bodyPr wrap="none" rtlCol="0">
            <a:spAutoFit/>
          </a:bodyPr>
          <a:lstStyle/>
          <a:p>
            <a:r>
              <a:rPr lang="en-US" altLang="zh-CN" b="1" dirty="0" smtClean="0"/>
              <a:t>RA(%)</a:t>
            </a:r>
            <a:endParaRPr lang="zh-CN" altLang="en-US" b="1" dirty="0"/>
          </a:p>
        </p:txBody>
      </p:sp>
    </p:spTree>
    <p:extLst>
      <p:ext uri="{BB962C8B-B14F-4D97-AF65-F5344CB8AC3E}">
        <p14:creationId xmlns="" xmlns:p14="http://schemas.microsoft.com/office/powerpoint/2010/main" val="3438906438"/>
      </p:ext>
    </p:extLst>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8</a:t>
            </a:fld>
            <a:endParaRPr lang="en-GB" altLang="zh-CN"/>
          </a:p>
        </p:txBody>
      </p:sp>
      <p:pic>
        <p:nvPicPr>
          <p:cNvPr id="2" name="图片 1">
            <a:extLst>
              <a:ext uri="{FF2B5EF4-FFF2-40B4-BE49-F238E27FC236}">
                <a16:creationId xmlns="" xmlns:a16="http://schemas.microsoft.com/office/drawing/2014/main" id="{208BF48A-D732-94D6-5B97-6DE1E1B8AD22}"/>
              </a:ext>
            </a:extLst>
          </p:cNvPr>
          <p:cNvPicPr>
            <a:picLocks noChangeAspect="1"/>
          </p:cNvPicPr>
          <p:nvPr/>
        </p:nvPicPr>
        <p:blipFill>
          <a:blip r:embed="rId3"/>
          <a:stretch>
            <a:fillRect/>
          </a:stretch>
        </p:blipFill>
        <p:spPr>
          <a:xfrm>
            <a:off x="1403648" y="922996"/>
            <a:ext cx="6039335" cy="3664978"/>
          </a:xfrm>
          <a:prstGeom prst="rect">
            <a:avLst/>
          </a:prstGeom>
        </p:spPr>
      </p:pic>
      <p:sp>
        <p:nvSpPr>
          <p:cNvPr id="7" name="标题 4"/>
          <p:cNvSpPr>
            <a:spLocks noGrp="1"/>
          </p:cNvSpPr>
          <p:nvPr>
            <p:ph type="title"/>
          </p:nvPr>
        </p:nvSpPr>
        <p:spPr>
          <a:xfrm>
            <a:off x="714348" y="71420"/>
            <a:ext cx="7929618" cy="857250"/>
          </a:xfrm>
        </p:spPr>
        <p:txBody>
          <a:bodyPr>
            <a:normAutofit/>
          </a:bodyPr>
          <a:lstStyle/>
          <a:p>
            <a:r>
              <a:rPr lang="en-US" altLang="zh-CN" sz="2700" b="1" dirty="0" smtClean="0">
                <a:latin typeface="+mn-lt"/>
              </a:rPr>
              <a:t>‘UUUUUU’:</a:t>
            </a:r>
            <a:r>
              <a:rPr lang="zh-CN" altLang="en-US" sz="2700" b="1" baseline="30000" dirty="0" smtClean="0">
                <a:latin typeface="+mn-lt"/>
              </a:rPr>
              <a:t> </a:t>
            </a:r>
            <a:r>
              <a:rPr lang="en-US" altLang="zh-CN" sz="2700" b="1" dirty="0" smtClean="0">
                <a:latin typeface="+mn-lt"/>
              </a:rPr>
              <a:t>An annotated CID (NCE=35%)</a:t>
            </a:r>
            <a:endParaRPr lang="zh-CN" altLang="en-US" sz="2700" b="1" baseline="30000" dirty="0">
              <a:latin typeface="+mn-lt"/>
            </a:endParaRPr>
          </a:p>
        </p:txBody>
      </p:sp>
      <p:sp>
        <p:nvSpPr>
          <p:cNvPr id="5" name="TextBox 4"/>
          <p:cNvSpPr txBox="1"/>
          <p:nvPr/>
        </p:nvSpPr>
        <p:spPr>
          <a:xfrm>
            <a:off x="857224" y="1071552"/>
            <a:ext cx="766557" cy="369332"/>
          </a:xfrm>
          <a:prstGeom prst="rect">
            <a:avLst/>
          </a:prstGeom>
          <a:noFill/>
        </p:spPr>
        <p:txBody>
          <a:bodyPr wrap="none" rtlCol="0">
            <a:spAutoFit/>
          </a:bodyPr>
          <a:lstStyle/>
          <a:p>
            <a:r>
              <a:rPr lang="en-US" altLang="zh-CN" b="1" dirty="0" smtClean="0"/>
              <a:t>RA(%)</a:t>
            </a:r>
            <a:endParaRPr lang="zh-CN" altLang="en-US" b="1" dirty="0"/>
          </a:p>
        </p:txBody>
      </p:sp>
    </p:spTree>
    <p:extLst>
      <p:ext uri="{BB962C8B-B14F-4D97-AF65-F5344CB8AC3E}">
        <p14:creationId xmlns="" xmlns:p14="http://schemas.microsoft.com/office/powerpoint/2010/main" val="1226381058"/>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 xmlns:a16="http://schemas.microsoft.com/office/drawing/2014/main" id="{387DD7B6-28E3-4607-8A31-B807642930A5}"/>
              </a:ext>
            </a:extLst>
          </p:cNvPr>
          <p:cNvSpPr>
            <a:spLocks noGrp="1"/>
          </p:cNvSpPr>
          <p:nvPr>
            <p:ph type="sldNum" sz="quarter" idx="12"/>
          </p:nvPr>
        </p:nvSpPr>
        <p:spPr/>
        <p:txBody>
          <a:bodyPr/>
          <a:lstStyle/>
          <a:p>
            <a:pPr>
              <a:defRPr/>
            </a:pPr>
            <a:fld id="{A427E4B6-1742-459E-A29D-E5267EA571A6}" type="slidenum">
              <a:rPr lang="en-GB" altLang="zh-CN" smtClean="0"/>
              <a:pPr>
                <a:defRPr/>
              </a:pPr>
              <a:t>9</a:t>
            </a:fld>
            <a:endParaRPr lang="en-GB" altLang="zh-CN"/>
          </a:p>
        </p:txBody>
      </p:sp>
      <p:pic>
        <p:nvPicPr>
          <p:cNvPr id="6" name="Picture 2"/>
          <p:cNvPicPr>
            <a:picLocks noChangeAspect="1" noChangeArrowheads="1"/>
          </p:cNvPicPr>
          <p:nvPr/>
        </p:nvPicPr>
        <p:blipFill>
          <a:blip r:embed="rId3" cstate="print"/>
          <a:srcRect/>
          <a:stretch>
            <a:fillRect/>
          </a:stretch>
        </p:blipFill>
        <p:spPr bwMode="auto">
          <a:xfrm>
            <a:off x="5648305" y="2071684"/>
            <a:ext cx="2638471" cy="2265332"/>
          </a:xfrm>
          <a:prstGeom prst="rect">
            <a:avLst/>
          </a:prstGeom>
          <a:noFill/>
          <a:ln w="9525">
            <a:noFill/>
            <a:miter lim="800000"/>
            <a:headEnd/>
            <a:tailEnd/>
          </a:ln>
          <a:effectLst/>
        </p:spPr>
      </p:pic>
      <p:sp>
        <p:nvSpPr>
          <p:cNvPr id="7" name="TextBox 6"/>
          <p:cNvSpPr txBox="1"/>
          <p:nvPr/>
        </p:nvSpPr>
        <p:spPr>
          <a:xfrm>
            <a:off x="6143636" y="4299678"/>
            <a:ext cx="606256" cy="369332"/>
          </a:xfrm>
          <a:prstGeom prst="rect">
            <a:avLst/>
          </a:prstGeom>
          <a:noFill/>
        </p:spPr>
        <p:txBody>
          <a:bodyPr wrap="none" rtlCol="0">
            <a:spAutoFit/>
          </a:bodyPr>
          <a:lstStyle/>
          <a:p>
            <a:r>
              <a:rPr lang="en-US" altLang="zh-CN" b="1" dirty="0">
                <a:solidFill>
                  <a:srgbClr val="00B0F0"/>
                </a:solidFill>
              </a:rPr>
              <a:t>RNA</a:t>
            </a:r>
            <a:endParaRPr lang="zh-CN" altLang="en-US" b="1" dirty="0">
              <a:solidFill>
                <a:srgbClr val="00B0F0"/>
              </a:solidFill>
            </a:endParaRPr>
          </a:p>
        </p:txBody>
      </p:sp>
      <p:sp>
        <p:nvSpPr>
          <p:cNvPr id="8" name="TextBox 7"/>
          <p:cNvSpPr txBox="1"/>
          <p:nvPr/>
        </p:nvSpPr>
        <p:spPr>
          <a:xfrm>
            <a:off x="7605055" y="4280912"/>
            <a:ext cx="622286" cy="369332"/>
          </a:xfrm>
          <a:prstGeom prst="rect">
            <a:avLst/>
          </a:prstGeom>
          <a:noFill/>
        </p:spPr>
        <p:txBody>
          <a:bodyPr wrap="none" rtlCol="0">
            <a:spAutoFit/>
          </a:bodyPr>
          <a:lstStyle/>
          <a:p>
            <a:r>
              <a:rPr lang="en-US" altLang="zh-CN" b="1" dirty="0">
                <a:solidFill>
                  <a:srgbClr val="FF0000"/>
                </a:solidFill>
              </a:rPr>
              <a:t>DNA</a:t>
            </a:r>
            <a:endParaRPr lang="zh-CN" altLang="en-US" b="1" dirty="0">
              <a:solidFill>
                <a:srgbClr val="FF0000"/>
              </a:solidFill>
            </a:endParaRPr>
          </a:p>
        </p:txBody>
      </p:sp>
      <p:sp>
        <p:nvSpPr>
          <p:cNvPr id="9" name="矩形 8"/>
          <p:cNvSpPr/>
          <p:nvPr/>
        </p:nvSpPr>
        <p:spPr>
          <a:xfrm>
            <a:off x="1073351" y="187332"/>
            <a:ext cx="6369308" cy="523220"/>
          </a:xfrm>
          <a:prstGeom prst="rect">
            <a:avLst/>
          </a:prstGeom>
        </p:spPr>
        <p:txBody>
          <a:bodyPr wrap="none">
            <a:spAutoFit/>
          </a:bodyPr>
          <a:lstStyle/>
          <a:p>
            <a:r>
              <a:rPr lang="en-US" altLang="zh-CN" sz="2800" b="1" dirty="0" smtClean="0"/>
              <a:t>Challenges of MS analysis on RNA or DNA</a:t>
            </a:r>
            <a:endParaRPr lang="zh-CN" altLang="en-US" sz="2800" dirty="0"/>
          </a:p>
        </p:txBody>
      </p:sp>
      <p:sp>
        <p:nvSpPr>
          <p:cNvPr id="2" name="文本框 1"/>
          <p:cNvSpPr txBox="1"/>
          <p:nvPr/>
        </p:nvSpPr>
        <p:spPr>
          <a:xfrm>
            <a:off x="500034" y="1132682"/>
            <a:ext cx="8337026" cy="2939266"/>
          </a:xfrm>
          <a:prstGeom prst="rect">
            <a:avLst/>
          </a:prstGeom>
          <a:noFill/>
        </p:spPr>
        <p:txBody>
          <a:bodyPr wrap="none" rtlCol="0">
            <a:spAutoFit/>
          </a:bodyPr>
          <a:lstStyle/>
          <a:p>
            <a:pPr>
              <a:spcBef>
                <a:spcPts val="600"/>
              </a:spcBef>
            </a:pPr>
            <a:r>
              <a:rPr lang="en-US" altLang="zh-CN" sz="2400" b="1" dirty="0" smtClean="0">
                <a:solidFill>
                  <a:srgbClr val="0070C0"/>
                </a:solidFill>
              </a:rPr>
              <a:t>1.  ESI: MS negative-ion mode for nucleic acids</a:t>
            </a:r>
          </a:p>
          <a:p>
            <a:pPr>
              <a:spcBef>
                <a:spcPts val="600"/>
              </a:spcBef>
            </a:pPr>
            <a:r>
              <a:rPr lang="en-US" altLang="zh-CN" sz="2400" b="1" dirty="0" smtClean="0">
                <a:solidFill>
                  <a:srgbClr val="0070C0"/>
                </a:solidFill>
              </a:rPr>
              <a:t>2.  Multiply-charged and charge-state-dependent fragmentation</a:t>
            </a:r>
          </a:p>
          <a:p>
            <a:pPr>
              <a:spcBef>
                <a:spcPts val="600"/>
              </a:spcBef>
            </a:pPr>
            <a:r>
              <a:rPr lang="en-US" altLang="zh-CN" sz="2400" b="1" dirty="0" smtClean="0">
                <a:solidFill>
                  <a:srgbClr val="0070C0"/>
                </a:solidFill>
              </a:rPr>
              <a:t>3.  Adduct ions (Na, K, …)</a:t>
            </a:r>
          </a:p>
          <a:p>
            <a:pPr>
              <a:spcBef>
                <a:spcPts val="600"/>
              </a:spcBef>
            </a:pPr>
            <a:r>
              <a:rPr lang="en-US" altLang="zh-CN" sz="2400" b="1" dirty="0" smtClean="0">
                <a:solidFill>
                  <a:srgbClr val="C00000"/>
                </a:solidFill>
              </a:rPr>
              <a:t>4.  LC and MS platform</a:t>
            </a:r>
          </a:p>
          <a:p>
            <a:pPr>
              <a:spcBef>
                <a:spcPts val="600"/>
              </a:spcBef>
            </a:pPr>
            <a:r>
              <a:rPr lang="en-US" altLang="zh-CN" sz="2400" b="1" dirty="0" smtClean="0">
                <a:solidFill>
                  <a:srgbClr val="C00000"/>
                </a:solidFill>
              </a:rPr>
              <a:t>5.  Software tools</a:t>
            </a:r>
          </a:p>
          <a:p>
            <a:pPr>
              <a:spcBef>
                <a:spcPts val="600"/>
              </a:spcBef>
            </a:pPr>
            <a:r>
              <a:rPr lang="en-US" altLang="zh-CN" sz="2400" b="1" dirty="0" smtClean="0"/>
              <a:t>6.  PTM localization</a:t>
            </a:r>
          </a:p>
          <a:p>
            <a:endParaRPr lang="en-US" altLang="zh-CN" sz="1600" dirty="0" smtClean="0"/>
          </a:p>
        </p:txBody>
      </p:sp>
    </p:spTree>
    <p:extLst>
      <p:ext uri="{BB962C8B-B14F-4D97-AF65-F5344CB8AC3E}">
        <p14:creationId xmlns="" xmlns:p14="http://schemas.microsoft.com/office/powerpoint/2010/main" val="2963813422"/>
      </p:ext>
    </p:extLst>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3158472</TotalTime>
  <Words>1025</Words>
  <Application>Microsoft Office PowerPoint</Application>
  <PresentationFormat>全屏显示(16:9)</PresentationFormat>
  <Paragraphs>215</Paragraphs>
  <Slides>36</Slides>
  <Notes>35</Notes>
  <HiddenSlides>0</HiddenSlides>
  <MMClips>0</MMClips>
  <ScaleCrop>false</ScaleCrop>
  <HeadingPairs>
    <vt:vector size="4" baseType="variant">
      <vt:variant>
        <vt:lpstr>主题</vt:lpstr>
      </vt:variant>
      <vt:variant>
        <vt:i4>1</vt:i4>
      </vt:variant>
      <vt:variant>
        <vt:lpstr>幻灯片标题</vt:lpstr>
      </vt:variant>
      <vt:variant>
        <vt:i4>36</vt:i4>
      </vt:variant>
    </vt:vector>
  </HeadingPairs>
  <TitlesOfParts>
    <vt:vector size="37" baseType="lpstr">
      <vt:lpstr>Office 主题​​</vt:lpstr>
      <vt:lpstr>“Mass + Structure + Knowledge”： A Journey to In-depth Interpretation of  Tandem Mass Spectra Derived from RNA Oligonucleotides   “质量+结构+知识” : RNA寡聚核苷酸的 质谱深度解析路程 </vt:lpstr>
      <vt:lpstr>“最 靠 谱 的 人”（MS Super Fan) </vt:lpstr>
      <vt:lpstr>Mass Spectrometry for Biomolecular Structural Characterization</vt:lpstr>
      <vt:lpstr>MS-1 &gt; Fragmentation &gt; MS-2</vt:lpstr>
      <vt:lpstr>HCD: routinely employed in MS/MS analysis</vt:lpstr>
      <vt:lpstr>From a peptide sequence to its fragment ions</vt:lpstr>
      <vt:lpstr>‘UUUUUU’: CID (NCE=35%, m/z=353.83, z=5- )</vt:lpstr>
      <vt:lpstr>‘UUUUUU’: An annotated CID (NCE=35%)</vt:lpstr>
      <vt:lpstr>幻灯片 9</vt:lpstr>
      <vt:lpstr>“Mass + Structure + Knowledge”: towards to In-depth Interpretation of RNA Oligo’s MS/MS</vt:lpstr>
      <vt:lpstr>幻灯片 11</vt:lpstr>
      <vt:lpstr> JASMS manuscript peer review (March, 2023) </vt:lpstr>
      <vt:lpstr> “一面之词，一生感动”的一个故事 (2011-2023)</vt:lpstr>
      <vt:lpstr>Epitranscriptome: Global Chemical Modifications on RNAs</vt:lpstr>
      <vt:lpstr>“The real winner here is modified RNA”-mRNA vaccines</vt:lpstr>
      <vt:lpstr>  Reliability of RNA Modification Detections (m1A, 2017 Nature)</vt:lpstr>
      <vt:lpstr>MS/MS fragmentation of RNA vs Peptide/Protein</vt:lpstr>
      <vt:lpstr>幻灯片 18</vt:lpstr>
      <vt:lpstr>Annotation and Visualization of RNA Oligo MS/MS</vt:lpstr>
      <vt:lpstr>幻灯片 20</vt:lpstr>
      <vt:lpstr>幻灯片 21</vt:lpstr>
      <vt:lpstr>CID-based Fragmentation Behaviors of RNA Oligomers</vt:lpstr>
      <vt:lpstr> Effects of Precursor Charges on Fragmentation Patterns</vt:lpstr>
      <vt:lpstr>Percentage of Sequencing ions, M-Base and Internal Ions </vt:lpstr>
      <vt:lpstr>Distributions of Ion Intensities are Charge-dependent</vt:lpstr>
      <vt:lpstr>w ions are highly abundant when 5’ cleavage is Cytosine</vt:lpstr>
      <vt:lpstr>M-NCO-: Isotopic Evidence for Cyanate Anions</vt:lpstr>
      <vt:lpstr>M-HNCO or M-NCO-?  (isocyanic acid/cyanate anion)</vt:lpstr>
      <vt:lpstr>幻灯片 29</vt:lpstr>
      <vt:lpstr>幻灯片 30</vt:lpstr>
      <vt:lpstr>Center of Mass--Centroid (质心）</vt:lpstr>
      <vt:lpstr>Comparison of Normalized m/z Center between CID and HCD</vt:lpstr>
      <vt:lpstr>Sequence Coverage and Intensity Coverage for HCD</vt:lpstr>
      <vt:lpstr>UUUUUU: CID (NCE=35%) and EThcD</vt:lpstr>
      <vt:lpstr> Concluding Remarks</vt:lpstr>
      <vt:lpstr>Acknowledgements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CNCP-2023</dc:title>
  <dc:creator>ray sun</dc:creator>
  <cp:lastModifiedBy>pro</cp:lastModifiedBy>
  <cp:revision>119</cp:revision>
  <dcterms:created xsi:type="dcterms:W3CDTF">2023-07-11T07:29:37Z</dcterms:created>
  <dcterms:modified xsi:type="dcterms:W3CDTF">2023-08-29T21:43:44Z</dcterms:modified>
</cp:coreProperties>
</file>