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1" r:id="rId5"/>
    <p:sldId id="259" r:id="rId6"/>
    <p:sldId id="264" r:id="rId7"/>
    <p:sldId id="265" r:id="rId8"/>
    <p:sldId id="266" r:id="rId9"/>
    <p:sldId id="267" r:id="rId10"/>
    <p:sldId id="268" r:id="rId11"/>
    <p:sldId id="273" r:id="rId12"/>
    <p:sldId id="283" r:id="rId13"/>
    <p:sldId id="284" r:id="rId14"/>
    <p:sldId id="285" r:id="rId15"/>
    <p:sldId id="286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7" r:id="rId25"/>
    <p:sldId id="28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8C7FE-4FC4-4CEC-A0F0-0A6241C04582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1103F-9F04-4EE8-A1F4-027949B8B7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1103F-9F04-4EE8-A1F4-027949B8B7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31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1103F-9F04-4EE8-A1F4-027949B8B7C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6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05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8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7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57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99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8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2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84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2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06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84413-03E9-44FE-B4AF-3EB8234A22BF}" type="datetimeFigureOut">
              <a:rPr lang="zh-CN" altLang="en-US" smtClean="0"/>
              <a:t>2016/8/5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31189-A1A4-47A4-9859-47CCF87B73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54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31800" y="228283"/>
            <a:ext cx="1155192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Liquid Chromatography-Mass Spectrometry based Metabolomics Strategies Towards Clinical </a:t>
            </a: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Applications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35760" y="4059238"/>
            <a:ext cx="9144000" cy="1528762"/>
          </a:xfrm>
        </p:spPr>
        <p:txBody>
          <a:bodyPr>
            <a:normAutofit fontScale="40000" lnSpcReduction="20000"/>
          </a:bodyPr>
          <a:lstStyle/>
          <a:p>
            <a:r>
              <a:rPr lang="zh-CN" altLang="en-US" sz="9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尹沛源</a:t>
            </a:r>
            <a:endParaRPr lang="en-US" altLang="zh-CN" sz="9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中国科学院大连化学物理研究所</a:t>
            </a:r>
            <a:endParaRPr lang="zh-CN" altLang="en-US" sz="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234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6400" y="629920"/>
            <a:ext cx="865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Advantages of pseudotargeted metabolomics strategy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6560" y="1320800"/>
            <a:ext cx="7305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Improved sensitivity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Better Repeatability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Better Linearity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Easier data handling</a:t>
            </a:r>
            <a:endParaRPr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1676400" y="3796784"/>
            <a:ext cx="865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Still challenging for clinical applications…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85440" y="4320004"/>
            <a:ext cx="730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Automatic raw data refining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Stability in large scale sample set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Calibration algorithm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7606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40" y="1058310"/>
            <a:ext cx="6954094" cy="54542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3920" y="325120"/>
            <a:ext cx="1095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Improved pseudotargeted metabolomics strategy for clinical applications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414817" y="6471920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dvOT65f8a23b.I"/>
              </a:rPr>
              <a:t>Anal. Chem. </a:t>
            </a:r>
            <a:r>
              <a:rPr lang="en-US" altLang="zh-CN" sz="1200" b="1" dirty="0">
                <a:latin typeface="AdvOT46dcae81"/>
              </a:rPr>
              <a:t>2015, 87, 5050</a:t>
            </a:r>
            <a:r>
              <a:rPr lang="en-US" altLang="zh-CN" sz="1200" b="1" dirty="0">
                <a:latin typeface="AdvOT8608a8d1+22"/>
              </a:rPr>
              <a:t>−</a:t>
            </a:r>
            <a:r>
              <a:rPr lang="en-US" altLang="zh-CN" sz="1200" b="1" dirty="0">
                <a:latin typeface="AdvOT46dcae81"/>
              </a:rPr>
              <a:t>5055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4232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797127"/>
            <a:ext cx="9200620" cy="56913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638337" y="6596390"/>
            <a:ext cx="23711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>
                <a:latin typeface="AdvOT65f8a23b.I"/>
              </a:rPr>
              <a:t>Anal. Chem. </a:t>
            </a:r>
            <a:r>
              <a:rPr lang="en-US" altLang="zh-CN" sz="1100" b="1" dirty="0">
                <a:latin typeface="AdvOT46dcae81"/>
              </a:rPr>
              <a:t>2014, 86, 3793</a:t>
            </a:r>
            <a:r>
              <a:rPr lang="en-US" altLang="zh-CN" sz="1100" b="1" dirty="0">
                <a:latin typeface="AdvOT8608a8d1+22"/>
              </a:rPr>
              <a:t>−</a:t>
            </a:r>
            <a:r>
              <a:rPr lang="en-US" altLang="zh-CN" sz="1100" b="1" dirty="0">
                <a:latin typeface="AdvOT46dcae81"/>
              </a:rPr>
              <a:t>3800</a:t>
            </a:r>
            <a:endParaRPr lang="zh-CN" altLang="en-US" sz="32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883920" y="325120"/>
            <a:ext cx="1095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Ion fusion: reduction of massive data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1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5" y="407860"/>
            <a:ext cx="4919377" cy="62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2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199350"/>
            <a:ext cx="8233042" cy="40228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69440" y="5547360"/>
            <a:ext cx="5394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dvOT2e364b11"/>
              </a:rPr>
              <a:t>Comparison of the AUC and ERD to the datasets</a:t>
            </a:r>
          </a:p>
          <a:p>
            <a:r>
              <a:rPr lang="en-US" altLang="zh-CN" dirty="0">
                <a:latin typeface="AdvOT2e364b11"/>
              </a:rPr>
              <a:t>with and without ion fusion using </a:t>
            </a:r>
            <a:r>
              <a:rPr lang="en-US" altLang="zh-CN" dirty="0" smtClean="0">
                <a:latin typeface="AdvOT2e364b11"/>
              </a:rPr>
              <a:t>VIP </a:t>
            </a:r>
            <a:r>
              <a:rPr lang="en-US" altLang="zh-CN" dirty="0">
                <a:latin typeface="AdvOT2e364b11"/>
              </a:rPr>
              <a:t>method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83920" y="325120"/>
            <a:ext cx="1095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Effects of ion fusion methods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5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440" y="997642"/>
            <a:ext cx="5293360" cy="56296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414817" y="6471920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dvOT65f8a23b.I"/>
              </a:rPr>
              <a:t>Anal. Chem. </a:t>
            </a:r>
            <a:r>
              <a:rPr lang="en-US" altLang="zh-CN" sz="1200" b="1" dirty="0">
                <a:latin typeface="AdvOT46dcae81"/>
              </a:rPr>
              <a:t>2015, 87, 5050</a:t>
            </a:r>
            <a:r>
              <a:rPr lang="en-US" altLang="zh-CN" sz="1200" b="1" dirty="0">
                <a:latin typeface="AdvOT8608a8d1+22"/>
              </a:rPr>
              <a:t>−</a:t>
            </a:r>
            <a:r>
              <a:rPr lang="en-US" altLang="zh-CN" sz="1200" b="1" dirty="0">
                <a:latin typeface="AdvOT46dcae81"/>
              </a:rPr>
              <a:t>5055</a:t>
            </a:r>
            <a:endParaRPr lang="zh-CN" altLang="en-US" sz="3600" b="1" dirty="0"/>
          </a:p>
        </p:txBody>
      </p:sp>
      <p:sp>
        <p:nvSpPr>
          <p:cNvPr id="4" name="矩形 3"/>
          <p:cNvSpPr/>
          <p:nvPr/>
        </p:nvSpPr>
        <p:spPr>
          <a:xfrm>
            <a:off x="558800" y="301675"/>
            <a:ext cx="1035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Comparison of metabolites coverage of </a:t>
            </a:r>
            <a:r>
              <a:rPr lang="en-US" altLang="zh-CN" b="1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nontargeted</a:t>
            </a:r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pseudotargeted metabolomics</a:t>
            </a:r>
            <a:endParaRPr lang="zh-CN" altLang="en-US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35697" y="4506358"/>
            <a:ext cx="3244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software tool,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MRM-Ion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Pair Finder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was performed by the in-house coded algorithms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with the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Matlab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environment (Version 7.14.0.739, R2012a, 64-bit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).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Available online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944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360" y="892665"/>
            <a:ext cx="6464025" cy="57824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8800" y="301675"/>
            <a:ext cx="10038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 application of “MRM ion finder” in a clinical study </a:t>
            </a:r>
            <a:endParaRPr lang="zh-CN" altLang="en-US" sz="2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414817" y="6471920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dvOT65f8a23b.I"/>
              </a:rPr>
              <a:t>Anal. Chem. </a:t>
            </a:r>
            <a:r>
              <a:rPr lang="en-US" altLang="zh-CN" sz="1200" b="1" dirty="0">
                <a:latin typeface="AdvOT46dcae81"/>
              </a:rPr>
              <a:t>2015, 87, 5050</a:t>
            </a:r>
            <a:r>
              <a:rPr lang="en-US" altLang="zh-CN" sz="1200" b="1" dirty="0">
                <a:latin typeface="AdvOT8608a8d1+22"/>
              </a:rPr>
              <a:t>−</a:t>
            </a:r>
            <a:r>
              <a:rPr lang="en-US" altLang="zh-CN" sz="1200" b="1" dirty="0">
                <a:latin typeface="AdvOT46dcae81"/>
              </a:rPr>
              <a:t>5055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4991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74" y="1139416"/>
            <a:ext cx="10150651" cy="45791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3920" y="325120"/>
            <a:ext cx="1095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Pseudotargeted methods in large scale clinical study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235281" y="6511518"/>
            <a:ext cx="2743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1050" dirty="0">
                <a:solidFill>
                  <a:srgbClr val="000000"/>
                </a:solidFill>
                <a:latin typeface="EENGL F+ Gulliver IT"/>
              </a:rPr>
              <a:t>J. Chromatogr. A 1437 (2016) 127–136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0452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3628"/>
          <a:stretch/>
        </p:blipFill>
        <p:spPr>
          <a:xfrm>
            <a:off x="141940" y="700805"/>
            <a:ext cx="11836400" cy="25026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35281" y="6511518"/>
            <a:ext cx="2743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1050" dirty="0">
                <a:solidFill>
                  <a:srgbClr val="000000"/>
                </a:solidFill>
                <a:latin typeface="EENGL F+ Gulliver IT"/>
              </a:rPr>
              <a:t>J. Chromatogr. A 1437 (2016) 127–136 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53419"/>
            <a:ext cx="91440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999319" y="3569454"/>
            <a:ext cx="412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samples running sequence of 4 batches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1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14" y="1230901"/>
            <a:ext cx="6780587" cy="52806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35281" y="6511518"/>
            <a:ext cx="2743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1050" dirty="0">
                <a:solidFill>
                  <a:srgbClr val="000000"/>
                </a:solidFill>
                <a:latin typeface="EENGL F+ Gulliver IT"/>
              </a:rPr>
              <a:t>J. Chromatogr. A 1437 (2016) 127–136 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572512" y="576875"/>
            <a:ext cx="8700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Optimization of the QC samples for the large-scale metabolomics </a:t>
            </a:r>
            <a:endParaRPr lang="zh-CN" altLang="en-US" sz="5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70833" y="1715998"/>
            <a:ext cx="26997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performance of two QC samples 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19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27760" y="441960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Metabolomics</a:t>
            </a:r>
            <a:r>
              <a:rPr lang="en-US" altLang="zh-CN" sz="3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From sample to clinic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842760" y="1675448"/>
            <a:ext cx="2362200" cy="1295400"/>
            <a:chOff x="0" y="768"/>
            <a:chExt cx="5760" cy="3186"/>
          </a:xfrm>
        </p:grpSpPr>
        <p:pic>
          <p:nvPicPr>
            <p:cNvPr id="5" name="Picture 7" descr="未标题-1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5760" cy="3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434" y="768"/>
              <a:ext cx="812" cy="1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zh-CN" sz="3600"/>
            </a:p>
          </p:txBody>
        </p:sp>
      </p:grpSp>
      <p:pic>
        <p:nvPicPr>
          <p:cNvPr id="7" name="Picture 13" descr="图片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48" y="2970848"/>
            <a:ext cx="23622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img3d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4266248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lsca_110_6460-LCQQQ-RRLC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0" y="1675448"/>
            <a:ext cx="2438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dimenc521_15fp_131x145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794"/>
          <a:stretch>
            <a:fillRect/>
          </a:stretch>
        </p:blipFill>
        <p:spPr bwMode="auto">
          <a:xfrm>
            <a:off x="5013960" y="2970848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data_analys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970848"/>
            <a:ext cx="243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ko006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73" y="4223385"/>
            <a:ext cx="2133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6" descr="20075281449376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" y="1675448"/>
            <a:ext cx="1752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 descr="istockphoto_6100987-doctor-s-diagnosi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60" y="4190048"/>
            <a:ext cx="1981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7299960" y="563784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/>
              <a:t>Diagnosis</a:t>
            </a:r>
          </a:p>
        </p:txBody>
      </p:sp>
    </p:spTree>
    <p:extLst>
      <p:ext uri="{BB962C8B-B14F-4D97-AF65-F5344CB8AC3E}">
        <p14:creationId xmlns:p14="http://schemas.microsoft.com/office/powerpoint/2010/main" val="35074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144099"/>
            <a:ext cx="3891280" cy="549437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35281" y="6511518"/>
            <a:ext cx="2743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1050" dirty="0">
                <a:solidFill>
                  <a:srgbClr val="000000"/>
                </a:solidFill>
                <a:latin typeface="EENGL F+ Gulliver IT"/>
              </a:rPr>
              <a:t>J. Chromatogr. A 1437 (2016) 127–136 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701119" y="527278"/>
            <a:ext cx="9294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Optimization of the QC measurement frequency for the large-scale metabolomics </a:t>
            </a:r>
            <a:endParaRPr lang="zh-CN" altLang="en-US" sz="48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8340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40" y="1003660"/>
            <a:ext cx="6050685" cy="55078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35281" y="6511518"/>
            <a:ext cx="2743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1050" dirty="0">
                <a:solidFill>
                  <a:srgbClr val="000000"/>
                </a:solidFill>
                <a:latin typeface="EENGL F+ Gulliver IT"/>
              </a:rPr>
              <a:t>J. Chromatogr. A 1437 (2016) 127–136 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1077039" y="394582"/>
            <a:ext cx="8721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of the optimized strategy to data integration of multiple batches </a:t>
            </a:r>
            <a:endParaRPr lang="zh-CN" altLang="en-US" sz="48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4061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441" y="742059"/>
            <a:ext cx="6553200" cy="57694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35281" y="6511518"/>
            <a:ext cx="27430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1050" dirty="0">
                <a:solidFill>
                  <a:srgbClr val="000000"/>
                </a:solidFill>
                <a:latin typeface="EENGL F+ Gulliver IT"/>
              </a:rPr>
              <a:t>J. Chromatogr. A 1437 (2016) 127–136 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465455" y="288088"/>
            <a:ext cx="105107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of the optimized strategy to extend the analytical time of a single batch </a:t>
            </a:r>
            <a:endParaRPr lang="zh-CN" altLang="en-US" sz="5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9984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右箭头 2"/>
          <p:cNvSpPr/>
          <p:nvPr/>
        </p:nvSpPr>
        <p:spPr>
          <a:xfrm>
            <a:off x="5736122" y="2351322"/>
            <a:ext cx="1761424" cy="539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736123" y="1610177"/>
            <a:ext cx="1414914" cy="74114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采样分析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975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例样本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09301" y="1936325"/>
            <a:ext cx="2184936" cy="1271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每个样本测得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712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代谢物离子，包括</a:t>
            </a:r>
            <a:r>
              <a:rPr lang="en-US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212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种已知代谢物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449420" y="3872114"/>
            <a:ext cx="2839452" cy="84702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挖掘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8517824" y="3371600"/>
            <a:ext cx="702644" cy="413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1" descr="D:\workshop\重大专项\十二五自评价\图片1.png"/>
          <p:cNvPicPr>
            <a:picLocks noChangeAspect="1" noChangeArrowheads="1"/>
          </p:cNvPicPr>
          <p:nvPr/>
        </p:nvPicPr>
        <p:blipFill rotWithShape="1">
          <a:blip r:embed="rId2" cstate="print"/>
          <a:srcRect t="25412" r="76633" b="56539"/>
          <a:stretch/>
        </p:blipFill>
        <p:spPr bwMode="auto">
          <a:xfrm>
            <a:off x="5543616" y="921284"/>
            <a:ext cx="1881467" cy="683393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7776678" y="5383281"/>
            <a:ext cx="2184936" cy="926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筛选出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候选代谢物标志物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8517824" y="4844266"/>
            <a:ext cx="664143" cy="413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 rot="10800000">
            <a:off x="5447364" y="5485023"/>
            <a:ext cx="2093496" cy="723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6010169" y="6116854"/>
            <a:ext cx="1414914" cy="74114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新采样分析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1053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例样本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1" descr="D:\workshop\重大专项\十二五自评价\图片1.png"/>
          <p:cNvPicPr>
            <a:picLocks noChangeAspect="1" noChangeArrowheads="1"/>
          </p:cNvPicPr>
          <p:nvPr/>
        </p:nvPicPr>
        <p:blipFill rotWithShape="1">
          <a:blip r:embed="rId2" cstate="print"/>
          <a:srcRect l="76205" t="14480" b="56539"/>
          <a:stretch/>
        </p:blipFill>
        <p:spPr bwMode="auto">
          <a:xfrm>
            <a:off x="5803045" y="4502568"/>
            <a:ext cx="1915882" cy="1097281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3839946" y="5479894"/>
            <a:ext cx="1578090" cy="9267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候选代谢标志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 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右箭头 14"/>
          <p:cNvSpPr/>
          <p:nvPr/>
        </p:nvSpPr>
        <p:spPr>
          <a:xfrm rot="10800000">
            <a:off x="3041049" y="5581636"/>
            <a:ext cx="770022" cy="723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1685209" y="5330001"/>
            <a:ext cx="1249962" cy="12725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代谢标志物试剂盒申报准备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698596" y="910476"/>
            <a:ext cx="8358246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4"/>
          <a:stretch>
            <a:fillRect/>
          </a:stretch>
        </p:blipFill>
        <p:spPr bwMode="auto">
          <a:xfrm>
            <a:off x="1685209" y="986380"/>
            <a:ext cx="3646652" cy="144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8"/>
          <a:stretch>
            <a:fillRect/>
          </a:stretch>
        </p:blipFill>
        <p:spPr bwMode="auto">
          <a:xfrm>
            <a:off x="1698595" y="2432080"/>
            <a:ext cx="3633265" cy="1279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480741" y="318568"/>
            <a:ext cx="842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 of </a:t>
            </a:r>
            <a:r>
              <a:rPr lang="en-US" altLang="zh-CN" sz="20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scale metabolomics methods in a clinical study</a:t>
            </a:r>
            <a:endParaRPr lang="zh-CN" altLang="en-US" sz="5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4633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0"/>
          <p:cNvSpPr txBox="1">
            <a:spLocks noChangeArrowheads="1"/>
          </p:cNvSpPr>
          <p:nvPr/>
        </p:nvSpPr>
        <p:spPr bwMode="auto">
          <a:xfrm>
            <a:off x="1005840" y="594360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dirty="0" smtClean="0">
                <a:solidFill>
                  <a:srgbClr val="00B0F0"/>
                </a:solidFill>
              </a:rPr>
              <a:t>Summary</a:t>
            </a:r>
            <a:endParaRPr lang="en-US" altLang="zh-CN" sz="3600" dirty="0">
              <a:solidFill>
                <a:srgbClr val="00B0F0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778000" y="1452880"/>
            <a:ext cx="7995920" cy="1016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611120" y="2021840"/>
            <a:ext cx="7305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Pseudotargeted methods improve the data quality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Automatic  ion-pair picking methods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QC calibration methods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Suitable for large scale metabolomics studies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08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0"/>
          <p:cNvSpPr txBox="1">
            <a:spLocks noChangeArrowheads="1"/>
          </p:cNvSpPr>
          <p:nvPr/>
        </p:nvSpPr>
        <p:spPr bwMode="auto">
          <a:xfrm>
            <a:off x="1005840" y="594360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dirty="0" smtClean="0">
                <a:solidFill>
                  <a:srgbClr val="00B0F0"/>
                </a:solidFill>
              </a:rPr>
              <a:t>Acknowledgement </a:t>
            </a:r>
            <a:endParaRPr lang="en-US" altLang="zh-CN" sz="3600" dirty="0">
              <a:solidFill>
                <a:srgbClr val="00B0F0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778000" y="1452880"/>
            <a:ext cx="7995920" cy="1016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2153920"/>
            <a:ext cx="4234627" cy="240950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29680" y="2481508"/>
            <a:ext cx="3931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Prof. </a:t>
            </a:r>
            <a:r>
              <a:rPr lang="en-US" altLang="zh-CN" dirty="0" err="1" smtClean="0"/>
              <a:t>Guowang</a:t>
            </a:r>
            <a:r>
              <a:rPr lang="en-US" altLang="zh-CN" dirty="0" smtClean="0"/>
              <a:t> Xu &amp; Group 1808: Metabolomics center in DICP.</a:t>
            </a:r>
          </a:p>
          <a:p>
            <a:endParaRPr lang="en-US" altLang="zh-CN" dirty="0"/>
          </a:p>
          <a:p>
            <a:r>
              <a:rPr lang="en-US" altLang="zh-CN" dirty="0" smtClean="0"/>
              <a:t>NSFC</a:t>
            </a:r>
          </a:p>
          <a:p>
            <a:r>
              <a:rPr lang="en-US" altLang="zh-CN" dirty="0" smtClean="0"/>
              <a:t>State key projects from MOST </a:t>
            </a:r>
          </a:p>
          <a:p>
            <a:r>
              <a:rPr lang="en-US" altLang="zh-CN" dirty="0" smtClean="0"/>
              <a:t>DICP</a:t>
            </a:r>
          </a:p>
          <a:p>
            <a:r>
              <a:rPr lang="en-US" altLang="zh-CN" dirty="0" smtClean="0"/>
              <a:t>Collaborators in the Hospitals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940560" y="5254303"/>
            <a:ext cx="793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</a:rPr>
              <a:t>Thanks for your attention!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8440" cy="752475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00B0F0"/>
                </a:solidFill>
              </a:rPr>
              <a:t>Application of metabolomics in clinic</a:t>
            </a:r>
            <a:endParaRPr lang="zh-CN" altLang="en-US" sz="3600" b="1" dirty="0">
              <a:solidFill>
                <a:srgbClr val="00B0F0"/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84455" y="6550025"/>
            <a:ext cx="563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1400" dirty="0">
                <a:solidFill>
                  <a:srgbClr val="000000"/>
                </a:solidFill>
              </a:rPr>
              <a:t>Cristina </a:t>
            </a:r>
            <a:r>
              <a:rPr lang="en-US" altLang="zh-CN" sz="1400" dirty="0" err="1">
                <a:solidFill>
                  <a:srgbClr val="000000"/>
                </a:solidFill>
              </a:rPr>
              <a:t>Menni</a:t>
            </a:r>
            <a:r>
              <a:rPr lang="en-US" altLang="zh-CN" sz="1400" dirty="0">
                <a:solidFill>
                  <a:srgbClr val="000000"/>
                </a:solidFill>
              </a:rPr>
              <a:t> et al., International Journal of Epidemiology 2013;1–9</a:t>
            </a:r>
            <a:endParaRPr lang="zh-CN" altLang="en-US" sz="1400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t="10564" r="12589" b="19516"/>
          <a:stretch>
            <a:fillRect/>
          </a:stretch>
        </p:blipFill>
        <p:spPr bwMode="auto">
          <a:xfrm>
            <a:off x="1425823" y="1940560"/>
            <a:ext cx="4294257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>
          <a:xfrm>
            <a:off x="5313680" y="1940560"/>
            <a:ext cx="538480" cy="2844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 descr="图片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7842" y="1793240"/>
            <a:ext cx="4304349" cy="359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269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0881360" cy="1357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>
                <a:solidFill>
                  <a:srgbClr val="00B0F0"/>
                </a:solidFill>
              </a:rPr>
              <a:t>Procedures of metabolomics study</a:t>
            </a:r>
            <a:endParaRPr lang="zh-CN" altLang="en-US" sz="4000" dirty="0">
              <a:solidFill>
                <a:srgbClr val="00B0F0"/>
              </a:solidFill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8425180" y="3000372"/>
            <a:ext cx="2628900" cy="2046288"/>
            <a:chOff x="3024" y="2784"/>
            <a:chExt cx="1656" cy="1289"/>
          </a:xfrm>
          <a:noFill/>
        </p:grpSpPr>
        <p:pic>
          <p:nvPicPr>
            <p:cNvPr id="5" name="Picture 9" descr="dimenc521_15fp_131x14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24" y="2784"/>
              <a:ext cx="953" cy="1056"/>
            </a:xfrm>
            <a:prstGeom prst="rect">
              <a:avLst/>
            </a:prstGeom>
            <a:grpFill/>
          </p:spPr>
        </p:pic>
        <p:sp>
          <p:nvSpPr>
            <p:cNvPr id="6" name="Text Box 22"/>
            <p:cNvSpPr txBox="1">
              <a:spLocks noChangeArrowheads="1"/>
            </p:cNvSpPr>
            <p:nvPr/>
          </p:nvSpPr>
          <p:spPr bwMode="auto">
            <a:xfrm>
              <a:off x="3168" y="3840"/>
              <a:ext cx="1512" cy="2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b="1" dirty="0"/>
                <a:t>Data </a:t>
              </a:r>
              <a:r>
                <a:rPr lang="en-US" altLang="zh-CN" b="1" dirty="0" smtClean="0"/>
                <a:t>analysis</a:t>
              </a:r>
              <a:endParaRPr lang="en-US" altLang="zh-CN" dirty="0"/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552990" y="3571877"/>
            <a:ext cx="2571750" cy="1131888"/>
            <a:chOff x="0" y="1872"/>
            <a:chExt cx="1620" cy="713"/>
          </a:xfrm>
          <a:noFill/>
        </p:grpSpPr>
        <p:pic>
          <p:nvPicPr>
            <p:cNvPr id="8" name="Picture 7" descr="试管与试瓶预览图 点击看大图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" y="1872"/>
              <a:ext cx="436" cy="504"/>
            </a:xfrm>
            <a:prstGeom prst="rect">
              <a:avLst/>
            </a:prstGeom>
            <a:grpFill/>
          </p:spPr>
        </p:pic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0" y="2352"/>
              <a:ext cx="1620" cy="2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b="1" dirty="0"/>
                <a:t>Sample pretreatment</a:t>
              </a:r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1910080" y="1214422"/>
            <a:ext cx="2133600" cy="2452689"/>
            <a:chOff x="1056" y="576"/>
            <a:chExt cx="1344" cy="1545"/>
          </a:xfrm>
          <a:noFill/>
        </p:grpSpPr>
        <p:pic>
          <p:nvPicPr>
            <p:cNvPr id="11" name="Picture 5" descr="未标题-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56" y="576"/>
              <a:ext cx="779" cy="912"/>
            </a:xfrm>
            <a:prstGeom prst="rect">
              <a:avLst/>
            </a:prstGeom>
            <a:grpFill/>
          </p:spPr>
        </p:pic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152" y="1296"/>
              <a:ext cx="1248" cy="825"/>
              <a:chOff x="1152" y="1296"/>
              <a:chExt cx="1248" cy="825"/>
            </a:xfrm>
            <a:grpFill/>
          </p:grpSpPr>
          <p:sp>
            <p:nvSpPr>
              <p:cNvPr id="13" name="AutoShape 10"/>
              <p:cNvSpPr>
                <a:spLocks noChangeArrowheads="1"/>
              </p:cNvSpPr>
              <p:nvPr/>
            </p:nvSpPr>
            <p:spPr bwMode="auto">
              <a:xfrm rot="19978487" flipH="1">
                <a:off x="1654" y="1625"/>
                <a:ext cx="181" cy="496"/>
              </a:xfrm>
              <a:prstGeom prst="downArrow">
                <a:avLst>
                  <a:gd name="adj1" fmla="val 50000"/>
                  <a:gd name="adj2" fmla="val 81250"/>
                </a:avLst>
              </a:prstGeom>
              <a:grpFill/>
              <a:ln>
                <a:solidFill>
                  <a:schemeClr val="accent3">
                    <a:lumMod val="75000"/>
                  </a:schemeClr>
                </a:solidFill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" name="Text Box 19"/>
              <p:cNvSpPr txBox="1">
                <a:spLocks noChangeArrowheads="1"/>
              </p:cNvSpPr>
              <p:nvPr/>
            </p:nvSpPr>
            <p:spPr bwMode="auto">
              <a:xfrm>
                <a:off x="1152" y="1296"/>
                <a:ext cx="1248" cy="23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b="1" dirty="0"/>
                  <a:t>Sample collection</a:t>
                </a:r>
              </a:p>
            </p:txBody>
          </p:sp>
        </p:grpSp>
      </p:grpSp>
      <p:grpSp>
        <p:nvGrpSpPr>
          <p:cNvPr id="15" name="Group 38"/>
          <p:cNvGrpSpPr>
            <a:grpSpLocks/>
          </p:cNvGrpSpPr>
          <p:nvPr/>
        </p:nvGrpSpPr>
        <p:grpSpPr bwMode="auto">
          <a:xfrm>
            <a:off x="5196196" y="3357562"/>
            <a:ext cx="3038475" cy="1970088"/>
            <a:chOff x="816" y="3120"/>
            <a:chExt cx="1914" cy="1241"/>
          </a:xfrm>
          <a:noFill/>
        </p:grpSpPr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>
              <a:off x="2346" y="3435"/>
              <a:ext cx="384" cy="195"/>
            </a:xfrm>
            <a:prstGeom prst="rightArrow">
              <a:avLst>
                <a:gd name="adj1" fmla="val 50000"/>
                <a:gd name="adj2" fmla="val 40000"/>
              </a:avLst>
            </a:prstGeom>
            <a:grpFill/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906" y="4128"/>
              <a:ext cx="1302" cy="2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b="1" dirty="0" smtClean="0"/>
                <a:t>Instrument analysis</a:t>
              </a:r>
              <a:endParaRPr lang="en-US" altLang="zh-CN" b="1" dirty="0"/>
            </a:p>
          </p:txBody>
        </p:sp>
        <p:pic>
          <p:nvPicPr>
            <p:cNvPr id="18" name="Picture 3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6" y="3120"/>
              <a:ext cx="1332" cy="976"/>
            </a:xfrm>
            <a:prstGeom prst="rect">
              <a:avLst/>
            </a:prstGeom>
            <a:grpFill/>
          </p:spPr>
        </p:pic>
      </p:grp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4338940" y="3857628"/>
            <a:ext cx="609600" cy="309563"/>
          </a:xfrm>
          <a:prstGeom prst="rightArrow">
            <a:avLst>
              <a:gd name="adj1" fmla="val 50000"/>
              <a:gd name="adj2" fmla="val 40000"/>
            </a:avLst>
          </a:prstGeom>
          <a:noFill/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TextBox 84"/>
          <p:cNvSpPr txBox="1"/>
          <p:nvPr/>
        </p:nvSpPr>
        <p:spPr>
          <a:xfrm>
            <a:off x="3910312" y="1643050"/>
            <a:ext cx="33575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Preanalytical aspects: collection, operation, transportation, storage </a:t>
            </a:r>
            <a:endParaRPr lang="zh-CN" altLang="en-US" dirty="0"/>
          </a:p>
        </p:txBody>
      </p:sp>
      <p:sp>
        <p:nvSpPr>
          <p:cNvPr id="21" name="TextBox 85"/>
          <p:cNvSpPr txBox="1"/>
          <p:nvPr/>
        </p:nvSpPr>
        <p:spPr>
          <a:xfrm>
            <a:off x="2267238" y="4786322"/>
            <a:ext cx="235745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Quenching, Chosen of solvents &amp; methods, Internal standards...</a:t>
            </a:r>
            <a:endParaRPr lang="zh-CN" altLang="en-US" dirty="0"/>
          </a:p>
        </p:txBody>
      </p:sp>
      <p:sp>
        <p:nvSpPr>
          <p:cNvPr id="22" name="TextBox 86"/>
          <p:cNvSpPr txBox="1"/>
          <p:nvPr/>
        </p:nvSpPr>
        <p:spPr>
          <a:xfrm>
            <a:off x="5124758" y="5429264"/>
            <a:ext cx="250033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Instrument optimization, MS methods, mobile phase, pooled QC samples...</a:t>
            </a:r>
            <a:endParaRPr lang="zh-CN" altLang="en-US" dirty="0"/>
          </a:p>
        </p:txBody>
      </p:sp>
      <p:sp>
        <p:nvSpPr>
          <p:cNvPr id="23" name="TextBox 87"/>
          <p:cNvSpPr txBox="1"/>
          <p:nvPr/>
        </p:nvSpPr>
        <p:spPr>
          <a:xfrm>
            <a:off x="8268030" y="5072074"/>
            <a:ext cx="250033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Peak detection, alignment, </a:t>
            </a:r>
            <a:r>
              <a:rPr lang="en-US" altLang="zh-CN" dirty="0" err="1" smtClean="0"/>
              <a:t>denoise</a:t>
            </a:r>
            <a:r>
              <a:rPr lang="en-US" altLang="zh-CN" dirty="0" smtClean="0"/>
              <a:t>, scaling, feature selection, modeling, prediction and classification...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273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840" y="30416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00B0F0"/>
                </a:solidFill>
              </a:rPr>
              <a:t>Challenges for LC MS based metabolomics in clinic</a:t>
            </a:r>
            <a:endParaRPr lang="zh-CN" altLang="en-US" sz="3600" b="1" dirty="0">
              <a:solidFill>
                <a:srgbClr val="00B0F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3920" y="1798320"/>
            <a:ext cx="8849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/>
              <a:t>1, Sample collection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2, Standard operation procedure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3, High quality data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4, Data analysis and </a:t>
            </a:r>
            <a:r>
              <a:rPr lang="en-US" altLang="zh-CN" sz="3200" dirty="0" smtClean="0"/>
              <a:t>validation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5,Large scale samples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6478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200" y="134248"/>
            <a:ext cx="918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Pseudotargeted </a:t>
            </a:r>
            <a:r>
              <a:rPr lang="en-US" altLang="zh-CN" sz="2800" dirty="0" smtClean="0">
                <a:solidFill>
                  <a:srgbClr val="00B0F0"/>
                </a:solidFill>
              </a:rPr>
              <a:t>metabolomics strategy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529" y="1202451"/>
            <a:ext cx="6159663" cy="56758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326640" y="1071860"/>
            <a:ext cx="9530080" cy="1173500"/>
            <a:chOff x="2326640" y="868660"/>
            <a:chExt cx="9530080" cy="1173500"/>
          </a:xfrm>
        </p:grpSpPr>
        <p:sp>
          <p:nvSpPr>
            <p:cNvPr id="4" name="椭圆 3"/>
            <p:cNvSpPr/>
            <p:nvPr/>
          </p:nvSpPr>
          <p:spPr>
            <a:xfrm>
              <a:off x="2326640" y="868660"/>
              <a:ext cx="7203440" cy="11735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530080" y="1224577"/>
              <a:ext cx="2326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0B0F0"/>
                  </a:solidFill>
                </a:rPr>
                <a:t>Sample directed</a:t>
              </a:r>
              <a:endParaRPr lang="zh-CN" altLang="en-US" sz="24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458720" y="3341196"/>
            <a:ext cx="9743440" cy="1860044"/>
            <a:chOff x="2123440" y="756220"/>
            <a:chExt cx="9743440" cy="1860044"/>
          </a:xfrm>
        </p:grpSpPr>
        <p:sp>
          <p:nvSpPr>
            <p:cNvPr id="9" name="椭圆 8"/>
            <p:cNvSpPr/>
            <p:nvPr/>
          </p:nvSpPr>
          <p:spPr>
            <a:xfrm>
              <a:off x="2123440" y="756220"/>
              <a:ext cx="7203440" cy="18600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123680" y="1455409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0B0F0"/>
                  </a:solidFill>
                </a:rPr>
                <a:t>Information refining</a:t>
              </a:r>
              <a:endParaRPr lang="zh-CN" altLang="en-US" sz="24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458960" y="606624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</a:rPr>
              <a:t>Data acquisition</a:t>
            </a:r>
            <a:endParaRPr lang="zh-CN" altLang="en-US" sz="2400" b="1" dirty="0">
              <a:solidFill>
                <a:srgbClr val="00B0F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662160" y="6629994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dvOT65f8a23b.I"/>
              </a:rPr>
              <a:t>Anal. Chem. </a:t>
            </a:r>
            <a:r>
              <a:rPr lang="en-US" altLang="zh-CN" sz="1200" b="1" dirty="0">
                <a:latin typeface="AdvOT46dcae81"/>
              </a:rPr>
              <a:t>2013, 85, 8326</a:t>
            </a:r>
            <a:r>
              <a:rPr lang="en-US" altLang="zh-CN" sz="1200" b="1" dirty="0">
                <a:latin typeface="AdvOT8608a8d1+22"/>
              </a:rPr>
              <a:t>−</a:t>
            </a:r>
            <a:r>
              <a:rPr lang="en-US" altLang="zh-CN" sz="1200" b="1" dirty="0">
                <a:latin typeface="AdvOT46dcae81"/>
              </a:rPr>
              <a:t>8333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5740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298" y="1090600"/>
            <a:ext cx="7670265" cy="486718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662160" y="6629994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dvOT65f8a23b.I"/>
              </a:rPr>
              <a:t>Anal. Chem. </a:t>
            </a:r>
            <a:r>
              <a:rPr lang="en-US" altLang="zh-CN" sz="1200" b="1" dirty="0">
                <a:latin typeface="AdvOT46dcae81"/>
              </a:rPr>
              <a:t>2013, 85, 8326</a:t>
            </a:r>
            <a:r>
              <a:rPr lang="en-US" altLang="zh-CN" sz="1200" b="1" dirty="0">
                <a:latin typeface="AdvOT8608a8d1+22"/>
              </a:rPr>
              <a:t>−</a:t>
            </a:r>
            <a:r>
              <a:rPr lang="en-US" altLang="zh-CN" sz="1200" b="1" dirty="0">
                <a:latin typeface="AdvOT46dcae81"/>
              </a:rPr>
              <a:t>8333</a:t>
            </a:r>
            <a:endParaRPr lang="zh-CN" altLang="en-US" sz="36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944880" y="1744749"/>
            <a:ext cx="383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High throughput metabolic profiling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2880" y="164728"/>
            <a:ext cx="918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Selection of target ion pair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1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20" y="1038186"/>
            <a:ext cx="6370880" cy="515941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662160" y="6629994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dvOT65f8a23b.I"/>
              </a:rPr>
              <a:t>Anal. Chem. </a:t>
            </a:r>
            <a:r>
              <a:rPr lang="en-US" altLang="zh-CN" sz="1200" b="1" dirty="0">
                <a:latin typeface="AdvOT46dcae81"/>
              </a:rPr>
              <a:t>2013, 85, 8326</a:t>
            </a:r>
            <a:r>
              <a:rPr lang="en-US" altLang="zh-CN" sz="1200" b="1" dirty="0">
                <a:latin typeface="AdvOT8608a8d1+22"/>
              </a:rPr>
              <a:t>−</a:t>
            </a:r>
            <a:r>
              <a:rPr lang="en-US" altLang="zh-CN" sz="1200" b="1" dirty="0">
                <a:latin typeface="AdvOT46dcae81"/>
              </a:rPr>
              <a:t>8333</a:t>
            </a:r>
            <a:endParaRPr lang="zh-CN" altLang="en-US" sz="3600" b="1" dirty="0"/>
          </a:p>
        </p:txBody>
      </p:sp>
      <p:sp>
        <p:nvSpPr>
          <p:cNvPr id="5" name="下箭头 4"/>
          <p:cNvSpPr/>
          <p:nvPr/>
        </p:nvSpPr>
        <p:spPr>
          <a:xfrm>
            <a:off x="5791200" y="2387600"/>
            <a:ext cx="162560" cy="2235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7000240" y="2387600"/>
            <a:ext cx="162560" cy="2235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8097520" y="2387600"/>
            <a:ext cx="162560" cy="2235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58400" y="1818640"/>
            <a:ext cx="183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~2000 ions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14560" y="4886960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~400 ions pairs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85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8400" y="694412"/>
            <a:ext cx="613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F0"/>
                </a:solidFill>
              </a:rPr>
              <a:t>Improved data quality for metabolomics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280" y="1732868"/>
            <a:ext cx="9443819" cy="41202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662160" y="6629994"/>
            <a:ext cx="2569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dvOT65f8a23b.I"/>
              </a:rPr>
              <a:t>Anal. Chem. </a:t>
            </a:r>
            <a:r>
              <a:rPr lang="en-US" altLang="zh-CN" sz="1200" b="1" dirty="0">
                <a:latin typeface="AdvOT46dcae81"/>
              </a:rPr>
              <a:t>2013, 85, 8326</a:t>
            </a:r>
            <a:r>
              <a:rPr lang="en-US" altLang="zh-CN" sz="1200" b="1" dirty="0">
                <a:latin typeface="AdvOT8608a8d1+22"/>
              </a:rPr>
              <a:t>−</a:t>
            </a:r>
            <a:r>
              <a:rPr lang="en-US" altLang="zh-CN" sz="1200" b="1" dirty="0">
                <a:latin typeface="AdvOT46dcae81"/>
              </a:rPr>
              <a:t>8333</a:t>
            </a:r>
            <a:endParaRPr lang="zh-CN" altLang="en-US" sz="3600" b="1" dirty="0"/>
          </a:p>
        </p:txBody>
      </p:sp>
      <p:sp>
        <p:nvSpPr>
          <p:cNvPr id="5" name="矩形 4"/>
          <p:cNvSpPr/>
          <p:nvPr/>
        </p:nvSpPr>
        <p:spPr>
          <a:xfrm>
            <a:off x="2784581" y="5999052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mtClean="0">
                <a:latin typeface="AdvOT2e364b11"/>
              </a:rPr>
              <a:t>Repeatability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7830041" y="5999052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dvOT2e364b11"/>
              </a:rPr>
              <a:t>linearity response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61171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602</Words>
  <Application>Microsoft Office PowerPoint</Application>
  <PresentationFormat>宽屏</PresentationFormat>
  <Paragraphs>97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AdvOT2e364b11</vt:lpstr>
      <vt:lpstr>AdvOT46dcae81</vt:lpstr>
      <vt:lpstr>AdvOT65f8a23b.I</vt:lpstr>
      <vt:lpstr>AdvOT8608a8d1+22</vt:lpstr>
      <vt:lpstr>EENGL F+ Gulliver IT</vt:lpstr>
      <vt:lpstr>楷体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Liquid Chromatography-Mass Spectrometry based Metabolomics Strategies Towards Clinical Applications</vt:lpstr>
      <vt:lpstr>PowerPoint 演示文稿</vt:lpstr>
      <vt:lpstr>Application of metabolomics in clinic</vt:lpstr>
      <vt:lpstr>PowerPoint 演示文稿</vt:lpstr>
      <vt:lpstr>Challenges for LC MS based metabolomics in clinic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Liquid Chromatography-Mass Spectrometry based Metabolomics Strategies Towards Clinical Applications</dc:title>
  <dc:creator>perry</dc:creator>
  <cp:lastModifiedBy>perry</cp:lastModifiedBy>
  <cp:revision>43</cp:revision>
  <dcterms:created xsi:type="dcterms:W3CDTF">2016-08-05T07:21:25Z</dcterms:created>
  <dcterms:modified xsi:type="dcterms:W3CDTF">2016-08-05T15:43:57Z</dcterms:modified>
</cp:coreProperties>
</file>