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18" r:id="rId3"/>
    <p:sldId id="355" r:id="rId4"/>
    <p:sldId id="302" r:id="rId5"/>
    <p:sldId id="312" r:id="rId6"/>
    <p:sldId id="288" r:id="rId7"/>
    <p:sldId id="258" r:id="rId8"/>
    <p:sldId id="260" r:id="rId9"/>
    <p:sldId id="317" r:id="rId10"/>
    <p:sldId id="305" r:id="rId11"/>
    <p:sldId id="264" r:id="rId12"/>
    <p:sldId id="320" r:id="rId13"/>
    <p:sldId id="265" r:id="rId14"/>
    <p:sldId id="319" r:id="rId15"/>
    <p:sldId id="271" r:id="rId16"/>
    <p:sldId id="272" r:id="rId17"/>
    <p:sldId id="304" r:id="rId18"/>
    <p:sldId id="273" r:id="rId19"/>
    <p:sldId id="321" r:id="rId20"/>
    <p:sldId id="306" r:id="rId21"/>
    <p:sldId id="310" r:id="rId22"/>
    <p:sldId id="275" r:id="rId23"/>
    <p:sldId id="322" r:id="rId24"/>
    <p:sldId id="323" r:id="rId25"/>
    <p:sldId id="309" r:id="rId26"/>
    <p:sldId id="324" r:id="rId27"/>
    <p:sldId id="325" r:id="rId28"/>
    <p:sldId id="332" r:id="rId29"/>
    <p:sldId id="333" r:id="rId30"/>
    <p:sldId id="334" r:id="rId31"/>
    <p:sldId id="335" r:id="rId32"/>
    <p:sldId id="336" r:id="rId33"/>
    <p:sldId id="326" r:id="rId34"/>
    <p:sldId id="327" r:id="rId35"/>
    <p:sldId id="339" r:id="rId36"/>
    <p:sldId id="340" r:id="rId37"/>
    <p:sldId id="342" r:id="rId38"/>
    <p:sldId id="343" r:id="rId39"/>
    <p:sldId id="345" r:id="rId40"/>
    <p:sldId id="347" r:id="rId41"/>
    <p:sldId id="348" r:id="rId42"/>
    <p:sldId id="349" r:id="rId43"/>
    <p:sldId id="350" r:id="rId44"/>
    <p:sldId id="351" r:id="rId45"/>
    <p:sldId id="352" r:id="rId46"/>
    <p:sldId id="353" r:id="rId47"/>
    <p:sldId id="354" r:id="rId48"/>
    <p:sldId id="328" r:id="rId49"/>
    <p:sldId id="329" r:id="rId50"/>
    <p:sldId id="330"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00"/>
    <a:srgbClr val="4B0301"/>
    <a:srgbClr val="990000"/>
    <a:srgbClr val="31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14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A2554-10CC-46C0-B876-3053528D854D}" type="datetimeFigureOut">
              <a:rPr lang="zh-CN" altLang="en-US" smtClean="0"/>
              <a:t>2016/8/11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3028A-EE77-4181-A58D-9F636B71F121}" type="slidenum">
              <a:rPr lang="zh-CN" altLang="en-US" smtClean="0"/>
              <a:t>‹#›</a:t>
            </a:fld>
            <a:endParaRPr lang="zh-CN" altLang="en-US"/>
          </a:p>
        </p:txBody>
      </p:sp>
    </p:spTree>
    <p:extLst>
      <p:ext uri="{BB962C8B-B14F-4D97-AF65-F5344CB8AC3E}">
        <p14:creationId xmlns:p14="http://schemas.microsoft.com/office/powerpoint/2010/main" val="364842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A92DAF4-1FEA-4E9E-860A-0C741E5707F4}"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3943028A-EE77-4181-A58D-9F636B71F121}" type="slidenum">
              <a:rPr lang="zh-CN" altLang="en-US" smtClean="0"/>
              <a:t>21</a:t>
            </a:fld>
            <a:endParaRPr lang="zh-CN" altLang="en-US"/>
          </a:p>
        </p:txBody>
      </p:sp>
    </p:spTree>
    <p:extLst>
      <p:ext uri="{BB962C8B-B14F-4D97-AF65-F5344CB8AC3E}">
        <p14:creationId xmlns:p14="http://schemas.microsoft.com/office/powerpoint/2010/main" val="306325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549" kern="1200" dirty="0" smtClean="0">
                <a:solidFill>
                  <a:schemeClr val="tx1"/>
                </a:solidFill>
                <a:effectLst/>
                <a:latin typeface="+mn-lt"/>
                <a:ea typeface="+mn-ea"/>
                <a:cs typeface="+mn-cs"/>
              </a:rPr>
              <a:t>N6-methyl-adenosine (m</a:t>
            </a:r>
            <a:r>
              <a:rPr lang="en-US" altLang="zh-CN" sz="549" kern="1200" baseline="30000" dirty="0" smtClean="0">
                <a:solidFill>
                  <a:schemeClr val="tx1"/>
                </a:solidFill>
                <a:effectLst/>
                <a:latin typeface="+mn-lt"/>
                <a:ea typeface="+mn-ea"/>
                <a:cs typeface="+mn-cs"/>
              </a:rPr>
              <a:t>6</a:t>
            </a:r>
            <a:r>
              <a:rPr lang="en-US" altLang="zh-CN" sz="549" kern="1200" dirty="0" smtClean="0">
                <a:solidFill>
                  <a:schemeClr val="tx1"/>
                </a:solidFill>
                <a:effectLst/>
                <a:latin typeface="+mn-lt"/>
                <a:ea typeface="+mn-ea"/>
                <a:cs typeface="+mn-cs"/>
              </a:rPr>
              <a:t>A) is one of the most common and abundant modifications on RNA molecules present in eukaryotes. Recent studies on enzymes regulating dynamic N6-methyl-adenosine (m6A) in RNA together with the findings from m6A-methylated RNA </a:t>
            </a:r>
            <a:r>
              <a:rPr lang="en-US" altLang="zh-CN" sz="549" kern="1200" dirty="0" err="1" smtClean="0">
                <a:solidFill>
                  <a:schemeClr val="tx1"/>
                </a:solidFill>
                <a:effectLst/>
                <a:latin typeface="+mn-lt"/>
                <a:ea typeface="+mn-ea"/>
                <a:cs typeface="+mn-cs"/>
              </a:rPr>
              <a:t>immunoprecipitation</a:t>
            </a:r>
            <a:r>
              <a:rPr lang="en-US" altLang="zh-CN" sz="549" kern="1200" dirty="0" smtClean="0">
                <a:solidFill>
                  <a:schemeClr val="tx1"/>
                </a:solidFill>
                <a:effectLst/>
                <a:latin typeface="+mn-lt"/>
                <a:ea typeface="+mn-ea"/>
                <a:cs typeface="+mn-cs"/>
              </a:rPr>
              <a:t> followed by high throughput sequencing (</a:t>
            </a:r>
            <a:r>
              <a:rPr lang="en-US" altLang="zh-CN" sz="549" kern="1200" dirty="0" err="1" smtClean="0">
                <a:solidFill>
                  <a:schemeClr val="tx1"/>
                </a:solidFill>
                <a:effectLst/>
                <a:latin typeface="+mn-lt"/>
                <a:ea typeface="+mn-ea"/>
                <a:cs typeface="+mn-cs"/>
              </a:rPr>
              <a:t>MeRIP-seq</a:t>
            </a:r>
            <a:r>
              <a:rPr lang="en-US" altLang="zh-CN" sz="549" kern="1200" dirty="0" smtClean="0">
                <a:solidFill>
                  <a:schemeClr val="tx1"/>
                </a:solidFill>
                <a:effectLst/>
                <a:latin typeface="+mn-lt"/>
                <a:ea typeface="+mn-ea"/>
                <a:cs typeface="+mn-cs"/>
              </a:rPr>
              <a:t>/m6A-seq) have revealed several unique features for m6A including its sequence specificity, site selectivity and dynamics. RNA m6A methylation is catalyzed by a multicomponent </a:t>
            </a:r>
            <a:r>
              <a:rPr lang="en-US" altLang="zh-CN" sz="549" kern="1200" dirty="0" err="1" smtClean="0">
                <a:solidFill>
                  <a:schemeClr val="tx1"/>
                </a:solidFill>
                <a:effectLst/>
                <a:latin typeface="+mn-lt"/>
                <a:ea typeface="+mn-ea"/>
                <a:cs typeface="+mn-cs"/>
              </a:rPr>
              <a:t>methytransferase</a:t>
            </a:r>
            <a:r>
              <a:rPr lang="en-US" altLang="zh-CN" sz="549" kern="1200" dirty="0" smtClean="0">
                <a:solidFill>
                  <a:schemeClr val="tx1"/>
                </a:solidFill>
                <a:effectLst/>
                <a:latin typeface="+mn-lt"/>
                <a:ea typeface="+mn-ea"/>
                <a:cs typeface="+mn-cs"/>
              </a:rPr>
              <a:t> complex composed of at least three subunits: METTL3, METTL14 and WTAP, in which METTL3 and METTL14 serve as catalytic subunits while WTAP as regulatory subunit. </a:t>
            </a:r>
            <a:r>
              <a:rPr lang="en-US" altLang="zh-CN" sz="549" kern="1200" dirty="0" err="1" smtClean="0">
                <a:solidFill>
                  <a:schemeClr val="tx1"/>
                </a:solidFill>
                <a:effectLst/>
                <a:latin typeface="+mn-lt"/>
                <a:ea typeface="+mn-ea"/>
                <a:cs typeface="+mn-cs"/>
              </a:rPr>
              <a:t>Dioxygenases</a:t>
            </a:r>
            <a:r>
              <a:rPr lang="en-US" altLang="zh-CN" sz="549" kern="1200" dirty="0" smtClean="0">
                <a:solidFill>
                  <a:schemeClr val="tx1"/>
                </a:solidFill>
                <a:effectLst/>
                <a:latin typeface="+mn-lt"/>
                <a:ea typeface="+mn-ea"/>
                <a:cs typeface="+mn-cs"/>
              </a:rPr>
              <a:t> FTO and ALKBH5, as the first two known m6A </a:t>
            </a:r>
            <a:r>
              <a:rPr lang="en-US" altLang="zh-CN" sz="549" kern="1200" dirty="0" err="1" smtClean="0">
                <a:solidFill>
                  <a:schemeClr val="tx1"/>
                </a:solidFill>
                <a:effectLst/>
                <a:latin typeface="+mn-lt"/>
                <a:ea typeface="+mn-ea"/>
                <a:cs typeface="+mn-cs"/>
              </a:rPr>
              <a:t>demethylases</a:t>
            </a:r>
            <a:r>
              <a:rPr lang="en-US" altLang="zh-CN" sz="549" kern="1200" dirty="0" smtClean="0">
                <a:solidFill>
                  <a:schemeClr val="tx1"/>
                </a:solidFill>
                <a:effectLst/>
                <a:latin typeface="+mn-lt"/>
                <a:ea typeface="+mn-ea"/>
                <a:cs typeface="+mn-cs"/>
              </a:rPr>
              <a:t>, catalyze m6A removal. FTO-dependent </a:t>
            </a:r>
            <a:r>
              <a:rPr lang="en-US" altLang="zh-CN" sz="549" kern="1200" dirty="0" err="1" smtClean="0">
                <a:solidFill>
                  <a:schemeClr val="tx1"/>
                </a:solidFill>
                <a:effectLst/>
                <a:latin typeface="+mn-lt"/>
                <a:ea typeface="+mn-ea"/>
                <a:cs typeface="+mn-cs"/>
              </a:rPr>
              <a:t>demethylation</a:t>
            </a:r>
            <a:r>
              <a:rPr lang="en-US" altLang="zh-CN" sz="549" kern="1200" dirty="0" smtClean="0">
                <a:solidFill>
                  <a:schemeClr val="tx1"/>
                </a:solidFill>
                <a:effectLst/>
                <a:latin typeface="+mn-lt"/>
                <a:ea typeface="+mn-ea"/>
                <a:cs typeface="+mn-cs"/>
              </a:rPr>
              <a:t> of m6A regulates pre-mRNA splicing in the nucleus. Cytoplasmic YTH domain-containing family YTHDF2 as the first characterized m6A binding protein regulates methylated RNA stability. </a:t>
            </a:r>
            <a:endParaRPr kumimoji="1" lang="zh-CN" altLang="en-US" dirty="0"/>
          </a:p>
        </p:txBody>
      </p:sp>
      <p:sp>
        <p:nvSpPr>
          <p:cNvPr id="4" name="幻灯片编号占位符 3"/>
          <p:cNvSpPr>
            <a:spLocks noGrp="1"/>
          </p:cNvSpPr>
          <p:nvPr>
            <p:ph type="sldNum" sz="quarter" idx="10"/>
          </p:nvPr>
        </p:nvSpPr>
        <p:spPr/>
        <p:txBody>
          <a:bodyPr/>
          <a:lstStyle/>
          <a:p>
            <a:pPr>
              <a:defRPr/>
            </a:pPr>
            <a:fld id="{43B3BDA9-F465-437D-B783-8CB8741343A4}" type="slidenum">
              <a:rPr lang="en-US" altLang="zh-CN" smtClean="0"/>
              <a:pPr>
                <a:defRPr/>
              </a:pPr>
              <a:t>32</a:t>
            </a:fld>
            <a:endParaRPr lang="en-US" altLang="zh-CN"/>
          </a:p>
        </p:txBody>
      </p:sp>
    </p:spTree>
    <p:extLst>
      <p:ext uri="{BB962C8B-B14F-4D97-AF65-F5344CB8AC3E}">
        <p14:creationId xmlns:p14="http://schemas.microsoft.com/office/powerpoint/2010/main" val="149493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18185" rtl="0" eaLnBrk="1" fontAlgn="auto" latinLnBrk="0" hangingPunct="1">
              <a:lnSpc>
                <a:spcPct val="100000"/>
              </a:lnSpc>
              <a:spcBef>
                <a:spcPct val="0"/>
              </a:spcBef>
              <a:spcAft>
                <a:spcPts val="0"/>
              </a:spcAft>
              <a:buClrTx/>
              <a:buSzTx/>
              <a:buFontTx/>
              <a:buNone/>
              <a:tabLst/>
              <a:defRPr/>
            </a:pPr>
            <a:r>
              <a:rPr lang="en-US" altLang="zh-CN" sz="549" kern="1200" dirty="0" smtClean="0">
                <a:solidFill>
                  <a:schemeClr val="tx1"/>
                </a:solidFill>
                <a:effectLst/>
                <a:latin typeface="+mn-lt"/>
                <a:ea typeface="+mn-ea"/>
                <a:cs typeface="+mn-cs"/>
              </a:rPr>
              <a:t>In general, m6A modification can be detected in the mRNAs of over 7,000 genes in mammalian cells, and it tends to occur at the consensus RRACH motif(R=G or A;H=</a:t>
            </a:r>
            <a:r>
              <a:rPr lang="en-US" altLang="zh-CN" sz="549" kern="1200" dirty="0" err="1" smtClean="0">
                <a:solidFill>
                  <a:schemeClr val="tx1"/>
                </a:solidFill>
                <a:effectLst/>
                <a:latin typeface="+mn-lt"/>
                <a:ea typeface="+mn-ea"/>
                <a:cs typeface="+mn-cs"/>
              </a:rPr>
              <a:t>A,C,or</a:t>
            </a:r>
            <a:r>
              <a:rPr lang="en-US" altLang="zh-CN" sz="549" kern="1200" dirty="0" smtClean="0">
                <a:solidFill>
                  <a:schemeClr val="tx1"/>
                </a:solidFill>
                <a:effectLst/>
                <a:latin typeface="+mn-lt"/>
                <a:ea typeface="+mn-ea"/>
                <a:cs typeface="+mn-cs"/>
              </a:rPr>
              <a:t> U). On average, the frequency of m6A modification is about one peak per 2,000 nucleotides (</a:t>
            </a:r>
            <a:r>
              <a:rPr lang="en-US" altLang="zh-CN" sz="549" kern="1200" dirty="0" err="1" smtClean="0">
                <a:solidFill>
                  <a:schemeClr val="tx1"/>
                </a:solidFill>
                <a:effectLst/>
                <a:latin typeface="+mn-lt"/>
                <a:ea typeface="+mn-ea"/>
                <a:cs typeface="+mn-cs"/>
              </a:rPr>
              <a:t>nts</a:t>
            </a:r>
            <a:r>
              <a:rPr lang="en-US" altLang="zh-CN" sz="549" kern="1200" dirty="0" smtClean="0">
                <a:solidFill>
                  <a:schemeClr val="tx1"/>
                </a:solidFill>
                <a:effectLst/>
                <a:latin typeface="+mn-lt"/>
                <a:ea typeface="+mn-ea"/>
                <a:cs typeface="+mn-cs"/>
              </a:rPr>
              <a:t>), but there are also some regions with clustered m6A peaks. Strong enrichment of m6A modification has been found near the stop codons of mRNAs.</a:t>
            </a:r>
            <a:endParaRPr lang="en-US" altLang="zh-CN" dirty="0" smtClean="0"/>
          </a:p>
          <a:p>
            <a:pPr marL="0" marR="0" indent="0" algn="l" defTabSz="418185" rtl="0" eaLnBrk="1" fontAlgn="auto" latinLnBrk="0" hangingPunct="1">
              <a:lnSpc>
                <a:spcPct val="100000"/>
              </a:lnSpc>
              <a:spcBef>
                <a:spcPct val="0"/>
              </a:spcBef>
              <a:spcAft>
                <a:spcPts val="0"/>
              </a:spcAft>
              <a:buClrTx/>
              <a:buSzTx/>
              <a:buFontTx/>
              <a:buNone/>
              <a:tabLst/>
              <a:defRPr/>
            </a:pPr>
            <a:r>
              <a:rPr lang="en-US" altLang="zh-CN" sz="549" kern="1200" dirty="0" smtClean="0">
                <a:solidFill>
                  <a:schemeClr val="tx1"/>
                </a:solidFill>
                <a:effectLst/>
                <a:latin typeface="+mn-lt"/>
                <a:ea typeface="+mn-ea"/>
                <a:cs typeface="+mn-cs"/>
              </a:rPr>
              <a:t>Although the existence of m6A does not change the coding capacity or base pairing of adenine with uracil or thymine, it may block the nonstandard A:G base pairing and influence RNA structures.</a:t>
            </a:r>
            <a:r>
              <a:rPr lang="en-US" altLang="zh-CN" sz="549" kern="1200" baseline="0" dirty="0" smtClean="0">
                <a:solidFill>
                  <a:schemeClr val="tx1"/>
                </a:solidFill>
                <a:effectLst/>
                <a:latin typeface="+mn-lt"/>
                <a:ea typeface="+mn-ea"/>
                <a:cs typeface="+mn-cs"/>
              </a:rPr>
              <a:t> </a:t>
            </a:r>
            <a:r>
              <a:rPr lang="en-US" altLang="zh-CN" sz="549" kern="1200" dirty="0" smtClean="0">
                <a:solidFill>
                  <a:schemeClr val="tx1"/>
                </a:solidFill>
                <a:effectLst/>
                <a:latin typeface="+mn-lt"/>
                <a:ea typeface="+mn-ea"/>
                <a:cs typeface="+mn-cs"/>
              </a:rPr>
              <a:t>The presence of m6A may also affect the expression level, translation efficiency, nuclear retention, splicing, and stability of mRNAs. Deficiency of m6A formation has been proven to affect circadian rhythm, cell meiosis, and embryonic stem cell (ESC) proliferation, and thus it is implicated in obesity, cancer, and other human diseases. </a:t>
            </a:r>
            <a:endParaRPr lang="en-US" altLang="zh-CN" dirty="0" smtClean="0"/>
          </a:p>
          <a:p>
            <a:pPr marL="0" marR="0" indent="0" algn="l" defTabSz="418185" rtl="0" eaLnBrk="1" fontAlgn="auto" latinLnBrk="0" hangingPunct="1">
              <a:lnSpc>
                <a:spcPct val="100000"/>
              </a:lnSpc>
              <a:spcBef>
                <a:spcPct val="0"/>
              </a:spcBef>
              <a:spcAft>
                <a:spcPts val="0"/>
              </a:spcAft>
              <a:buClrTx/>
              <a:buSzTx/>
              <a:buFontTx/>
              <a:buNone/>
              <a:tabLst/>
              <a:defRPr/>
            </a:pPr>
            <a:endParaRPr lang="en-US" altLang="zh-CN" dirty="0" smtClean="0"/>
          </a:p>
          <a:p>
            <a:pPr marL="0" marR="0" indent="0" algn="l" defTabSz="418185" rtl="0" eaLnBrk="1" fontAlgn="auto" latinLnBrk="0" hangingPunct="1">
              <a:lnSpc>
                <a:spcPct val="100000"/>
              </a:lnSpc>
              <a:spcBef>
                <a:spcPct val="0"/>
              </a:spcBef>
              <a:spcAft>
                <a:spcPts val="0"/>
              </a:spcAft>
              <a:buClrTx/>
              <a:buSzTx/>
              <a:buFontTx/>
              <a:buNone/>
              <a:tabLst/>
              <a:defRPr/>
            </a:pPr>
            <a:endParaRPr lang="en-US" altLang="zh-CN" dirty="0" smtClean="0"/>
          </a:p>
          <a:p>
            <a:pPr marL="0" marR="0" indent="0" algn="l" defTabSz="418185" rtl="0" eaLnBrk="1" fontAlgn="auto" latinLnBrk="0" hangingPunct="1">
              <a:lnSpc>
                <a:spcPct val="100000"/>
              </a:lnSpc>
              <a:spcBef>
                <a:spcPct val="0"/>
              </a:spcBef>
              <a:spcAft>
                <a:spcPts val="0"/>
              </a:spcAft>
              <a:buClrTx/>
              <a:buSzTx/>
              <a:buFontTx/>
              <a:buNone/>
              <a:tabLst/>
              <a:defRPr/>
            </a:pPr>
            <a:r>
              <a:rPr lang="en-US" altLang="zh-CN" sz="549" kern="1200" dirty="0" smtClean="0">
                <a:solidFill>
                  <a:schemeClr val="tx1"/>
                </a:solidFill>
                <a:effectLst/>
                <a:latin typeface="+mn-lt"/>
                <a:ea typeface="+mn-ea"/>
                <a:cs typeface="+mn-cs"/>
              </a:rPr>
              <a:t> </a:t>
            </a:r>
            <a:endParaRPr lang="en-US" altLang="zh-CN" dirty="0" smtClean="0"/>
          </a:p>
          <a:p>
            <a:pPr>
              <a:spcBef>
                <a:spcPct val="0"/>
              </a:spcBef>
            </a:pPr>
            <a:endParaRPr lang="zh-CN" altLang="en-US" dirty="0" smtClean="0"/>
          </a:p>
        </p:txBody>
      </p:sp>
      <p:sp>
        <p:nvSpPr>
          <p:cNvPr id="27652" name="灯片编号占位符 3"/>
          <p:cNvSpPr txBox="1">
            <a:spLocks noGrp="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fld id="{837C8FE8-7B17-4782-9762-480A1420E13D}" type="slidenum">
              <a:rPr lang="zh-CN" altLang="en-US" sz="1200"/>
              <a:pPr algn="r" eaLnBrk="1" hangingPunct="1"/>
              <a:t>33</a:t>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sz="549" kern="1200" dirty="0" smtClean="0">
                <a:solidFill>
                  <a:schemeClr val="tx1"/>
                </a:solidFill>
                <a:effectLst/>
                <a:latin typeface="+mn-lt"/>
                <a:ea typeface="+mn-ea"/>
                <a:cs typeface="+mn-cs"/>
              </a:rPr>
              <a:t>Are</a:t>
            </a:r>
            <a:r>
              <a:rPr lang="zh-CN" altLang="en-US" sz="549" kern="1200" dirty="0" smtClean="0">
                <a:solidFill>
                  <a:schemeClr val="tx1"/>
                </a:solidFill>
                <a:effectLst/>
                <a:latin typeface="+mn-lt"/>
                <a:ea typeface="+mn-ea"/>
                <a:cs typeface="+mn-cs"/>
              </a:rPr>
              <a:t> </a:t>
            </a:r>
            <a:r>
              <a:rPr lang="en-US" altLang="zh-CN" sz="549" kern="1200" dirty="0" smtClean="0">
                <a:solidFill>
                  <a:schemeClr val="tx1"/>
                </a:solidFill>
                <a:effectLst/>
                <a:latin typeface="+mn-lt"/>
                <a:ea typeface="+mn-ea"/>
                <a:cs typeface="+mn-cs"/>
              </a:rPr>
              <a:t>still </a:t>
            </a:r>
            <a:r>
              <a:rPr lang="en-US" altLang="zh-CN" sz="549" b="0" kern="1200" dirty="0" smtClean="0">
                <a:solidFill>
                  <a:schemeClr val="tx1"/>
                </a:solidFill>
                <a:effectLst/>
                <a:latin typeface="+mn-lt"/>
                <a:ea typeface="+mn-ea"/>
                <a:cs typeface="+mn-cs"/>
              </a:rPr>
              <a:t>obscure.</a:t>
            </a:r>
            <a:r>
              <a:rPr lang="zh-CN" altLang="en-US" sz="549" b="0" kern="1200" dirty="0" smtClean="0">
                <a:solidFill>
                  <a:schemeClr val="tx1"/>
                </a:solidFill>
                <a:effectLst/>
                <a:latin typeface="+mn-lt"/>
                <a:ea typeface="+mn-ea"/>
                <a:cs typeface="+mn-cs"/>
              </a:rPr>
              <a:t> </a:t>
            </a:r>
            <a:endParaRPr kumimoji="1" lang="zh-CN" altLang="en-US" dirty="0"/>
          </a:p>
        </p:txBody>
      </p:sp>
      <p:sp>
        <p:nvSpPr>
          <p:cNvPr id="4" name="幻灯片编号占位符 3"/>
          <p:cNvSpPr>
            <a:spLocks noGrp="1"/>
          </p:cNvSpPr>
          <p:nvPr>
            <p:ph type="sldNum" sz="quarter" idx="10"/>
          </p:nvPr>
        </p:nvSpPr>
        <p:spPr/>
        <p:txBody>
          <a:bodyPr/>
          <a:lstStyle/>
          <a:p>
            <a:fld id="{A961FD05-81ED-4A95-819B-E2C3E3126FC8}" type="slidenum">
              <a:rPr lang="zh-CN" altLang="en-US" smtClean="0"/>
              <a:t>34</a:t>
            </a:fld>
            <a:endParaRPr lang="zh-CN" altLang="en-US"/>
          </a:p>
        </p:txBody>
      </p:sp>
    </p:spTree>
    <p:extLst>
      <p:ext uri="{BB962C8B-B14F-4D97-AF65-F5344CB8AC3E}">
        <p14:creationId xmlns:p14="http://schemas.microsoft.com/office/powerpoint/2010/main" val="38692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40"/>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pPr>
              <a:defRPr/>
            </a:pPr>
            <a:fld id="{9DB1C0F8-B3F9-4583-A4C0-C5EB39A869B1}" type="slidenum">
              <a:rPr lang="en-US" altLang="zh-CN"/>
              <a:pPr>
                <a:defRPr/>
              </a:pPr>
              <a:t>‹#›</a:t>
            </a:fld>
            <a:endParaRPr lang="en-US" altLang="zh-CN"/>
          </a:p>
        </p:txBody>
      </p:sp>
    </p:spTree>
    <p:extLst>
      <p:ext uri="{BB962C8B-B14F-4D97-AF65-F5344CB8AC3E}">
        <p14:creationId xmlns:p14="http://schemas.microsoft.com/office/powerpoint/2010/main" val="43340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2016/8/11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8520" y="1988840"/>
            <a:ext cx="9540552" cy="1470025"/>
          </a:xfrm>
        </p:spPr>
        <p:txBody>
          <a:bodyPr>
            <a:noAutofit/>
          </a:bodyPr>
          <a:lstStyle/>
          <a:p>
            <a:pPr>
              <a:lnSpc>
                <a:spcPct val="150000"/>
              </a:lnSpc>
            </a:pPr>
            <a:r>
              <a:rPr lang="en-US" altLang="zh-CN" sz="3200" b="1" dirty="0" smtClean="0">
                <a:solidFill>
                  <a:srgbClr val="4B0301"/>
                </a:solidFill>
              </a:rPr>
              <a:t>Ubiquitously expressed genes participate in </a:t>
            </a:r>
            <a:br>
              <a:rPr lang="en-US" altLang="zh-CN" sz="3200" b="1" dirty="0" smtClean="0">
                <a:solidFill>
                  <a:srgbClr val="4B0301"/>
                </a:solidFill>
              </a:rPr>
            </a:br>
            <a:r>
              <a:rPr lang="en-US" altLang="zh-CN" sz="3200" b="1" dirty="0" smtClean="0">
                <a:solidFill>
                  <a:srgbClr val="4B0301"/>
                </a:solidFill>
              </a:rPr>
              <a:t>cell-specific functions via alternative promoter usage</a:t>
            </a:r>
            <a:endParaRPr lang="zh-CN" altLang="en-US" sz="3200" b="1" dirty="0">
              <a:solidFill>
                <a:srgbClr val="4B030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12168" cy="1253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2"/>
          <p:cNvSpPr>
            <a:spLocks noChangeArrowheads="1"/>
          </p:cNvSpPr>
          <p:nvPr/>
        </p:nvSpPr>
        <p:spPr bwMode="auto">
          <a:xfrm>
            <a:off x="3673146" y="3717032"/>
            <a:ext cx="1261872" cy="51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p>
            <a:pPr algn="ctr" hangingPunct="0">
              <a:lnSpc>
                <a:spcPct val="98000"/>
              </a:lnSpc>
              <a:buClr>
                <a:srgbClr val="000000"/>
              </a:buClr>
              <a:buSzPct val="100000"/>
              <a:buFont typeface="Times New Roman" pitchFamily="18" charset="0"/>
              <a:buNone/>
            </a:pPr>
            <a:r>
              <a:rPr lang="zh-CN" altLang="en-US" sz="2800" b="1" dirty="0" smtClean="0">
                <a:latin typeface="Arial Unicode MS" pitchFamily="34" charset="-122"/>
                <a:ea typeface="Arial Unicode MS" pitchFamily="34" charset="-122"/>
                <a:cs typeface="Arial Unicode MS" pitchFamily="34" charset="-122"/>
              </a:rPr>
              <a:t>王秀杰</a:t>
            </a:r>
            <a:endParaRPr lang="en-US" altLang="zh-CN" sz="2800" b="1" dirty="0">
              <a:latin typeface="Arial Unicode MS" pitchFamily="34" charset="-122"/>
              <a:ea typeface="Arial Unicode MS" pitchFamily="34" charset="-122"/>
              <a:cs typeface="Arial Unicode MS" pitchFamily="34" charset="-122"/>
            </a:endParaRPr>
          </a:p>
        </p:txBody>
      </p:sp>
      <p:sp>
        <p:nvSpPr>
          <p:cNvPr id="5" name="矩形 2"/>
          <p:cNvSpPr>
            <a:spLocks noChangeArrowheads="1"/>
          </p:cNvSpPr>
          <p:nvPr/>
        </p:nvSpPr>
        <p:spPr bwMode="auto">
          <a:xfrm>
            <a:off x="1767177" y="4577298"/>
            <a:ext cx="5109079" cy="45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p>
            <a:pPr algn="ctr" hangingPunct="0">
              <a:lnSpc>
                <a:spcPct val="98000"/>
              </a:lnSpc>
              <a:buClr>
                <a:srgbClr val="000000"/>
              </a:buClr>
              <a:buSzPct val="100000"/>
              <a:buFont typeface="Times New Roman" pitchFamily="18" charset="0"/>
              <a:buNone/>
            </a:pPr>
            <a:r>
              <a:rPr lang="zh-CN" altLang="en-US" sz="2400" b="1" dirty="0" smtClean="0">
                <a:latin typeface="Arial Unicode MS" pitchFamily="34" charset="-122"/>
                <a:ea typeface="Arial Unicode MS" pitchFamily="34" charset="-122"/>
                <a:cs typeface="Arial Unicode MS" pitchFamily="34" charset="-122"/>
              </a:rPr>
              <a:t>中国科学院遗传与发育生物学研究所</a:t>
            </a:r>
            <a:endParaRPr lang="en-US" altLang="zh-CN" sz="2400" b="1" dirty="0">
              <a:latin typeface="Arial Unicode MS" pitchFamily="34" charset="-122"/>
              <a:ea typeface="Arial Unicode MS" pitchFamily="34" charset="-122"/>
              <a:cs typeface="Arial Unicode MS" pitchFamily="3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549" y="5702961"/>
            <a:ext cx="3048963" cy="118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51" y="332656"/>
            <a:ext cx="9554795" cy="584775"/>
          </a:xfrm>
          <a:prstGeom prst="rect">
            <a:avLst/>
          </a:prstGeom>
          <a:noFill/>
        </p:spPr>
        <p:txBody>
          <a:bodyPr wrap="none" rtlCol="0">
            <a:spAutoFit/>
          </a:bodyPr>
          <a:lstStyle/>
          <a:p>
            <a:r>
              <a:rPr lang="en-US" altLang="zh-CN" sz="3200" b="1" dirty="0" smtClean="0">
                <a:solidFill>
                  <a:srgbClr val="4B0301"/>
                </a:solidFill>
              </a:rPr>
              <a:t>Stage-specific alternative transcription start site(SATS) </a:t>
            </a:r>
            <a:endParaRPr lang="zh-CN" altLang="en-US" sz="3200" b="1" dirty="0">
              <a:solidFill>
                <a:srgbClr val="4B0301"/>
              </a:solidFill>
            </a:endParaRPr>
          </a:p>
        </p:txBody>
      </p:sp>
      <p:sp>
        <p:nvSpPr>
          <p:cNvPr id="3" name="矩形 2"/>
          <p:cNvSpPr/>
          <p:nvPr/>
        </p:nvSpPr>
        <p:spPr>
          <a:xfrm>
            <a:off x="1357290" y="1874955"/>
            <a:ext cx="7215238"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643570" y="1788769"/>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715140" y="1788769"/>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00496" y="1792884"/>
            <a:ext cx="428628" cy="214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42"/>
          <p:cNvGrpSpPr/>
          <p:nvPr/>
        </p:nvGrpSpPr>
        <p:grpSpPr>
          <a:xfrm>
            <a:off x="3997481" y="1710813"/>
            <a:ext cx="215108" cy="143670"/>
            <a:chOff x="3711729" y="1853689"/>
            <a:chExt cx="215108" cy="143670"/>
          </a:xfrm>
        </p:grpSpPr>
        <p:cxnSp>
          <p:nvCxnSpPr>
            <p:cNvPr id="9" name="直接箭头连接符 8"/>
            <p:cNvCxnSpPr/>
            <p:nvPr/>
          </p:nvCxnSpPr>
          <p:spPr>
            <a:xfrm>
              <a:off x="3712523" y="1853689"/>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3641085" y="1925127"/>
              <a:ext cx="14287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2931941" y="1796559"/>
            <a:ext cx="428628" cy="21431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43"/>
          <p:cNvGrpSpPr/>
          <p:nvPr/>
        </p:nvGrpSpPr>
        <p:grpSpPr>
          <a:xfrm>
            <a:off x="2928926" y="1714488"/>
            <a:ext cx="215108" cy="143670"/>
            <a:chOff x="2643174" y="1857364"/>
            <a:chExt cx="215108" cy="143670"/>
          </a:xfrm>
        </p:grpSpPr>
        <p:cxnSp>
          <p:nvCxnSpPr>
            <p:cNvPr id="13" name="直接箭头连接符 12"/>
            <p:cNvCxnSpPr/>
            <p:nvPr/>
          </p:nvCxnSpPr>
          <p:spPr>
            <a:xfrm>
              <a:off x="2643968" y="1857364"/>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2572530" y="1928802"/>
              <a:ext cx="14287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500298" y="2071678"/>
            <a:ext cx="857256" cy="369332"/>
          </a:xfrm>
          <a:prstGeom prst="rect">
            <a:avLst/>
          </a:prstGeom>
          <a:noFill/>
        </p:spPr>
        <p:txBody>
          <a:bodyPr wrap="square" rtlCol="0">
            <a:spAutoFit/>
          </a:bodyPr>
          <a:lstStyle/>
          <a:p>
            <a:pPr algn="ctr"/>
            <a:r>
              <a:rPr lang="en-US" altLang="zh-CN" b="1" dirty="0" smtClean="0">
                <a:latin typeface="Arial" pitchFamily="34" charset="0"/>
                <a:cs typeface="Arial" pitchFamily="34" charset="0"/>
              </a:rPr>
              <a:t>P1</a:t>
            </a:r>
            <a:endParaRPr lang="zh-CN" altLang="en-US" b="1" dirty="0">
              <a:latin typeface="Arial" pitchFamily="34" charset="0"/>
              <a:cs typeface="Arial" pitchFamily="34" charset="0"/>
            </a:endParaRPr>
          </a:p>
        </p:txBody>
      </p:sp>
      <p:sp>
        <p:nvSpPr>
          <p:cNvPr id="16" name="TextBox 15"/>
          <p:cNvSpPr txBox="1"/>
          <p:nvPr/>
        </p:nvSpPr>
        <p:spPr>
          <a:xfrm>
            <a:off x="3571868" y="2059536"/>
            <a:ext cx="857256" cy="369332"/>
          </a:xfrm>
          <a:prstGeom prst="rect">
            <a:avLst/>
          </a:prstGeom>
          <a:noFill/>
        </p:spPr>
        <p:txBody>
          <a:bodyPr wrap="square" rtlCol="0">
            <a:spAutoFit/>
          </a:bodyPr>
          <a:lstStyle/>
          <a:p>
            <a:pPr algn="ctr"/>
            <a:r>
              <a:rPr lang="en-US" altLang="zh-CN" b="1" dirty="0" smtClean="0">
                <a:latin typeface="Arial" pitchFamily="34" charset="0"/>
                <a:cs typeface="Arial" pitchFamily="34" charset="0"/>
              </a:rPr>
              <a:t>P2</a:t>
            </a:r>
            <a:endParaRPr lang="zh-CN" altLang="en-US" b="1" dirty="0">
              <a:latin typeface="Arial" pitchFamily="34" charset="0"/>
              <a:cs typeface="Arial" pitchFamily="34" charset="0"/>
            </a:endParaRPr>
          </a:p>
        </p:txBody>
      </p:sp>
      <p:sp>
        <p:nvSpPr>
          <p:cNvPr id="18" name="矩形 17"/>
          <p:cNvSpPr/>
          <p:nvPr/>
        </p:nvSpPr>
        <p:spPr>
          <a:xfrm>
            <a:off x="3500430" y="3631336"/>
            <a:ext cx="428628" cy="21431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929058" y="3631336"/>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313544" y="3631336"/>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594362" y="3631336"/>
            <a:ext cx="428628" cy="214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022990" y="3631336"/>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407476" y="3631336"/>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500430" y="4131402"/>
            <a:ext cx="428628" cy="21431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29058" y="4131402"/>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313544" y="4131402"/>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500430" y="4976516"/>
            <a:ext cx="428628" cy="21431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929058" y="4976516"/>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313544" y="4976516"/>
            <a:ext cx="428628" cy="2143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185050" y="5291916"/>
            <a:ext cx="2286016" cy="369332"/>
          </a:xfrm>
          <a:prstGeom prst="rect">
            <a:avLst/>
          </a:prstGeom>
          <a:noFill/>
        </p:spPr>
        <p:txBody>
          <a:bodyPr wrap="square" rtlCol="0">
            <a:spAutoFit/>
          </a:bodyPr>
          <a:lstStyle/>
          <a:p>
            <a:r>
              <a:rPr lang="en-US" altLang="zh-CN" dirty="0" smtClean="0">
                <a:latin typeface="Arial" pitchFamily="34" charset="0"/>
                <a:cs typeface="Arial" pitchFamily="34" charset="0"/>
              </a:rPr>
              <a:t>Common transcript</a:t>
            </a:r>
            <a:endParaRPr lang="zh-CN" altLang="en-US" dirty="0">
              <a:latin typeface="Arial" pitchFamily="34" charset="0"/>
              <a:cs typeface="Arial" pitchFamily="34" charset="0"/>
            </a:endParaRPr>
          </a:p>
        </p:txBody>
      </p:sp>
      <p:sp>
        <p:nvSpPr>
          <p:cNvPr id="31" name="TextBox 30"/>
          <p:cNvSpPr txBox="1"/>
          <p:nvPr/>
        </p:nvSpPr>
        <p:spPr>
          <a:xfrm>
            <a:off x="5094296" y="3904946"/>
            <a:ext cx="2286016" cy="369332"/>
          </a:xfrm>
          <a:prstGeom prst="rect">
            <a:avLst/>
          </a:prstGeom>
          <a:noFill/>
        </p:spPr>
        <p:txBody>
          <a:bodyPr wrap="square" rtlCol="0">
            <a:spAutoFit/>
          </a:bodyPr>
          <a:lstStyle/>
          <a:p>
            <a:pPr algn="ctr"/>
            <a:r>
              <a:rPr lang="en-US" altLang="zh-CN" dirty="0" smtClean="0">
                <a:latin typeface="Arial" pitchFamily="34" charset="0"/>
                <a:cs typeface="Arial" pitchFamily="34" charset="0"/>
              </a:rPr>
              <a:t>SATS transcript</a:t>
            </a:r>
            <a:endParaRPr lang="zh-CN" altLang="en-US" dirty="0">
              <a:latin typeface="Arial" pitchFamily="34" charset="0"/>
              <a:cs typeface="Arial" pitchFamily="34" charset="0"/>
            </a:endParaRPr>
          </a:p>
        </p:txBody>
      </p:sp>
      <p:sp>
        <p:nvSpPr>
          <p:cNvPr id="32" name="TextBox 31"/>
          <p:cNvSpPr txBox="1"/>
          <p:nvPr/>
        </p:nvSpPr>
        <p:spPr>
          <a:xfrm>
            <a:off x="2838535" y="1196752"/>
            <a:ext cx="1500198" cy="369332"/>
          </a:xfrm>
          <a:prstGeom prst="rect">
            <a:avLst/>
          </a:prstGeom>
          <a:noFill/>
        </p:spPr>
        <p:txBody>
          <a:bodyPr wrap="square" rtlCol="0">
            <a:spAutoFit/>
          </a:bodyPr>
          <a:lstStyle/>
          <a:p>
            <a:r>
              <a:rPr lang="en-US" altLang="zh-CN" dirty="0" smtClean="0">
                <a:latin typeface="Arial" pitchFamily="34" charset="0"/>
                <a:cs typeface="Arial" pitchFamily="34" charset="0"/>
              </a:rPr>
              <a:t>Transcription</a:t>
            </a:r>
            <a:endParaRPr lang="zh-CN" altLang="en-US" dirty="0">
              <a:latin typeface="Arial" pitchFamily="34" charset="0"/>
              <a:cs typeface="Arial" pitchFamily="34" charset="0"/>
            </a:endParaRPr>
          </a:p>
        </p:txBody>
      </p:sp>
      <p:sp>
        <p:nvSpPr>
          <p:cNvPr id="33" name="TextBox 32"/>
          <p:cNvSpPr txBox="1"/>
          <p:nvPr/>
        </p:nvSpPr>
        <p:spPr>
          <a:xfrm>
            <a:off x="357158" y="6029286"/>
            <a:ext cx="8215370" cy="400110"/>
          </a:xfrm>
          <a:prstGeom prst="rect">
            <a:avLst/>
          </a:prstGeom>
          <a:noFill/>
        </p:spPr>
        <p:txBody>
          <a:bodyPr wrap="square" rtlCol="0">
            <a:spAutoFit/>
          </a:bodyPr>
          <a:lstStyle/>
          <a:p>
            <a:r>
              <a:rPr lang="en-US" sz="2000" b="1" dirty="0" smtClean="0">
                <a:solidFill>
                  <a:srgbClr val="990000"/>
                </a:solidFill>
                <a:latin typeface="Arial" pitchFamily="34" charset="0"/>
                <a:ea typeface="黑体" pitchFamily="49" charset="-122"/>
                <a:cs typeface="Arial" pitchFamily="34" charset="0"/>
              </a:rPr>
              <a:t>SATS</a:t>
            </a:r>
            <a:r>
              <a:rPr lang="en-US" sz="2000" dirty="0" smtClean="0">
                <a:solidFill>
                  <a:srgbClr val="990000"/>
                </a:solidFill>
                <a:latin typeface="Arial" pitchFamily="34" charset="0"/>
                <a:ea typeface="黑体" pitchFamily="49" charset="-122"/>
                <a:cs typeface="Arial" pitchFamily="34" charset="0"/>
              </a:rPr>
              <a:t>: </a:t>
            </a:r>
            <a:r>
              <a:rPr lang="en-US" sz="2000" b="1" u="sng" dirty="0" smtClean="0">
                <a:solidFill>
                  <a:srgbClr val="990000"/>
                </a:solidFill>
                <a:latin typeface="Arial" pitchFamily="34" charset="0"/>
                <a:ea typeface="黑体" pitchFamily="49" charset="-122"/>
                <a:cs typeface="Arial" pitchFamily="34" charset="0"/>
              </a:rPr>
              <a:t>S</a:t>
            </a:r>
            <a:r>
              <a:rPr lang="en-US" sz="2000" dirty="0" smtClean="0">
                <a:solidFill>
                  <a:srgbClr val="990000"/>
                </a:solidFill>
                <a:latin typeface="Arial" pitchFamily="34" charset="0"/>
                <a:ea typeface="黑体" pitchFamily="49" charset="-122"/>
                <a:cs typeface="Arial" pitchFamily="34" charset="0"/>
              </a:rPr>
              <a:t>tage-specific </a:t>
            </a:r>
            <a:r>
              <a:rPr lang="en-US" sz="2000" b="1" u="sng" dirty="0" smtClean="0">
                <a:solidFill>
                  <a:srgbClr val="990000"/>
                </a:solidFill>
                <a:latin typeface="Arial" pitchFamily="34" charset="0"/>
                <a:ea typeface="黑体" pitchFamily="49" charset="-122"/>
                <a:cs typeface="Arial" pitchFamily="34" charset="0"/>
              </a:rPr>
              <a:t>A</a:t>
            </a:r>
            <a:r>
              <a:rPr lang="en-US" sz="2000" dirty="0" smtClean="0">
                <a:solidFill>
                  <a:srgbClr val="990000"/>
                </a:solidFill>
                <a:latin typeface="Arial" pitchFamily="34" charset="0"/>
                <a:ea typeface="黑体" pitchFamily="49" charset="-122"/>
                <a:cs typeface="Arial" pitchFamily="34" charset="0"/>
              </a:rPr>
              <a:t>lternative </a:t>
            </a:r>
            <a:r>
              <a:rPr lang="en-US" sz="2000" b="1" u="sng" dirty="0" smtClean="0">
                <a:solidFill>
                  <a:srgbClr val="990000"/>
                </a:solidFill>
                <a:latin typeface="Arial" pitchFamily="34" charset="0"/>
                <a:ea typeface="黑体" pitchFamily="49" charset="-122"/>
                <a:cs typeface="Arial" pitchFamily="34" charset="0"/>
              </a:rPr>
              <a:t>T</a:t>
            </a:r>
            <a:r>
              <a:rPr lang="en-US" sz="2000" dirty="0" smtClean="0">
                <a:solidFill>
                  <a:srgbClr val="990000"/>
                </a:solidFill>
                <a:latin typeface="Arial" pitchFamily="34" charset="0"/>
                <a:ea typeface="黑体" pitchFamily="49" charset="-122"/>
                <a:cs typeface="Arial" pitchFamily="34" charset="0"/>
              </a:rPr>
              <a:t>ranscription</a:t>
            </a:r>
            <a:r>
              <a:rPr lang="en-US" sz="2000" b="1" dirty="0" smtClean="0">
                <a:solidFill>
                  <a:srgbClr val="990000"/>
                </a:solidFill>
                <a:latin typeface="Arial" pitchFamily="34" charset="0"/>
                <a:ea typeface="黑体" pitchFamily="49" charset="-122"/>
                <a:cs typeface="Arial" pitchFamily="34" charset="0"/>
              </a:rPr>
              <a:t> </a:t>
            </a:r>
            <a:r>
              <a:rPr lang="en-US" sz="2000" b="1" u="sng" dirty="0" smtClean="0">
                <a:solidFill>
                  <a:srgbClr val="990000"/>
                </a:solidFill>
                <a:latin typeface="Arial" pitchFamily="34" charset="0"/>
                <a:ea typeface="黑体" pitchFamily="49" charset="-122"/>
                <a:cs typeface="Arial" pitchFamily="34" charset="0"/>
              </a:rPr>
              <a:t>S</a:t>
            </a:r>
            <a:r>
              <a:rPr lang="en-US" sz="2000" dirty="0" smtClean="0">
                <a:solidFill>
                  <a:srgbClr val="990000"/>
                </a:solidFill>
                <a:latin typeface="Arial" pitchFamily="34" charset="0"/>
                <a:ea typeface="黑体" pitchFamily="49" charset="-122"/>
                <a:cs typeface="Arial" pitchFamily="34" charset="0"/>
              </a:rPr>
              <a:t>tart Sites</a:t>
            </a:r>
            <a:endParaRPr lang="zh-CN" altLang="en-US" sz="2000" dirty="0">
              <a:solidFill>
                <a:srgbClr val="990000"/>
              </a:solidFill>
            </a:endParaRPr>
          </a:p>
        </p:txBody>
      </p:sp>
      <p:sp>
        <p:nvSpPr>
          <p:cNvPr id="34" name="TextBox 33"/>
          <p:cNvSpPr txBox="1"/>
          <p:nvPr/>
        </p:nvSpPr>
        <p:spPr>
          <a:xfrm>
            <a:off x="2000232" y="3561562"/>
            <a:ext cx="1500198" cy="369332"/>
          </a:xfrm>
          <a:prstGeom prst="rect">
            <a:avLst/>
          </a:prstGeom>
          <a:noFill/>
        </p:spPr>
        <p:txBody>
          <a:bodyPr wrap="square" rtlCol="0">
            <a:spAutoFit/>
          </a:bodyPr>
          <a:lstStyle/>
          <a:p>
            <a:r>
              <a:rPr lang="en-US" altLang="zh-CN" dirty="0" smtClean="0">
                <a:latin typeface="Arial" pitchFamily="34" charset="0"/>
                <a:cs typeface="Arial" pitchFamily="34" charset="0"/>
              </a:rPr>
              <a:t>Cell stage 1</a:t>
            </a:r>
            <a:endParaRPr lang="zh-CN" altLang="en-US" dirty="0">
              <a:latin typeface="Arial" pitchFamily="34" charset="0"/>
              <a:cs typeface="Arial" pitchFamily="34" charset="0"/>
            </a:endParaRPr>
          </a:p>
        </p:txBody>
      </p:sp>
      <p:sp>
        <p:nvSpPr>
          <p:cNvPr id="35" name="TextBox 34"/>
          <p:cNvSpPr txBox="1"/>
          <p:nvPr/>
        </p:nvSpPr>
        <p:spPr>
          <a:xfrm>
            <a:off x="2000232" y="4075204"/>
            <a:ext cx="1500198" cy="369332"/>
          </a:xfrm>
          <a:prstGeom prst="rect">
            <a:avLst/>
          </a:prstGeom>
          <a:noFill/>
        </p:spPr>
        <p:txBody>
          <a:bodyPr wrap="square" rtlCol="0">
            <a:spAutoFit/>
          </a:bodyPr>
          <a:lstStyle/>
          <a:p>
            <a:r>
              <a:rPr lang="en-US" altLang="zh-CN" dirty="0" smtClean="0">
                <a:latin typeface="Arial" pitchFamily="34" charset="0"/>
                <a:cs typeface="Arial" pitchFamily="34" charset="0"/>
              </a:rPr>
              <a:t>Cell stage 2</a:t>
            </a:r>
            <a:endParaRPr lang="zh-CN" altLang="en-US" dirty="0">
              <a:latin typeface="Arial" pitchFamily="34" charset="0"/>
              <a:cs typeface="Arial" pitchFamily="34" charset="0"/>
            </a:endParaRPr>
          </a:p>
        </p:txBody>
      </p:sp>
      <p:sp>
        <p:nvSpPr>
          <p:cNvPr id="36" name="TextBox 35"/>
          <p:cNvSpPr txBox="1"/>
          <p:nvPr/>
        </p:nvSpPr>
        <p:spPr>
          <a:xfrm>
            <a:off x="3500430" y="4202840"/>
            <a:ext cx="1500198" cy="707886"/>
          </a:xfrm>
          <a:prstGeom prst="rect">
            <a:avLst/>
          </a:prstGeom>
          <a:noFill/>
        </p:spPr>
        <p:txBody>
          <a:bodyPr wrap="square" rtlCol="0">
            <a:spAutoFit/>
          </a:bodyPr>
          <a:lstStyle/>
          <a:p>
            <a:r>
              <a:rPr lang="en-US" altLang="zh-CN" sz="4000" dirty="0" smtClean="0">
                <a:latin typeface="Arial" pitchFamily="34" charset="0"/>
                <a:cs typeface="Arial" pitchFamily="34" charset="0"/>
              </a:rPr>
              <a:t>…</a:t>
            </a:r>
            <a:endParaRPr lang="zh-CN" altLang="en-US" sz="4000" dirty="0">
              <a:latin typeface="Arial" pitchFamily="34" charset="0"/>
              <a:cs typeface="Arial" pitchFamily="34" charset="0"/>
            </a:endParaRPr>
          </a:p>
        </p:txBody>
      </p:sp>
      <p:sp>
        <p:nvSpPr>
          <p:cNvPr id="37" name="TextBox 36"/>
          <p:cNvSpPr txBox="1"/>
          <p:nvPr/>
        </p:nvSpPr>
        <p:spPr>
          <a:xfrm>
            <a:off x="2000232" y="4905078"/>
            <a:ext cx="1500198" cy="369332"/>
          </a:xfrm>
          <a:prstGeom prst="rect">
            <a:avLst/>
          </a:prstGeom>
          <a:noFill/>
        </p:spPr>
        <p:txBody>
          <a:bodyPr wrap="square" rtlCol="0">
            <a:spAutoFit/>
          </a:bodyPr>
          <a:lstStyle/>
          <a:p>
            <a:r>
              <a:rPr lang="en-US" altLang="zh-CN" dirty="0" smtClean="0">
                <a:latin typeface="Arial" pitchFamily="34" charset="0"/>
                <a:cs typeface="Arial" pitchFamily="34" charset="0"/>
              </a:rPr>
              <a:t>Cell stage N</a:t>
            </a:r>
            <a:endParaRPr lang="zh-CN" altLang="en-US" dirty="0">
              <a:latin typeface="Arial" pitchFamily="34" charset="0"/>
              <a:cs typeface="Arial" pitchFamily="34" charset="0"/>
            </a:endParaRPr>
          </a:p>
        </p:txBody>
      </p:sp>
      <p:cxnSp>
        <p:nvCxnSpPr>
          <p:cNvPr id="38" name="直接箭头连接符 37"/>
          <p:cNvCxnSpPr/>
          <p:nvPr/>
        </p:nvCxnSpPr>
        <p:spPr>
          <a:xfrm flipH="1">
            <a:off x="3360569" y="2420888"/>
            <a:ext cx="995407" cy="720080"/>
          </a:xfrm>
          <a:prstGeom prst="straightConnector1">
            <a:avLst/>
          </a:prstGeom>
          <a:ln w="57150">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4964909" y="2428868"/>
            <a:ext cx="843767" cy="712100"/>
          </a:xfrm>
          <a:prstGeom prst="straightConnector1">
            <a:avLst/>
          </a:prstGeom>
          <a:ln w="57150">
            <a:solidFill>
              <a:srgbClr val="00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990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28670"/>
          </a:xfrm>
        </p:spPr>
        <p:txBody>
          <a:bodyPr>
            <a:noAutofit/>
          </a:bodyPr>
          <a:lstStyle/>
          <a:p>
            <a:r>
              <a:rPr lang="en-US" altLang="zh-CN" sz="2600" b="1" dirty="0" smtClean="0">
                <a:solidFill>
                  <a:srgbClr val="4B0301"/>
                </a:solidFill>
                <a:latin typeface="Arial" pitchFamily="34" charset="0"/>
                <a:cs typeface="Arial" pitchFamily="34" charset="0"/>
              </a:rPr>
              <a:t>Identified 110 mouse ES cell specific SATS transcripts </a:t>
            </a:r>
            <a:br>
              <a:rPr lang="en-US" altLang="zh-CN" sz="2600" b="1" dirty="0" smtClean="0">
                <a:solidFill>
                  <a:srgbClr val="4B0301"/>
                </a:solidFill>
                <a:latin typeface="Arial" pitchFamily="34" charset="0"/>
                <a:cs typeface="Arial" pitchFamily="34" charset="0"/>
              </a:rPr>
            </a:br>
            <a:r>
              <a:rPr lang="en-US" altLang="zh-CN" sz="2600" b="1" dirty="0" smtClean="0">
                <a:solidFill>
                  <a:srgbClr val="4B0301"/>
                </a:solidFill>
                <a:latin typeface="Arial" pitchFamily="34" charset="0"/>
                <a:cs typeface="Arial" pitchFamily="34" charset="0"/>
              </a:rPr>
              <a:t>from </a:t>
            </a:r>
            <a:r>
              <a:rPr lang="en-US" altLang="zh-CN" sz="2600" b="1" dirty="0">
                <a:solidFill>
                  <a:srgbClr val="4B0301"/>
                </a:solidFill>
                <a:latin typeface="Arial" pitchFamily="34" charset="0"/>
                <a:cs typeface="Arial" pitchFamily="34" charset="0"/>
              </a:rPr>
              <a:t>104 </a:t>
            </a:r>
            <a:r>
              <a:rPr lang="en-US" altLang="zh-CN" sz="2600" b="1" dirty="0" smtClean="0">
                <a:solidFill>
                  <a:srgbClr val="4B0301"/>
                </a:solidFill>
                <a:latin typeface="Arial" pitchFamily="34" charset="0"/>
                <a:cs typeface="Arial" pitchFamily="34" charset="0"/>
              </a:rPr>
              <a:t>ubiquitously expressed genes</a:t>
            </a:r>
            <a:endParaRPr lang="zh-CN" altLang="en-US" sz="2600" b="1" dirty="0">
              <a:solidFill>
                <a:srgbClr val="4B0301"/>
              </a:solidFill>
              <a:latin typeface="Arial" pitchFamily="34" charset="0"/>
              <a:cs typeface="Arial"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916739"/>
            <a:ext cx="4968577" cy="594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52120" y="6309320"/>
            <a:ext cx="1142976" cy="369332"/>
          </a:xfrm>
          <a:prstGeom prst="rect">
            <a:avLst/>
          </a:prstGeom>
          <a:noFill/>
        </p:spPr>
        <p:txBody>
          <a:bodyPr wrap="square" rtlCol="0">
            <a:spAutoFit/>
          </a:bodyPr>
          <a:lstStyle/>
          <a:p>
            <a:r>
              <a:rPr lang="en-US" altLang="zh-CN" b="1" dirty="0" smtClean="0">
                <a:solidFill>
                  <a:srgbClr val="FF0000"/>
                </a:solidFill>
                <a:latin typeface="Arial" pitchFamily="34" charset="0"/>
                <a:cs typeface="Arial" pitchFamily="34" charset="0"/>
              </a:rPr>
              <a:t>110/104</a:t>
            </a:r>
            <a:endParaRPr lang="zh-CN" altLang="en-US" b="1" dirty="0">
              <a:solidFill>
                <a:srgbClr val="FF0000"/>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571" y="908720"/>
            <a:ext cx="6669091" cy="571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标题 1"/>
          <p:cNvSpPr>
            <a:spLocks noGrp="1"/>
          </p:cNvSpPr>
          <p:nvPr>
            <p:ph type="title"/>
          </p:nvPr>
        </p:nvSpPr>
        <p:spPr>
          <a:xfrm>
            <a:off x="0" y="0"/>
            <a:ext cx="9144000" cy="928670"/>
          </a:xfrm>
        </p:spPr>
        <p:txBody>
          <a:bodyPr>
            <a:normAutofit/>
          </a:bodyPr>
          <a:lstStyle/>
          <a:p>
            <a:r>
              <a:rPr lang="en-US" sz="2800" b="1" dirty="0" err="1" smtClean="0">
                <a:solidFill>
                  <a:srgbClr val="4B0301"/>
                </a:solidFill>
                <a:latin typeface="Arial" pitchFamily="34" charset="0"/>
                <a:cs typeface="Arial" pitchFamily="34" charset="0"/>
              </a:rPr>
              <a:t>mESC</a:t>
            </a:r>
            <a:r>
              <a:rPr lang="en-US" sz="2800" b="1" dirty="0" smtClean="0">
                <a:solidFill>
                  <a:srgbClr val="4B0301"/>
                </a:solidFill>
                <a:latin typeface="Arial" pitchFamily="34" charset="0"/>
                <a:cs typeface="Arial" pitchFamily="34" charset="0"/>
              </a:rPr>
              <a:t>-specific expression of SATS isoforms</a:t>
            </a:r>
            <a:endParaRPr lang="zh-CN" altLang="en-US" sz="2800" b="1" dirty="0">
              <a:solidFill>
                <a:srgbClr val="4B0301"/>
              </a:solidFill>
              <a:latin typeface="Arial" pitchFamily="34" charset="0"/>
              <a:cs typeface="Arial" pitchFamily="34" charset="0"/>
            </a:endParaRPr>
          </a:p>
        </p:txBody>
      </p:sp>
    </p:spTree>
    <p:extLst>
      <p:ext uri="{BB962C8B-B14F-4D97-AF65-F5344CB8AC3E}">
        <p14:creationId xmlns:p14="http://schemas.microsoft.com/office/powerpoint/2010/main" val="146691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928670"/>
          </a:xfrm>
        </p:spPr>
        <p:txBody>
          <a:bodyPr>
            <a:normAutofit/>
          </a:bodyPr>
          <a:lstStyle/>
          <a:p>
            <a:r>
              <a:rPr lang="en-US" sz="2800" b="1" dirty="0" err="1" smtClean="0">
                <a:solidFill>
                  <a:srgbClr val="4B0301"/>
                </a:solidFill>
                <a:latin typeface="Arial" pitchFamily="34" charset="0"/>
                <a:cs typeface="Arial" pitchFamily="34" charset="0"/>
              </a:rPr>
              <a:t>mESC</a:t>
            </a:r>
            <a:r>
              <a:rPr lang="en-US" sz="2800" b="1" dirty="0" smtClean="0">
                <a:solidFill>
                  <a:srgbClr val="4B0301"/>
                </a:solidFill>
                <a:latin typeface="Arial" pitchFamily="34" charset="0"/>
                <a:cs typeface="Arial" pitchFamily="34" charset="0"/>
              </a:rPr>
              <a:t>-specific expression of SATS isoforms</a:t>
            </a:r>
            <a:endParaRPr lang="zh-CN" altLang="en-US" sz="2800" b="1" dirty="0">
              <a:solidFill>
                <a:srgbClr val="4B0301"/>
              </a:solidFill>
              <a:latin typeface="Arial" pitchFamily="34" charset="0"/>
              <a:cs typeface="Arial"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17605"/>
            <a:ext cx="5904656" cy="604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80728"/>
            <a:ext cx="5128220" cy="588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标题 1"/>
          <p:cNvSpPr>
            <a:spLocks noGrp="1"/>
          </p:cNvSpPr>
          <p:nvPr>
            <p:ph type="title"/>
          </p:nvPr>
        </p:nvSpPr>
        <p:spPr>
          <a:xfrm>
            <a:off x="0" y="0"/>
            <a:ext cx="9144000" cy="928670"/>
          </a:xfrm>
        </p:spPr>
        <p:txBody>
          <a:bodyPr>
            <a:normAutofit/>
          </a:bodyPr>
          <a:lstStyle/>
          <a:p>
            <a:r>
              <a:rPr lang="en-US" sz="2800" b="1" dirty="0" err="1" smtClean="0">
                <a:solidFill>
                  <a:srgbClr val="4B0301"/>
                </a:solidFill>
                <a:latin typeface="Arial" pitchFamily="34" charset="0"/>
                <a:cs typeface="Arial" pitchFamily="34" charset="0"/>
              </a:rPr>
              <a:t>mESC</a:t>
            </a:r>
            <a:r>
              <a:rPr lang="en-US" sz="2800" b="1" dirty="0" smtClean="0">
                <a:solidFill>
                  <a:srgbClr val="4B0301"/>
                </a:solidFill>
                <a:latin typeface="Arial" pitchFamily="34" charset="0"/>
                <a:cs typeface="Arial" pitchFamily="34" charset="0"/>
              </a:rPr>
              <a:t>-specific regulation of SATS isoforms</a:t>
            </a:r>
            <a:endParaRPr lang="zh-CN" altLang="en-US" sz="2800" b="1" dirty="0">
              <a:solidFill>
                <a:srgbClr val="4B0301"/>
              </a:solidFill>
              <a:latin typeface="Arial" pitchFamily="34" charset="0"/>
              <a:cs typeface="Arial" pitchFamily="34" charset="0"/>
            </a:endParaRPr>
          </a:p>
        </p:txBody>
      </p:sp>
    </p:spTree>
    <p:extLst>
      <p:ext uri="{BB962C8B-B14F-4D97-AF65-F5344CB8AC3E}">
        <p14:creationId xmlns:p14="http://schemas.microsoft.com/office/powerpoint/2010/main" val="3222839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2984"/>
          </a:xfrm>
        </p:spPr>
        <p:txBody>
          <a:bodyPr>
            <a:normAutofit/>
          </a:bodyPr>
          <a:lstStyle/>
          <a:p>
            <a:r>
              <a:rPr lang="en-US" sz="2500" b="1" dirty="0">
                <a:solidFill>
                  <a:srgbClr val="4B0301"/>
                </a:solidFill>
                <a:latin typeface="Arial" pitchFamily="34" charset="0"/>
                <a:cs typeface="Arial" pitchFamily="34" charset="0"/>
              </a:rPr>
              <a:t>Promoters of </a:t>
            </a:r>
            <a:r>
              <a:rPr lang="en-US" sz="2500" b="1" dirty="0" smtClean="0">
                <a:solidFill>
                  <a:srgbClr val="4B0301"/>
                </a:solidFill>
                <a:latin typeface="Arial" pitchFamily="34" charset="0"/>
                <a:cs typeface="Arial" pitchFamily="34" charset="0"/>
              </a:rPr>
              <a:t>SATS </a:t>
            </a:r>
            <a:r>
              <a:rPr lang="en-US" sz="2500" b="1" dirty="0">
                <a:solidFill>
                  <a:srgbClr val="4B0301"/>
                </a:solidFill>
                <a:latin typeface="Arial" pitchFamily="34" charset="0"/>
                <a:cs typeface="Arial" pitchFamily="34" charset="0"/>
              </a:rPr>
              <a:t>isoforms are enriched of </a:t>
            </a:r>
            <a:r>
              <a:rPr lang="en-US" sz="2500" b="1" dirty="0" smtClean="0">
                <a:solidFill>
                  <a:srgbClr val="4B0301"/>
                </a:solidFill>
                <a:latin typeface="Arial" pitchFamily="34" charset="0"/>
                <a:cs typeface="Arial" pitchFamily="34" charset="0"/>
              </a:rPr>
              <a:t/>
            </a:r>
            <a:br>
              <a:rPr lang="en-US" sz="2500" b="1" dirty="0" smtClean="0">
                <a:solidFill>
                  <a:srgbClr val="4B0301"/>
                </a:solidFill>
                <a:latin typeface="Arial" pitchFamily="34" charset="0"/>
                <a:cs typeface="Arial" pitchFamily="34" charset="0"/>
              </a:rPr>
            </a:br>
            <a:r>
              <a:rPr lang="en-US" sz="2500" b="1" dirty="0" smtClean="0">
                <a:solidFill>
                  <a:srgbClr val="4B0301"/>
                </a:solidFill>
                <a:latin typeface="Arial" pitchFamily="34" charset="0"/>
                <a:cs typeface="Arial" pitchFamily="34" charset="0"/>
              </a:rPr>
              <a:t>pluripotency </a:t>
            </a:r>
            <a:r>
              <a:rPr lang="en-US" sz="2500" b="1" dirty="0">
                <a:solidFill>
                  <a:srgbClr val="4B0301"/>
                </a:solidFill>
                <a:latin typeface="Arial" pitchFamily="34" charset="0"/>
                <a:cs typeface="Arial" pitchFamily="34" charset="0"/>
              </a:rPr>
              <a:t>factor binding sites</a:t>
            </a:r>
            <a:endParaRPr lang="zh-CN" altLang="en-US" sz="2500" b="1" dirty="0">
              <a:solidFill>
                <a:srgbClr val="4B0301"/>
              </a:solidFill>
              <a:latin typeface="Arial" pitchFamily="34" charset="0"/>
              <a:cs typeface="Arial" pitchFamily="34" charset="0"/>
            </a:endParaRPr>
          </a:p>
        </p:txBody>
      </p:sp>
      <p:grpSp>
        <p:nvGrpSpPr>
          <p:cNvPr id="3" name="组合 2"/>
          <p:cNvGrpSpPr/>
          <p:nvPr/>
        </p:nvGrpSpPr>
        <p:grpSpPr>
          <a:xfrm>
            <a:off x="5664352" y="1196752"/>
            <a:ext cx="2940096" cy="5544617"/>
            <a:chOff x="5664352" y="1196752"/>
            <a:chExt cx="2940096" cy="5544617"/>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951" y="1196752"/>
              <a:ext cx="2788028" cy="273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352" y="4005065"/>
              <a:ext cx="294009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13" y="1988840"/>
            <a:ext cx="5449639" cy="348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
            <a:ext cx="9144000" cy="1143000"/>
          </a:xfrm>
        </p:spPr>
        <p:txBody>
          <a:bodyPr>
            <a:normAutofit/>
          </a:bodyPr>
          <a:lstStyle/>
          <a:p>
            <a:r>
              <a:rPr lang="en-US" sz="2500" b="1" dirty="0">
                <a:solidFill>
                  <a:srgbClr val="4B0301"/>
                </a:solidFill>
                <a:latin typeface="Arial" pitchFamily="34" charset="0"/>
                <a:cs typeface="Arial" pitchFamily="34" charset="0"/>
              </a:rPr>
              <a:t>Sox2, Oct4 and </a:t>
            </a:r>
            <a:r>
              <a:rPr lang="en-US" sz="2500" b="1" dirty="0" err="1">
                <a:solidFill>
                  <a:srgbClr val="4B0301"/>
                </a:solidFill>
                <a:latin typeface="Arial" pitchFamily="34" charset="0"/>
                <a:cs typeface="Arial" pitchFamily="34" charset="0"/>
              </a:rPr>
              <a:t>Nanog</a:t>
            </a:r>
            <a:r>
              <a:rPr lang="en-US" sz="2500" b="1" dirty="0">
                <a:solidFill>
                  <a:srgbClr val="4B0301"/>
                </a:solidFill>
                <a:latin typeface="Arial" pitchFamily="34" charset="0"/>
                <a:cs typeface="Arial" pitchFamily="34" charset="0"/>
              </a:rPr>
              <a:t> tend to co-regulate </a:t>
            </a:r>
            <a:br>
              <a:rPr lang="en-US" sz="2500" b="1" dirty="0">
                <a:solidFill>
                  <a:srgbClr val="4B0301"/>
                </a:solidFill>
                <a:latin typeface="Arial" pitchFamily="34" charset="0"/>
                <a:cs typeface="Arial" pitchFamily="34" charset="0"/>
              </a:rPr>
            </a:br>
            <a:r>
              <a:rPr lang="en-US" sz="2500" b="1" dirty="0">
                <a:solidFill>
                  <a:srgbClr val="4B0301"/>
                </a:solidFill>
                <a:latin typeface="Arial" pitchFamily="34" charset="0"/>
                <a:cs typeface="Arial" pitchFamily="34" charset="0"/>
              </a:rPr>
              <a:t>the expression of </a:t>
            </a:r>
            <a:r>
              <a:rPr lang="en-US" sz="2500" b="1" dirty="0" smtClean="0">
                <a:solidFill>
                  <a:srgbClr val="4B0301"/>
                </a:solidFill>
                <a:latin typeface="Arial" pitchFamily="34" charset="0"/>
                <a:cs typeface="Arial" pitchFamily="34" charset="0"/>
              </a:rPr>
              <a:t>SATS </a:t>
            </a:r>
            <a:r>
              <a:rPr lang="en-US" sz="2500" b="1" dirty="0">
                <a:solidFill>
                  <a:srgbClr val="4B0301"/>
                </a:solidFill>
                <a:latin typeface="Arial" pitchFamily="34" charset="0"/>
                <a:cs typeface="Arial" pitchFamily="34" charset="0"/>
              </a:rPr>
              <a:t>isoforms</a:t>
            </a:r>
            <a:endParaRPr lang="zh-CN" altLang="en-US" sz="2500" b="1" dirty="0">
              <a:solidFill>
                <a:srgbClr val="4B0301"/>
              </a:solidFill>
              <a:latin typeface="Arial" pitchFamily="34" charset="0"/>
              <a:cs typeface="Arial" pitchFamily="34" charset="0"/>
            </a:endParaRPr>
          </a:p>
        </p:txBody>
      </p:sp>
      <p:sp>
        <p:nvSpPr>
          <p:cNvPr id="34" name="TextBox 33"/>
          <p:cNvSpPr txBox="1"/>
          <p:nvPr/>
        </p:nvSpPr>
        <p:spPr>
          <a:xfrm>
            <a:off x="432048" y="5661248"/>
            <a:ext cx="4211960" cy="338554"/>
          </a:xfrm>
          <a:prstGeom prst="rect">
            <a:avLst/>
          </a:prstGeom>
          <a:noFill/>
        </p:spPr>
        <p:txBody>
          <a:bodyPr wrap="square" rtlCol="0">
            <a:spAutoFit/>
          </a:bodyPr>
          <a:lstStyle/>
          <a:p>
            <a:pPr algn="ctr"/>
            <a:r>
              <a:rPr lang="en-US" altLang="zh-CN" sz="1600" b="1" dirty="0" smtClean="0">
                <a:latin typeface="Arial" pitchFamily="34" charset="0"/>
                <a:cs typeface="Arial" pitchFamily="34" charset="0"/>
              </a:rPr>
              <a:t>Binding at SATS isoform promoters</a:t>
            </a:r>
            <a:endParaRPr lang="zh-CN" altLang="en-US" sz="1600" b="1" dirty="0">
              <a:latin typeface="Arial" pitchFamily="34" charset="0"/>
              <a:cs typeface="Arial" pitchFamily="34" charset="0"/>
            </a:endParaRPr>
          </a:p>
        </p:txBody>
      </p:sp>
      <p:sp>
        <p:nvSpPr>
          <p:cNvPr id="35" name="TextBox 34"/>
          <p:cNvSpPr txBox="1"/>
          <p:nvPr/>
        </p:nvSpPr>
        <p:spPr>
          <a:xfrm>
            <a:off x="4629358" y="5662214"/>
            <a:ext cx="4263122" cy="338554"/>
          </a:xfrm>
          <a:prstGeom prst="rect">
            <a:avLst/>
          </a:prstGeom>
          <a:noFill/>
        </p:spPr>
        <p:txBody>
          <a:bodyPr wrap="square" rtlCol="0">
            <a:spAutoFit/>
          </a:bodyPr>
          <a:lstStyle/>
          <a:p>
            <a:pPr algn="ctr"/>
            <a:r>
              <a:rPr lang="en-US" altLang="zh-CN" sz="1600" b="1" dirty="0" smtClean="0">
                <a:latin typeface="Arial" pitchFamily="34" charset="0"/>
                <a:cs typeface="Arial" pitchFamily="34" charset="0"/>
              </a:rPr>
              <a:t>Binding at common isoform promoters</a:t>
            </a:r>
            <a:endParaRPr lang="zh-CN" altLang="en-US" sz="1600" b="1"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314450"/>
            <a:ext cx="816292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64" y="476672"/>
            <a:ext cx="2076209" cy="584775"/>
          </a:xfrm>
          <a:prstGeom prst="rect">
            <a:avLst/>
          </a:prstGeom>
          <a:noFill/>
        </p:spPr>
        <p:txBody>
          <a:bodyPr wrap="none" rtlCol="0">
            <a:spAutoFit/>
          </a:bodyPr>
          <a:lstStyle/>
          <a:p>
            <a:r>
              <a:rPr lang="en-US" altLang="zh-CN" sz="3200" b="1" dirty="0" smtClean="0">
                <a:solidFill>
                  <a:srgbClr val="4B0301"/>
                </a:solidFill>
              </a:rPr>
              <a:t>Hypothesis</a:t>
            </a:r>
            <a:endParaRPr lang="zh-CN" altLang="en-US" sz="3200" b="1" dirty="0">
              <a:solidFill>
                <a:srgbClr val="4B0301"/>
              </a:solidFill>
            </a:endParaRPr>
          </a:p>
        </p:txBody>
      </p:sp>
      <p:pic>
        <p:nvPicPr>
          <p:cNvPr id="5" name="Picture 6" descr="E:\Xiujie\Useful figures\ques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840" y="3573016"/>
            <a:ext cx="2309885" cy="2797622"/>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8"/>
          <p:cNvSpPr>
            <a:spLocks noChangeArrowheads="1" noChangeShapeType="1" noTextEdit="1"/>
          </p:cNvSpPr>
          <p:nvPr/>
        </p:nvSpPr>
        <p:spPr bwMode="auto">
          <a:xfrm>
            <a:off x="547688" y="2316088"/>
            <a:ext cx="423912" cy="536848"/>
          </a:xfrm>
          <a:prstGeom prst="rect">
            <a:avLst/>
          </a:prstGeom>
        </p:spPr>
        <p:txBody>
          <a:bodyPr wrap="none" fromWordArt="1">
            <a:prstTxWarp prst="textPlain">
              <a:avLst>
                <a:gd name="adj" fmla="val 50000"/>
              </a:avLst>
            </a:prstTxWarp>
          </a:bodyPr>
          <a:lstStyle/>
          <a:p>
            <a:pPr algn="ctr"/>
            <a:r>
              <a:rPr lang="en-US" altLang="zh-CN" sz="3600" kern="10" dirty="0">
                <a:ln w="19050">
                  <a:solidFill>
                    <a:srgbClr val="CC9900"/>
                  </a:solidFill>
                  <a:round/>
                  <a:headEnd/>
                  <a:tailEnd/>
                </a:ln>
                <a:solidFill>
                  <a:srgbClr val="800000"/>
                </a:solidFill>
                <a:effectLst>
                  <a:outerShdw dist="35921" dir="2700000" algn="ctr" rotWithShape="0">
                    <a:srgbClr val="990000"/>
                  </a:outerShdw>
                </a:effectLst>
                <a:latin typeface="Arial Black"/>
              </a:rPr>
              <a:t>?</a:t>
            </a:r>
            <a:endParaRPr lang="zh-CN" altLang="en-US" sz="3600" kern="10" dirty="0">
              <a:ln w="19050">
                <a:solidFill>
                  <a:srgbClr val="CC9900"/>
                </a:solidFill>
                <a:round/>
                <a:headEnd/>
                <a:tailEnd/>
              </a:ln>
              <a:solidFill>
                <a:srgbClr val="800000"/>
              </a:solidFill>
              <a:effectLst>
                <a:outerShdw dist="35921" dir="2700000" algn="ctr" rotWithShape="0">
                  <a:srgbClr val="990000"/>
                </a:outerShdw>
              </a:effectLst>
              <a:latin typeface="Arial Black"/>
            </a:endParaRPr>
          </a:p>
        </p:txBody>
      </p:sp>
      <p:sp>
        <p:nvSpPr>
          <p:cNvPr id="7" name="TextBox 6"/>
          <p:cNvSpPr txBox="1"/>
          <p:nvPr/>
        </p:nvSpPr>
        <p:spPr>
          <a:xfrm>
            <a:off x="1187624" y="2132856"/>
            <a:ext cx="6658233" cy="1200329"/>
          </a:xfrm>
          <a:prstGeom prst="rect">
            <a:avLst/>
          </a:prstGeom>
          <a:noFill/>
        </p:spPr>
        <p:txBody>
          <a:bodyPr wrap="none" rtlCol="0">
            <a:spAutoFit/>
          </a:bodyPr>
          <a:lstStyle/>
          <a:p>
            <a:r>
              <a:rPr lang="en-US" altLang="zh-CN" sz="2400" b="1" dirty="0" smtClean="0"/>
              <a:t>Could cell type specific transcription factors alter </a:t>
            </a:r>
          </a:p>
          <a:p>
            <a:r>
              <a:rPr lang="en-US" altLang="zh-CN" sz="2400" b="1" dirty="0" smtClean="0"/>
              <a:t>networks formed by ubiquitously expressed genes </a:t>
            </a:r>
          </a:p>
          <a:p>
            <a:r>
              <a:rPr lang="en-US" altLang="zh-CN" sz="2400" b="1" dirty="0"/>
              <a:t>t</a:t>
            </a:r>
            <a:r>
              <a:rPr lang="en-US" altLang="zh-CN" sz="2400" b="1" dirty="0" smtClean="0"/>
              <a:t>hrough producing SATS transcripts? </a:t>
            </a:r>
            <a:endParaRPr lang="zh-CN" altLang="en-US" sz="2400" b="1" dirty="0"/>
          </a:p>
        </p:txBody>
      </p:sp>
    </p:spTree>
    <p:extLst>
      <p:ext uri="{BB962C8B-B14F-4D97-AF65-F5344CB8AC3E}">
        <p14:creationId xmlns:p14="http://schemas.microsoft.com/office/powerpoint/2010/main" val="525388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2984"/>
          </a:xfrm>
        </p:spPr>
        <p:txBody>
          <a:bodyPr>
            <a:normAutofit/>
          </a:bodyPr>
          <a:lstStyle/>
          <a:p>
            <a:r>
              <a:rPr lang="en-US" sz="2500" b="1" dirty="0">
                <a:solidFill>
                  <a:srgbClr val="4B0301"/>
                </a:solidFill>
                <a:latin typeface="Arial" pitchFamily="34" charset="0"/>
                <a:cs typeface="Arial" pitchFamily="34" charset="0"/>
              </a:rPr>
              <a:t>Knocking-down Sox2, Oct4 and </a:t>
            </a:r>
            <a:r>
              <a:rPr lang="en-US" sz="2500" b="1" dirty="0" err="1">
                <a:solidFill>
                  <a:srgbClr val="4B0301"/>
                </a:solidFill>
                <a:latin typeface="Arial" pitchFamily="34" charset="0"/>
                <a:cs typeface="Arial" pitchFamily="34" charset="0"/>
              </a:rPr>
              <a:t>Nanog</a:t>
            </a:r>
            <a:r>
              <a:rPr lang="en-US" sz="2500" b="1" dirty="0">
                <a:solidFill>
                  <a:srgbClr val="4B0301"/>
                </a:solidFill>
                <a:latin typeface="Arial" pitchFamily="34" charset="0"/>
                <a:cs typeface="Arial" pitchFamily="34" charset="0"/>
              </a:rPr>
              <a:t> reduces the expression of </a:t>
            </a:r>
            <a:r>
              <a:rPr lang="en-US" sz="2500" b="1" dirty="0" smtClean="0">
                <a:solidFill>
                  <a:srgbClr val="4B0301"/>
                </a:solidFill>
                <a:latin typeface="Arial" pitchFamily="34" charset="0"/>
                <a:cs typeface="Arial" pitchFamily="34" charset="0"/>
              </a:rPr>
              <a:t>SATS isoforms</a:t>
            </a:r>
            <a:endParaRPr lang="zh-CN" altLang="en-US" sz="2500" b="1" dirty="0">
              <a:solidFill>
                <a:srgbClr val="4B0301"/>
              </a:solidFill>
              <a:latin typeface="Arial" pitchFamily="34" charset="0"/>
              <a:cs typeface="Arial"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09" y="1490932"/>
            <a:ext cx="43193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260333"/>
            <a:ext cx="4378243"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339" y="4201106"/>
            <a:ext cx="4043337" cy="262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 y="0"/>
            <a:ext cx="9144032" cy="928670"/>
          </a:xfrm>
        </p:spPr>
        <p:txBody>
          <a:bodyPr>
            <a:noAutofit/>
          </a:bodyPr>
          <a:lstStyle/>
          <a:p>
            <a:r>
              <a:rPr lang="en-US" sz="2500" b="1" dirty="0">
                <a:solidFill>
                  <a:srgbClr val="4B0301"/>
                </a:solidFill>
                <a:latin typeface="Arial" pitchFamily="34" charset="0"/>
                <a:cs typeface="Arial" pitchFamily="34" charset="0"/>
              </a:rPr>
              <a:t>Expression of </a:t>
            </a:r>
            <a:r>
              <a:rPr lang="en-US" sz="2500" b="1" dirty="0" smtClean="0">
                <a:solidFill>
                  <a:srgbClr val="4B0301"/>
                </a:solidFill>
                <a:latin typeface="Arial" pitchFamily="34" charset="0"/>
                <a:cs typeface="Arial" pitchFamily="34" charset="0"/>
              </a:rPr>
              <a:t>SATS </a:t>
            </a:r>
            <a:r>
              <a:rPr lang="en-US" sz="2500" b="1" dirty="0">
                <a:solidFill>
                  <a:srgbClr val="4B0301"/>
                </a:solidFill>
                <a:latin typeface="Arial" pitchFamily="34" charset="0"/>
                <a:cs typeface="Arial" pitchFamily="34" charset="0"/>
              </a:rPr>
              <a:t>isoforms tend to </a:t>
            </a:r>
            <a:r>
              <a:rPr lang="en-US" sz="2500" b="1" dirty="0" smtClean="0">
                <a:solidFill>
                  <a:srgbClr val="4B0301"/>
                </a:solidFill>
                <a:latin typeface="Arial" pitchFamily="34" charset="0"/>
                <a:cs typeface="Arial" pitchFamily="34" charset="0"/>
              </a:rPr>
              <a:t>increase </a:t>
            </a:r>
            <a:br>
              <a:rPr lang="en-US" sz="2500" b="1" dirty="0" smtClean="0">
                <a:solidFill>
                  <a:srgbClr val="4B0301"/>
                </a:solidFill>
                <a:latin typeface="Arial" pitchFamily="34" charset="0"/>
                <a:cs typeface="Arial" pitchFamily="34" charset="0"/>
              </a:rPr>
            </a:br>
            <a:r>
              <a:rPr lang="en-US" sz="2500" b="1" dirty="0" smtClean="0">
                <a:solidFill>
                  <a:srgbClr val="4B0301"/>
                </a:solidFill>
                <a:latin typeface="Arial" pitchFamily="34" charset="0"/>
                <a:cs typeface="Arial" pitchFamily="34" charset="0"/>
              </a:rPr>
              <a:t>gene </a:t>
            </a:r>
            <a:r>
              <a:rPr lang="en-US" sz="2500" b="1" dirty="0">
                <a:solidFill>
                  <a:srgbClr val="4B0301"/>
                </a:solidFill>
                <a:latin typeface="Arial" pitchFamily="34" charset="0"/>
                <a:cs typeface="Arial" pitchFamily="34" charset="0"/>
              </a:rPr>
              <a:t>expression</a:t>
            </a:r>
            <a:endParaRPr lang="zh-CN" altLang="en-US" sz="2500" b="1" dirty="0">
              <a:solidFill>
                <a:srgbClr val="4B0301"/>
              </a:solidFill>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3744416" cy="377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56792"/>
            <a:ext cx="3971101" cy="377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958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924" y="1585549"/>
            <a:ext cx="2997766" cy="424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17" y="1388962"/>
            <a:ext cx="4899965" cy="463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1"/>
          <p:cNvSpPr>
            <a:spLocks noChangeArrowheads="1"/>
          </p:cNvSpPr>
          <p:nvPr/>
        </p:nvSpPr>
        <p:spPr bwMode="auto">
          <a:xfrm>
            <a:off x="-7522" y="161411"/>
            <a:ext cx="9422302" cy="54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78" tIns="40089" rIns="80178" bIns="40089">
            <a:spAutoFit/>
          </a:bodyPr>
          <a:lstStyle/>
          <a:p>
            <a:pPr algn="ctr">
              <a:lnSpc>
                <a:spcPts val="3858"/>
              </a:lnSpc>
            </a:pPr>
            <a:r>
              <a:rPr lang="en-US" altLang="zh-CN" sz="2800" b="1" dirty="0">
                <a:solidFill>
                  <a:srgbClr val="4B0301"/>
                </a:solidFill>
                <a:latin typeface="Arial Unicode MS" pitchFamily="34" charset="-122"/>
                <a:ea typeface="Arial Unicode MS" pitchFamily="34" charset="-122"/>
                <a:cs typeface="Arial Unicode MS" pitchFamily="34" charset="-122"/>
              </a:rPr>
              <a:t>What does the completion of human genome tell us?</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861" y="1004265"/>
            <a:ext cx="4002981" cy="482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1"/>
          <p:cNvSpPr>
            <a:spLocks noChangeArrowheads="1"/>
          </p:cNvSpPr>
          <p:nvPr/>
        </p:nvSpPr>
        <p:spPr bwMode="auto">
          <a:xfrm>
            <a:off x="-46776" y="6011545"/>
            <a:ext cx="9422302" cy="58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78" tIns="40089" rIns="80178" bIns="40089">
            <a:spAutoFit/>
          </a:bodyPr>
          <a:lstStyle/>
          <a:p>
            <a:pPr algn="ctr">
              <a:lnSpc>
                <a:spcPts val="3858"/>
              </a:lnSpc>
            </a:pPr>
            <a:r>
              <a:rPr lang="en-US" altLang="zh-CN" sz="2500" b="1" dirty="0">
                <a:latin typeface="Arial Unicode MS" pitchFamily="34" charset="-122"/>
                <a:ea typeface="Arial Unicode MS" pitchFamily="34" charset="-122"/>
                <a:cs typeface="Arial Unicode MS" pitchFamily="34" charset="-122"/>
              </a:rPr>
              <a:t>Knowing the genome sequence is just a start of a long journey!</a:t>
            </a:r>
          </a:p>
        </p:txBody>
      </p:sp>
    </p:spTree>
    <p:extLst>
      <p:ext uri="{BB962C8B-B14F-4D97-AF65-F5344CB8AC3E}">
        <p14:creationId xmlns:p14="http://schemas.microsoft.com/office/powerpoint/2010/main" val="261641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872998"/>
          </a:xfrm>
        </p:spPr>
        <p:txBody>
          <a:bodyPr>
            <a:normAutofit/>
          </a:bodyPr>
          <a:lstStyle/>
          <a:p>
            <a:r>
              <a:rPr lang="en-US" altLang="zh-CN" sz="2400" b="1" dirty="0" smtClean="0">
                <a:latin typeface="Arial" pitchFamily="34" charset="0"/>
                <a:cs typeface="Arial" pitchFamily="34" charset="0"/>
              </a:rPr>
              <a:t>61.8% SATS isoforms encode proteins with altered ORFs</a:t>
            </a:r>
            <a:endParaRPr lang="zh-CN" altLang="en-US" sz="2400" b="1" dirty="0">
              <a:latin typeface="Arial" pitchFamily="34" charset="0"/>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0"/>
            <a:ext cx="3744416" cy="39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5" y="1577186"/>
            <a:ext cx="4134373" cy="401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306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0" y="0"/>
            <a:ext cx="9144000" cy="764704"/>
          </a:xfrm>
        </p:spPr>
        <p:txBody>
          <a:bodyPr>
            <a:normAutofit/>
          </a:bodyPr>
          <a:lstStyle/>
          <a:p>
            <a:r>
              <a:rPr lang="en-US" sz="2500" b="1" dirty="0" smtClean="0">
                <a:solidFill>
                  <a:srgbClr val="4B0301"/>
                </a:solidFill>
                <a:latin typeface="Arial" pitchFamily="34" charset="0"/>
                <a:cs typeface="Arial" pitchFamily="34" charset="0"/>
              </a:rPr>
              <a:t>Many genes with SATS isoforms have essential functions</a:t>
            </a:r>
            <a:endParaRPr lang="zh-CN" altLang="en-US" sz="2500" b="1" dirty="0">
              <a:solidFill>
                <a:srgbClr val="4B0301"/>
              </a:solidFill>
              <a:latin typeface="Arial" pitchFamily="34" charset="0"/>
              <a:cs typeface="Arial"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908720"/>
            <a:ext cx="5491557"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022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
            <a:ext cx="9144000" cy="1143000"/>
          </a:xfrm>
        </p:spPr>
        <p:txBody>
          <a:bodyPr>
            <a:normAutofit/>
          </a:bodyPr>
          <a:lstStyle/>
          <a:p>
            <a:r>
              <a:rPr lang="en-US" sz="2500" b="1" dirty="0" smtClean="0">
                <a:solidFill>
                  <a:srgbClr val="4B0301"/>
                </a:solidFill>
                <a:latin typeface="Arial" pitchFamily="34" charset="0"/>
                <a:cs typeface="Arial" pitchFamily="34" charset="0"/>
              </a:rPr>
              <a:t>Functional study of Nmnat2 SATS isoform </a:t>
            </a:r>
            <a:br>
              <a:rPr lang="en-US" sz="2500" b="1" dirty="0" smtClean="0">
                <a:solidFill>
                  <a:srgbClr val="4B0301"/>
                </a:solidFill>
                <a:latin typeface="Arial" pitchFamily="34" charset="0"/>
                <a:cs typeface="Arial" pitchFamily="34" charset="0"/>
              </a:rPr>
            </a:br>
            <a:endParaRPr lang="zh-CN" altLang="en-US" sz="2500" b="1" dirty="0">
              <a:solidFill>
                <a:srgbClr val="4B0301"/>
              </a:solidFill>
              <a:latin typeface="Arial" pitchFamily="34" charset="0"/>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90847"/>
            <a:ext cx="7941880" cy="405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
            <a:ext cx="9144000" cy="1143000"/>
          </a:xfrm>
        </p:spPr>
        <p:txBody>
          <a:bodyPr>
            <a:normAutofit fontScale="90000"/>
          </a:bodyPr>
          <a:lstStyle/>
          <a:p>
            <a:r>
              <a:rPr lang="en-US" sz="2500" b="1" dirty="0" smtClean="0">
                <a:solidFill>
                  <a:srgbClr val="4B0301"/>
                </a:solidFill>
                <a:latin typeface="Arial" pitchFamily="34" charset="0"/>
                <a:cs typeface="Arial" pitchFamily="34" charset="0"/>
              </a:rPr>
              <a:t>Expression of Nmnat2 SATS isoform are regulated by pluripotency factors</a:t>
            </a:r>
            <a:br>
              <a:rPr lang="en-US" sz="2500" b="1" dirty="0" smtClean="0">
                <a:solidFill>
                  <a:srgbClr val="4B0301"/>
                </a:solidFill>
                <a:latin typeface="Arial" pitchFamily="34" charset="0"/>
                <a:cs typeface="Arial" pitchFamily="34" charset="0"/>
              </a:rPr>
            </a:br>
            <a:endParaRPr lang="zh-CN" altLang="en-US" sz="2500" b="1" dirty="0">
              <a:solidFill>
                <a:srgbClr val="4B0301"/>
              </a:solidFill>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97" y="1484784"/>
            <a:ext cx="7592277" cy="411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765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
            <a:ext cx="9144000" cy="1143000"/>
          </a:xfrm>
        </p:spPr>
        <p:txBody>
          <a:bodyPr>
            <a:normAutofit fontScale="90000"/>
          </a:bodyPr>
          <a:lstStyle/>
          <a:p>
            <a:r>
              <a:rPr lang="en-US" sz="2500" b="1" dirty="0" smtClean="0">
                <a:solidFill>
                  <a:srgbClr val="4B0301"/>
                </a:solidFill>
                <a:latin typeface="Arial" pitchFamily="34" charset="0"/>
                <a:cs typeface="Arial" pitchFamily="34" charset="0"/>
              </a:rPr>
              <a:t>Knocking-down Nmnat2 SATS isoform induces </a:t>
            </a:r>
            <a:br>
              <a:rPr lang="en-US" sz="2500" b="1" dirty="0" smtClean="0">
                <a:solidFill>
                  <a:srgbClr val="4B0301"/>
                </a:solidFill>
                <a:latin typeface="Arial" pitchFamily="34" charset="0"/>
                <a:cs typeface="Arial" pitchFamily="34" charset="0"/>
              </a:rPr>
            </a:br>
            <a:r>
              <a:rPr lang="en-US" sz="2500" b="1" dirty="0" err="1" smtClean="0">
                <a:solidFill>
                  <a:srgbClr val="4B0301"/>
                </a:solidFill>
                <a:latin typeface="Arial" pitchFamily="34" charset="0"/>
                <a:cs typeface="Arial" pitchFamily="34" charset="0"/>
              </a:rPr>
              <a:t>mESC</a:t>
            </a:r>
            <a:r>
              <a:rPr lang="en-US" sz="2500" b="1" dirty="0" smtClean="0">
                <a:solidFill>
                  <a:srgbClr val="4B0301"/>
                </a:solidFill>
                <a:latin typeface="Arial" pitchFamily="34" charset="0"/>
                <a:cs typeface="Arial" pitchFamily="34" charset="0"/>
              </a:rPr>
              <a:t> differentiation</a:t>
            </a:r>
            <a:br>
              <a:rPr lang="en-US" sz="2500" b="1" dirty="0" smtClean="0">
                <a:solidFill>
                  <a:srgbClr val="4B0301"/>
                </a:solidFill>
                <a:latin typeface="Arial" pitchFamily="34" charset="0"/>
                <a:cs typeface="Arial" pitchFamily="34" charset="0"/>
              </a:rPr>
            </a:br>
            <a:endParaRPr lang="zh-CN" altLang="en-US" sz="2500" b="1" dirty="0">
              <a:solidFill>
                <a:srgbClr val="4B0301"/>
              </a:solidFill>
              <a:latin typeface="Arial" pitchFamily="34" charset="0"/>
              <a:cs typeface="Arial"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09902"/>
            <a:ext cx="4048125"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454" y="1935538"/>
            <a:ext cx="435821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873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1142984"/>
          </a:xfrm>
        </p:spPr>
        <p:txBody>
          <a:bodyPr>
            <a:normAutofit/>
          </a:bodyPr>
          <a:lstStyle/>
          <a:p>
            <a:r>
              <a:rPr lang="en-US" sz="4000" b="1" dirty="0" smtClean="0">
                <a:solidFill>
                  <a:srgbClr val="4B0301"/>
                </a:solidFill>
                <a:latin typeface="Arial" pitchFamily="34" charset="0"/>
                <a:cs typeface="Arial" pitchFamily="34" charset="0"/>
              </a:rPr>
              <a:t>Conclusion </a:t>
            </a:r>
            <a:endParaRPr lang="zh-CN" altLang="en-US" sz="4000" b="1" dirty="0">
              <a:solidFill>
                <a:srgbClr val="4B0301"/>
              </a:solidFill>
              <a:latin typeface="Arial" pitchFamily="34" charset="0"/>
              <a:cs typeface="Arial"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80445"/>
            <a:ext cx="6912768" cy="490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03848" y="6361856"/>
            <a:ext cx="5748690" cy="338554"/>
          </a:xfrm>
          <a:prstGeom prst="rect">
            <a:avLst/>
          </a:prstGeom>
          <a:noFill/>
        </p:spPr>
        <p:txBody>
          <a:bodyPr wrap="none" rtlCol="0">
            <a:spAutoFit/>
          </a:bodyPr>
          <a:lstStyle/>
          <a:p>
            <a:r>
              <a:rPr lang="en-US" altLang="zh-CN" sz="1600" b="1" dirty="0" smtClean="0"/>
              <a:t>Feng et al. </a:t>
            </a:r>
            <a:r>
              <a:rPr lang="en-US" altLang="zh-CN" sz="1600" b="1" i="1" dirty="0" smtClean="0"/>
              <a:t>EMBO </a:t>
            </a:r>
            <a:r>
              <a:rPr lang="en-US" altLang="zh-CN" sz="1600" b="1" i="1" dirty="0"/>
              <a:t>Reports </a:t>
            </a:r>
            <a:r>
              <a:rPr lang="en-US" altLang="zh-CN" sz="1600" b="1" dirty="0" smtClean="0"/>
              <a:t>(2016, DOI</a:t>
            </a:r>
            <a:r>
              <a:rPr lang="en-US" altLang="zh-CN" sz="1600" b="1" dirty="0"/>
              <a:t>: </a:t>
            </a:r>
            <a:r>
              <a:rPr lang="en-US" altLang="zh-CN" sz="1600" b="1" dirty="0" smtClean="0"/>
              <a:t>10.15252/embr.201541476</a:t>
            </a:r>
            <a:r>
              <a:rPr lang="en-US" altLang="zh-CN" sz="1600" b="1" dirty="0"/>
              <a:t>)</a:t>
            </a:r>
            <a:endParaRPr lang="zh-CN" altLang="en-US" sz="1600" b="1" dirty="0"/>
          </a:p>
        </p:txBody>
      </p:sp>
    </p:spTree>
    <p:extLst>
      <p:ext uri="{BB962C8B-B14F-4D97-AF65-F5344CB8AC3E}">
        <p14:creationId xmlns:p14="http://schemas.microsoft.com/office/powerpoint/2010/main" val="801343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2318" y="2501998"/>
            <a:ext cx="5649847" cy="511854"/>
          </a:xfrm>
          <a:prstGeom prst="rect">
            <a:avLst/>
          </a:prstGeom>
          <a:noFill/>
        </p:spPr>
        <p:txBody>
          <a:bodyPr wrap="none" lIns="80184" tIns="40092" rIns="80184" bIns="40092" rtlCol="0">
            <a:spAutoFit/>
          </a:bodyPr>
          <a:lstStyle/>
          <a:p>
            <a:r>
              <a:rPr lang="en-US" altLang="zh-CN" sz="2800" b="1" dirty="0">
                <a:solidFill>
                  <a:srgbClr val="800000"/>
                </a:solidFill>
                <a:latin typeface="Calibri" pitchFamily="34" charset="0"/>
                <a:ea typeface="黑体" pitchFamily="49" charset="-122"/>
                <a:cs typeface="Calibri" pitchFamily="34" charset="0"/>
              </a:rPr>
              <a:t>What </a:t>
            </a:r>
            <a:r>
              <a:rPr lang="en-US" altLang="zh-CN" sz="2800" b="1" dirty="0" smtClean="0">
                <a:solidFill>
                  <a:srgbClr val="800000"/>
                </a:solidFill>
                <a:latin typeface="Calibri" pitchFamily="34" charset="0"/>
                <a:ea typeface="黑体" pitchFamily="49" charset="-122"/>
                <a:cs typeface="Calibri" pitchFamily="34" charset="0"/>
              </a:rPr>
              <a:t>about modifications on RNAs? </a:t>
            </a:r>
            <a:endParaRPr lang="zh-CN" altLang="en-US" sz="2800" b="1" dirty="0">
              <a:solidFill>
                <a:srgbClr val="800000"/>
              </a:solidFill>
              <a:latin typeface="Calibri" pitchFamily="34" charset="0"/>
              <a:ea typeface="黑体" pitchFamily="49" charset="-122"/>
              <a:cs typeface="Calibri" pitchFamily="34" charset="0"/>
            </a:endParaRPr>
          </a:p>
        </p:txBody>
      </p:sp>
      <p:pic>
        <p:nvPicPr>
          <p:cNvPr id="4" name="Picture 6" descr="E:\Xiujie\Useful figures\ques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841" y="3573016"/>
            <a:ext cx="2309885" cy="279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65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492816" y="814929"/>
            <a:ext cx="6697713" cy="5823586"/>
          </a:xfrm>
          <a:prstGeom prst="rect">
            <a:avLst/>
          </a:prstGeom>
        </p:spPr>
      </p:pic>
      <p:sp>
        <p:nvSpPr>
          <p:cNvPr id="6" name="文本框 4"/>
          <p:cNvSpPr txBox="1"/>
          <p:nvPr/>
        </p:nvSpPr>
        <p:spPr>
          <a:xfrm>
            <a:off x="5618922" y="6435183"/>
            <a:ext cx="3367450" cy="265633"/>
          </a:xfrm>
          <a:prstGeom prst="rect">
            <a:avLst/>
          </a:prstGeom>
          <a:noFill/>
        </p:spPr>
        <p:txBody>
          <a:bodyPr wrap="square" lIns="80184" tIns="40092" rIns="80184" bIns="40092" rtlCol="0">
            <a:spAutoFit/>
          </a:bodyPr>
          <a:lstStyle/>
          <a:p>
            <a:pPr algn="r"/>
            <a:r>
              <a:rPr lang="en-US" altLang="zh-CN" sz="1200" b="1" dirty="0">
                <a:latin typeface="Arial" panose="020B0604020202020204" pitchFamily="34" charset="0"/>
                <a:ea typeface="Arial Unicode MS" panose="020B0604020202020204" pitchFamily="34" charset="-122"/>
                <a:cs typeface="Arial" panose="020B0604020202020204" pitchFamily="34" charset="0"/>
              </a:rPr>
              <a:t>Fu </a:t>
            </a:r>
            <a:r>
              <a:rPr lang="en-US" altLang="zh-CN" sz="1200" b="1" i="1" dirty="0">
                <a:latin typeface="Arial" panose="020B0604020202020204" pitchFamily="34" charset="0"/>
                <a:ea typeface="Arial Unicode MS" panose="020B0604020202020204" pitchFamily="34" charset="-122"/>
                <a:cs typeface="Arial" panose="020B0604020202020204" pitchFamily="34" charset="0"/>
              </a:rPr>
              <a:t>et al</a:t>
            </a:r>
            <a:r>
              <a:rPr lang="en-US" altLang="zh-CN" sz="1200" b="1" dirty="0">
                <a:latin typeface="Arial" panose="020B0604020202020204" pitchFamily="34" charset="0"/>
                <a:ea typeface="Arial Unicode MS" panose="020B0604020202020204" pitchFamily="34" charset="-122"/>
                <a:cs typeface="Arial" panose="020B0604020202020204" pitchFamily="34" charset="0"/>
              </a:rPr>
              <a:t>. Nature Reviews Genetics 2014</a:t>
            </a:r>
            <a:endParaRPr lang="zh-CN" altLang="en-US" sz="1200" b="1" dirty="0">
              <a:latin typeface="Arial" panose="020B0604020202020204" pitchFamily="34" charset="0"/>
              <a:ea typeface="Arial Unicode MS" panose="020B0604020202020204" pitchFamily="34" charset="-122"/>
              <a:cs typeface="Arial" panose="020B0604020202020204" pitchFamily="34" charset="0"/>
            </a:endParaRPr>
          </a:p>
        </p:txBody>
      </p:sp>
      <p:sp>
        <p:nvSpPr>
          <p:cNvPr id="7" name="圆角矩形 6"/>
          <p:cNvSpPr/>
          <p:nvPr/>
        </p:nvSpPr>
        <p:spPr>
          <a:xfrm>
            <a:off x="1503830" y="2755060"/>
            <a:ext cx="6686699" cy="14754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184" tIns="40092" rIns="80184" bIns="40092" rtlCol="0" anchor="ctr"/>
          <a:lstStyle/>
          <a:p>
            <a:pPr algn="ctr"/>
            <a:endParaRPr lang="zh-CN" altLang="en-US"/>
          </a:p>
        </p:txBody>
      </p:sp>
      <p:sp>
        <p:nvSpPr>
          <p:cNvPr id="8" name="TextBox 7"/>
          <p:cNvSpPr txBox="1"/>
          <p:nvPr/>
        </p:nvSpPr>
        <p:spPr>
          <a:xfrm>
            <a:off x="601799" y="161410"/>
            <a:ext cx="7948572" cy="523214"/>
          </a:xfrm>
          <a:prstGeom prst="rect">
            <a:avLst/>
          </a:prstGeom>
          <a:noFill/>
        </p:spPr>
        <p:txBody>
          <a:bodyPr wrap="none" lIns="91433" tIns="45717" rIns="91433" bIns="45717" rtlCol="0">
            <a:spAutoFit/>
          </a:bodyPr>
          <a:lstStyle/>
          <a:p>
            <a:pPr algn="ctr"/>
            <a:r>
              <a:rPr lang="en-US" altLang="zh-CN" sz="2800" b="1" dirty="0">
                <a:solidFill>
                  <a:srgbClr val="800000"/>
                </a:solidFill>
                <a:latin typeface="Calibri" pitchFamily="34" charset="0"/>
                <a:cs typeface="Calibri" pitchFamily="34" charset="0"/>
              </a:rPr>
              <a:t>RNA molecules have multiple types of modifications</a:t>
            </a:r>
            <a:endParaRPr lang="zh-CN" altLang="en-US" sz="2800" b="1" dirty="0">
              <a:solidFill>
                <a:srgbClr val="800000"/>
              </a:solidFill>
              <a:latin typeface="Calibri" pitchFamily="34" charset="0"/>
              <a:cs typeface="Calibri" pitchFamily="34" charset="0"/>
            </a:endParaRPr>
          </a:p>
        </p:txBody>
      </p:sp>
    </p:spTree>
    <p:extLst>
      <p:ext uri="{BB962C8B-B14F-4D97-AF65-F5344CB8AC3E}">
        <p14:creationId xmlns:p14="http://schemas.microsoft.com/office/powerpoint/2010/main" val="8600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914400" y="319947"/>
            <a:ext cx="7561944" cy="6068821"/>
          </a:xfrm>
          <a:prstGeom prst="rect">
            <a:avLst/>
          </a:prstGeom>
        </p:spPr>
      </p:pic>
    </p:spTree>
    <p:extLst>
      <p:ext uri="{BB962C8B-B14F-4D97-AF65-F5344CB8AC3E}">
        <p14:creationId xmlns:p14="http://schemas.microsoft.com/office/powerpoint/2010/main" val="2816056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041607" y="103024"/>
            <a:ext cx="7373603" cy="2495798"/>
          </a:xfrm>
          <a:prstGeom prst="rect">
            <a:avLst/>
          </a:prstGeom>
        </p:spPr>
      </p:pic>
      <p:pic>
        <p:nvPicPr>
          <p:cNvPr id="6" name="图片 5"/>
          <p:cNvPicPr>
            <a:picLocks noChangeAspect="1"/>
          </p:cNvPicPr>
          <p:nvPr/>
        </p:nvPicPr>
        <p:blipFill>
          <a:blip r:embed="rId3"/>
          <a:stretch>
            <a:fillRect/>
          </a:stretch>
        </p:blipFill>
        <p:spPr>
          <a:xfrm>
            <a:off x="1760871" y="1350923"/>
            <a:ext cx="6143625" cy="5276850"/>
          </a:xfrm>
          <a:prstGeom prst="rect">
            <a:avLst/>
          </a:prstGeom>
        </p:spPr>
      </p:pic>
    </p:spTree>
    <p:extLst>
      <p:ext uri="{BB962C8B-B14F-4D97-AF65-F5344CB8AC3E}">
        <p14:creationId xmlns:p14="http://schemas.microsoft.com/office/powerpoint/2010/main" val="28114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052736"/>
            <a:ext cx="140854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615" y="1206926"/>
            <a:ext cx="146704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1"/>
          <p:cNvSpPr>
            <a:spLocks noChangeArrowheads="1"/>
          </p:cNvSpPr>
          <p:nvPr/>
        </p:nvSpPr>
        <p:spPr bwMode="auto">
          <a:xfrm>
            <a:off x="450910" y="161411"/>
            <a:ext cx="8441570" cy="58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78" tIns="40089" rIns="80178" bIns="40089">
            <a:spAutoFit/>
          </a:bodyPr>
          <a:lstStyle/>
          <a:p>
            <a:pPr algn="ctr">
              <a:lnSpc>
                <a:spcPts val="3858"/>
              </a:lnSpc>
            </a:pPr>
            <a:r>
              <a:rPr lang="en-US" altLang="zh-CN" sz="2800" b="1" dirty="0" smtClean="0">
                <a:solidFill>
                  <a:srgbClr val="4B0301"/>
                </a:solidFill>
                <a:latin typeface="Arial Unicode MS" pitchFamily="34" charset="-122"/>
                <a:ea typeface="Arial Unicode MS" pitchFamily="34" charset="-122"/>
                <a:cs typeface="Arial Unicode MS" pitchFamily="34" charset="-122"/>
              </a:rPr>
              <a:t>Life is much more complicated than we expected</a:t>
            </a:r>
            <a:endParaRPr lang="en-US" altLang="zh-CN" sz="2800" b="1" dirty="0">
              <a:solidFill>
                <a:srgbClr val="4B0301"/>
              </a:solidFill>
              <a:latin typeface="Arial Unicode MS" pitchFamily="34" charset="-122"/>
              <a:ea typeface="Arial Unicode MS" pitchFamily="34" charset="-122"/>
              <a:cs typeface="Arial Unicode MS" pitchFamily="34" charset="-122"/>
            </a:endParaRPr>
          </a:p>
        </p:txBody>
      </p:sp>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19" y="3058683"/>
            <a:ext cx="1408541" cy="144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729" y="3141914"/>
            <a:ext cx="1768816" cy="1295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0250" y="5085184"/>
            <a:ext cx="1384724" cy="133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9424" y="5085183"/>
            <a:ext cx="1161216" cy="133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2211692"/>
            <a:ext cx="1009650" cy="278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右箭头 10"/>
          <p:cNvSpPr/>
          <p:nvPr/>
        </p:nvSpPr>
        <p:spPr>
          <a:xfrm rot="2533737">
            <a:off x="3372772" y="2468589"/>
            <a:ext cx="773997" cy="225521"/>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18999371">
            <a:off x="3425983" y="5232798"/>
            <a:ext cx="773997" cy="225521"/>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13313781">
            <a:off x="5258252" y="5227533"/>
            <a:ext cx="773997" cy="225521"/>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rot="8273340">
            <a:off x="5197318" y="2418383"/>
            <a:ext cx="773997" cy="225521"/>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10800000">
            <a:off x="5335427" y="3717570"/>
            <a:ext cx="673188" cy="225522"/>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3469306" y="3707534"/>
            <a:ext cx="673188" cy="225522"/>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83568" y="1423821"/>
            <a:ext cx="1042273" cy="646331"/>
          </a:xfrm>
          <a:prstGeom prst="rect">
            <a:avLst/>
          </a:prstGeom>
          <a:noFill/>
        </p:spPr>
        <p:txBody>
          <a:bodyPr wrap="none" rtlCol="0">
            <a:spAutoFit/>
          </a:bodyPr>
          <a:lstStyle/>
          <a:p>
            <a:r>
              <a:rPr lang="en-US" altLang="zh-CN" b="1" dirty="0" smtClean="0"/>
              <a:t>Genome </a:t>
            </a:r>
          </a:p>
          <a:p>
            <a:r>
              <a:rPr lang="en-US" altLang="zh-CN" b="1" dirty="0" smtClean="0"/>
              <a:t>variation</a:t>
            </a:r>
            <a:endParaRPr lang="zh-CN" altLang="en-US" b="1" dirty="0"/>
          </a:p>
        </p:txBody>
      </p:sp>
      <p:sp>
        <p:nvSpPr>
          <p:cNvPr id="19" name="TextBox 18"/>
          <p:cNvSpPr txBox="1"/>
          <p:nvPr/>
        </p:nvSpPr>
        <p:spPr>
          <a:xfrm>
            <a:off x="270589" y="3507165"/>
            <a:ext cx="1637115" cy="646331"/>
          </a:xfrm>
          <a:prstGeom prst="rect">
            <a:avLst/>
          </a:prstGeom>
          <a:noFill/>
        </p:spPr>
        <p:txBody>
          <a:bodyPr wrap="none" rtlCol="0">
            <a:spAutoFit/>
          </a:bodyPr>
          <a:lstStyle/>
          <a:p>
            <a:pPr algn="ctr"/>
            <a:r>
              <a:rPr lang="en-US" altLang="zh-CN" b="1" dirty="0" smtClean="0"/>
              <a:t>Non-coding</a:t>
            </a:r>
          </a:p>
          <a:p>
            <a:pPr algn="ctr"/>
            <a:r>
              <a:rPr lang="en-US" altLang="zh-CN" b="1" dirty="0" smtClean="0"/>
              <a:t>RNA regulation</a:t>
            </a:r>
            <a:endParaRPr lang="zh-CN" altLang="en-US" b="1" dirty="0"/>
          </a:p>
        </p:txBody>
      </p:sp>
      <p:sp>
        <p:nvSpPr>
          <p:cNvPr id="20" name="TextBox 19"/>
          <p:cNvSpPr txBox="1"/>
          <p:nvPr/>
        </p:nvSpPr>
        <p:spPr>
          <a:xfrm>
            <a:off x="277059" y="5429237"/>
            <a:ext cx="1672637" cy="646331"/>
          </a:xfrm>
          <a:prstGeom prst="rect">
            <a:avLst/>
          </a:prstGeom>
          <a:noFill/>
        </p:spPr>
        <p:txBody>
          <a:bodyPr wrap="none" rtlCol="0">
            <a:spAutoFit/>
          </a:bodyPr>
          <a:lstStyle/>
          <a:p>
            <a:pPr algn="ctr"/>
            <a:r>
              <a:rPr lang="en-US" altLang="zh-CN" b="1" dirty="0" smtClean="0"/>
              <a:t>Macromolecule</a:t>
            </a:r>
          </a:p>
          <a:p>
            <a:pPr algn="ctr"/>
            <a:r>
              <a:rPr lang="en-US" altLang="zh-CN" b="1" dirty="0" smtClean="0"/>
              <a:t>modification</a:t>
            </a:r>
            <a:endParaRPr lang="zh-CN" altLang="en-US" b="1" dirty="0"/>
          </a:p>
        </p:txBody>
      </p:sp>
      <p:sp>
        <p:nvSpPr>
          <p:cNvPr id="21" name="TextBox 20"/>
          <p:cNvSpPr txBox="1"/>
          <p:nvPr/>
        </p:nvSpPr>
        <p:spPr>
          <a:xfrm>
            <a:off x="7563595" y="1304764"/>
            <a:ext cx="1552797" cy="646331"/>
          </a:xfrm>
          <a:prstGeom prst="rect">
            <a:avLst/>
          </a:prstGeom>
          <a:noFill/>
        </p:spPr>
        <p:txBody>
          <a:bodyPr wrap="none" rtlCol="0">
            <a:spAutoFit/>
          </a:bodyPr>
          <a:lstStyle/>
          <a:p>
            <a:pPr algn="ctr"/>
            <a:r>
              <a:rPr lang="en-US" altLang="zh-CN" b="1" dirty="0" smtClean="0"/>
              <a:t>Transcriptome</a:t>
            </a:r>
          </a:p>
          <a:p>
            <a:pPr algn="ctr"/>
            <a:r>
              <a:rPr lang="en-US" altLang="zh-CN" b="1" dirty="0" smtClean="0"/>
              <a:t>dynamics</a:t>
            </a:r>
            <a:endParaRPr lang="zh-CN" altLang="en-US" b="1" dirty="0"/>
          </a:p>
        </p:txBody>
      </p:sp>
      <p:sp>
        <p:nvSpPr>
          <p:cNvPr id="22" name="TextBox 21"/>
          <p:cNvSpPr txBox="1"/>
          <p:nvPr/>
        </p:nvSpPr>
        <p:spPr>
          <a:xfrm>
            <a:off x="7718462" y="3394404"/>
            <a:ext cx="1368966" cy="646331"/>
          </a:xfrm>
          <a:prstGeom prst="rect">
            <a:avLst/>
          </a:prstGeom>
          <a:noFill/>
        </p:spPr>
        <p:txBody>
          <a:bodyPr wrap="none" rtlCol="0">
            <a:spAutoFit/>
          </a:bodyPr>
          <a:lstStyle/>
          <a:p>
            <a:pPr algn="ctr"/>
            <a:r>
              <a:rPr lang="en-US" altLang="zh-CN" b="1" dirty="0" smtClean="0"/>
              <a:t>Chromatin</a:t>
            </a:r>
          </a:p>
          <a:p>
            <a:pPr algn="ctr"/>
            <a:r>
              <a:rPr lang="en-US" altLang="zh-CN" b="1" dirty="0" smtClean="0"/>
              <a:t>3D structure</a:t>
            </a:r>
            <a:endParaRPr lang="zh-CN" altLang="en-US" b="1" dirty="0"/>
          </a:p>
        </p:txBody>
      </p:sp>
      <p:sp>
        <p:nvSpPr>
          <p:cNvPr id="23" name="TextBox 22"/>
          <p:cNvSpPr txBox="1"/>
          <p:nvPr/>
        </p:nvSpPr>
        <p:spPr>
          <a:xfrm>
            <a:off x="7739699" y="5302949"/>
            <a:ext cx="1224631" cy="646331"/>
          </a:xfrm>
          <a:prstGeom prst="rect">
            <a:avLst/>
          </a:prstGeom>
          <a:noFill/>
        </p:spPr>
        <p:txBody>
          <a:bodyPr wrap="none" rtlCol="0">
            <a:spAutoFit/>
          </a:bodyPr>
          <a:lstStyle/>
          <a:p>
            <a:pPr algn="ctr"/>
            <a:r>
              <a:rPr lang="en-US" altLang="zh-CN" b="1" dirty="0" smtClean="0"/>
              <a:t>Microbial</a:t>
            </a:r>
          </a:p>
          <a:p>
            <a:pPr algn="ctr"/>
            <a:r>
              <a:rPr lang="en-US" altLang="zh-CN" b="1" dirty="0" smtClean="0"/>
              <a:t>interaction</a:t>
            </a:r>
            <a:endParaRPr lang="zh-CN" altLang="en-US" b="1" dirty="0"/>
          </a:p>
        </p:txBody>
      </p:sp>
    </p:spTree>
    <p:extLst>
      <p:ext uri="{BB962C8B-B14F-4D97-AF65-F5344CB8AC3E}">
        <p14:creationId xmlns:p14="http://schemas.microsoft.com/office/powerpoint/2010/main" val="2808862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340269" y="194009"/>
            <a:ext cx="6134100" cy="1657350"/>
          </a:xfrm>
          <a:prstGeom prst="rect">
            <a:avLst/>
          </a:prstGeom>
        </p:spPr>
      </p:pic>
      <p:pic>
        <p:nvPicPr>
          <p:cNvPr id="5" name="图片 4"/>
          <p:cNvPicPr>
            <a:picLocks noChangeAspect="1"/>
          </p:cNvPicPr>
          <p:nvPr/>
        </p:nvPicPr>
        <p:blipFill>
          <a:blip r:embed="rId3"/>
          <a:stretch>
            <a:fillRect/>
          </a:stretch>
        </p:blipFill>
        <p:spPr>
          <a:xfrm>
            <a:off x="798848" y="2032084"/>
            <a:ext cx="4831932" cy="4573480"/>
          </a:xfrm>
          <a:prstGeom prst="rect">
            <a:avLst/>
          </a:prstGeom>
        </p:spPr>
      </p:pic>
      <p:pic>
        <p:nvPicPr>
          <p:cNvPr id="6" name="图片 5"/>
          <p:cNvPicPr>
            <a:picLocks noChangeAspect="1"/>
          </p:cNvPicPr>
          <p:nvPr/>
        </p:nvPicPr>
        <p:blipFill>
          <a:blip r:embed="rId4"/>
          <a:stretch>
            <a:fillRect/>
          </a:stretch>
        </p:blipFill>
        <p:spPr>
          <a:xfrm>
            <a:off x="5734302" y="2627646"/>
            <a:ext cx="3143250" cy="3190875"/>
          </a:xfrm>
          <a:prstGeom prst="rect">
            <a:avLst/>
          </a:prstGeom>
        </p:spPr>
      </p:pic>
    </p:spTree>
    <p:extLst>
      <p:ext uri="{BB962C8B-B14F-4D97-AF65-F5344CB8AC3E}">
        <p14:creationId xmlns:p14="http://schemas.microsoft.com/office/powerpoint/2010/main" val="991305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867" y="893902"/>
            <a:ext cx="6893754" cy="5594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3"/>
          <p:cNvSpPr txBox="1">
            <a:spLocks noChangeArrowheads="1"/>
          </p:cNvSpPr>
          <p:nvPr/>
        </p:nvSpPr>
        <p:spPr bwMode="auto">
          <a:xfrm>
            <a:off x="5583485" y="6488668"/>
            <a:ext cx="36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zh-CN" sz="1800" b="1" dirty="0" err="1" smtClean="0">
                <a:latin typeface="Arial" panose="020B0604020202020204" pitchFamily="34" charset="0"/>
                <a:ea typeface="Arial Unicode MS" pitchFamily="34" charset="-122"/>
                <a:cs typeface="Arial" panose="020B0604020202020204" pitchFamily="34" charset="0"/>
              </a:rPr>
              <a:t>Dominissini</a:t>
            </a:r>
            <a:r>
              <a:rPr lang="en-US" altLang="zh-CN" sz="1800" b="1" dirty="0" smtClean="0">
                <a:latin typeface="Arial" panose="020B0604020202020204" pitchFamily="34" charset="0"/>
                <a:ea typeface="Arial Unicode MS" pitchFamily="34" charset="-122"/>
                <a:cs typeface="Arial" panose="020B0604020202020204" pitchFamily="34" charset="0"/>
              </a:rPr>
              <a:t> </a:t>
            </a:r>
            <a:r>
              <a:rPr lang="en-US" altLang="zh-CN" sz="1800" b="1" i="1" dirty="0">
                <a:latin typeface="Arial" panose="020B0604020202020204" pitchFamily="34" charset="0"/>
                <a:ea typeface="Arial Unicode MS" pitchFamily="34" charset="-122"/>
                <a:cs typeface="Arial" panose="020B0604020202020204" pitchFamily="34" charset="0"/>
              </a:rPr>
              <a:t>et al</a:t>
            </a:r>
            <a:r>
              <a:rPr lang="en-US" altLang="zh-CN" sz="1800" b="1" dirty="0">
                <a:latin typeface="Arial" panose="020B0604020202020204" pitchFamily="34" charset="0"/>
                <a:ea typeface="Arial Unicode MS" pitchFamily="34" charset="-122"/>
                <a:cs typeface="Arial" panose="020B0604020202020204" pitchFamily="34" charset="0"/>
              </a:rPr>
              <a:t>., </a:t>
            </a:r>
            <a:r>
              <a:rPr lang="en-US" altLang="zh-CN" sz="1800" b="1" dirty="0" smtClean="0">
                <a:latin typeface="Arial" panose="020B0604020202020204" pitchFamily="34" charset="0"/>
                <a:ea typeface="Arial Unicode MS" pitchFamily="34" charset="-122"/>
                <a:cs typeface="Arial" panose="020B0604020202020204" pitchFamily="34" charset="0"/>
              </a:rPr>
              <a:t>Nature</a:t>
            </a:r>
            <a:r>
              <a:rPr lang="en-US" altLang="zh-CN" sz="1800" b="1" i="1" dirty="0" smtClean="0">
                <a:latin typeface="Arial" panose="020B0604020202020204" pitchFamily="34" charset="0"/>
                <a:ea typeface="Arial Unicode MS" pitchFamily="34" charset="-122"/>
                <a:cs typeface="Arial" panose="020B0604020202020204" pitchFamily="34" charset="0"/>
              </a:rPr>
              <a:t> </a:t>
            </a:r>
            <a:r>
              <a:rPr lang="en-US" altLang="zh-CN" sz="1800" b="1" dirty="0" smtClean="0">
                <a:latin typeface="Arial" panose="020B0604020202020204" pitchFamily="34" charset="0"/>
                <a:ea typeface="Arial Unicode MS" pitchFamily="34" charset="-122"/>
                <a:cs typeface="Arial" panose="020B0604020202020204" pitchFamily="34" charset="0"/>
              </a:rPr>
              <a:t>(2012)</a:t>
            </a:r>
            <a:endParaRPr lang="zh-CN" altLang="en-US" sz="1800" b="1" dirty="0">
              <a:latin typeface="Arial" panose="020B0604020202020204" pitchFamily="34" charset="0"/>
              <a:ea typeface="Arial Unicode MS" pitchFamily="34" charset="-122"/>
              <a:cs typeface="Arial" panose="020B0604020202020204" pitchFamily="34" charset="0"/>
            </a:endParaRPr>
          </a:p>
        </p:txBody>
      </p:sp>
      <p:sp>
        <p:nvSpPr>
          <p:cNvPr id="6" name="Rectangle 6"/>
          <p:cNvSpPr>
            <a:spLocks noGrp="1" noChangeArrowheads="1"/>
          </p:cNvSpPr>
          <p:nvPr>
            <p:ph type="title"/>
          </p:nvPr>
        </p:nvSpPr>
        <p:spPr>
          <a:xfrm>
            <a:off x="457200" y="152400"/>
            <a:ext cx="8305800" cy="533400"/>
          </a:xfrm>
        </p:spPr>
        <p:txBody>
          <a:bodyPr>
            <a:normAutofit/>
          </a:bodyPr>
          <a:lstStyle/>
          <a:p>
            <a:pPr>
              <a:defRPr/>
            </a:pPr>
            <a:r>
              <a:rPr lang="en-US" altLang="zh-CN" sz="2800" b="1" dirty="0">
                <a:solidFill>
                  <a:srgbClr val="800000"/>
                </a:solidFill>
                <a:latin typeface="+mn-lt"/>
                <a:ea typeface="Adobe Gothic Std B" panose="020B0800000000000000" pitchFamily="34" charset="-128"/>
                <a:cs typeface="Arial Unicode MS" panose="020B0604020202020204" pitchFamily="34" charset="-122"/>
              </a:rPr>
              <a:t>N6-Methyladenosine (m</a:t>
            </a:r>
            <a:r>
              <a:rPr lang="en-US" altLang="zh-CN" sz="2800" b="1" baseline="30000" dirty="0">
                <a:solidFill>
                  <a:srgbClr val="800000"/>
                </a:solidFill>
                <a:latin typeface="+mn-lt"/>
                <a:ea typeface="Adobe Gothic Std B" panose="020B0800000000000000" pitchFamily="34" charset="-128"/>
                <a:cs typeface="Arial Unicode MS" panose="020B0604020202020204" pitchFamily="34" charset="-122"/>
              </a:rPr>
              <a:t>6</a:t>
            </a:r>
            <a:r>
              <a:rPr lang="en-US" altLang="zh-CN" sz="2800" b="1" dirty="0">
                <a:solidFill>
                  <a:srgbClr val="800000"/>
                </a:solidFill>
                <a:latin typeface="+mn-lt"/>
                <a:ea typeface="Adobe Gothic Std B" panose="020B0800000000000000" pitchFamily="34" charset="-128"/>
                <a:cs typeface="Arial Unicode MS" panose="020B0604020202020204" pitchFamily="34" charset="-122"/>
              </a:rPr>
              <a:t>A )</a:t>
            </a:r>
            <a:r>
              <a:rPr lang="en-US" sz="2800" b="1" dirty="0">
                <a:solidFill>
                  <a:srgbClr val="800000"/>
                </a:solidFill>
                <a:latin typeface="+mn-lt"/>
                <a:ea typeface="Adobe Gothic Std B" panose="020B0800000000000000" pitchFamily="34" charset="-128"/>
                <a:cs typeface="Arial Unicode MS" panose="020B0604020202020204" pitchFamily="34" charset="-122"/>
              </a:rPr>
              <a:t> </a:t>
            </a:r>
          </a:p>
        </p:txBody>
      </p:sp>
    </p:spTree>
    <p:extLst>
      <p:ext uri="{BB962C8B-B14F-4D97-AF65-F5344CB8AC3E}">
        <p14:creationId xmlns:p14="http://schemas.microsoft.com/office/powerpoint/2010/main" val="3585245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7"/>
          <p:cNvSpPr txBox="1">
            <a:spLocks noChangeArrowheads="1"/>
          </p:cNvSpPr>
          <p:nvPr/>
        </p:nvSpPr>
        <p:spPr bwMode="auto">
          <a:xfrm>
            <a:off x="1459464" y="160195"/>
            <a:ext cx="6150567" cy="523220"/>
          </a:xfrm>
          <a:prstGeom prst="rect">
            <a:avLst/>
          </a:prstGeom>
          <a:noFill/>
          <a:ln w="9525">
            <a:noFill/>
            <a:miter lim="800000"/>
            <a:headEnd/>
            <a:tailEnd/>
          </a:ln>
        </p:spPr>
        <p:txBody>
          <a:bodyPr wrap="square">
            <a:spAutoFit/>
          </a:bodyPr>
          <a:lstStyle/>
          <a:p>
            <a:pPr algn="ctr"/>
            <a:r>
              <a:rPr lang="en-US" altLang="zh-CN" sz="2800" b="1" dirty="0">
                <a:solidFill>
                  <a:srgbClr val="800000"/>
                </a:solidFill>
                <a:ea typeface="Adobe Gothic Std B" panose="020B0800000000000000" pitchFamily="34" charset="-128"/>
                <a:cs typeface="Arial Unicode MS" panose="020B0604020202020204" pitchFamily="34" charset="-122"/>
              </a:rPr>
              <a:t>RNA 6-methyladenine (m</a:t>
            </a:r>
            <a:r>
              <a:rPr lang="en-US" altLang="zh-CN" sz="2800" b="1" baseline="30000" dirty="0">
                <a:solidFill>
                  <a:srgbClr val="800000"/>
                </a:solidFill>
                <a:ea typeface="Adobe Gothic Std B" panose="020B0800000000000000" pitchFamily="34" charset="-128"/>
                <a:cs typeface="Arial Unicode MS" panose="020B0604020202020204" pitchFamily="34" charset="-122"/>
              </a:rPr>
              <a:t>6</a:t>
            </a:r>
            <a:r>
              <a:rPr lang="en-US" altLang="zh-CN" sz="2800" b="1" dirty="0">
                <a:solidFill>
                  <a:srgbClr val="800000"/>
                </a:solidFill>
                <a:ea typeface="Adobe Gothic Std B" panose="020B0800000000000000" pitchFamily="34" charset="-128"/>
                <a:cs typeface="Arial Unicode MS" panose="020B0604020202020204" pitchFamily="34" charset="-122"/>
              </a:rPr>
              <a:t>A)</a:t>
            </a:r>
            <a:endParaRPr lang="zh-CN" altLang="en-US" sz="2800" b="1" dirty="0">
              <a:solidFill>
                <a:srgbClr val="800000"/>
              </a:solidFill>
              <a:ea typeface="Adobe Gothic Std B" panose="020B0800000000000000" pitchFamily="34" charset="-128"/>
              <a:cs typeface="Arial Unicode MS" panose="020B0604020202020204" pitchFamily="34" charset="-122"/>
            </a:endParaRPr>
          </a:p>
        </p:txBody>
      </p:sp>
      <p:pic>
        <p:nvPicPr>
          <p:cNvPr id="99" name="Picture 1"/>
          <p:cNvPicPr/>
          <p:nvPr/>
        </p:nvPicPr>
        <p:blipFill rotWithShape="1">
          <a:blip r:embed="rId3" cstate="print">
            <a:extLst>
              <a:ext uri="{28A0092B-C50C-407E-A947-70E740481C1C}">
                <a14:useLocalDpi xmlns:a14="http://schemas.microsoft.com/office/drawing/2010/main" val="0"/>
              </a:ext>
            </a:extLst>
          </a:blip>
          <a:srcRect l="4758" b="63131"/>
          <a:stretch/>
        </p:blipFill>
        <p:spPr>
          <a:xfrm>
            <a:off x="1724520" y="2517860"/>
            <a:ext cx="6447880" cy="3220167"/>
          </a:xfrm>
          <a:prstGeom prst="rect">
            <a:avLst/>
          </a:prstGeom>
        </p:spPr>
      </p:pic>
      <p:sp>
        <p:nvSpPr>
          <p:cNvPr id="100" name="TextBox 99"/>
          <p:cNvSpPr txBox="1"/>
          <p:nvPr/>
        </p:nvSpPr>
        <p:spPr>
          <a:xfrm>
            <a:off x="3134031" y="5738627"/>
            <a:ext cx="620219" cy="338554"/>
          </a:xfrm>
          <a:prstGeom prst="rect">
            <a:avLst/>
          </a:prstGeom>
          <a:noFill/>
        </p:spPr>
        <p:txBody>
          <a:bodyPr wrap="square" rtlCol="0">
            <a:spAutoFit/>
          </a:bodyPr>
          <a:lstStyle/>
          <a:p>
            <a:r>
              <a:rPr lang="en-US" altLang="zh-CN" sz="1600" b="1" dirty="0" smtClean="0"/>
              <a:t>RNA</a:t>
            </a:r>
            <a:endParaRPr lang="zh-CN" altLang="en-US" sz="1600" b="1" dirty="0"/>
          </a:p>
        </p:txBody>
      </p:sp>
      <p:sp>
        <p:nvSpPr>
          <p:cNvPr id="101" name="TextBox 100"/>
          <p:cNvSpPr txBox="1"/>
          <p:nvPr/>
        </p:nvSpPr>
        <p:spPr>
          <a:xfrm>
            <a:off x="7541683" y="5668061"/>
            <a:ext cx="620219" cy="338554"/>
          </a:xfrm>
          <a:prstGeom prst="rect">
            <a:avLst/>
          </a:prstGeom>
          <a:noFill/>
        </p:spPr>
        <p:txBody>
          <a:bodyPr wrap="square" rtlCol="0">
            <a:spAutoFit/>
          </a:bodyPr>
          <a:lstStyle/>
          <a:p>
            <a:r>
              <a:rPr lang="en-US" altLang="zh-CN" sz="1600" b="1" dirty="0" smtClean="0"/>
              <a:t>RNA</a:t>
            </a:r>
            <a:endParaRPr lang="zh-CN" altLang="en-US" sz="1600" b="1" dirty="0"/>
          </a:p>
        </p:txBody>
      </p:sp>
      <p:sp>
        <p:nvSpPr>
          <p:cNvPr id="102" name="任意多边形 101"/>
          <p:cNvSpPr/>
          <p:nvPr/>
        </p:nvSpPr>
        <p:spPr>
          <a:xfrm>
            <a:off x="3754250" y="2947164"/>
            <a:ext cx="2147975" cy="3173457"/>
          </a:xfrm>
          <a:custGeom>
            <a:avLst/>
            <a:gdLst>
              <a:gd name="connsiteX0" fmla="*/ 1816925 w 2493819"/>
              <a:gd name="connsiteY0" fmla="*/ 3443845 h 3443845"/>
              <a:gd name="connsiteX1" fmla="*/ 1472541 w 2493819"/>
              <a:gd name="connsiteY1" fmla="*/ 3431969 h 3443845"/>
              <a:gd name="connsiteX2" fmla="*/ 1377538 w 2493819"/>
              <a:gd name="connsiteY2" fmla="*/ 3420094 h 3443845"/>
              <a:gd name="connsiteX3" fmla="*/ 1235034 w 2493819"/>
              <a:gd name="connsiteY3" fmla="*/ 3408219 h 3443845"/>
              <a:gd name="connsiteX4" fmla="*/ 1116281 w 2493819"/>
              <a:gd name="connsiteY4" fmla="*/ 3372593 h 3443845"/>
              <a:gd name="connsiteX5" fmla="*/ 1056904 w 2493819"/>
              <a:gd name="connsiteY5" fmla="*/ 3360717 h 3443845"/>
              <a:gd name="connsiteX6" fmla="*/ 926276 w 2493819"/>
              <a:gd name="connsiteY6" fmla="*/ 3313216 h 3443845"/>
              <a:gd name="connsiteX7" fmla="*/ 878774 w 2493819"/>
              <a:gd name="connsiteY7" fmla="*/ 3289465 h 3443845"/>
              <a:gd name="connsiteX8" fmla="*/ 843148 w 2493819"/>
              <a:gd name="connsiteY8" fmla="*/ 3265715 h 3443845"/>
              <a:gd name="connsiteX9" fmla="*/ 724395 w 2493819"/>
              <a:gd name="connsiteY9" fmla="*/ 3218213 h 3443845"/>
              <a:gd name="connsiteX10" fmla="*/ 605642 w 2493819"/>
              <a:gd name="connsiteY10" fmla="*/ 3146961 h 3443845"/>
              <a:gd name="connsiteX11" fmla="*/ 570016 w 2493819"/>
              <a:gd name="connsiteY11" fmla="*/ 3111335 h 3443845"/>
              <a:gd name="connsiteX12" fmla="*/ 498764 w 2493819"/>
              <a:gd name="connsiteY12" fmla="*/ 3063834 h 3443845"/>
              <a:gd name="connsiteX13" fmla="*/ 475013 w 2493819"/>
              <a:gd name="connsiteY13" fmla="*/ 3028208 h 3443845"/>
              <a:gd name="connsiteX14" fmla="*/ 368135 w 2493819"/>
              <a:gd name="connsiteY14" fmla="*/ 2921330 h 3443845"/>
              <a:gd name="connsiteX15" fmla="*/ 344385 w 2493819"/>
              <a:gd name="connsiteY15" fmla="*/ 2885704 h 3443845"/>
              <a:gd name="connsiteX16" fmla="*/ 308759 w 2493819"/>
              <a:gd name="connsiteY16" fmla="*/ 2850078 h 3443845"/>
              <a:gd name="connsiteX17" fmla="*/ 201881 w 2493819"/>
              <a:gd name="connsiteY17" fmla="*/ 2671948 h 3443845"/>
              <a:gd name="connsiteX18" fmla="*/ 190006 w 2493819"/>
              <a:gd name="connsiteY18" fmla="*/ 2624447 h 3443845"/>
              <a:gd name="connsiteX19" fmla="*/ 166255 w 2493819"/>
              <a:gd name="connsiteY19" fmla="*/ 2588821 h 3443845"/>
              <a:gd name="connsiteX20" fmla="*/ 142504 w 2493819"/>
              <a:gd name="connsiteY20" fmla="*/ 2493819 h 3443845"/>
              <a:gd name="connsiteX21" fmla="*/ 118754 w 2493819"/>
              <a:gd name="connsiteY21" fmla="*/ 2422567 h 3443845"/>
              <a:gd name="connsiteX22" fmla="*/ 95003 w 2493819"/>
              <a:gd name="connsiteY22" fmla="*/ 2327564 h 3443845"/>
              <a:gd name="connsiteX23" fmla="*/ 118754 w 2493819"/>
              <a:gd name="connsiteY23" fmla="*/ 1983180 h 3443845"/>
              <a:gd name="connsiteX24" fmla="*/ 130629 w 2493819"/>
              <a:gd name="connsiteY24" fmla="*/ 1947554 h 3443845"/>
              <a:gd name="connsiteX25" fmla="*/ 154380 w 2493819"/>
              <a:gd name="connsiteY25" fmla="*/ 1852551 h 3443845"/>
              <a:gd name="connsiteX26" fmla="*/ 201881 w 2493819"/>
              <a:gd name="connsiteY26" fmla="*/ 1781299 h 3443845"/>
              <a:gd name="connsiteX27" fmla="*/ 178130 w 2493819"/>
              <a:gd name="connsiteY27" fmla="*/ 1626920 h 3443845"/>
              <a:gd name="connsiteX28" fmla="*/ 166255 w 2493819"/>
              <a:gd name="connsiteY28" fmla="*/ 1591294 h 3443845"/>
              <a:gd name="connsiteX29" fmla="*/ 130629 w 2493819"/>
              <a:gd name="connsiteY29" fmla="*/ 1448790 h 3443845"/>
              <a:gd name="connsiteX30" fmla="*/ 118754 w 2493819"/>
              <a:gd name="connsiteY30" fmla="*/ 1401289 h 3443845"/>
              <a:gd name="connsiteX31" fmla="*/ 83128 w 2493819"/>
              <a:gd name="connsiteY31" fmla="*/ 1175658 h 3443845"/>
              <a:gd name="connsiteX32" fmla="*/ 59377 w 2493819"/>
              <a:gd name="connsiteY32" fmla="*/ 1056904 h 3443845"/>
              <a:gd name="connsiteX33" fmla="*/ 47502 w 2493819"/>
              <a:gd name="connsiteY33" fmla="*/ 985652 h 3443845"/>
              <a:gd name="connsiteX34" fmla="*/ 23751 w 2493819"/>
              <a:gd name="connsiteY34" fmla="*/ 843148 h 3443845"/>
              <a:gd name="connsiteX35" fmla="*/ 11876 w 2493819"/>
              <a:gd name="connsiteY35" fmla="*/ 807522 h 3443845"/>
              <a:gd name="connsiteX36" fmla="*/ 0 w 2493819"/>
              <a:gd name="connsiteY36" fmla="*/ 724395 h 3443845"/>
              <a:gd name="connsiteX37" fmla="*/ 11876 w 2493819"/>
              <a:gd name="connsiteY37" fmla="*/ 368135 h 3443845"/>
              <a:gd name="connsiteX38" fmla="*/ 35626 w 2493819"/>
              <a:gd name="connsiteY38" fmla="*/ 332509 h 3443845"/>
              <a:gd name="connsiteX39" fmla="*/ 106878 w 2493819"/>
              <a:gd name="connsiteY39" fmla="*/ 308759 h 3443845"/>
              <a:gd name="connsiteX40" fmla="*/ 166255 w 2493819"/>
              <a:gd name="connsiteY40" fmla="*/ 285008 h 3443845"/>
              <a:gd name="connsiteX41" fmla="*/ 261257 w 2493819"/>
              <a:gd name="connsiteY41" fmla="*/ 237507 h 3443845"/>
              <a:gd name="connsiteX42" fmla="*/ 332509 w 2493819"/>
              <a:gd name="connsiteY42" fmla="*/ 201881 h 3443845"/>
              <a:gd name="connsiteX43" fmla="*/ 415637 w 2493819"/>
              <a:gd name="connsiteY43" fmla="*/ 154380 h 3443845"/>
              <a:gd name="connsiteX44" fmla="*/ 510639 w 2493819"/>
              <a:gd name="connsiteY44" fmla="*/ 106878 h 3443845"/>
              <a:gd name="connsiteX45" fmla="*/ 546265 w 2493819"/>
              <a:gd name="connsiteY45" fmla="*/ 95003 h 3443845"/>
              <a:gd name="connsiteX46" fmla="*/ 653143 w 2493819"/>
              <a:gd name="connsiteY46" fmla="*/ 47502 h 3443845"/>
              <a:gd name="connsiteX47" fmla="*/ 736270 w 2493819"/>
              <a:gd name="connsiteY47" fmla="*/ 35626 h 3443845"/>
              <a:gd name="connsiteX48" fmla="*/ 795647 w 2493819"/>
              <a:gd name="connsiteY48" fmla="*/ 23751 h 3443845"/>
              <a:gd name="connsiteX49" fmla="*/ 843148 w 2493819"/>
              <a:gd name="connsiteY49" fmla="*/ 11876 h 3443845"/>
              <a:gd name="connsiteX50" fmla="*/ 938151 w 2493819"/>
              <a:gd name="connsiteY50" fmla="*/ 0 h 3443845"/>
              <a:gd name="connsiteX51" fmla="*/ 1591294 w 2493819"/>
              <a:gd name="connsiteY51" fmla="*/ 23751 h 3443845"/>
              <a:gd name="connsiteX52" fmla="*/ 1650670 w 2493819"/>
              <a:gd name="connsiteY52" fmla="*/ 35626 h 3443845"/>
              <a:gd name="connsiteX53" fmla="*/ 1733798 w 2493819"/>
              <a:gd name="connsiteY53" fmla="*/ 47502 h 3443845"/>
              <a:gd name="connsiteX54" fmla="*/ 1793174 w 2493819"/>
              <a:gd name="connsiteY54" fmla="*/ 59377 h 3443845"/>
              <a:gd name="connsiteX55" fmla="*/ 1864426 w 2493819"/>
              <a:gd name="connsiteY55" fmla="*/ 71252 h 3443845"/>
              <a:gd name="connsiteX56" fmla="*/ 2018806 w 2493819"/>
              <a:gd name="connsiteY56" fmla="*/ 130629 h 3443845"/>
              <a:gd name="connsiteX57" fmla="*/ 2054432 w 2493819"/>
              <a:gd name="connsiteY57" fmla="*/ 154380 h 3443845"/>
              <a:gd name="connsiteX58" fmla="*/ 2090057 w 2493819"/>
              <a:gd name="connsiteY58" fmla="*/ 225632 h 3443845"/>
              <a:gd name="connsiteX59" fmla="*/ 2113808 w 2493819"/>
              <a:gd name="connsiteY59" fmla="*/ 261258 h 3443845"/>
              <a:gd name="connsiteX60" fmla="*/ 2137559 w 2493819"/>
              <a:gd name="connsiteY60" fmla="*/ 332509 h 3443845"/>
              <a:gd name="connsiteX61" fmla="*/ 2196935 w 2493819"/>
              <a:gd name="connsiteY61" fmla="*/ 427512 h 3443845"/>
              <a:gd name="connsiteX62" fmla="*/ 2208811 w 2493819"/>
              <a:gd name="connsiteY62" fmla="*/ 463138 h 3443845"/>
              <a:gd name="connsiteX63" fmla="*/ 2232561 w 2493819"/>
              <a:gd name="connsiteY63" fmla="*/ 498764 h 3443845"/>
              <a:gd name="connsiteX64" fmla="*/ 2244437 w 2493819"/>
              <a:gd name="connsiteY64" fmla="*/ 534390 h 3443845"/>
              <a:gd name="connsiteX65" fmla="*/ 2268187 w 2493819"/>
              <a:gd name="connsiteY65" fmla="*/ 570016 h 3443845"/>
              <a:gd name="connsiteX66" fmla="*/ 2291938 w 2493819"/>
              <a:gd name="connsiteY66" fmla="*/ 665019 h 3443845"/>
              <a:gd name="connsiteX67" fmla="*/ 2315689 w 2493819"/>
              <a:gd name="connsiteY67" fmla="*/ 700645 h 3443845"/>
              <a:gd name="connsiteX68" fmla="*/ 2363190 w 2493819"/>
              <a:gd name="connsiteY68" fmla="*/ 819398 h 3443845"/>
              <a:gd name="connsiteX69" fmla="*/ 2398816 w 2493819"/>
              <a:gd name="connsiteY69" fmla="*/ 938151 h 3443845"/>
              <a:gd name="connsiteX70" fmla="*/ 2422567 w 2493819"/>
              <a:gd name="connsiteY70" fmla="*/ 973777 h 3443845"/>
              <a:gd name="connsiteX71" fmla="*/ 2446317 w 2493819"/>
              <a:gd name="connsiteY71" fmla="*/ 1116281 h 3443845"/>
              <a:gd name="connsiteX72" fmla="*/ 2458193 w 2493819"/>
              <a:gd name="connsiteY72" fmla="*/ 1175658 h 3443845"/>
              <a:gd name="connsiteX73" fmla="*/ 2470068 w 2493819"/>
              <a:gd name="connsiteY73" fmla="*/ 1270660 h 3443845"/>
              <a:gd name="connsiteX74" fmla="*/ 2481943 w 2493819"/>
              <a:gd name="connsiteY74" fmla="*/ 1306286 h 3443845"/>
              <a:gd name="connsiteX75" fmla="*/ 2493819 w 2493819"/>
              <a:gd name="connsiteY75" fmla="*/ 1365663 h 3443845"/>
              <a:gd name="connsiteX76" fmla="*/ 2481943 w 2493819"/>
              <a:gd name="connsiteY76" fmla="*/ 2137559 h 3443845"/>
              <a:gd name="connsiteX77" fmla="*/ 2458193 w 2493819"/>
              <a:gd name="connsiteY77" fmla="*/ 2327564 h 3443845"/>
              <a:gd name="connsiteX78" fmla="*/ 2434442 w 2493819"/>
              <a:gd name="connsiteY78" fmla="*/ 2410691 h 3443845"/>
              <a:gd name="connsiteX79" fmla="*/ 2422567 w 2493819"/>
              <a:gd name="connsiteY79" fmla="*/ 2529445 h 3443845"/>
              <a:gd name="connsiteX80" fmla="*/ 2410691 w 2493819"/>
              <a:gd name="connsiteY80" fmla="*/ 2565071 h 3443845"/>
              <a:gd name="connsiteX81" fmla="*/ 2398816 w 2493819"/>
              <a:gd name="connsiteY81" fmla="*/ 2648198 h 3443845"/>
              <a:gd name="connsiteX82" fmla="*/ 2375065 w 2493819"/>
              <a:gd name="connsiteY82" fmla="*/ 2778826 h 3443845"/>
              <a:gd name="connsiteX83" fmla="*/ 2339439 w 2493819"/>
              <a:gd name="connsiteY83" fmla="*/ 2980707 h 3443845"/>
              <a:gd name="connsiteX84" fmla="*/ 2327564 w 2493819"/>
              <a:gd name="connsiteY84" fmla="*/ 3028208 h 3443845"/>
              <a:gd name="connsiteX85" fmla="*/ 2291938 w 2493819"/>
              <a:gd name="connsiteY85" fmla="*/ 3075709 h 3443845"/>
              <a:gd name="connsiteX86" fmla="*/ 2185060 w 2493819"/>
              <a:gd name="connsiteY86" fmla="*/ 3123211 h 3443845"/>
              <a:gd name="connsiteX87" fmla="*/ 2149434 w 2493819"/>
              <a:gd name="connsiteY87" fmla="*/ 3135086 h 3443845"/>
              <a:gd name="connsiteX88" fmla="*/ 2101933 w 2493819"/>
              <a:gd name="connsiteY88" fmla="*/ 3206338 h 3443845"/>
              <a:gd name="connsiteX89" fmla="*/ 2054432 w 2493819"/>
              <a:gd name="connsiteY89" fmla="*/ 3313216 h 3443845"/>
              <a:gd name="connsiteX90" fmla="*/ 2030681 w 2493819"/>
              <a:gd name="connsiteY90" fmla="*/ 3360717 h 3443845"/>
              <a:gd name="connsiteX91" fmla="*/ 1995055 w 2493819"/>
              <a:gd name="connsiteY91" fmla="*/ 3372593 h 3443845"/>
              <a:gd name="connsiteX92" fmla="*/ 1876302 w 2493819"/>
              <a:gd name="connsiteY92" fmla="*/ 3384468 h 3443845"/>
              <a:gd name="connsiteX93" fmla="*/ 1769424 w 2493819"/>
              <a:gd name="connsiteY93" fmla="*/ 3420094 h 3443845"/>
              <a:gd name="connsiteX94" fmla="*/ 1721922 w 2493819"/>
              <a:gd name="connsiteY94" fmla="*/ 3431969 h 344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493819" h="3443845">
                <a:moveTo>
                  <a:pt x="1816925" y="3443845"/>
                </a:moveTo>
                <a:lnTo>
                  <a:pt x="1472541" y="3431969"/>
                </a:lnTo>
                <a:cubicBezTo>
                  <a:pt x="1440673" y="3430246"/>
                  <a:pt x="1409294" y="3423269"/>
                  <a:pt x="1377538" y="3420094"/>
                </a:cubicBezTo>
                <a:cubicBezTo>
                  <a:pt x="1330109" y="3415351"/>
                  <a:pt x="1282535" y="3412177"/>
                  <a:pt x="1235034" y="3408219"/>
                </a:cubicBezTo>
                <a:cubicBezTo>
                  <a:pt x="1175820" y="3388481"/>
                  <a:pt x="1170128" y="3384559"/>
                  <a:pt x="1116281" y="3372593"/>
                </a:cubicBezTo>
                <a:cubicBezTo>
                  <a:pt x="1096577" y="3368214"/>
                  <a:pt x="1076170" y="3366738"/>
                  <a:pt x="1056904" y="3360717"/>
                </a:cubicBezTo>
                <a:cubicBezTo>
                  <a:pt x="1012681" y="3346897"/>
                  <a:pt x="969294" y="3330423"/>
                  <a:pt x="926276" y="3313216"/>
                </a:cubicBezTo>
                <a:cubicBezTo>
                  <a:pt x="909839" y="3306641"/>
                  <a:pt x="894145" y="3298248"/>
                  <a:pt x="878774" y="3289465"/>
                </a:cubicBezTo>
                <a:cubicBezTo>
                  <a:pt x="866382" y="3282384"/>
                  <a:pt x="856190" y="3271511"/>
                  <a:pt x="843148" y="3265715"/>
                </a:cubicBezTo>
                <a:cubicBezTo>
                  <a:pt x="733663" y="3217055"/>
                  <a:pt x="809448" y="3266815"/>
                  <a:pt x="724395" y="3218213"/>
                </a:cubicBezTo>
                <a:cubicBezTo>
                  <a:pt x="684314" y="3195310"/>
                  <a:pt x="643597" y="3173237"/>
                  <a:pt x="605642" y="3146961"/>
                </a:cubicBezTo>
                <a:cubicBezTo>
                  <a:pt x="591834" y="3137402"/>
                  <a:pt x="583273" y="3121646"/>
                  <a:pt x="570016" y="3111335"/>
                </a:cubicBezTo>
                <a:cubicBezTo>
                  <a:pt x="547484" y="3093810"/>
                  <a:pt x="522515" y="3079668"/>
                  <a:pt x="498764" y="3063834"/>
                </a:cubicBezTo>
                <a:cubicBezTo>
                  <a:pt x="490847" y="3051959"/>
                  <a:pt x="484657" y="3038729"/>
                  <a:pt x="475013" y="3028208"/>
                </a:cubicBezTo>
                <a:cubicBezTo>
                  <a:pt x="440968" y="2991068"/>
                  <a:pt x="396082" y="2963251"/>
                  <a:pt x="368135" y="2921330"/>
                </a:cubicBezTo>
                <a:cubicBezTo>
                  <a:pt x="360218" y="2909455"/>
                  <a:pt x="353522" y="2896668"/>
                  <a:pt x="344385" y="2885704"/>
                </a:cubicBezTo>
                <a:cubicBezTo>
                  <a:pt x="333634" y="2872802"/>
                  <a:pt x="318075" y="2864052"/>
                  <a:pt x="308759" y="2850078"/>
                </a:cubicBezTo>
                <a:cubicBezTo>
                  <a:pt x="270349" y="2792463"/>
                  <a:pt x="201881" y="2671948"/>
                  <a:pt x="201881" y="2671948"/>
                </a:cubicBezTo>
                <a:cubicBezTo>
                  <a:pt x="197923" y="2656114"/>
                  <a:pt x="196435" y="2639448"/>
                  <a:pt x="190006" y="2624447"/>
                </a:cubicBezTo>
                <a:cubicBezTo>
                  <a:pt x="184384" y="2611329"/>
                  <a:pt x="171133" y="2602234"/>
                  <a:pt x="166255" y="2588821"/>
                </a:cubicBezTo>
                <a:cubicBezTo>
                  <a:pt x="155100" y="2558144"/>
                  <a:pt x="151471" y="2525205"/>
                  <a:pt x="142504" y="2493819"/>
                </a:cubicBezTo>
                <a:cubicBezTo>
                  <a:pt x="135626" y="2469747"/>
                  <a:pt x="125341" y="2446720"/>
                  <a:pt x="118754" y="2422567"/>
                </a:cubicBezTo>
                <a:cubicBezTo>
                  <a:pt x="75763" y="2264934"/>
                  <a:pt x="131034" y="2435661"/>
                  <a:pt x="95003" y="2327564"/>
                </a:cubicBezTo>
                <a:cubicBezTo>
                  <a:pt x="99684" y="2219908"/>
                  <a:pt x="94073" y="2094244"/>
                  <a:pt x="118754" y="1983180"/>
                </a:cubicBezTo>
                <a:cubicBezTo>
                  <a:pt x="121469" y="1970960"/>
                  <a:pt x="127335" y="1959631"/>
                  <a:pt x="130629" y="1947554"/>
                </a:cubicBezTo>
                <a:cubicBezTo>
                  <a:pt x="139218" y="1916062"/>
                  <a:pt x="136273" y="1879711"/>
                  <a:pt x="154380" y="1852551"/>
                </a:cubicBezTo>
                <a:lnTo>
                  <a:pt x="201881" y="1781299"/>
                </a:lnTo>
                <a:cubicBezTo>
                  <a:pt x="194669" y="1723602"/>
                  <a:pt x="191733" y="1681330"/>
                  <a:pt x="178130" y="1626920"/>
                </a:cubicBezTo>
                <a:cubicBezTo>
                  <a:pt x="175094" y="1614776"/>
                  <a:pt x="169549" y="1603371"/>
                  <a:pt x="166255" y="1591294"/>
                </a:cubicBezTo>
                <a:cubicBezTo>
                  <a:pt x="166245" y="1591256"/>
                  <a:pt x="136571" y="1472560"/>
                  <a:pt x="130629" y="1448790"/>
                </a:cubicBezTo>
                <a:cubicBezTo>
                  <a:pt x="126671" y="1432956"/>
                  <a:pt x="121062" y="1417446"/>
                  <a:pt x="118754" y="1401289"/>
                </a:cubicBezTo>
                <a:cubicBezTo>
                  <a:pt x="108310" y="1328182"/>
                  <a:pt x="97299" y="1246514"/>
                  <a:pt x="83128" y="1175658"/>
                </a:cubicBezTo>
                <a:cubicBezTo>
                  <a:pt x="75211" y="1136073"/>
                  <a:pt x="66013" y="1096723"/>
                  <a:pt x="59377" y="1056904"/>
                </a:cubicBezTo>
                <a:cubicBezTo>
                  <a:pt x="55419" y="1033153"/>
                  <a:pt x="51163" y="1009450"/>
                  <a:pt x="47502" y="985652"/>
                </a:cubicBezTo>
                <a:cubicBezTo>
                  <a:pt x="39460" y="933379"/>
                  <a:pt x="36292" y="893313"/>
                  <a:pt x="23751" y="843148"/>
                </a:cubicBezTo>
                <a:cubicBezTo>
                  <a:pt x="20715" y="831004"/>
                  <a:pt x="15834" y="819397"/>
                  <a:pt x="11876" y="807522"/>
                </a:cubicBezTo>
                <a:cubicBezTo>
                  <a:pt x="7917" y="779813"/>
                  <a:pt x="0" y="752385"/>
                  <a:pt x="0" y="724395"/>
                </a:cubicBezTo>
                <a:cubicBezTo>
                  <a:pt x="0" y="605576"/>
                  <a:pt x="1119" y="486466"/>
                  <a:pt x="11876" y="368135"/>
                </a:cubicBezTo>
                <a:cubicBezTo>
                  <a:pt x="13168" y="353921"/>
                  <a:pt x="23523" y="340073"/>
                  <a:pt x="35626" y="332509"/>
                </a:cubicBezTo>
                <a:cubicBezTo>
                  <a:pt x="56856" y="319240"/>
                  <a:pt x="83350" y="317315"/>
                  <a:pt x="106878" y="308759"/>
                </a:cubicBezTo>
                <a:cubicBezTo>
                  <a:pt x="126912" y="301474"/>
                  <a:pt x="147188" y="294541"/>
                  <a:pt x="166255" y="285008"/>
                </a:cubicBezTo>
                <a:cubicBezTo>
                  <a:pt x="278430" y="228920"/>
                  <a:pt x="180923" y="264285"/>
                  <a:pt x="261257" y="237507"/>
                </a:cubicBezTo>
                <a:cubicBezTo>
                  <a:pt x="363351" y="169443"/>
                  <a:pt x="234182" y="251044"/>
                  <a:pt x="332509" y="201881"/>
                </a:cubicBezTo>
                <a:cubicBezTo>
                  <a:pt x="361054" y="187609"/>
                  <a:pt x="387477" y="169398"/>
                  <a:pt x="415637" y="154380"/>
                </a:cubicBezTo>
                <a:cubicBezTo>
                  <a:pt x="446877" y="137719"/>
                  <a:pt x="477050" y="118074"/>
                  <a:pt x="510639" y="106878"/>
                </a:cubicBezTo>
                <a:cubicBezTo>
                  <a:pt x="522514" y="102920"/>
                  <a:pt x="534759" y="99934"/>
                  <a:pt x="546265" y="95003"/>
                </a:cubicBezTo>
                <a:cubicBezTo>
                  <a:pt x="586577" y="77727"/>
                  <a:pt x="608946" y="58551"/>
                  <a:pt x="653143" y="47502"/>
                </a:cubicBezTo>
                <a:cubicBezTo>
                  <a:pt x="680298" y="40713"/>
                  <a:pt x="708660" y="40228"/>
                  <a:pt x="736270" y="35626"/>
                </a:cubicBezTo>
                <a:cubicBezTo>
                  <a:pt x="756180" y="32308"/>
                  <a:pt x="775943" y="28129"/>
                  <a:pt x="795647" y="23751"/>
                </a:cubicBezTo>
                <a:cubicBezTo>
                  <a:pt x="811579" y="20211"/>
                  <a:pt x="827049" y="14559"/>
                  <a:pt x="843148" y="11876"/>
                </a:cubicBezTo>
                <a:cubicBezTo>
                  <a:pt x="874628" y="6629"/>
                  <a:pt x="906483" y="3959"/>
                  <a:pt x="938151" y="0"/>
                </a:cubicBezTo>
                <a:cubicBezTo>
                  <a:pt x="1084474" y="3484"/>
                  <a:pt x="1396496" y="2107"/>
                  <a:pt x="1591294" y="23751"/>
                </a:cubicBezTo>
                <a:cubicBezTo>
                  <a:pt x="1611355" y="25980"/>
                  <a:pt x="1630761" y="32308"/>
                  <a:pt x="1650670" y="35626"/>
                </a:cubicBezTo>
                <a:cubicBezTo>
                  <a:pt x="1678280" y="40228"/>
                  <a:pt x="1706188" y="42900"/>
                  <a:pt x="1733798" y="47502"/>
                </a:cubicBezTo>
                <a:cubicBezTo>
                  <a:pt x="1753707" y="50820"/>
                  <a:pt x="1773316" y="55766"/>
                  <a:pt x="1793174" y="59377"/>
                </a:cubicBezTo>
                <a:cubicBezTo>
                  <a:pt x="1816864" y="63684"/>
                  <a:pt x="1840675" y="67294"/>
                  <a:pt x="1864426" y="71252"/>
                </a:cubicBezTo>
                <a:cubicBezTo>
                  <a:pt x="1926499" y="91943"/>
                  <a:pt x="1958158" y="100305"/>
                  <a:pt x="2018806" y="130629"/>
                </a:cubicBezTo>
                <a:cubicBezTo>
                  <a:pt x="2031572" y="137012"/>
                  <a:pt x="2042557" y="146463"/>
                  <a:pt x="2054432" y="154380"/>
                </a:cubicBezTo>
                <a:cubicBezTo>
                  <a:pt x="2122502" y="256488"/>
                  <a:pt x="2040887" y="127292"/>
                  <a:pt x="2090057" y="225632"/>
                </a:cubicBezTo>
                <a:cubicBezTo>
                  <a:pt x="2096440" y="238398"/>
                  <a:pt x="2105891" y="249383"/>
                  <a:pt x="2113808" y="261258"/>
                </a:cubicBezTo>
                <a:cubicBezTo>
                  <a:pt x="2121725" y="285008"/>
                  <a:pt x="2123672" y="311678"/>
                  <a:pt x="2137559" y="332509"/>
                </a:cubicBezTo>
                <a:cubicBezTo>
                  <a:pt x="2156399" y="360769"/>
                  <a:pt x="2182613" y="398868"/>
                  <a:pt x="2196935" y="427512"/>
                </a:cubicBezTo>
                <a:cubicBezTo>
                  <a:pt x="2202533" y="438708"/>
                  <a:pt x="2203213" y="451942"/>
                  <a:pt x="2208811" y="463138"/>
                </a:cubicBezTo>
                <a:cubicBezTo>
                  <a:pt x="2215194" y="475903"/>
                  <a:pt x="2226178" y="485999"/>
                  <a:pt x="2232561" y="498764"/>
                </a:cubicBezTo>
                <a:cubicBezTo>
                  <a:pt x="2238159" y="509960"/>
                  <a:pt x="2238839" y="523194"/>
                  <a:pt x="2244437" y="534390"/>
                </a:cubicBezTo>
                <a:cubicBezTo>
                  <a:pt x="2250820" y="547155"/>
                  <a:pt x="2261804" y="557251"/>
                  <a:pt x="2268187" y="570016"/>
                </a:cubicBezTo>
                <a:cubicBezTo>
                  <a:pt x="2290169" y="613979"/>
                  <a:pt x="2271606" y="610800"/>
                  <a:pt x="2291938" y="665019"/>
                </a:cubicBezTo>
                <a:cubicBezTo>
                  <a:pt x="2296949" y="678383"/>
                  <a:pt x="2307772" y="688770"/>
                  <a:pt x="2315689" y="700645"/>
                </a:cubicBezTo>
                <a:cubicBezTo>
                  <a:pt x="2345037" y="788691"/>
                  <a:pt x="2328243" y="749505"/>
                  <a:pt x="2363190" y="819398"/>
                </a:cubicBezTo>
                <a:cubicBezTo>
                  <a:pt x="2369829" y="845953"/>
                  <a:pt x="2387250" y="920802"/>
                  <a:pt x="2398816" y="938151"/>
                </a:cubicBezTo>
                <a:lnTo>
                  <a:pt x="2422567" y="973777"/>
                </a:lnTo>
                <a:cubicBezTo>
                  <a:pt x="2446448" y="1069304"/>
                  <a:pt x="2424076" y="971715"/>
                  <a:pt x="2446317" y="1116281"/>
                </a:cubicBezTo>
                <a:cubicBezTo>
                  <a:pt x="2449386" y="1136231"/>
                  <a:pt x="2455124" y="1155708"/>
                  <a:pt x="2458193" y="1175658"/>
                </a:cubicBezTo>
                <a:cubicBezTo>
                  <a:pt x="2463046" y="1207201"/>
                  <a:pt x="2464359" y="1239261"/>
                  <a:pt x="2470068" y="1270660"/>
                </a:cubicBezTo>
                <a:cubicBezTo>
                  <a:pt x="2472307" y="1282976"/>
                  <a:pt x="2478907" y="1294142"/>
                  <a:pt x="2481943" y="1306286"/>
                </a:cubicBezTo>
                <a:cubicBezTo>
                  <a:pt x="2486838" y="1325868"/>
                  <a:pt x="2489860" y="1345871"/>
                  <a:pt x="2493819" y="1365663"/>
                </a:cubicBezTo>
                <a:cubicBezTo>
                  <a:pt x="2489860" y="1622962"/>
                  <a:pt x="2491467" y="1880406"/>
                  <a:pt x="2481943" y="2137559"/>
                </a:cubicBezTo>
                <a:cubicBezTo>
                  <a:pt x="2479581" y="2201343"/>
                  <a:pt x="2475728" y="2266192"/>
                  <a:pt x="2458193" y="2327564"/>
                </a:cubicBezTo>
                <a:lnTo>
                  <a:pt x="2434442" y="2410691"/>
                </a:lnTo>
                <a:cubicBezTo>
                  <a:pt x="2430484" y="2450276"/>
                  <a:pt x="2428616" y="2490126"/>
                  <a:pt x="2422567" y="2529445"/>
                </a:cubicBezTo>
                <a:cubicBezTo>
                  <a:pt x="2420664" y="2541817"/>
                  <a:pt x="2413146" y="2552796"/>
                  <a:pt x="2410691" y="2565071"/>
                </a:cubicBezTo>
                <a:cubicBezTo>
                  <a:pt x="2405202" y="2592518"/>
                  <a:pt x="2402515" y="2620453"/>
                  <a:pt x="2398816" y="2648198"/>
                </a:cubicBezTo>
                <a:cubicBezTo>
                  <a:pt x="2383897" y="2760096"/>
                  <a:pt x="2397619" y="2711169"/>
                  <a:pt x="2375065" y="2778826"/>
                </a:cubicBezTo>
                <a:cubicBezTo>
                  <a:pt x="2363190" y="2846120"/>
                  <a:pt x="2356012" y="2914414"/>
                  <a:pt x="2339439" y="2980707"/>
                </a:cubicBezTo>
                <a:cubicBezTo>
                  <a:pt x="2335481" y="2996541"/>
                  <a:pt x="2334863" y="3013610"/>
                  <a:pt x="2327564" y="3028208"/>
                </a:cubicBezTo>
                <a:cubicBezTo>
                  <a:pt x="2318713" y="3045911"/>
                  <a:pt x="2305933" y="3061714"/>
                  <a:pt x="2291938" y="3075709"/>
                </a:cubicBezTo>
                <a:cubicBezTo>
                  <a:pt x="2263709" y="3103938"/>
                  <a:pt x="2220337" y="3111452"/>
                  <a:pt x="2185060" y="3123211"/>
                </a:cubicBezTo>
                <a:lnTo>
                  <a:pt x="2149434" y="3135086"/>
                </a:lnTo>
                <a:cubicBezTo>
                  <a:pt x="2133600" y="3158837"/>
                  <a:pt x="2110960" y="3179258"/>
                  <a:pt x="2101933" y="3206338"/>
                </a:cubicBezTo>
                <a:cubicBezTo>
                  <a:pt x="2060466" y="3330737"/>
                  <a:pt x="2099595" y="3234180"/>
                  <a:pt x="2054432" y="3313216"/>
                </a:cubicBezTo>
                <a:cubicBezTo>
                  <a:pt x="2045649" y="3328586"/>
                  <a:pt x="2043199" y="3348199"/>
                  <a:pt x="2030681" y="3360717"/>
                </a:cubicBezTo>
                <a:cubicBezTo>
                  <a:pt x="2021830" y="3369568"/>
                  <a:pt x="2007427" y="3370690"/>
                  <a:pt x="1995055" y="3372593"/>
                </a:cubicBezTo>
                <a:cubicBezTo>
                  <a:pt x="1955736" y="3378642"/>
                  <a:pt x="1915886" y="3380510"/>
                  <a:pt x="1876302" y="3384468"/>
                </a:cubicBezTo>
                <a:lnTo>
                  <a:pt x="1769424" y="3420094"/>
                </a:lnTo>
                <a:cubicBezTo>
                  <a:pt x="1730042" y="3433221"/>
                  <a:pt x="1746316" y="3431969"/>
                  <a:pt x="1721922" y="343196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03" name="直接箭头连接符 102"/>
          <p:cNvCxnSpPr/>
          <p:nvPr/>
        </p:nvCxnSpPr>
        <p:spPr>
          <a:xfrm>
            <a:off x="3950699" y="4573816"/>
            <a:ext cx="1992834"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a:off x="3933008" y="4731434"/>
            <a:ext cx="2010526" cy="0"/>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3845132" y="4166466"/>
            <a:ext cx="2370399" cy="338554"/>
          </a:xfrm>
          <a:prstGeom prst="rect">
            <a:avLst/>
          </a:prstGeom>
          <a:noFill/>
        </p:spPr>
        <p:txBody>
          <a:bodyPr wrap="square" rtlCol="0">
            <a:spAutoFit/>
          </a:bodyPr>
          <a:lstStyle/>
          <a:p>
            <a:r>
              <a:rPr lang="en-US" altLang="zh-CN" sz="1600" b="1" dirty="0" smtClean="0"/>
              <a:t>m</a:t>
            </a:r>
            <a:r>
              <a:rPr lang="en-US" altLang="zh-CN" sz="1600" b="1" baseline="30000" dirty="0" smtClean="0"/>
              <a:t>6</a:t>
            </a:r>
            <a:r>
              <a:rPr lang="en-US" altLang="zh-CN" sz="1600" b="1" dirty="0" smtClean="0"/>
              <a:t>A </a:t>
            </a:r>
            <a:r>
              <a:rPr lang="en-US" altLang="zh-CN" sz="1600" b="1" dirty="0" err="1" smtClean="0"/>
              <a:t>methyltransferase</a:t>
            </a:r>
            <a:r>
              <a:rPr lang="en-US" altLang="zh-CN" sz="1600" b="1" dirty="0" smtClean="0"/>
              <a:t> </a:t>
            </a:r>
            <a:endParaRPr lang="en-US" altLang="zh-CN" sz="1600" b="1" dirty="0"/>
          </a:p>
        </p:txBody>
      </p:sp>
      <p:sp>
        <p:nvSpPr>
          <p:cNvPr id="108" name="TextBox 107"/>
          <p:cNvSpPr txBox="1"/>
          <p:nvPr/>
        </p:nvSpPr>
        <p:spPr>
          <a:xfrm>
            <a:off x="4119327" y="4781678"/>
            <a:ext cx="1694208" cy="338554"/>
          </a:xfrm>
          <a:prstGeom prst="rect">
            <a:avLst/>
          </a:prstGeom>
          <a:noFill/>
        </p:spPr>
        <p:txBody>
          <a:bodyPr wrap="square" rtlCol="0">
            <a:spAutoFit/>
          </a:bodyPr>
          <a:lstStyle/>
          <a:p>
            <a:r>
              <a:rPr lang="en-US" altLang="zh-CN" sz="1600" b="1" dirty="0" smtClean="0"/>
              <a:t>m</a:t>
            </a:r>
            <a:r>
              <a:rPr lang="en-US" altLang="zh-CN" sz="1600" b="1" baseline="30000" dirty="0" smtClean="0"/>
              <a:t>6</a:t>
            </a:r>
            <a:r>
              <a:rPr lang="en-US" altLang="zh-CN" sz="1600" b="1" dirty="0" smtClean="0"/>
              <a:t>A </a:t>
            </a:r>
            <a:r>
              <a:rPr lang="en-US" altLang="zh-CN" sz="1600" b="1" dirty="0" err="1" smtClean="0"/>
              <a:t>demethylase</a:t>
            </a:r>
            <a:endParaRPr lang="en-US" altLang="zh-CN" sz="1600" b="1" dirty="0"/>
          </a:p>
        </p:txBody>
      </p:sp>
      <p:sp>
        <p:nvSpPr>
          <p:cNvPr id="109" name="椭圆 108"/>
          <p:cNvSpPr/>
          <p:nvPr/>
        </p:nvSpPr>
        <p:spPr>
          <a:xfrm rot="21367513">
            <a:off x="5110289" y="5339784"/>
            <a:ext cx="831063" cy="52347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cs typeface="Times New Roman" panose="02020603050405020304" pitchFamily="18" charset="0"/>
            </a:endParaRPr>
          </a:p>
        </p:txBody>
      </p:sp>
      <p:sp>
        <p:nvSpPr>
          <p:cNvPr id="110" name="椭圆 109"/>
          <p:cNvSpPr/>
          <p:nvPr/>
        </p:nvSpPr>
        <p:spPr>
          <a:xfrm>
            <a:off x="4164160" y="5264012"/>
            <a:ext cx="699310" cy="613353"/>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Times New Roman" panose="02020603050405020304" pitchFamily="18" charset="0"/>
            </a:endParaRPr>
          </a:p>
        </p:txBody>
      </p:sp>
      <p:sp>
        <p:nvSpPr>
          <p:cNvPr id="111" name="文本框 42"/>
          <p:cNvSpPr txBox="1"/>
          <p:nvPr/>
        </p:nvSpPr>
        <p:spPr>
          <a:xfrm>
            <a:off x="4164161" y="5418720"/>
            <a:ext cx="608952" cy="276999"/>
          </a:xfrm>
          <a:prstGeom prst="rect">
            <a:avLst/>
          </a:prstGeom>
          <a:noFill/>
        </p:spPr>
        <p:txBody>
          <a:bodyPr wrap="square" rtlCol="0">
            <a:spAutoFit/>
          </a:bodyPr>
          <a:lstStyle/>
          <a:p>
            <a:pPr algn="ctr"/>
            <a:r>
              <a:rPr lang="en-US" altLang="zh-CN" sz="1200" b="1" dirty="0" smtClean="0">
                <a:cs typeface="Times New Roman" panose="02020603050405020304" pitchFamily="18" charset="0"/>
              </a:rPr>
              <a:t>FTO</a:t>
            </a:r>
            <a:endParaRPr lang="zh-CN" altLang="en-US" sz="1200" b="1" dirty="0">
              <a:cs typeface="Times New Roman" panose="02020603050405020304" pitchFamily="18" charset="0"/>
            </a:endParaRPr>
          </a:p>
        </p:txBody>
      </p:sp>
      <p:sp>
        <p:nvSpPr>
          <p:cNvPr id="112" name="文本框 42"/>
          <p:cNvSpPr txBox="1"/>
          <p:nvPr/>
        </p:nvSpPr>
        <p:spPr>
          <a:xfrm>
            <a:off x="5128471" y="5474230"/>
            <a:ext cx="835082" cy="276999"/>
          </a:xfrm>
          <a:prstGeom prst="rect">
            <a:avLst/>
          </a:prstGeom>
          <a:noFill/>
        </p:spPr>
        <p:txBody>
          <a:bodyPr wrap="square" rtlCol="0">
            <a:spAutoFit/>
          </a:bodyPr>
          <a:lstStyle/>
          <a:p>
            <a:pPr algn="ctr"/>
            <a:r>
              <a:rPr lang="en-US" altLang="zh-CN" sz="1200" b="1" dirty="0" smtClean="0">
                <a:cs typeface="Times New Roman" panose="02020603050405020304" pitchFamily="18" charset="0"/>
              </a:rPr>
              <a:t>ALKBH5</a:t>
            </a:r>
            <a:endParaRPr lang="zh-CN" altLang="en-US" sz="1200" b="1" dirty="0">
              <a:cs typeface="Times New Roman" panose="02020603050405020304" pitchFamily="18" charset="0"/>
            </a:endParaRPr>
          </a:p>
        </p:txBody>
      </p:sp>
      <p:sp>
        <p:nvSpPr>
          <p:cNvPr id="113" name="椭圆 112"/>
          <p:cNvSpPr/>
          <p:nvPr/>
        </p:nvSpPr>
        <p:spPr>
          <a:xfrm>
            <a:off x="3993195" y="5447657"/>
            <a:ext cx="267687" cy="30949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Times New Roman" panose="02020603050405020304" pitchFamily="18" charset="0"/>
            </a:endParaRPr>
          </a:p>
        </p:txBody>
      </p:sp>
      <p:sp>
        <p:nvSpPr>
          <p:cNvPr id="114" name="流程图: 决策 113"/>
          <p:cNvSpPr/>
          <p:nvPr/>
        </p:nvSpPr>
        <p:spPr>
          <a:xfrm rot="19884980">
            <a:off x="5064747" y="5091475"/>
            <a:ext cx="241029" cy="434292"/>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Times New Roman" panose="02020603050405020304" pitchFamily="18" charset="0"/>
            </a:endParaRPr>
          </a:p>
        </p:txBody>
      </p:sp>
      <p:grpSp>
        <p:nvGrpSpPr>
          <p:cNvPr id="115" name="组合 114"/>
          <p:cNvGrpSpPr/>
          <p:nvPr/>
        </p:nvGrpSpPr>
        <p:grpSpPr>
          <a:xfrm rot="20569169">
            <a:off x="4724448" y="3465098"/>
            <a:ext cx="676161" cy="682911"/>
            <a:chOff x="3247473" y="1756554"/>
            <a:chExt cx="983029" cy="764275"/>
          </a:xfrm>
        </p:grpSpPr>
        <p:sp>
          <p:nvSpPr>
            <p:cNvPr id="126" name="椭圆 125"/>
            <p:cNvSpPr/>
            <p:nvPr/>
          </p:nvSpPr>
          <p:spPr>
            <a:xfrm>
              <a:off x="3247473" y="1756554"/>
              <a:ext cx="982639" cy="764275"/>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Times New Roman" panose="02020603050405020304" pitchFamily="18" charset="0"/>
              </a:endParaRPr>
            </a:p>
          </p:txBody>
        </p:sp>
        <p:sp>
          <p:nvSpPr>
            <p:cNvPr id="127" name="文本框 41"/>
            <p:cNvSpPr txBox="1"/>
            <p:nvPr/>
          </p:nvSpPr>
          <p:spPr>
            <a:xfrm>
              <a:off x="3321087" y="2089036"/>
              <a:ext cx="909415" cy="292779"/>
            </a:xfrm>
            <a:prstGeom prst="rect">
              <a:avLst/>
            </a:prstGeom>
            <a:noFill/>
          </p:spPr>
          <p:txBody>
            <a:bodyPr wrap="square" rtlCol="0">
              <a:spAutoFit/>
            </a:bodyPr>
            <a:lstStyle/>
            <a:p>
              <a:r>
                <a:rPr lang="en-US" altLang="zh-CN" sz="1100" b="1" dirty="0" smtClean="0">
                  <a:cs typeface="Times New Roman" panose="02020603050405020304" pitchFamily="18" charset="0"/>
                </a:rPr>
                <a:t>WTAP</a:t>
              </a:r>
              <a:endParaRPr lang="zh-CN" altLang="en-US" sz="1100" b="1" dirty="0">
                <a:cs typeface="Times New Roman" panose="02020603050405020304" pitchFamily="18" charset="0"/>
              </a:endParaRPr>
            </a:p>
          </p:txBody>
        </p:sp>
      </p:grpSp>
      <p:sp>
        <p:nvSpPr>
          <p:cNvPr id="122" name="椭圆 121"/>
          <p:cNvSpPr/>
          <p:nvPr/>
        </p:nvSpPr>
        <p:spPr>
          <a:xfrm rot="20569169">
            <a:off x="4549818" y="2971273"/>
            <a:ext cx="735562" cy="746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Times New Roman" panose="02020603050405020304" pitchFamily="18" charset="0"/>
            </a:endParaRPr>
          </a:p>
        </p:txBody>
      </p:sp>
      <p:sp>
        <p:nvSpPr>
          <p:cNvPr id="34" name="椭圆 33"/>
          <p:cNvSpPr/>
          <p:nvPr/>
        </p:nvSpPr>
        <p:spPr>
          <a:xfrm rot="20569169">
            <a:off x="4758925" y="3394596"/>
            <a:ext cx="735562" cy="74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Times New Roman" panose="02020603050405020304" pitchFamily="18" charset="0"/>
            </a:endParaRPr>
          </a:p>
        </p:txBody>
      </p:sp>
      <p:sp>
        <p:nvSpPr>
          <p:cNvPr id="124" name="文本框 39"/>
          <p:cNvSpPr txBox="1"/>
          <p:nvPr/>
        </p:nvSpPr>
        <p:spPr>
          <a:xfrm rot="20569169">
            <a:off x="4531160" y="3080535"/>
            <a:ext cx="777891" cy="261610"/>
          </a:xfrm>
          <a:prstGeom prst="rect">
            <a:avLst/>
          </a:prstGeom>
          <a:noFill/>
        </p:spPr>
        <p:txBody>
          <a:bodyPr wrap="square" rtlCol="0">
            <a:spAutoFit/>
          </a:bodyPr>
          <a:lstStyle/>
          <a:p>
            <a:r>
              <a:rPr lang="en-US" altLang="zh-CN" sz="1100" b="1" dirty="0" smtClean="0">
                <a:cs typeface="Times New Roman" panose="02020603050405020304" pitchFamily="18" charset="0"/>
              </a:rPr>
              <a:t>METTL3</a:t>
            </a:r>
            <a:endParaRPr lang="zh-CN" altLang="en-US" sz="1100" b="1" dirty="0">
              <a:cs typeface="Times New Roman" panose="02020603050405020304" pitchFamily="18" charset="0"/>
            </a:endParaRPr>
          </a:p>
        </p:txBody>
      </p:sp>
      <p:grpSp>
        <p:nvGrpSpPr>
          <p:cNvPr id="117" name="组合 116"/>
          <p:cNvGrpSpPr/>
          <p:nvPr/>
        </p:nvGrpSpPr>
        <p:grpSpPr>
          <a:xfrm rot="20569169">
            <a:off x="4199716" y="3251448"/>
            <a:ext cx="1420702" cy="794192"/>
            <a:chOff x="2530005" y="2195033"/>
            <a:chExt cx="2065473" cy="888814"/>
          </a:xfrm>
        </p:grpSpPr>
        <p:sp>
          <p:nvSpPr>
            <p:cNvPr id="118" name="椭圆 117"/>
            <p:cNvSpPr/>
            <p:nvPr/>
          </p:nvSpPr>
          <p:spPr>
            <a:xfrm>
              <a:off x="2619499" y="2195033"/>
              <a:ext cx="1150379" cy="7642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cs typeface="Times New Roman" panose="02020603050405020304" pitchFamily="18" charset="0"/>
              </a:endParaRPr>
            </a:p>
          </p:txBody>
        </p:sp>
        <p:sp>
          <p:nvSpPr>
            <p:cNvPr id="119" name="文本框 40"/>
            <p:cNvSpPr txBox="1"/>
            <p:nvPr/>
          </p:nvSpPr>
          <p:spPr>
            <a:xfrm>
              <a:off x="2530005" y="2412304"/>
              <a:ext cx="1227404" cy="292779"/>
            </a:xfrm>
            <a:prstGeom prst="rect">
              <a:avLst/>
            </a:prstGeom>
            <a:noFill/>
          </p:spPr>
          <p:txBody>
            <a:bodyPr wrap="square" rtlCol="0">
              <a:spAutoFit/>
            </a:bodyPr>
            <a:lstStyle/>
            <a:p>
              <a:r>
                <a:rPr lang="en-US" altLang="zh-CN" sz="1100" b="1" dirty="0" smtClean="0">
                  <a:cs typeface="Times New Roman" panose="02020603050405020304" pitchFamily="18" charset="0"/>
                </a:rPr>
                <a:t>METTL14</a:t>
              </a:r>
              <a:endParaRPr lang="zh-CN" altLang="en-US" sz="1100" b="1" dirty="0">
                <a:cs typeface="Times New Roman" panose="02020603050405020304" pitchFamily="18" charset="0"/>
              </a:endParaRPr>
            </a:p>
          </p:txBody>
        </p:sp>
        <p:sp>
          <p:nvSpPr>
            <p:cNvPr id="35" name="文本框 40"/>
            <p:cNvSpPr txBox="1"/>
            <p:nvPr/>
          </p:nvSpPr>
          <p:spPr>
            <a:xfrm>
              <a:off x="3368075" y="2791068"/>
              <a:ext cx="1227403" cy="292779"/>
            </a:xfrm>
            <a:prstGeom prst="rect">
              <a:avLst/>
            </a:prstGeom>
            <a:noFill/>
          </p:spPr>
          <p:txBody>
            <a:bodyPr wrap="square" rtlCol="0">
              <a:spAutoFit/>
            </a:bodyPr>
            <a:lstStyle/>
            <a:p>
              <a:r>
                <a:rPr lang="en-US" altLang="zh-CN" sz="1100" b="1" dirty="0" smtClean="0">
                  <a:cs typeface="Times New Roman" panose="02020603050405020304" pitchFamily="18" charset="0"/>
                </a:rPr>
                <a:t>WTAP</a:t>
              </a:r>
              <a:endParaRPr lang="zh-CN" altLang="en-US" sz="1100" b="1" dirty="0">
                <a:cs typeface="Times New Roman" panose="02020603050405020304" pitchFamily="18" charset="0"/>
              </a:endParaRPr>
            </a:p>
          </p:txBody>
        </p:sp>
      </p:grpSp>
      <p:sp>
        <p:nvSpPr>
          <p:cNvPr id="2" name="矩形 1"/>
          <p:cNvSpPr/>
          <p:nvPr/>
        </p:nvSpPr>
        <p:spPr>
          <a:xfrm>
            <a:off x="268941" y="907646"/>
            <a:ext cx="8565777" cy="400110"/>
          </a:xfrm>
          <a:prstGeom prst="rect">
            <a:avLst/>
          </a:prstGeom>
        </p:spPr>
        <p:txBody>
          <a:bodyPr wrap="square">
            <a:spAutoFit/>
          </a:bodyPr>
          <a:lstStyle/>
          <a:p>
            <a:pPr marL="285750" indent="-285750" algn="just">
              <a:buFont typeface="Wingdings" pitchFamily="2" charset="2"/>
              <a:buChar char="Ø"/>
            </a:pPr>
            <a:r>
              <a:rPr lang="en-US" altLang="zh-CN" sz="2000" b="1" dirty="0" smtClean="0">
                <a:ea typeface="Arial Unicode MS" pitchFamily="34" charset="-122"/>
                <a:cs typeface="Arial Unicode MS" pitchFamily="34" charset="-122"/>
              </a:rPr>
              <a:t>m</a:t>
            </a:r>
            <a:r>
              <a:rPr lang="en-US" altLang="zh-CN" sz="2000" b="1" baseline="30000" dirty="0" smtClean="0">
                <a:ea typeface="Arial Unicode MS" pitchFamily="34" charset="-122"/>
                <a:cs typeface="Arial Unicode MS" pitchFamily="34" charset="-122"/>
              </a:rPr>
              <a:t>6</a:t>
            </a:r>
            <a:r>
              <a:rPr lang="en-US" altLang="zh-CN" sz="2000" b="1" dirty="0" smtClean="0">
                <a:ea typeface="Arial Unicode MS" pitchFamily="34" charset="-122"/>
                <a:cs typeface="Arial Unicode MS" pitchFamily="34" charset="-122"/>
              </a:rPr>
              <a:t>A</a:t>
            </a:r>
            <a:r>
              <a:rPr lang="zh-CN" altLang="zh-CN" sz="2000" b="1" dirty="0">
                <a:ea typeface="Arial Unicode MS" pitchFamily="34" charset="-122"/>
                <a:cs typeface="Arial Unicode MS" pitchFamily="34" charset="-122"/>
              </a:rPr>
              <a:t> </a:t>
            </a:r>
            <a:r>
              <a:rPr lang="en-US" altLang="zh-CN" sz="2000" b="1" dirty="0" smtClean="0">
                <a:ea typeface="Arial Unicode MS" pitchFamily="34" charset="-122"/>
                <a:cs typeface="Arial Unicode MS" pitchFamily="34" charset="-122"/>
              </a:rPr>
              <a:t>is </a:t>
            </a:r>
            <a:r>
              <a:rPr lang="en-US" altLang="zh-CN" sz="2000" b="1" dirty="0">
                <a:ea typeface="Arial Unicode MS" pitchFamily="34" charset="-122"/>
                <a:cs typeface="Arial Unicode MS" pitchFamily="34" charset="-122"/>
              </a:rPr>
              <a:t>one of the most common and abundant modifications on </a:t>
            </a:r>
            <a:r>
              <a:rPr lang="en-US" altLang="zh-CN" sz="2000" b="1" dirty="0" smtClean="0">
                <a:ea typeface="Arial Unicode MS" pitchFamily="34" charset="-122"/>
                <a:cs typeface="Arial Unicode MS" pitchFamily="34" charset="-122"/>
              </a:rPr>
              <a:t>RNAs</a:t>
            </a:r>
            <a:endParaRPr lang="zh-CN" altLang="en-US" sz="2000" b="1" dirty="0">
              <a:ea typeface="Arial Unicode MS" pitchFamily="34" charset="-122"/>
              <a:cs typeface="Arial Unicode MS" pitchFamily="34" charset="-122"/>
            </a:endParaRPr>
          </a:p>
        </p:txBody>
      </p:sp>
      <p:sp>
        <p:nvSpPr>
          <p:cNvPr id="36868" name="TextBox 177"/>
          <p:cNvSpPr txBox="1">
            <a:spLocks noChangeArrowheads="1"/>
          </p:cNvSpPr>
          <p:nvPr/>
        </p:nvSpPr>
        <p:spPr bwMode="auto">
          <a:xfrm>
            <a:off x="2104862" y="6477650"/>
            <a:ext cx="6996531" cy="307777"/>
          </a:xfrm>
          <a:prstGeom prst="rect">
            <a:avLst/>
          </a:prstGeom>
          <a:noFill/>
          <a:ln w="9525">
            <a:noFill/>
            <a:miter lim="800000"/>
            <a:headEnd/>
            <a:tailEnd/>
          </a:ln>
        </p:spPr>
        <p:txBody>
          <a:bodyPr wrap="square">
            <a:spAutoFit/>
          </a:bodyPr>
          <a:lstStyle/>
          <a:p>
            <a:pPr algn="just"/>
            <a:r>
              <a:rPr lang="en-US" altLang="zh-CN" sz="1400" b="1" dirty="0" err="1" smtClean="0">
                <a:latin typeface="Arial"/>
                <a:cs typeface="Arial"/>
              </a:rPr>
              <a:t>Jia</a:t>
            </a:r>
            <a:r>
              <a:rPr lang="en-US" altLang="zh-CN" sz="1400" b="1" dirty="0" smtClean="0">
                <a:latin typeface="Arial"/>
                <a:cs typeface="Arial"/>
              </a:rPr>
              <a:t> et al</a:t>
            </a:r>
            <a:r>
              <a:rPr lang="en-US" altLang="zh-CN" sz="1400" b="1" i="1" dirty="0" smtClean="0">
                <a:latin typeface="Arial"/>
                <a:cs typeface="Arial"/>
              </a:rPr>
              <a:t>. Nat </a:t>
            </a:r>
            <a:r>
              <a:rPr lang="en-US" altLang="zh-CN" sz="1400" b="1" i="1" dirty="0" err="1" smtClean="0">
                <a:latin typeface="Arial"/>
                <a:cs typeface="Arial"/>
              </a:rPr>
              <a:t>Chem</a:t>
            </a:r>
            <a:r>
              <a:rPr lang="en-US" altLang="zh-CN" sz="1400" b="1" i="1" dirty="0" smtClean="0">
                <a:latin typeface="Arial"/>
                <a:cs typeface="Arial"/>
              </a:rPr>
              <a:t> </a:t>
            </a:r>
            <a:r>
              <a:rPr lang="en-US" altLang="zh-CN" sz="1400" b="1" i="1" dirty="0" err="1" smtClean="0">
                <a:latin typeface="Arial"/>
                <a:cs typeface="Arial"/>
              </a:rPr>
              <a:t>Biol</a:t>
            </a:r>
            <a:r>
              <a:rPr lang="en-US" altLang="zh-CN" sz="1400" b="1" i="1" dirty="0" smtClean="0">
                <a:latin typeface="Arial"/>
                <a:cs typeface="Arial"/>
              </a:rPr>
              <a:t> </a:t>
            </a:r>
            <a:r>
              <a:rPr lang="en-US" altLang="zh-CN" sz="1400" b="1" dirty="0" smtClean="0">
                <a:latin typeface="Arial"/>
                <a:cs typeface="Arial"/>
              </a:rPr>
              <a:t>2011; Zhao et </a:t>
            </a:r>
            <a:r>
              <a:rPr lang="en-US" altLang="zh-CN" sz="1400" b="1" dirty="0">
                <a:latin typeface="Arial"/>
                <a:cs typeface="Arial"/>
              </a:rPr>
              <a:t>al. </a:t>
            </a:r>
            <a:r>
              <a:rPr lang="en-US" altLang="zh-CN" sz="1400" b="1" i="1" dirty="0">
                <a:latin typeface="Arial"/>
                <a:cs typeface="Arial"/>
              </a:rPr>
              <a:t>Cell Res </a:t>
            </a:r>
            <a:r>
              <a:rPr lang="en-US" altLang="zh-CN" sz="1400" b="1" dirty="0" smtClean="0">
                <a:latin typeface="Arial"/>
                <a:cs typeface="Arial"/>
              </a:rPr>
              <a:t>2014; Yang et al. </a:t>
            </a:r>
            <a:r>
              <a:rPr lang="en-US" altLang="zh-CN" sz="1400" b="1" i="1" dirty="0" err="1" smtClean="0">
                <a:latin typeface="Arial"/>
                <a:cs typeface="Arial"/>
              </a:rPr>
              <a:t>Sci</a:t>
            </a:r>
            <a:r>
              <a:rPr lang="en-US" altLang="zh-CN" sz="1400" b="1" i="1" dirty="0" smtClean="0">
                <a:latin typeface="Arial"/>
                <a:cs typeface="Arial"/>
              </a:rPr>
              <a:t> Bull </a:t>
            </a:r>
            <a:r>
              <a:rPr lang="en-US" altLang="zh-CN" sz="1400" b="1" dirty="0" smtClean="0">
                <a:latin typeface="Arial"/>
                <a:cs typeface="Arial"/>
              </a:rPr>
              <a:t>2015</a:t>
            </a:r>
            <a:endParaRPr lang="zh-CN" altLang="en-US" sz="1400" b="1" dirty="0">
              <a:latin typeface="Arial"/>
              <a:cs typeface="Arial"/>
            </a:endParaRPr>
          </a:p>
        </p:txBody>
      </p:sp>
      <p:grpSp>
        <p:nvGrpSpPr>
          <p:cNvPr id="5" name="组合 4"/>
          <p:cNvGrpSpPr/>
          <p:nvPr/>
        </p:nvGrpSpPr>
        <p:grpSpPr>
          <a:xfrm rot="2319220">
            <a:off x="7280706" y="2457213"/>
            <a:ext cx="1242192" cy="808430"/>
            <a:chOff x="9144000" y="2350224"/>
            <a:chExt cx="1242192" cy="808430"/>
          </a:xfrm>
        </p:grpSpPr>
        <p:sp>
          <p:nvSpPr>
            <p:cNvPr id="3" name="椭圆 2"/>
            <p:cNvSpPr/>
            <p:nvPr/>
          </p:nvSpPr>
          <p:spPr bwMode="auto">
            <a:xfrm>
              <a:off x="9144000" y="2350224"/>
              <a:ext cx="1242192" cy="708676"/>
            </a:xfrm>
            <a:prstGeom prst="ellipse">
              <a:avLst/>
            </a:prstGeom>
            <a:solidFill>
              <a:srgbClr val="FFFF00"/>
            </a:solidFill>
            <a:ln w="9525">
              <a:noFill/>
              <a:miter lim="800000"/>
              <a:headEnd/>
              <a:tailEnd/>
            </a:ln>
            <a:effectLst>
              <a:outerShdw blurRad="63500" dist="23000" dir="5400000" rotWithShape="0">
                <a:srgbClr val="000000">
                  <a:alpha val="34999"/>
                </a:srgbClr>
              </a:outerShdw>
            </a:effectLst>
          </p:spPr>
          <p:txBody>
            <a:bodyPr rtlCol="0" anchor="ctr"/>
            <a:lstStyle/>
            <a:p>
              <a:pPr algn="ctr" latinLnBrk="1"/>
              <a:r>
                <a:rPr kumimoji="1" lang="en-US" altLang="zh-CN" sz="1600" b="1" dirty="0" smtClean="0">
                  <a:solidFill>
                    <a:schemeClr val="tx2">
                      <a:lumMod val="75000"/>
                    </a:schemeClr>
                  </a:solidFill>
                  <a:ea typeface="黑体" pitchFamily="49" charset="-122"/>
                </a:rPr>
                <a:t>YTHDF2</a:t>
              </a:r>
              <a:endParaRPr kumimoji="1" lang="zh-CN" altLang="en-US" sz="1600" b="1" dirty="0">
                <a:solidFill>
                  <a:schemeClr val="tx2">
                    <a:lumMod val="75000"/>
                  </a:schemeClr>
                </a:solidFill>
                <a:ea typeface="黑体" pitchFamily="49" charset="-122"/>
              </a:endParaRPr>
            </a:p>
          </p:txBody>
        </p:sp>
        <p:sp>
          <p:nvSpPr>
            <p:cNvPr id="4" name="椭圆 3"/>
            <p:cNvSpPr/>
            <p:nvPr/>
          </p:nvSpPr>
          <p:spPr bwMode="auto">
            <a:xfrm>
              <a:off x="9413288" y="2802580"/>
              <a:ext cx="415295" cy="356074"/>
            </a:xfrm>
            <a:prstGeom prst="ellipse">
              <a:avLst/>
            </a:prstGeom>
            <a:solidFill>
              <a:schemeClr val="bg1"/>
            </a:solidFill>
            <a:ln w="9525">
              <a:solidFill>
                <a:schemeClr val="bg1"/>
              </a:solidFill>
              <a:miter lim="800000"/>
              <a:headEnd/>
              <a:tailEnd/>
            </a:ln>
            <a:effectLst/>
          </p:spPr>
          <p:txBody>
            <a:bodyPr rtlCol="0" anchor="ctr"/>
            <a:lstStyle/>
            <a:p>
              <a:pPr algn="ctr" latinLnBrk="1"/>
              <a:endParaRPr kumimoji="1" lang="zh-CN" altLang="en-US" sz="1600" b="1" dirty="0">
                <a:solidFill>
                  <a:schemeClr val="tx2">
                    <a:lumMod val="75000"/>
                  </a:schemeClr>
                </a:solidFill>
                <a:effectLst>
                  <a:outerShdw blurRad="38100" dist="38100" dir="2700000" algn="tl">
                    <a:srgbClr val="000000"/>
                  </a:outerShdw>
                </a:effectLst>
                <a:latin typeface="黑体" pitchFamily="49" charset="-122"/>
                <a:ea typeface="黑体" pitchFamily="49" charset="-122"/>
              </a:endParaRPr>
            </a:p>
          </p:txBody>
        </p:sp>
      </p:grpSp>
      <p:sp>
        <p:nvSpPr>
          <p:cNvPr id="36" name="矩形 35"/>
          <p:cNvSpPr/>
          <p:nvPr/>
        </p:nvSpPr>
        <p:spPr>
          <a:xfrm>
            <a:off x="265567" y="1298689"/>
            <a:ext cx="7714385" cy="400110"/>
          </a:xfrm>
          <a:prstGeom prst="rect">
            <a:avLst/>
          </a:prstGeom>
        </p:spPr>
        <p:txBody>
          <a:bodyPr wrap="square">
            <a:spAutoFit/>
          </a:bodyPr>
          <a:lstStyle/>
          <a:p>
            <a:pPr marL="285750" indent="-285750" algn="just">
              <a:buFont typeface="Wingdings" pitchFamily="2" charset="2"/>
              <a:buChar char="Ø"/>
            </a:pPr>
            <a:r>
              <a:rPr lang="en-US" altLang="zh-CN" sz="2000" b="1" dirty="0" smtClean="0">
                <a:ea typeface="Arial Unicode MS" pitchFamily="34" charset="-122"/>
                <a:cs typeface="Arial Unicode MS" pitchFamily="34" charset="-122"/>
              </a:rPr>
              <a:t>With dynamic </a:t>
            </a:r>
            <a:r>
              <a:rPr lang="en-US" altLang="zh-CN" sz="2000" b="1" dirty="0">
                <a:ea typeface="Arial Unicode MS" pitchFamily="34" charset="-122"/>
                <a:cs typeface="Arial Unicode MS" pitchFamily="34" charset="-122"/>
              </a:rPr>
              <a:t>and </a:t>
            </a:r>
            <a:r>
              <a:rPr lang="en-US" altLang="zh-CN" sz="2000" b="1" dirty="0" smtClean="0">
                <a:ea typeface="Arial Unicode MS" pitchFamily="34" charset="-122"/>
                <a:cs typeface="Arial Unicode MS" pitchFamily="34" charset="-122"/>
              </a:rPr>
              <a:t>reversible features </a:t>
            </a:r>
          </a:p>
        </p:txBody>
      </p:sp>
      <p:sp>
        <p:nvSpPr>
          <p:cNvPr id="37" name="矩形 36"/>
          <p:cNvSpPr/>
          <p:nvPr/>
        </p:nvSpPr>
        <p:spPr>
          <a:xfrm>
            <a:off x="274867" y="1668021"/>
            <a:ext cx="8559851" cy="400110"/>
          </a:xfrm>
          <a:prstGeom prst="rect">
            <a:avLst/>
          </a:prstGeom>
        </p:spPr>
        <p:txBody>
          <a:bodyPr wrap="square">
            <a:spAutoFit/>
          </a:bodyPr>
          <a:lstStyle/>
          <a:p>
            <a:pPr marL="285750" indent="-285750" algn="just">
              <a:buFont typeface="Wingdings" pitchFamily="2" charset="2"/>
              <a:buChar char="Ø"/>
            </a:pPr>
            <a:r>
              <a:rPr lang="en-US" altLang="zh-CN" sz="2000" b="1" dirty="0" smtClean="0">
                <a:ea typeface="Arial Unicode MS" pitchFamily="34" charset="-122"/>
                <a:cs typeface="Arial Unicode MS" pitchFamily="34" charset="-122"/>
              </a:rPr>
              <a:t>A </a:t>
            </a:r>
            <a:r>
              <a:rPr lang="en-US" altLang="zh-CN" sz="2000" b="1" dirty="0">
                <a:ea typeface="Arial Unicode MS" pitchFamily="34" charset="-122"/>
                <a:cs typeface="Arial Unicode MS" pitchFamily="34" charset="-122"/>
              </a:rPr>
              <a:t>novel </a:t>
            </a:r>
            <a:r>
              <a:rPr lang="en-US" altLang="zh-CN" sz="2000" b="1" dirty="0" err="1">
                <a:ea typeface="Arial Unicode MS" pitchFamily="34" charset="-122"/>
                <a:cs typeface="Arial Unicode MS" pitchFamily="34" charset="-122"/>
              </a:rPr>
              <a:t>epitranscriptomic</a:t>
            </a:r>
            <a:r>
              <a:rPr lang="en-US" altLang="zh-CN" sz="2000" b="1" dirty="0">
                <a:ea typeface="Arial Unicode MS" pitchFamily="34" charset="-122"/>
                <a:cs typeface="Arial Unicode MS" pitchFamily="34" charset="-122"/>
              </a:rPr>
              <a:t> marker of profound biological </a:t>
            </a:r>
            <a:r>
              <a:rPr lang="en-US" altLang="zh-CN" sz="2000" b="1" dirty="0" smtClean="0">
                <a:ea typeface="Arial Unicode MS" pitchFamily="34" charset="-122"/>
                <a:cs typeface="Arial Unicode MS" pitchFamily="34" charset="-122"/>
              </a:rPr>
              <a:t>significances </a:t>
            </a:r>
            <a:endParaRPr lang="zh-CN" altLang="en-US" sz="2000" b="1" dirty="0">
              <a:ea typeface="Arial Unicode MS" pitchFamily="34" charset="-122"/>
              <a:cs typeface="Arial Unicode MS" pitchFamily="34" charset="-122"/>
            </a:endParaRPr>
          </a:p>
        </p:txBody>
      </p:sp>
    </p:spTree>
    <p:extLst>
      <p:ext uri="{BB962C8B-B14F-4D97-AF65-F5344CB8AC3E}">
        <p14:creationId xmlns:p14="http://schemas.microsoft.com/office/powerpoint/2010/main" val="4621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49180" y="188640"/>
            <a:ext cx="8918191" cy="557461"/>
          </a:xfrm>
        </p:spPr>
        <p:txBody>
          <a:bodyPr>
            <a:noAutofit/>
          </a:bodyPr>
          <a:lstStyle/>
          <a:p>
            <a:pPr defTabSz="418155"/>
            <a:r>
              <a:rPr lang="en-US" altLang="zh-CN" sz="2800" b="1" dirty="0" smtClean="0">
                <a:solidFill>
                  <a:srgbClr val="800000"/>
                </a:solidFill>
                <a:latin typeface="+mn-lt"/>
                <a:ea typeface="Adobe Gothic Std B" panose="020B0800000000000000" pitchFamily="34" charset="-128"/>
                <a:cs typeface="Arial Unicode MS" panose="020B0604020202020204" pitchFamily="34" charset="-122"/>
              </a:rPr>
              <a:t>Distribution features of m</a:t>
            </a:r>
            <a:r>
              <a:rPr lang="en-US" altLang="zh-CN" sz="2800" b="1" baseline="30000" dirty="0" smtClean="0">
                <a:solidFill>
                  <a:srgbClr val="800000"/>
                </a:solidFill>
                <a:latin typeface="+mn-lt"/>
                <a:ea typeface="Adobe Gothic Std B" panose="020B0800000000000000" pitchFamily="34" charset="-128"/>
                <a:cs typeface="Arial Unicode MS" panose="020B0604020202020204" pitchFamily="34" charset="-122"/>
              </a:rPr>
              <a:t>6</a:t>
            </a:r>
            <a:r>
              <a:rPr lang="en-US" altLang="zh-CN" sz="2800" b="1" dirty="0" smtClean="0">
                <a:solidFill>
                  <a:srgbClr val="800000"/>
                </a:solidFill>
                <a:latin typeface="+mn-lt"/>
                <a:ea typeface="Adobe Gothic Std B" panose="020B0800000000000000" pitchFamily="34" charset="-128"/>
                <a:cs typeface="Arial Unicode MS" panose="020B0604020202020204" pitchFamily="34" charset="-122"/>
              </a:rPr>
              <a:t>A on </a:t>
            </a:r>
            <a:r>
              <a:rPr lang="en-US" altLang="zh-CN" sz="2800" b="1" dirty="0">
                <a:solidFill>
                  <a:srgbClr val="800000"/>
                </a:solidFill>
                <a:latin typeface="+mn-lt"/>
                <a:ea typeface="Adobe Gothic Std B" panose="020B0800000000000000" pitchFamily="34" charset="-128"/>
                <a:cs typeface="Arial Unicode MS" panose="020B0604020202020204" pitchFamily="34" charset="-122"/>
              </a:rPr>
              <a:t>RNAs</a:t>
            </a:r>
            <a:endParaRPr lang="zh-CN" altLang="en-US" sz="2800" b="1" dirty="0">
              <a:solidFill>
                <a:srgbClr val="800000"/>
              </a:solidFill>
              <a:latin typeface="+mn-lt"/>
              <a:ea typeface="Adobe Gothic Std B" panose="020B0800000000000000" pitchFamily="34" charset="-128"/>
              <a:cs typeface="Arial Unicode MS" panose="020B0604020202020204" pitchFamily="34" charset="-122"/>
            </a:endParaRPr>
          </a:p>
        </p:txBody>
      </p:sp>
      <p:grpSp>
        <p:nvGrpSpPr>
          <p:cNvPr id="7" name="组合 6"/>
          <p:cNvGrpSpPr/>
          <p:nvPr/>
        </p:nvGrpSpPr>
        <p:grpSpPr>
          <a:xfrm>
            <a:off x="19050" y="1200075"/>
            <a:ext cx="9124950" cy="2207299"/>
            <a:chOff x="19050" y="1200072"/>
            <a:chExt cx="9124950" cy="2635477"/>
          </a:xfrm>
        </p:grpSpPr>
        <p:pic>
          <p:nvPicPr>
            <p:cNvPr id="4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74" t="53925" r="11095" b="31500"/>
            <a:stretch/>
          </p:blipFill>
          <p:spPr bwMode="auto">
            <a:xfrm>
              <a:off x="19050" y="1200072"/>
              <a:ext cx="9124950" cy="193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标题 1"/>
            <p:cNvSpPr txBox="1">
              <a:spLocks/>
            </p:cNvSpPr>
            <p:nvPr/>
          </p:nvSpPr>
          <p:spPr bwMode="auto">
            <a:xfrm>
              <a:off x="568616" y="2979194"/>
              <a:ext cx="8025817" cy="8563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buSzPct val="100000"/>
                <a:defRPr kumimoji="1" sz="4400">
                  <a:solidFill>
                    <a:schemeClr val="tx1"/>
                  </a:solidFill>
                  <a:latin typeface="+mj-lt"/>
                  <a:ea typeface="+mj-ea"/>
                  <a:cs typeface="宋体" charset="0"/>
                </a:defRPr>
              </a:lvl1pPr>
              <a:lvl2pPr algn="ctr" rtl="0" eaLnBrk="0" fontAlgn="base" hangingPunct="0">
                <a:spcBef>
                  <a:spcPct val="0"/>
                </a:spcBef>
                <a:spcAft>
                  <a:spcPct val="0"/>
                </a:spcAft>
                <a:buSzPct val="100000"/>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buSzPct val="100000"/>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buSzPct val="100000"/>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buSzPct val="100000"/>
                <a:defRPr kumimoji="1" sz="4400">
                  <a:solidFill>
                    <a:schemeClr val="tx1"/>
                  </a:solidFill>
                  <a:latin typeface="Calibri" pitchFamily="34" charset="0"/>
                  <a:ea typeface="宋体" pitchFamily="2" charset="-122"/>
                  <a:cs typeface="宋体" charset="0"/>
                </a:defRPr>
              </a:lvl5pPr>
              <a:lvl6pPr marL="457200" algn="ctr" rtl="0" eaLnBrk="0" fontAlgn="base" hangingPunct="0">
                <a:spcBef>
                  <a:spcPct val="0"/>
                </a:spcBef>
                <a:spcAft>
                  <a:spcPct val="0"/>
                </a:spcAft>
                <a:buSzPct val="100000"/>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宋体" pitchFamily="2" charset="-122"/>
                </a:defRPr>
              </a:lvl9pPr>
            </a:lstStyle>
            <a:p>
              <a:r>
                <a:rPr lang="en-US" altLang="zh-CN" sz="1600" kern="0" dirty="0">
                  <a:solidFill>
                    <a:srgbClr val="000066"/>
                  </a:solidFill>
                  <a:latin typeface="Calibri" pitchFamily="34" charset="0"/>
                  <a:ea typeface="+mn-ea"/>
                  <a:cs typeface="Calibri" pitchFamily="34" charset="0"/>
                </a:rPr>
                <a:t>RNA modifications in eukaryote mRNA</a:t>
              </a:r>
            </a:p>
            <a:p>
              <a:r>
                <a:rPr lang="en-US" altLang="zh-CN" sz="1600" kern="0" dirty="0">
                  <a:solidFill>
                    <a:srgbClr val="000066"/>
                  </a:solidFill>
                  <a:latin typeface="Calibri" pitchFamily="34" charset="0"/>
                  <a:ea typeface="+mn-ea"/>
                  <a:cs typeface="Calibri" pitchFamily="34" charset="0"/>
                </a:rPr>
                <a:t>Li and Mason. </a:t>
              </a:r>
              <a:r>
                <a:rPr lang="en-US" altLang="zh-CN" sz="1600" kern="0" dirty="0" err="1">
                  <a:solidFill>
                    <a:srgbClr val="000066"/>
                  </a:solidFill>
                  <a:latin typeface="Calibri" pitchFamily="34" charset="0"/>
                  <a:ea typeface="+mn-ea"/>
                  <a:cs typeface="Calibri" pitchFamily="34" charset="0"/>
                </a:rPr>
                <a:t>Annu</a:t>
              </a:r>
              <a:r>
                <a:rPr lang="en-US" altLang="zh-CN" sz="1600" kern="0" dirty="0">
                  <a:solidFill>
                    <a:srgbClr val="000066"/>
                  </a:solidFill>
                  <a:latin typeface="Calibri" pitchFamily="34" charset="0"/>
                  <a:ea typeface="+mn-ea"/>
                  <a:cs typeface="Calibri" pitchFamily="34" charset="0"/>
                </a:rPr>
                <a:t>. Rev. Genomics. Hum. Genet. 2014</a:t>
              </a:r>
              <a:endParaRPr lang="zh-CN" altLang="en-US" sz="1600" kern="0" dirty="0">
                <a:solidFill>
                  <a:srgbClr val="000066"/>
                </a:solidFill>
                <a:latin typeface="Calibri" pitchFamily="34" charset="0"/>
                <a:ea typeface="+mn-ea"/>
                <a:cs typeface="Calibri" pitchFamily="34" charset="0"/>
              </a:endParaRPr>
            </a:p>
          </p:txBody>
        </p:sp>
      </p:grpSp>
      <p:sp>
        <p:nvSpPr>
          <p:cNvPr id="9" name="圆角矩形 8"/>
          <p:cNvSpPr/>
          <p:nvPr/>
        </p:nvSpPr>
        <p:spPr bwMode="auto">
          <a:xfrm>
            <a:off x="32332" y="979691"/>
            <a:ext cx="9116321" cy="5364129"/>
          </a:xfrm>
          <a:prstGeom prst="roundRect">
            <a:avLst/>
          </a:prstGeom>
          <a:solidFill>
            <a:schemeClr val="bg1"/>
          </a:solidFill>
          <a:ln w="9525">
            <a:noFill/>
            <a:miter lim="800000"/>
            <a:headEnd/>
            <a:tailEnd/>
          </a:ln>
          <a:effectLst/>
        </p:spPr>
        <p:txBody>
          <a:bodyPr lIns="91433" tIns="45717" rIns="91433" bIns="45717" rtlCol="0" anchor="ctr"/>
          <a:lstStyle/>
          <a:p>
            <a:pPr algn="ctr" latinLnBrk="1"/>
            <a:endParaRPr kumimoji="1" lang="zh-CN" altLang="en-US" b="1" dirty="0">
              <a:solidFill>
                <a:schemeClr val="tx2">
                  <a:lumMod val="75000"/>
                </a:schemeClr>
              </a:solidFill>
              <a:effectLst>
                <a:outerShdw blurRad="38100" dist="38100" dir="2700000" algn="tl">
                  <a:srgbClr val="000000"/>
                </a:outerShdw>
              </a:effectLst>
              <a:latin typeface="Calibri" pitchFamily="34" charset="0"/>
              <a:ea typeface="黑体" pitchFamily="49" charset="-122"/>
              <a:cs typeface="Calibri" pitchFamily="34" charset="0"/>
            </a:endParaRPr>
          </a:p>
        </p:txBody>
      </p:sp>
      <p:sp>
        <p:nvSpPr>
          <p:cNvPr id="10" name="矩形 9"/>
          <p:cNvSpPr/>
          <p:nvPr/>
        </p:nvSpPr>
        <p:spPr bwMode="auto">
          <a:xfrm>
            <a:off x="635264" y="2381889"/>
            <a:ext cx="142394" cy="300038"/>
          </a:xfrm>
          <a:prstGeom prst="rect">
            <a:avLst/>
          </a:prstGeom>
          <a:solidFill>
            <a:srgbClr val="C00000"/>
          </a:solidFill>
          <a:ln w="9525">
            <a:solidFill>
              <a:schemeClr val="tx1"/>
            </a:solidFill>
            <a:miter lim="800000"/>
            <a:headEnd/>
            <a:tailEnd/>
          </a:ln>
          <a:effectLst>
            <a:outerShdw blurRad="63500" dist="23000" dir="5400000" rotWithShape="0">
              <a:srgbClr val="000000">
                <a:alpha val="34999"/>
              </a:srgbClr>
            </a:outerShdw>
          </a:effectLst>
        </p:spPr>
        <p:txBody>
          <a:bodyPr lIns="91433" tIns="45717" rIns="91433" bIns="45717" rtlCol="0" anchor="ctr"/>
          <a:lstStyle/>
          <a:p>
            <a:pPr algn="ctr" latinLnBrk="1"/>
            <a:endParaRPr kumimoji="1" lang="zh-CN" altLang="en-US" b="1" dirty="0">
              <a:effectLst>
                <a:outerShdw blurRad="38100" dist="38100" dir="2700000" algn="tl">
                  <a:srgbClr val="000000"/>
                </a:outerShdw>
              </a:effectLst>
              <a:latin typeface="Calibri" pitchFamily="34" charset="0"/>
              <a:ea typeface="+mn-ea"/>
              <a:cs typeface="Calibri" pitchFamily="34" charset="0"/>
            </a:endParaRPr>
          </a:p>
        </p:txBody>
      </p:sp>
      <p:sp>
        <p:nvSpPr>
          <p:cNvPr id="61" name="矩形 60"/>
          <p:cNvSpPr/>
          <p:nvPr/>
        </p:nvSpPr>
        <p:spPr bwMode="auto">
          <a:xfrm>
            <a:off x="777655" y="2381889"/>
            <a:ext cx="494871" cy="300038"/>
          </a:xfrm>
          <a:prstGeom prst="rect">
            <a:avLst/>
          </a:prstGeom>
          <a:solidFill>
            <a:schemeClr val="tx2">
              <a:lumMod val="40000"/>
              <a:lumOff val="60000"/>
            </a:schemeClr>
          </a:solidFill>
          <a:ln w="9525">
            <a:solidFill>
              <a:schemeClr val="tx1"/>
            </a:solidFill>
            <a:miter lim="800000"/>
            <a:headEnd/>
            <a:tailEnd/>
          </a:ln>
          <a:effectLst>
            <a:outerShdw blurRad="63500" dist="23000" dir="5400000" rotWithShape="0">
              <a:srgbClr val="000000">
                <a:alpha val="34999"/>
              </a:srgbClr>
            </a:outerShdw>
          </a:effectLst>
        </p:spPr>
        <p:txBody>
          <a:bodyPr lIns="91433" tIns="45717" rIns="91433" bIns="45717" rtlCol="0" anchor="ctr"/>
          <a:lstStyle/>
          <a:p>
            <a:pPr algn="ctr" latinLnBrk="1"/>
            <a:endParaRPr kumimoji="1" lang="zh-CN" altLang="en-US" b="1" dirty="0">
              <a:effectLst>
                <a:outerShdw blurRad="38100" dist="38100" dir="2700000" algn="tl">
                  <a:srgbClr val="000000"/>
                </a:outerShdw>
              </a:effectLst>
              <a:latin typeface="Calibri" pitchFamily="34" charset="0"/>
              <a:ea typeface="+mn-ea"/>
              <a:cs typeface="Calibri" pitchFamily="34" charset="0"/>
            </a:endParaRPr>
          </a:p>
        </p:txBody>
      </p:sp>
      <p:sp>
        <p:nvSpPr>
          <p:cNvPr id="62" name="矩形 61"/>
          <p:cNvSpPr/>
          <p:nvPr/>
        </p:nvSpPr>
        <p:spPr bwMode="auto">
          <a:xfrm>
            <a:off x="1272527" y="2381889"/>
            <a:ext cx="4188478" cy="300038"/>
          </a:xfrm>
          <a:prstGeom prst="rect">
            <a:avLst/>
          </a:prstGeom>
          <a:solidFill>
            <a:srgbClr val="99FF99"/>
          </a:solidFill>
          <a:ln w="9525">
            <a:solidFill>
              <a:schemeClr val="tx1"/>
            </a:solidFill>
            <a:miter lim="800000"/>
            <a:headEnd/>
            <a:tailEnd/>
          </a:ln>
          <a:effectLst>
            <a:outerShdw blurRad="63500" dist="23000" dir="5400000" rotWithShape="0">
              <a:srgbClr val="000000">
                <a:alpha val="34999"/>
              </a:srgbClr>
            </a:outerShdw>
          </a:effectLst>
        </p:spPr>
        <p:txBody>
          <a:bodyPr lIns="91433" tIns="45717" rIns="91433" bIns="45717" rtlCol="0" anchor="ctr"/>
          <a:lstStyle/>
          <a:p>
            <a:pPr algn="ctr" latinLnBrk="1"/>
            <a:endParaRPr kumimoji="1" lang="zh-CN" altLang="en-US" b="1" dirty="0">
              <a:effectLst>
                <a:outerShdw blurRad="38100" dist="38100" dir="2700000" algn="tl">
                  <a:srgbClr val="000000"/>
                </a:outerShdw>
              </a:effectLst>
              <a:latin typeface="Calibri" pitchFamily="34" charset="0"/>
              <a:ea typeface="+mn-ea"/>
              <a:cs typeface="Calibri" pitchFamily="34" charset="0"/>
            </a:endParaRPr>
          </a:p>
        </p:txBody>
      </p:sp>
      <p:sp>
        <p:nvSpPr>
          <p:cNvPr id="63" name="矩形 62"/>
          <p:cNvSpPr/>
          <p:nvPr/>
        </p:nvSpPr>
        <p:spPr bwMode="auto">
          <a:xfrm>
            <a:off x="5476593" y="2381889"/>
            <a:ext cx="1859960" cy="300038"/>
          </a:xfrm>
          <a:prstGeom prst="rect">
            <a:avLst/>
          </a:prstGeom>
          <a:solidFill>
            <a:schemeClr val="tx2">
              <a:lumMod val="40000"/>
              <a:lumOff val="60000"/>
            </a:schemeClr>
          </a:solidFill>
          <a:ln w="9525">
            <a:solidFill>
              <a:schemeClr val="tx1"/>
            </a:solidFill>
            <a:miter lim="800000"/>
            <a:headEnd/>
            <a:tailEnd/>
          </a:ln>
          <a:effectLst>
            <a:outerShdw blurRad="63500" dist="23000" dir="5400000" rotWithShape="0">
              <a:srgbClr val="000000">
                <a:alpha val="34999"/>
              </a:srgbClr>
            </a:outerShdw>
          </a:effectLst>
        </p:spPr>
        <p:txBody>
          <a:bodyPr lIns="91433" tIns="45717" rIns="91433" bIns="45717" rtlCol="0" anchor="ctr"/>
          <a:lstStyle/>
          <a:p>
            <a:pPr algn="ctr" latinLnBrk="1"/>
            <a:endParaRPr kumimoji="1" lang="zh-CN" altLang="en-US" b="1" dirty="0">
              <a:effectLst>
                <a:outerShdw blurRad="38100" dist="38100" dir="2700000" algn="tl">
                  <a:srgbClr val="000000"/>
                </a:outerShdw>
              </a:effectLst>
              <a:latin typeface="Calibri" pitchFamily="34" charset="0"/>
              <a:ea typeface="+mn-ea"/>
              <a:cs typeface="Calibri" pitchFamily="34" charset="0"/>
            </a:endParaRPr>
          </a:p>
        </p:txBody>
      </p:sp>
      <p:sp>
        <p:nvSpPr>
          <p:cNvPr id="64" name="矩形 63"/>
          <p:cNvSpPr/>
          <p:nvPr/>
        </p:nvSpPr>
        <p:spPr bwMode="auto">
          <a:xfrm>
            <a:off x="7336555" y="2381889"/>
            <a:ext cx="494871" cy="300038"/>
          </a:xfrm>
          <a:prstGeom prst="rect">
            <a:avLst/>
          </a:prstGeom>
          <a:solidFill>
            <a:srgbClr val="C00000"/>
          </a:solidFill>
          <a:ln w="9525">
            <a:solidFill>
              <a:schemeClr val="tx1"/>
            </a:solidFill>
            <a:miter lim="800000"/>
            <a:headEnd/>
            <a:tailEnd/>
          </a:ln>
          <a:effectLst>
            <a:outerShdw blurRad="63500" dist="23000" dir="5400000" rotWithShape="0">
              <a:srgbClr val="000000">
                <a:alpha val="34999"/>
              </a:srgbClr>
            </a:outerShdw>
          </a:effectLst>
        </p:spPr>
        <p:txBody>
          <a:bodyPr lIns="91433" tIns="45717" rIns="91433" bIns="45717" rtlCol="0" anchor="ctr"/>
          <a:lstStyle/>
          <a:p>
            <a:pPr algn="ctr" latinLnBrk="1"/>
            <a:endParaRPr kumimoji="1" lang="zh-CN" altLang="en-US" b="1" dirty="0">
              <a:effectLst>
                <a:outerShdw blurRad="38100" dist="38100" dir="2700000" algn="tl">
                  <a:srgbClr val="000000"/>
                </a:outerShdw>
              </a:effectLst>
              <a:latin typeface="Calibri" pitchFamily="34" charset="0"/>
              <a:ea typeface="+mn-ea"/>
              <a:cs typeface="Calibri" pitchFamily="34" charset="0"/>
            </a:endParaRPr>
          </a:p>
        </p:txBody>
      </p:sp>
      <p:sp>
        <p:nvSpPr>
          <p:cNvPr id="65" name="矩形 64"/>
          <p:cNvSpPr/>
          <p:nvPr/>
        </p:nvSpPr>
        <p:spPr>
          <a:xfrm>
            <a:off x="241878" y="2331854"/>
            <a:ext cx="378616" cy="400103"/>
          </a:xfrm>
          <a:prstGeom prst="rect">
            <a:avLst/>
          </a:prstGeom>
        </p:spPr>
        <p:txBody>
          <a:bodyPr wrap="none" lIns="91433" tIns="45717" rIns="91433" bIns="45717">
            <a:spAutoFit/>
          </a:bodyPr>
          <a:lstStyle/>
          <a:p>
            <a:r>
              <a:rPr lang="en-US" altLang="zh-CN" sz="2000" dirty="0">
                <a:latin typeface="Calibri" pitchFamily="34" charset="0"/>
                <a:cs typeface="Calibri" pitchFamily="34" charset="0"/>
              </a:rPr>
              <a:t>5</a:t>
            </a:r>
            <a:r>
              <a:rPr lang="en-US" altLang="zh-CN" sz="2000" dirty="0">
                <a:latin typeface="Calibri" pitchFamily="34" charset="0"/>
                <a:cs typeface="Calibri" pitchFamily="34" charset="0"/>
                <a:sym typeface="Symbol"/>
              </a:rPr>
              <a:t></a:t>
            </a:r>
            <a:endParaRPr lang="zh-CN" altLang="en-US" sz="2000" dirty="0">
              <a:latin typeface="Calibri" pitchFamily="34" charset="0"/>
              <a:cs typeface="Calibri" pitchFamily="34" charset="0"/>
            </a:endParaRPr>
          </a:p>
        </p:txBody>
      </p:sp>
      <p:sp>
        <p:nvSpPr>
          <p:cNvPr id="66" name="矩形 65"/>
          <p:cNvSpPr/>
          <p:nvPr/>
        </p:nvSpPr>
        <p:spPr>
          <a:xfrm>
            <a:off x="7870514" y="2345535"/>
            <a:ext cx="378616" cy="400103"/>
          </a:xfrm>
          <a:prstGeom prst="rect">
            <a:avLst/>
          </a:prstGeom>
        </p:spPr>
        <p:txBody>
          <a:bodyPr wrap="none" lIns="91433" tIns="45717" rIns="91433" bIns="45717">
            <a:spAutoFit/>
          </a:bodyPr>
          <a:lstStyle/>
          <a:p>
            <a:r>
              <a:rPr lang="en-US" altLang="zh-CN" sz="2000" dirty="0">
                <a:latin typeface="Calibri" pitchFamily="34" charset="0"/>
                <a:cs typeface="Calibri" pitchFamily="34" charset="0"/>
              </a:rPr>
              <a:t>3</a:t>
            </a:r>
            <a:r>
              <a:rPr lang="en-US" altLang="zh-CN" sz="2000" dirty="0">
                <a:latin typeface="Calibri" pitchFamily="34" charset="0"/>
                <a:cs typeface="Calibri" pitchFamily="34" charset="0"/>
                <a:sym typeface="Symbol"/>
              </a:rPr>
              <a:t></a:t>
            </a:r>
            <a:endParaRPr lang="zh-CN" altLang="en-US" sz="2000" dirty="0">
              <a:latin typeface="Calibri" pitchFamily="34" charset="0"/>
              <a:cs typeface="Calibri" pitchFamily="34" charset="0"/>
            </a:endParaRPr>
          </a:p>
        </p:txBody>
      </p:sp>
      <p:sp>
        <p:nvSpPr>
          <p:cNvPr id="67" name="矩形 66"/>
          <p:cNvSpPr/>
          <p:nvPr/>
        </p:nvSpPr>
        <p:spPr>
          <a:xfrm rot="18932942">
            <a:off x="439915" y="1865332"/>
            <a:ext cx="830662" cy="400103"/>
          </a:xfrm>
          <a:prstGeom prst="rect">
            <a:avLst/>
          </a:prstGeom>
        </p:spPr>
        <p:txBody>
          <a:bodyPr wrap="none" lIns="91433" tIns="45717" rIns="91433" bIns="45717">
            <a:spAutoFit/>
          </a:bodyPr>
          <a:lstStyle/>
          <a:p>
            <a:r>
              <a:rPr lang="en-US" altLang="zh-CN" sz="2000" dirty="0">
                <a:latin typeface="Calibri" pitchFamily="34" charset="0"/>
                <a:cs typeface="Calibri" pitchFamily="34" charset="0"/>
              </a:rPr>
              <a:t>5</a:t>
            </a:r>
            <a:r>
              <a:rPr lang="en-US" altLang="zh-CN" sz="2000" dirty="0">
                <a:latin typeface="Calibri" pitchFamily="34" charset="0"/>
                <a:cs typeface="Calibri" pitchFamily="34" charset="0"/>
                <a:sym typeface="Symbol"/>
              </a:rPr>
              <a:t> </a:t>
            </a:r>
            <a:r>
              <a:rPr lang="en-US" altLang="zh-CN" sz="2000" dirty="0">
                <a:latin typeface="Calibri" pitchFamily="34" charset="0"/>
                <a:cs typeface="Calibri" pitchFamily="34" charset="0"/>
              </a:rPr>
              <a:t>Cap</a:t>
            </a:r>
            <a:endParaRPr lang="zh-CN" altLang="en-US" sz="2000" dirty="0">
              <a:latin typeface="Calibri" pitchFamily="34" charset="0"/>
              <a:cs typeface="Calibri" pitchFamily="34" charset="0"/>
            </a:endParaRPr>
          </a:p>
        </p:txBody>
      </p:sp>
      <p:sp>
        <p:nvSpPr>
          <p:cNvPr id="68" name="矩形 67"/>
          <p:cNvSpPr/>
          <p:nvPr/>
        </p:nvSpPr>
        <p:spPr>
          <a:xfrm rot="19466870">
            <a:off x="945921" y="1802466"/>
            <a:ext cx="944475" cy="400103"/>
          </a:xfrm>
          <a:prstGeom prst="rect">
            <a:avLst/>
          </a:prstGeom>
        </p:spPr>
        <p:txBody>
          <a:bodyPr wrap="none" lIns="91433" tIns="45717" rIns="91433" bIns="45717">
            <a:spAutoFit/>
          </a:bodyPr>
          <a:lstStyle/>
          <a:p>
            <a:r>
              <a:rPr lang="en-US" altLang="zh-CN" sz="2000" dirty="0">
                <a:latin typeface="Calibri" pitchFamily="34" charset="0"/>
                <a:cs typeface="Calibri" pitchFamily="34" charset="0"/>
              </a:rPr>
              <a:t>5</a:t>
            </a:r>
            <a:r>
              <a:rPr lang="en-US" altLang="zh-CN" sz="2000" dirty="0">
                <a:latin typeface="Calibri" pitchFamily="34" charset="0"/>
                <a:cs typeface="Calibri" pitchFamily="34" charset="0"/>
                <a:sym typeface="Symbol"/>
              </a:rPr>
              <a:t> </a:t>
            </a:r>
            <a:r>
              <a:rPr lang="en-US" altLang="zh-CN" sz="2000" dirty="0">
                <a:latin typeface="Calibri" pitchFamily="34" charset="0"/>
                <a:cs typeface="Calibri" pitchFamily="34" charset="0"/>
              </a:rPr>
              <a:t>-UTR</a:t>
            </a:r>
            <a:endParaRPr lang="zh-CN" altLang="en-US" sz="2000" dirty="0">
              <a:latin typeface="Calibri" pitchFamily="34" charset="0"/>
              <a:cs typeface="Calibri" pitchFamily="34" charset="0"/>
            </a:endParaRPr>
          </a:p>
        </p:txBody>
      </p:sp>
      <p:sp>
        <p:nvSpPr>
          <p:cNvPr id="69" name="矩形 68"/>
          <p:cNvSpPr/>
          <p:nvPr/>
        </p:nvSpPr>
        <p:spPr>
          <a:xfrm rot="19466870">
            <a:off x="2898975" y="1828651"/>
            <a:ext cx="904401" cy="400103"/>
          </a:xfrm>
          <a:prstGeom prst="rect">
            <a:avLst/>
          </a:prstGeom>
        </p:spPr>
        <p:txBody>
          <a:bodyPr wrap="none" lIns="91433" tIns="45717" rIns="91433" bIns="45717">
            <a:spAutoFit/>
          </a:bodyPr>
          <a:lstStyle/>
          <a:p>
            <a:r>
              <a:rPr lang="en-US" altLang="zh-CN" sz="2000" dirty="0">
                <a:latin typeface="Calibri" pitchFamily="34" charset="0"/>
                <a:cs typeface="Calibri" pitchFamily="34" charset="0"/>
              </a:rPr>
              <a:t>Coding</a:t>
            </a:r>
            <a:endParaRPr lang="zh-CN" altLang="en-US" sz="2000" dirty="0">
              <a:latin typeface="Calibri" pitchFamily="34" charset="0"/>
              <a:cs typeface="Calibri" pitchFamily="34" charset="0"/>
            </a:endParaRPr>
          </a:p>
        </p:txBody>
      </p:sp>
      <p:sp>
        <p:nvSpPr>
          <p:cNvPr id="70" name="矩形 69"/>
          <p:cNvSpPr/>
          <p:nvPr/>
        </p:nvSpPr>
        <p:spPr>
          <a:xfrm rot="19466870">
            <a:off x="6152724" y="1833999"/>
            <a:ext cx="865929" cy="400103"/>
          </a:xfrm>
          <a:prstGeom prst="rect">
            <a:avLst/>
          </a:prstGeom>
        </p:spPr>
        <p:txBody>
          <a:bodyPr wrap="none" lIns="91433" tIns="45717" rIns="91433" bIns="45717">
            <a:spAutoFit/>
          </a:bodyPr>
          <a:lstStyle/>
          <a:p>
            <a:r>
              <a:rPr lang="en-US" altLang="zh-CN" sz="2000" dirty="0">
                <a:latin typeface="Calibri" pitchFamily="34" charset="0"/>
                <a:cs typeface="Calibri" pitchFamily="34" charset="0"/>
              </a:rPr>
              <a:t>3</a:t>
            </a:r>
            <a:r>
              <a:rPr lang="en-US" altLang="zh-CN" sz="2000" dirty="0">
                <a:latin typeface="Calibri" pitchFamily="34" charset="0"/>
                <a:cs typeface="Calibri" pitchFamily="34" charset="0"/>
                <a:sym typeface="Symbol"/>
              </a:rPr>
              <a:t> </a:t>
            </a:r>
            <a:r>
              <a:rPr lang="en-US" altLang="zh-CN" sz="2000" dirty="0">
                <a:latin typeface="Calibri" pitchFamily="34" charset="0"/>
                <a:cs typeface="Calibri" pitchFamily="34" charset="0"/>
              </a:rPr>
              <a:t>UTR</a:t>
            </a:r>
            <a:endParaRPr lang="zh-CN" altLang="en-US" sz="2000" dirty="0">
              <a:latin typeface="Calibri" pitchFamily="34" charset="0"/>
              <a:cs typeface="Calibri" pitchFamily="34" charset="0"/>
            </a:endParaRPr>
          </a:p>
        </p:txBody>
      </p:sp>
      <p:sp>
        <p:nvSpPr>
          <p:cNvPr id="71" name="矩形 70"/>
          <p:cNvSpPr/>
          <p:nvPr/>
        </p:nvSpPr>
        <p:spPr>
          <a:xfrm rot="19466870">
            <a:off x="7414386" y="1762475"/>
            <a:ext cx="849577" cy="400103"/>
          </a:xfrm>
          <a:prstGeom prst="rect">
            <a:avLst/>
          </a:prstGeom>
        </p:spPr>
        <p:txBody>
          <a:bodyPr wrap="none" lIns="91433" tIns="45717" rIns="91433" bIns="45717">
            <a:spAutoFit/>
          </a:bodyPr>
          <a:lstStyle/>
          <a:p>
            <a:r>
              <a:rPr lang="en-US" altLang="zh-CN" sz="2000" dirty="0">
                <a:latin typeface="Calibri" pitchFamily="34" charset="0"/>
                <a:cs typeface="Calibri" pitchFamily="34" charset="0"/>
              </a:rPr>
              <a:t>Poly-A</a:t>
            </a:r>
            <a:endParaRPr lang="zh-CN" altLang="en-US" sz="2000" dirty="0">
              <a:latin typeface="Calibri" pitchFamily="34" charset="0"/>
              <a:cs typeface="Calibri" pitchFamily="34" charset="0"/>
            </a:endParaRPr>
          </a:p>
        </p:txBody>
      </p:sp>
      <p:sp>
        <p:nvSpPr>
          <p:cNvPr id="17" name="矩形 5"/>
          <p:cNvSpPr txBox="1">
            <a:spLocks noChangeArrowheads="1"/>
          </p:cNvSpPr>
          <p:nvPr/>
        </p:nvSpPr>
        <p:spPr bwMode="auto">
          <a:xfrm>
            <a:off x="2230537" y="2319649"/>
            <a:ext cx="3038854"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marL="342900" indent="-342900"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spcBef>
                <a:spcPct val="20000"/>
              </a:spcBef>
            </a:pPr>
            <a:r>
              <a:rPr kumimoji="1" lang="en-US" altLang="zh-CN" sz="2000" dirty="0">
                <a:ea typeface="+mn-ea"/>
                <a:cs typeface="Calibri" pitchFamily="34" charset="0"/>
              </a:rPr>
              <a:t>mature mRNA structure</a:t>
            </a:r>
            <a:r>
              <a:rPr kumimoji="1" lang="zh-CN" altLang="en-US" sz="2000" dirty="0">
                <a:ea typeface="+mn-ea"/>
                <a:cs typeface="Calibri" pitchFamily="34" charset="0"/>
              </a:rPr>
              <a:t> </a:t>
            </a:r>
          </a:p>
        </p:txBody>
      </p:sp>
      <p:grpSp>
        <p:nvGrpSpPr>
          <p:cNvPr id="7171" name="组合 7170"/>
          <p:cNvGrpSpPr/>
          <p:nvPr/>
        </p:nvGrpSpPr>
        <p:grpSpPr>
          <a:xfrm>
            <a:off x="2582575" y="2668899"/>
            <a:ext cx="3395966" cy="132840"/>
            <a:chOff x="2502643" y="2758720"/>
            <a:chExt cx="3434659" cy="132840"/>
          </a:xfrm>
        </p:grpSpPr>
        <p:sp>
          <p:nvSpPr>
            <p:cNvPr id="7169" name="椭圆 7168"/>
            <p:cNvSpPr/>
            <p:nvPr/>
          </p:nvSpPr>
          <p:spPr bwMode="auto">
            <a:xfrm>
              <a:off x="2502643" y="2758720"/>
              <a:ext cx="162891" cy="132840"/>
            </a:xfrm>
            <a:prstGeom prst="ellipse">
              <a:avLst/>
            </a:prstGeom>
            <a:solidFill>
              <a:srgbClr val="CC6600"/>
            </a:solidFill>
            <a:ln w="9525">
              <a:solidFill>
                <a:srgbClr val="CC6600"/>
              </a:solidFill>
              <a:miter lim="800000"/>
              <a:headEnd/>
              <a:tailEnd/>
            </a:ln>
            <a:effectLst>
              <a:outerShdw blurRad="63500" dist="23000" dir="5400000" rotWithShape="0">
                <a:srgbClr val="000000">
                  <a:alpha val="34999"/>
                </a:srgbClr>
              </a:outerShdw>
            </a:effectLst>
          </p:spPr>
          <p:txBody>
            <a:bodyPr rtlCol="0" anchor="ctr"/>
            <a:lstStyle/>
            <a:p>
              <a:pPr algn="ctr" latinLnBrk="1"/>
              <a:endParaRPr kumimoji="1" lang="zh-CN" altLang="en-US" b="1" dirty="0">
                <a:effectLst>
                  <a:outerShdw blurRad="38100" dist="38100" dir="2700000" algn="tl">
                    <a:srgbClr val="000000"/>
                  </a:outerShdw>
                </a:effectLst>
                <a:latin typeface="Calibri" pitchFamily="34" charset="0"/>
                <a:ea typeface="+mn-ea"/>
                <a:cs typeface="Calibri" pitchFamily="34" charset="0"/>
              </a:endParaRPr>
            </a:p>
          </p:txBody>
        </p:sp>
        <p:sp>
          <p:nvSpPr>
            <p:cNvPr id="80" name="椭圆 79"/>
            <p:cNvSpPr/>
            <p:nvPr/>
          </p:nvSpPr>
          <p:spPr bwMode="auto">
            <a:xfrm>
              <a:off x="4096456" y="2758720"/>
              <a:ext cx="162891" cy="132840"/>
            </a:xfrm>
            <a:prstGeom prst="ellipse">
              <a:avLst/>
            </a:prstGeom>
            <a:solidFill>
              <a:srgbClr val="CC6600"/>
            </a:solidFill>
            <a:ln w="9525">
              <a:solidFill>
                <a:srgbClr val="CC6600"/>
              </a:solidFill>
              <a:miter lim="800000"/>
              <a:headEnd/>
              <a:tailEnd/>
            </a:ln>
            <a:effectLst>
              <a:outerShdw blurRad="63500" dist="23000" dir="5400000" rotWithShape="0">
                <a:srgbClr val="000000">
                  <a:alpha val="34999"/>
                </a:srgbClr>
              </a:outerShdw>
            </a:effectLst>
          </p:spPr>
          <p:txBody>
            <a:bodyPr rtlCol="0" anchor="ctr"/>
            <a:lstStyle/>
            <a:p>
              <a:pPr algn="ctr" latinLnBrk="1"/>
              <a:endParaRPr kumimoji="1" lang="zh-CN" altLang="en-US" b="1" dirty="0">
                <a:effectLst>
                  <a:outerShdw blurRad="38100" dist="38100" dir="2700000" algn="tl">
                    <a:srgbClr val="000000"/>
                  </a:outerShdw>
                </a:effectLst>
                <a:latin typeface="Calibri" pitchFamily="34" charset="0"/>
                <a:ea typeface="+mn-ea"/>
                <a:cs typeface="Calibri" pitchFamily="34" charset="0"/>
              </a:endParaRPr>
            </a:p>
          </p:txBody>
        </p:sp>
        <p:sp>
          <p:nvSpPr>
            <p:cNvPr id="81" name="椭圆 80"/>
            <p:cNvSpPr/>
            <p:nvPr/>
          </p:nvSpPr>
          <p:spPr bwMode="auto">
            <a:xfrm>
              <a:off x="5288803" y="2758720"/>
              <a:ext cx="162891" cy="132840"/>
            </a:xfrm>
            <a:prstGeom prst="ellipse">
              <a:avLst/>
            </a:prstGeom>
            <a:solidFill>
              <a:srgbClr val="CC6600"/>
            </a:solidFill>
            <a:ln w="9525">
              <a:solidFill>
                <a:srgbClr val="CC6600"/>
              </a:solidFill>
              <a:miter lim="800000"/>
              <a:headEnd/>
              <a:tailEnd/>
            </a:ln>
            <a:effectLst>
              <a:outerShdw blurRad="63500" dist="23000" dir="5400000" rotWithShape="0">
                <a:srgbClr val="000000">
                  <a:alpha val="34999"/>
                </a:srgbClr>
              </a:outerShdw>
            </a:effectLst>
          </p:spPr>
          <p:txBody>
            <a:bodyPr rtlCol="0" anchor="ctr"/>
            <a:lstStyle/>
            <a:p>
              <a:pPr algn="ctr" latinLnBrk="1"/>
              <a:endParaRPr kumimoji="1" lang="zh-CN" altLang="en-US" b="1" dirty="0">
                <a:effectLst>
                  <a:outerShdw blurRad="38100" dist="38100" dir="2700000" algn="tl">
                    <a:srgbClr val="000000"/>
                  </a:outerShdw>
                </a:effectLst>
                <a:latin typeface="Calibri" pitchFamily="34" charset="0"/>
                <a:ea typeface="+mn-ea"/>
                <a:cs typeface="Calibri" pitchFamily="34" charset="0"/>
              </a:endParaRPr>
            </a:p>
          </p:txBody>
        </p:sp>
        <p:sp>
          <p:nvSpPr>
            <p:cNvPr id="82" name="椭圆 81"/>
            <p:cNvSpPr/>
            <p:nvPr/>
          </p:nvSpPr>
          <p:spPr bwMode="auto">
            <a:xfrm>
              <a:off x="5774411" y="2758720"/>
              <a:ext cx="162891" cy="132840"/>
            </a:xfrm>
            <a:prstGeom prst="ellipse">
              <a:avLst/>
            </a:prstGeom>
            <a:solidFill>
              <a:srgbClr val="CC6600"/>
            </a:solidFill>
            <a:ln w="9525">
              <a:solidFill>
                <a:srgbClr val="CC6600"/>
              </a:solidFill>
              <a:miter lim="800000"/>
              <a:headEnd/>
              <a:tailEnd/>
            </a:ln>
            <a:effectLst>
              <a:outerShdw blurRad="63500" dist="23000" dir="5400000" rotWithShape="0">
                <a:srgbClr val="000000">
                  <a:alpha val="34999"/>
                </a:srgbClr>
              </a:outerShdw>
            </a:effectLst>
          </p:spPr>
          <p:txBody>
            <a:bodyPr rtlCol="0" anchor="ctr"/>
            <a:lstStyle/>
            <a:p>
              <a:pPr algn="ctr" latinLnBrk="1"/>
              <a:endParaRPr kumimoji="1" lang="zh-CN" altLang="en-US" b="1" dirty="0">
                <a:effectLst>
                  <a:outerShdw blurRad="38100" dist="38100" dir="2700000" algn="tl">
                    <a:srgbClr val="000000"/>
                  </a:outerShdw>
                </a:effectLst>
                <a:latin typeface="Calibri" pitchFamily="34" charset="0"/>
                <a:ea typeface="+mn-ea"/>
                <a:cs typeface="Calibri" pitchFamily="34" charset="0"/>
              </a:endParaRPr>
            </a:p>
          </p:txBody>
        </p:sp>
      </p:grpSp>
      <p:sp>
        <p:nvSpPr>
          <p:cNvPr id="7175" name="右大括号 7174"/>
          <p:cNvSpPr/>
          <p:nvPr/>
        </p:nvSpPr>
        <p:spPr bwMode="auto">
          <a:xfrm rot="5400000">
            <a:off x="4010626" y="1486303"/>
            <a:ext cx="529441" cy="3276509"/>
          </a:xfrm>
          <a:prstGeom prst="rightBrace">
            <a:avLst>
              <a:gd name="adj1" fmla="val 8333"/>
              <a:gd name="adj2" fmla="val 50918"/>
            </a:avLst>
          </a:prstGeom>
          <a:noFill/>
          <a:ln w="9525" cap="flat" cmpd="sng" algn="ctr">
            <a:solidFill>
              <a:srgbClr val="CC6600"/>
            </a:solidFill>
            <a:prstDash val="solid"/>
            <a:round/>
            <a:headEnd type="none" w="med" len="med"/>
            <a:tailEnd type="none" w="med" len="med"/>
          </a:ln>
          <a:effectLst/>
          <a:extLst/>
        </p:spPr>
        <p:txBody>
          <a:bodyPr vert="horz" wrap="square" lIns="91433" tIns="45717" rIns="91433" bIns="45717" numCol="1" rtlCol="0" anchor="t" anchorCtr="0" compatLnSpc="1">
            <a:prstTxWarp prst="textNoShape">
              <a:avLst/>
            </a:prstTxWarp>
          </a:bodyPr>
          <a:lstStyle/>
          <a:p>
            <a:pPr defTabSz="914335">
              <a:buClr>
                <a:srgbClr val="000000"/>
              </a:buClr>
              <a:buSzPct val="100000"/>
            </a:pPr>
            <a:endParaRPr lang="zh-CN" altLang="en-US">
              <a:solidFill>
                <a:srgbClr val="000066"/>
              </a:solidFill>
              <a:latin typeface="Calibri" pitchFamily="34" charset="0"/>
              <a:cs typeface="Calibri" pitchFamily="34" charset="0"/>
            </a:endParaRPr>
          </a:p>
        </p:txBody>
      </p:sp>
      <p:sp>
        <p:nvSpPr>
          <p:cNvPr id="7181" name="矩形 7180"/>
          <p:cNvSpPr/>
          <p:nvPr/>
        </p:nvSpPr>
        <p:spPr>
          <a:xfrm>
            <a:off x="5651220" y="5974488"/>
            <a:ext cx="3394732" cy="400103"/>
          </a:xfrm>
          <a:prstGeom prst="rect">
            <a:avLst/>
          </a:prstGeom>
        </p:spPr>
        <p:txBody>
          <a:bodyPr wrap="square" lIns="91433" tIns="45717" rIns="91433" bIns="45717">
            <a:spAutoFit/>
          </a:bodyPr>
          <a:lstStyle/>
          <a:p>
            <a:pPr lvl="0" algn="just">
              <a:spcBef>
                <a:spcPct val="20000"/>
              </a:spcBef>
            </a:pPr>
            <a:endParaRPr kumimoji="1" lang="en-US" altLang="zh-CN" sz="2000" dirty="0">
              <a:solidFill>
                <a:srgbClr val="000066"/>
              </a:solidFill>
              <a:cs typeface="Times New Roman" panose="02020603050405020304" pitchFamily="18" charset="0"/>
            </a:endParaRPr>
          </a:p>
        </p:txBody>
      </p:sp>
      <p:sp>
        <p:nvSpPr>
          <p:cNvPr id="77" name="矩形 76"/>
          <p:cNvSpPr/>
          <p:nvPr/>
        </p:nvSpPr>
        <p:spPr>
          <a:xfrm>
            <a:off x="3918862" y="3439398"/>
            <a:ext cx="679980" cy="430881"/>
          </a:xfrm>
          <a:prstGeom prst="rect">
            <a:avLst/>
          </a:prstGeom>
        </p:spPr>
        <p:txBody>
          <a:bodyPr wrap="none" lIns="91433" tIns="45717" rIns="91433" bIns="45717">
            <a:spAutoFit/>
          </a:bodyPr>
          <a:lstStyle/>
          <a:p>
            <a:r>
              <a:rPr lang="en-US" altLang="zh-CN" sz="2200" b="1" dirty="0">
                <a:latin typeface="Calibri" pitchFamily="34" charset="0"/>
                <a:cs typeface="Calibri" pitchFamily="34" charset="0"/>
              </a:rPr>
              <a:t>m</a:t>
            </a:r>
            <a:r>
              <a:rPr kumimoji="1" lang="en-US" altLang="zh-CN" sz="2200" b="1" baseline="30000" dirty="0">
                <a:latin typeface="Calibri" pitchFamily="34" charset="0"/>
                <a:cs typeface="Calibri" pitchFamily="34" charset="0"/>
              </a:rPr>
              <a:t>6</a:t>
            </a:r>
            <a:r>
              <a:rPr lang="en-US" altLang="zh-CN" sz="2200" b="1" dirty="0">
                <a:latin typeface="Calibri" pitchFamily="34" charset="0"/>
                <a:cs typeface="Calibri" pitchFamily="34" charset="0"/>
              </a:rPr>
              <a:t>A</a:t>
            </a:r>
          </a:p>
        </p:txBody>
      </p:sp>
      <p:sp>
        <p:nvSpPr>
          <p:cNvPr id="4" name="TextBox 3"/>
          <p:cNvSpPr txBox="1"/>
          <p:nvPr/>
        </p:nvSpPr>
        <p:spPr>
          <a:xfrm>
            <a:off x="4861047" y="3848389"/>
            <a:ext cx="427180" cy="369326"/>
          </a:xfrm>
          <a:prstGeom prst="rect">
            <a:avLst/>
          </a:prstGeom>
          <a:solidFill>
            <a:schemeClr val="bg1"/>
          </a:solidFill>
          <a:ln>
            <a:noFill/>
          </a:ln>
        </p:spPr>
        <p:txBody>
          <a:bodyPr wrap="square" lIns="91433" tIns="45717" rIns="91433" bIns="45717" rtlCol="0">
            <a:spAutoFit/>
          </a:bodyPr>
          <a:lstStyle/>
          <a:p>
            <a:endParaRPr lang="zh-CN" altLang="en-US" dirty="0">
              <a:solidFill>
                <a:srgbClr val="000066"/>
              </a:solidFill>
              <a:ea typeface="+mn-ea"/>
              <a:cs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193" y="3951095"/>
            <a:ext cx="2889828" cy="20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328" y="2672351"/>
            <a:ext cx="2095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768" y="2672250"/>
            <a:ext cx="2095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608" y="2672958"/>
            <a:ext cx="2095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238" y="2676176"/>
            <a:ext cx="2095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614" y="4261281"/>
            <a:ext cx="3233124" cy="188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3"/>
          <p:cNvSpPr txBox="1">
            <a:spLocks noChangeArrowheads="1"/>
          </p:cNvSpPr>
          <p:nvPr/>
        </p:nvSpPr>
        <p:spPr bwMode="auto">
          <a:xfrm>
            <a:off x="6300784" y="6488668"/>
            <a:ext cx="2720602" cy="3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zh-CN" sz="1400" b="1" dirty="0" err="1">
                <a:latin typeface="Arial" panose="020B0604020202020204" pitchFamily="34" charset="0"/>
                <a:ea typeface="Arial Unicode MS" pitchFamily="34" charset="-122"/>
                <a:cs typeface="Arial" panose="020B0604020202020204" pitchFamily="34" charset="0"/>
              </a:rPr>
              <a:t>Dominissini</a:t>
            </a:r>
            <a:r>
              <a:rPr lang="en-US" altLang="zh-CN" sz="1400" b="1" dirty="0">
                <a:latin typeface="Arial" panose="020B0604020202020204" pitchFamily="34" charset="0"/>
                <a:ea typeface="Arial Unicode MS" pitchFamily="34" charset="-122"/>
                <a:cs typeface="Arial" panose="020B0604020202020204" pitchFamily="34" charset="0"/>
              </a:rPr>
              <a:t> et al. </a:t>
            </a:r>
            <a:r>
              <a:rPr lang="en-US" altLang="zh-CN" sz="1400" b="1" i="1" dirty="0">
                <a:latin typeface="Arial" panose="020B0604020202020204" pitchFamily="34" charset="0"/>
                <a:ea typeface="Arial Unicode MS" pitchFamily="34" charset="-122"/>
                <a:cs typeface="Arial" panose="020B0604020202020204" pitchFamily="34" charset="0"/>
              </a:rPr>
              <a:t>Nature </a:t>
            </a:r>
            <a:r>
              <a:rPr lang="en-US" altLang="zh-CN" sz="1400" b="1" dirty="0">
                <a:latin typeface="Arial" panose="020B0604020202020204" pitchFamily="34" charset="0"/>
                <a:ea typeface="Arial Unicode MS" pitchFamily="34" charset="-122"/>
                <a:cs typeface="Arial" panose="020B0604020202020204" pitchFamily="34" charset="0"/>
              </a:rPr>
              <a:t>2012</a:t>
            </a:r>
            <a:endParaRPr lang="zh-CN" altLang="en-US" sz="1400" b="1" dirty="0">
              <a:latin typeface="Arial" panose="020B0604020202020204" pitchFamily="34" charset="0"/>
              <a:ea typeface="Arial Unicode MS" pitchFamily="34" charset="-122"/>
              <a:cs typeface="Arial" panose="020B0604020202020204" pitchFamily="34" charset="0"/>
            </a:endParaRPr>
          </a:p>
        </p:txBody>
      </p:sp>
    </p:spTree>
    <p:extLst>
      <p:ext uri="{BB962C8B-B14F-4D97-AF65-F5344CB8AC3E}">
        <p14:creationId xmlns:p14="http://schemas.microsoft.com/office/powerpoint/2010/main" val="100140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机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978" y="655463"/>
            <a:ext cx="3696502" cy="3389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474070" y="4526440"/>
            <a:ext cx="8531410" cy="122682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lIns="91433" tIns="45717" rIns="91433" bIns="45717">
            <a:spAutoFit/>
          </a:bodyPr>
          <a:lstStyle/>
          <a:p>
            <a:pPr algn="ctr"/>
            <a:r>
              <a:rPr lang="en-US" altLang="zh-CN" sz="2400" b="1" dirty="0">
                <a:solidFill>
                  <a:srgbClr val="800000"/>
                </a:solidFill>
                <a:ea typeface="Adobe Gothic Std B" panose="020B0800000000000000" pitchFamily="34" charset="-128"/>
                <a:cs typeface="Arial Unicode MS" panose="020B0604020202020204" pitchFamily="34" charset="-122"/>
              </a:rPr>
              <a:t>What is the selection mechanism of m</a:t>
            </a:r>
            <a:r>
              <a:rPr lang="en-US" altLang="zh-CN" sz="2400" b="1" baseline="30000" dirty="0">
                <a:solidFill>
                  <a:srgbClr val="800000"/>
                </a:solidFill>
                <a:ea typeface="Adobe Gothic Std B" panose="020B0800000000000000" pitchFamily="34" charset="-128"/>
                <a:cs typeface="Arial Unicode MS" panose="020B0604020202020204" pitchFamily="34" charset="-122"/>
              </a:rPr>
              <a:t>6</a:t>
            </a:r>
            <a:r>
              <a:rPr lang="en-US" altLang="zh-CN" sz="2400" b="1" dirty="0">
                <a:solidFill>
                  <a:srgbClr val="800000"/>
                </a:solidFill>
                <a:ea typeface="Adobe Gothic Std B" panose="020B0800000000000000" pitchFamily="34" charset="-128"/>
                <a:cs typeface="Arial Unicode MS" panose="020B0604020202020204" pitchFamily="34" charset="-122"/>
              </a:rPr>
              <a:t>A formation?</a:t>
            </a:r>
          </a:p>
          <a:p>
            <a:pPr algn="ctr"/>
            <a:endParaRPr lang="en-US" altLang="zh-CN" sz="2400" b="1" dirty="0">
              <a:solidFill>
                <a:srgbClr val="800000"/>
              </a:solidFill>
              <a:ea typeface="Adobe Gothic Std B" panose="020B0800000000000000" pitchFamily="34" charset="-128"/>
              <a:cs typeface="Arial Unicode MS" panose="020B0604020202020204" pitchFamily="34" charset="-122"/>
            </a:endParaRPr>
          </a:p>
          <a:p>
            <a:pPr algn="ctr"/>
            <a:r>
              <a:rPr lang="en-US" altLang="zh-CN" sz="2400" b="1" dirty="0">
                <a:solidFill>
                  <a:srgbClr val="800000"/>
                </a:solidFill>
                <a:ea typeface="Adobe Gothic Std B" panose="020B0800000000000000" pitchFamily="34" charset="-128"/>
                <a:cs typeface="Arial Unicode MS" panose="020B0604020202020204" pitchFamily="34" charset="-122"/>
              </a:rPr>
              <a:t>How does m</a:t>
            </a:r>
            <a:r>
              <a:rPr lang="en-US" altLang="zh-CN" sz="2400" b="1" baseline="30000" dirty="0">
                <a:solidFill>
                  <a:srgbClr val="800000"/>
                </a:solidFill>
                <a:ea typeface="Adobe Gothic Std B" panose="020B0800000000000000" pitchFamily="34" charset="-128"/>
                <a:cs typeface="Arial Unicode MS" panose="020B0604020202020204" pitchFamily="34" charset="-122"/>
              </a:rPr>
              <a:t>6</a:t>
            </a:r>
            <a:r>
              <a:rPr lang="en-US" altLang="zh-CN" sz="2400" b="1" dirty="0">
                <a:solidFill>
                  <a:srgbClr val="800000"/>
                </a:solidFill>
                <a:ea typeface="Adobe Gothic Std B" panose="020B0800000000000000" pitchFamily="34" charset="-128"/>
                <a:cs typeface="Arial Unicode MS" panose="020B0604020202020204" pitchFamily="34" charset="-122"/>
              </a:rPr>
              <a:t>A regulate cell reprogramming?</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69" y="1065285"/>
            <a:ext cx="4242818" cy="20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1" y="1405719"/>
            <a:ext cx="2950730" cy="400103"/>
          </a:xfrm>
          <a:prstGeom prst="rect">
            <a:avLst/>
          </a:prstGeom>
          <a:noFill/>
        </p:spPr>
        <p:txBody>
          <a:bodyPr wrap="none" lIns="91433" tIns="45717" rIns="91433" bIns="45717" rtlCol="0">
            <a:spAutoFit/>
          </a:bodyPr>
          <a:lstStyle/>
          <a:p>
            <a:r>
              <a:rPr lang="en-US" altLang="zh-CN" sz="2000" b="1" dirty="0">
                <a:latin typeface="Calibri" pitchFamily="34" charset="0"/>
                <a:cs typeface="Calibri" pitchFamily="34" charset="0"/>
              </a:rPr>
              <a:t>~ 30 RRACH motifs/mRNA</a:t>
            </a:r>
            <a:endParaRPr lang="zh-CN" altLang="en-US" sz="2000" b="1" dirty="0">
              <a:latin typeface="Calibri" pitchFamily="34" charset="0"/>
              <a:cs typeface="Calibri" pitchFamily="34" charset="0"/>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58" y="2166368"/>
            <a:ext cx="4529421" cy="36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24240" y="2611308"/>
            <a:ext cx="3651866" cy="707880"/>
          </a:xfrm>
          <a:prstGeom prst="rect">
            <a:avLst/>
          </a:prstGeom>
          <a:noFill/>
        </p:spPr>
        <p:txBody>
          <a:bodyPr wrap="square" lIns="91433" tIns="45717" rIns="91433" bIns="45717" rtlCol="0">
            <a:spAutoFit/>
          </a:bodyPr>
          <a:lstStyle/>
          <a:p>
            <a:r>
              <a:rPr lang="en-US" altLang="zh-CN" sz="2000" b="1" dirty="0">
                <a:latin typeface="Calibri" pitchFamily="34" charset="0"/>
                <a:cs typeface="Calibri" pitchFamily="34" charset="0"/>
              </a:rPr>
              <a:t>only 3~5 RRACH motifs/mRNA</a:t>
            </a:r>
            <a:r>
              <a:rPr lang="zh-CN" altLang="en-US" sz="2000" b="1" dirty="0">
                <a:latin typeface="Calibri" pitchFamily="34" charset="0"/>
                <a:cs typeface="Calibri" pitchFamily="34" charset="0"/>
              </a:rPr>
              <a:t> </a:t>
            </a:r>
            <a:endParaRPr lang="en-US" altLang="zh-CN" sz="2000" b="1" dirty="0">
              <a:latin typeface="Calibri" pitchFamily="34" charset="0"/>
              <a:cs typeface="Calibri" pitchFamily="34" charset="0"/>
            </a:endParaRPr>
          </a:p>
          <a:p>
            <a:r>
              <a:rPr lang="en-US" altLang="zh-CN" sz="2000" b="1" dirty="0">
                <a:latin typeface="Calibri" pitchFamily="34" charset="0"/>
                <a:cs typeface="Calibri" pitchFamily="34" charset="0"/>
              </a:rPr>
              <a:t>are methylated</a:t>
            </a:r>
          </a:p>
        </p:txBody>
      </p:sp>
    </p:spTree>
    <p:extLst>
      <p:ext uri="{BB962C8B-B14F-4D97-AF65-F5344CB8AC3E}">
        <p14:creationId xmlns:p14="http://schemas.microsoft.com/office/powerpoint/2010/main" val="2193035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136478" y="152400"/>
            <a:ext cx="8626522"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Project design</a:t>
            </a:r>
          </a:p>
        </p:txBody>
      </p:sp>
      <p:sp>
        <p:nvSpPr>
          <p:cNvPr id="6" name="TextBox 5"/>
          <p:cNvSpPr txBox="1"/>
          <p:nvPr/>
        </p:nvSpPr>
        <p:spPr>
          <a:xfrm>
            <a:off x="3288431" y="1196752"/>
            <a:ext cx="3901837" cy="1200329"/>
          </a:xfrm>
          <a:prstGeom prst="rect">
            <a:avLst/>
          </a:prstGeom>
          <a:noFill/>
        </p:spPr>
        <p:txBody>
          <a:bodyPr wrap="none" rtlCol="0">
            <a:spAutoFit/>
          </a:bodyPr>
          <a:lstStyle/>
          <a:p>
            <a:r>
              <a:rPr lang="en-US" altLang="zh-CN" b="1" dirty="0" smtClean="0"/>
              <a:t>Embryonic stem cells (ESCs) </a:t>
            </a:r>
          </a:p>
          <a:p>
            <a:r>
              <a:rPr lang="en-US" altLang="zh-CN" b="1" dirty="0" smtClean="0"/>
              <a:t>Induced </a:t>
            </a:r>
            <a:r>
              <a:rPr lang="en-US" altLang="zh-CN" b="1" dirty="0" err="1" smtClean="0"/>
              <a:t>pluripotency</a:t>
            </a:r>
            <a:r>
              <a:rPr lang="en-US" altLang="zh-CN" b="1" dirty="0" smtClean="0"/>
              <a:t> stem cells (</a:t>
            </a:r>
            <a:r>
              <a:rPr lang="en-US" altLang="zh-CN" b="1" dirty="0" err="1" smtClean="0"/>
              <a:t>iPSCs</a:t>
            </a:r>
            <a:r>
              <a:rPr lang="en-US" altLang="zh-CN" b="1" dirty="0" smtClean="0"/>
              <a:t>)</a:t>
            </a:r>
          </a:p>
          <a:p>
            <a:r>
              <a:rPr lang="en-US" altLang="zh-CN" b="1" dirty="0"/>
              <a:t>N</a:t>
            </a:r>
            <a:r>
              <a:rPr lang="en-US" altLang="zh-CN" b="1" dirty="0" smtClean="0"/>
              <a:t>eural </a:t>
            </a:r>
            <a:r>
              <a:rPr lang="en-US" altLang="zh-CN" b="1" dirty="0"/>
              <a:t>s</a:t>
            </a:r>
            <a:r>
              <a:rPr lang="en-US" altLang="zh-CN" b="1" dirty="0" smtClean="0"/>
              <a:t>tem cells (NSCs)</a:t>
            </a:r>
          </a:p>
          <a:p>
            <a:r>
              <a:rPr lang="en-US" altLang="zh-CN" b="1" dirty="0" err="1" smtClean="0"/>
              <a:t>Sertoli</a:t>
            </a:r>
            <a:r>
              <a:rPr lang="en-US" altLang="zh-CN" b="1" dirty="0" smtClean="0"/>
              <a:t> cells (SCs) </a:t>
            </a:r>
            <a:endParaRPr lang="zh-CN" altLang="en-US" b="1" dirty="0"/>
          </a:p>
        </p:txBody>
      </p:sp>
      <p:sp>
        <p:nvSpPr>
          <p:cNvPr id="7" name="TextBox 6"/>
          <p:cNvSpPr txBox="1"/>
          <p:nvPr/>
        </p:nvSpPr>
        <p:spPr>
          <a:xfrm>
            <a:off x="1416223" y="1527175"/>
            <a:ext cx="1063112" cy="461665"/>
          </a:xfrm>
          <a:prstGeom prst="rect">
            <a:avLst/>
          </a:prstGeom>
          <a:noFill/>
        </p:spPr>
        <p:txBody>
          <a:bodyPr wrap="none" rtlCol="0">
            <a:spAutoFit/>
          </a:bodyPr>
          <a:lstStyle/>
          <a:p>
            <a:r>
              <a:rPr lang="en-US" altLang="zh-CN" sz="2400" b="1" dirty="0" smtClean="0">
                <a:solidFill>
                  <a:srgbClr val="002060"/>
                </a:solidFill>
              </a:rPr>
              <a:t>Mouse</a:t>
            </a:r>
            <a:endParaRPr lang="zh-CN" altLang="en-US" sz="2400" b="1" dirty="0">
              <a:solidFill>
                <a:srgbClr val="002060"/>
              </a:solidFill>
            </a:endParaRPr>
          </a:p>
        </p:txBody>
      </p:sp>
      <p:sp>
        <p:nvSpPr>
          <p:cNvPr id="8" name="右箭头 7"/>
          <p:cNvSpPr/>
          <p:nvPr/>
        </p:nvSpPr>
        <p:spPr>
          <a:xfrm>
            <a:off x="2568351" y="1700808"/>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416223" y="2348880"/>
            <a:ext cx="1111202" cy="461665"/>
          </a:xfrm>
          <a:prstGeom prst="rect">
            <a:avLst/>
          </a:prstGeom>
          <a:noFill/>
        </p:spPr>
        <p:txBody>
          <a:bodyPr wrap="none" rtlCol="0">
            <a:spAutoFit/>
          </a:bodyPr>
          <a:lstStyle/>
          <a:p>
            <a:r>
              <a:rPr lang="en-US" altLang="zh-CN" sz="2400" b="1" dirty="0" smtClean="0">
                <a:solidFill>
                  <a:srgbClr val="002060"/>
                </a:solidFill>
              </a:rPr>
              <a:t>Human</a:t>
            </a:r>
            <a:endParaRPr lang="zh-CN" altLang="en-US" sz="2400" b="1" dirty="0">
              <a:solidFill>
                <a:srgbClr val="002060"/>
              </a:solidFill>
            </a:endParaRPr>
          </a:p>
        </p:txBody>
      </p:sp>
      <p:sp>
        <p:nvSpPr>
          <p:cNvPr id="10" name="右箭头 9"/>
          <p:cNvSpPr/>
          <p:nvPr/>
        </p:nvSpPr>
        <p:spPr>
          <a:xfrm>
            <a:off x="2568351" y="2522513"/>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360439" y="2411596"/>
            <a:ext cx="1083951" cy="369332"/>
          </a:xfrm>
          <a:prstGeom prst="rect">
            <a:avLst/>
          </a:prstGeom>
          <a:noFill/>
        </p:spPr>
        <p:txBody>
          <a:bodyPr wrap="none" rtlCol="0">
            <a:spAutoFit/>
          </a:bodyPr>
          <a:lstStyle/>
          <a:p>
            <a:r>
              <a:rPr lang="en-US" altLang="zh-CN" b="1" dirty="0" err="1" smtClean="0"/>
              <a:t>Hela</a:t>
            </a:r>
            <a:r>
              <a:rPr lang="en-US" altLang="zh-CN" b="1" dirty="0" smtClean="0"/>
              <a:t> cells</a:t>
            </a:r>
            <a:endParaRPr lang="zh-CN" altLang="en-US" b="1" dirty="0"/>
          </a:p>
        </p:txBody>
      </p:sp>
      <p:sp>
        <p:nvSpPr>
          <p:cNvPr id="12" name="下箭头 11"/>
          <p:cNvSpPr/>
          <p:nvPr/>
        </p:nvSpPr>
        <p:spPr>
          <a:xfrm>
            <a:off x="3904970" y="2855364"/>
            <a:ext cx="504056" cy="576064"/>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452834" y="5143737"/>
            <a:ext cx="1016625" cy="646331"/>
          </a:xfrm>
          <a:prstGeom prst="rect">
            <a:avLst/>
          </a:prstGeom>
          <a:noFill/>
        </p:spPr>
        <p:txBody>
          <a:bodyPr wrap="none" rtlCol="0">
            <a:spAutoFit/>
          </a:bodyPr>
          <a:lstStyle/>
          <a:p>
            <a:r>
              <a:rPr lang="en-US" altLang="zh-CN" dirty="0" smtClean="0">
                <a:solidFill>
                  <a:srgbClr val="C00000"/>
                </a:solidFill>
              </a:rPr>
              <a:t>m</a:t>
            </a:r>
            <a:r>
              <a:rPr lang="en-US" altLang="zh-CN" baseline="30000" dirty="0" smtClean="0">
                <a:solidFill>
                  <a:srgbClr val="C00000"/>
                </a:solidFill>
              </a:rPr>
              <a:t>6</a:t>
            </a:r>
            <a:r>
              <a:rPr lang="en-US" altLang="zh-CN" dirty="0" smtClean="0">
                <a:solidFill>
                  <a:srgbClr val="C00000"/>
                </a:solidFill>
              </a:rPr>
              <a:t>A-seq</a:t>
            </a:r>
          </a:p>
          <a:p>
            <a:r>
              <a:rPr lang="en-US" altLang="zh-CN" dirty="0" smtClean="0">
                <a:solidFill>
                  <a:srgbClr val="C00000"/>
                </a:solidFill>
              </a:rPr>
              <a:t>mapping</a:t>
            </a:r>
            <a:endParaRPr lang="zh-CN" altLang="en-US" dirty="0">
              <a:solidFill>
                <a:srgbClr val="C00000"/>
              </a:solidFill>
            </a:endParaRPr>
          </a:p>
        </p:txBody>
      </p:sp>
      <p:sp>
        <p:nvSpPr>
          <p:cNvPr id="16" name="TextBox 15"/>
          <p:cNvSpPr txBox="1"/>
          <p:nvPr/>
        </p:nvSpPr>
        <p:spPr>
          <a:xfrm>
            <a:off x="3342219" y="4359698"/>
            <a:ext cx="1991251" cy="369332"/>
          </a:xfrm>
          <a:prstGeom prst="rect">
            <a:avLst/>
          </a:prstGeom>
          <a:noFill/>
        </p:spPr>
        <p:txBody>
          <a:bodyPr wrap="none" rtlCol="0">
            <a:spAutoFit/>
          </a:bodyPr>
          <a:lstStyle/>
          <a:p>
            <a:r>
              <a:rPr lang="en-US" altLang="zh-CN" b="1" dirty="0" smtClean="0"/>
              <a:t>m</a:t>
            </a:r>
            <a:r>
              <a:rPr lang="en-US" altLang="zh-CN" b="1" baseline="30000" dirty="0" smtClean="0"/>
              <a:t>6</a:t>
            </a:r>
            <a:r>
              <a:rPr lang="en-US" altLang="zh-CN" b="1" dirty="0" smtClean="0"/>
              <a:t>A enriched RNA</a:t>
            </a:r>
            <a:endParaRPr lang="zh-CN" altLang="en-US" b="1" dirty="0"/>
          </a:p>
        </p:txBody>
      </p:sp>
      <p:sp>
        <p:nvSpPr>
          <p:cNvPr id="17" name="下箭头 16"/>
          <p:cNvSpPr/>
          <p:nvPr/>
        </p:nvSpPr>
        <p:spPr>
          <a:xfrm>
            <a:off x="3864495" y="5167151"/>
            <a:ext cx="504056" cy="576064"/>
          </a:xfrm>
          <a:prstGeom prst="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014445" y="2958730"/>
            <a:ext cx="1501821" cy="369332"/>
          </a:xfrm>
          <a:prstGeom prst="rect">
            <a:avLst/>
          </a:prstGeom>
          <a:noFill/>
        </p:spPr>
        <p:txBody>
          <a:bodyPr wrap="none" rtlCol="0">
            <a:spAutoFit/>
          </a:bodyPr>
          <a:lstStyle/>
          <a:p>
            <a:r>
              <a:rPr lang="en-US" altLang="zh-CN" dirty="0" smtClean="0">
                <a:solidFill>
                  <a:srgbClr val="C00000"/>
                </a:solidFill>
              </a:rPr>
              <a:t>m</a:t>
            </a:r>
            <a:r>
              <a:rPr lang="en-US" altLang="zh-CN" baseline="30000" dirty="0" smtClean="0">
                <a:solidFill>
                  <a:srgbClr val="C00000"/>
                </a:solidFill>
              </a:rPr>
              <a:t>6</a:t>
            </a:r>
            <a:r>
              <a:rPr lang="en-US" altLang="zh-CN" dirty="0" smtClean="0">
                <a:solidFill>
                  <a:srgbClr val="C00000"/>
                </a:solidFill>
              </a:rPr>
              <a:t>A antibody</a:t>
            </a:r>
            <a:endParaRPr lang="zh-CN" altLang="en-US" dirty="0">
              <a:solidFill>
                <a:srgbClr val="C00000"/>
              </a:solidFill>
            </a:endParaRPr>
          </a:p>
        </p:txBody>
      </p:sp>
      <p:sp>
        <p:nvSpPr>
          <p:cNvPr id="19" name="TextBox 18"/>
          <p:cNvSpPr txBox="1"/>
          <p:nvPr/>
        </p:nvSpPr>
        <p:spPr>
          <a:xfrm>
            <a:off x="3504455" y="5880440"/>
            <a:ext cx="1361655" cy="369332"/>
          </a:xfrm>
          <a:prstGeom prst="rect">
            <a:avLst/>
          </a:prstGeom>
          <a:noFill/>
        </p:spPr>
        <p:txBody>
          <a:bodyPr wrap="none" rtlCol="0">
            <a:spAutoFit/>
          </a:bodyPr>
          <a:lstStyle/>
          <a:p>
            <a:r>
              <a:rPr lang="en-US" altLang="zh-CN" b="1" dirty="0" smtClean="0"/>
              <a:t>m</a:t>
            </a:r>
            <a:r>
              <a:rPr lang="en-US" altLang="zh-CN" b="1" baseline="30000" dirty="0" smtClean="0"/>
              <a:t>6</a:t>
            </a:r>
            <a:r>
              <a:rPr lang="en-US" altLang="zh-CN" b="1" dirty="0" smtClean="0"/>
              <a:t>A profiles</a:t>
            </a:r>
            <a:endParaRPr lang="zh-CN" altLang="en-US" b="1" dirty="0"/>
          </a:p>
        </p:txBody>
      </p:sp>
      <p:pic>
        <p:nvPicPr>
          <p:cNvPr id="20" name="Picture 2" descr="Profiling of m6A in RNA by m6A RNA immunoprecipit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80" r="21269" b="92740"/>
          <a:stretch/>
        </p:blipFill>
        <p:spPr bwMode="auto">
          <a:xfrm>
            <a:off x="1453653" y="3453935"/>
            <a:ext cx="2596467" cy="488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rofiling of m6A in RNA by m6A RNA immunoprecipit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80" t="11825" r="21269" b="79974"/>
          <a:stretch/>
        </p:blipFill>
        <p:spPr bwMode="auto">
          <a:xfrm>
            <a:off x="5260607" y="3390844"/>
            <a:ext cx="2596463" cy="551705"/>
          </a:xfrm>
          <a:prstGeom prst="rect">
            <a:avLst/>
          </a:prstGeom>
          <a:noFill/>
          <a:extLst>
            <a:ext uri="{909E8E84-426E-40DD-AFC4-6F175D3DCCD1}">
              <a14:hiddenFill xmlns:a14="http://schemas.microsoft.com/office/drawing/2010/main">
                <a:solidFill>
                  <a:srgbClr val="FFFFFF"/>
                </a:solidFill>
              </a14:hiddenFill>
            </a:ext>
          </a:extLst>
        </p:spPr>
      </p:pic>
      <p:sp>
        <p:nvSpPr>
          <p:cNvPr id="22" name="右箭头 21"/>
          <p:cNvSpPr/>
          <p:nvPr/>
        </p:nvSpPr>
        <p:spPr>
          <a:xfrm>
            <a:off x="4158795" y="3579345"/>
            <a:ext cx="1018128" cy="218974"/>
          </a:xfrm>
          <a:prstGeom prst="rightArrow">
            <a:avLst/>
          </a:prstGeom>
          <a:solidFill>
            <a:schemeClr val="accent2">
              <a:lumMod val="75000"/>
              <a:alpha val="5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2" descr="Profiling of m6A in RNA by m6A RNA immunoprecipit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3" t="28117" r="62785" b="59842"/>
          <a:stretch/>
        </p:blipFill>
        <p:spPr bwMode="auto">
          <a:xfrm>
            <a:off x="5361805" y="4142299"/>
            <a:ext cx="1305279" cy="8041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Profiling of m6A in RNA by m6A RNA immunoprecipit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308" r="51899" b="32657"/>
          <a:stretch/>
        </p:blipFill>
        <p:spPr bwMode="auto">
          <a:xfrm>
            <a:off x="1246703" y="5421612"/>
            <a:ext cx="2269156" cy="1243298"/>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24"/>
          <p:cNvPicPr>
            <a:picLocks noChangeAspect="1"/>
          </p:cNvPicPr>
          <p:nvPr/>
        </p:nvPicPr>
        <p:blipFill>
          <a:blip r:embed="rId3"/>
          <a:stretch>
            <a:fillRect/>
          </a:stretch>
        </p:blipFill>
        <p:spPr>
          <a:xfrm>
            <a:off x="5826285" y="5533948"/>
            <a:ext cx="2030785" cy="1018625"/>
          </a:xfrm>
          <a:prstGeom prst="rect">
            <a:avLst/>
          </a:prstGeom>
        </p:spPr>
      </p:pic>
    </p:spTree>
    <p:extLst>
      <p:ext uri="{BB962C8B-B14F-4D97-AF65-F5344CB8AC3E}">
        <p14:creationId xmlns:p14="http://schemas.microsoft.com/office/powerpoint/2010/main" val="917975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a:xfrm>
            <a:off x="136478" y="152400"/>
            <a:ext cx="9007522"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m</a:t>
            </a:r>
            <a:r>
              <a:rPr lang="en-US" sz="2800" b="1" baseline="30000" dirty="0">
                <a:solidFill>
                  <a:srgbClr val="800000"/>
                </a:solidFill>
                <a:latin typeface="+mn-lt"/>
                <a:ea typeface="Adobe Gothic Std B" panose="020B0800000000000000" pitchFamily="34" charset="-128"/>
                <a:cs typeface="Arial Unicode MS" panose="020B0604020202020204" pitchFamily="34" charset="-122"/>
              </a:rPr>
              <a:t>6</a:t>
            </a:r>
            <a:r>
              <a:rPr lang="en-US" sz="2800" b="1" dirty="0">
                <a:solidFill>
                  <a:srgbClr val="800000"/>
                </a:solidFill>
                <a:latin typeface="+mn-lt"/>
                <a:ea typeface="Adobe Gothic Std B" panose="020B0800000000000000" pitchFamily="34" charset="-128"/>
                <a:cs typeface="Arial Unicode MS" panose="020B0604020202020204" pitchFamily="34" charset="-122"/>
              </a:rPr>
              <a:t>A features of cell type commonly expressed transcripts </a:t>
            </a:r>
          </a:p>
        </p:txBody>
      </p:sp>
      <p:sp>
        <p:nvSpPr>
          <p:cNvPr id="4" name="TextBox 3"/>
          <p:cNvSpPr txBox="1"/>
          <p:nvPr/>
        </p:nvSpPr>
        <p:spPr>
          <a:xfrm>
            <a:off x="4979800" y="1556792"/>
            <a:ext cx="3843488" cy="707886"/>
          </a:xfrm>
          <a:prstGeom prst="rect">
            <a:avLst/>
          </a:prstGeom>
          <a:noFill/>
        </p:spPr>
        <p:txBody>
          <a:bodyPr wrap="none" rtlCol="0">
            <a:spAutoFit/>
          </a:bodyPr>
          <a:lstStyle/>
          <a:p>
            <a:r>
              <a:rPr lang="en-US" altLang="zh-CN" sz="2000" b="1" dirty="0" smtClean="0"/>
              <a:t>Enriched GO terms of ubiquitously</a:t>
            </a:r>
          </a:p>
          <a:p>
            <a:r>
              <a:rPr lang="en-US" altLang="zh-CN" sz="2000" b="1" dirty="0" smtClean="0"/>
              <a:t>expressed transcripts with m</a:t>
            </a:r>
            <a:r>
              <a:rPr lang="en-US" altLang="zh-CN" sz="2000" b="1" baseline="30000" dirty="0" smtClean="0"/>
              <a:t>6</a:t>
            </a:r>
            <a:r>
              <a:rPr lang="en-US" altLang="zh-CN" sz="2000" b="1" dirty="0" smtClean="0"/>
              <a:t>A  </a:t>
            </a:r>
            <a:endParaRPr lang="zh-CN" altLang="en-US" sz="2000" b="1" dirty="0"/>
          </a:p>
        </p:txBody>
      </p:sp>
      <p:pic>
        <p:nvPicPr>
          <p:cNvPr id="2" name="图片 1"/>
          <p:cNvPicPr>
            <a:picLocks noChangeAspect="1"/>
          </p:cNvPicPr>
          <p:nvPr/>
        </p:nvPicPr>
        <p:blipFill>
          <a:blip r:embed="rId2"/>
          <a:stretch>
            <a:fillRect/>
          </a:stretch>
        </p:blipFill>
        <p:spPr>
          <a:xfrm>
            <a:off x="887946" y="1061738"/>
            <a:ext cx="3900078" cy="2834593"/>
          </a:xfrm>
          <a:prstGeom prst="rect">
            <a:avLst/>
          </a:prstGeom>
        </p:spPr>
      </p:pic>
      <p:grpSp>
        <p:nvGrpSpPr>
          <p:cNvPr id="5" name="组合 4"/>
          <p:cNvGrpSpPr/>
          <p:nvPr/>
        </p:nvGrpSpPr>
        <p:grpSpPr>
          <a:xfrm>
            <a:off x="839818" y="4171950"/>
            <a:ext cx="8158299" cy="2686050"/>
            <a:chOff x="887946" y="4049455"/>
            <a:chExt cx="8158299" cy="2686050"/>
          </a:xfrm>
        </p:grpSpPr>
        <p:sp>
          <p:nvSpPr>
            <p:cNvPr id="11" name="TextBox 3"/>
            <p:cNvSpPr txBox="1"/>
            <p:nvPr/>
          </p:nvSpPr>
          <p:spPr>
            <a:xfrm>
              <a:off x="5076056" y="4654064"/>
              <a:ext cx="3970189" cy="707886"/>
            </a:xfrm>
            <a:prstGeom prst="rect">
              <a:avLst/>
            </a:prstGeom>
            <a:noFill/>
          </p:spPr>
          <p:txBody>
            <a:bodyPr wrap="none" rtlCol="0">
              <a:spAutoFit/>
            </a:bodyPr>
            <a:lstStyle/>
            <a:p>
              <a:r>
                <a:rPr lang="en-US" altLang="zh-CN" sz="2000" b="1" dirty="0" smtClean="0"/>
                <a:t>Enriched GO terms of ubiquitously</a:t>
              </a:r>
            </a:p>
            <a:p>
              <a:r>
                <a:rPr lang="en-US" altLang="zh-CN" sz="2000" b="1" dirty="0" smtClean="0"/>
                <a:t>expressed transcripts without m</a:t>
              </a:r>
              <a:r>
                <a:rPr lang="en-US" altLang="zh-CN" sz="2000" b="1" baseline="30000" dirty="0" smtClean="0"/>
                <a:t>6</a:t>
              </a:r>
              <a:r>
                <a:rPr lang="en-US" altLang="zh-CN" sz="2000" b="1" dirty="0" smtClean="0"/>
                <a:t>A  </a:t>
              </a:r>
              <a:endParaRPr lang="zh-CN" altLang="en-US" sz="2000" b="1" dirty="0"/>
            </a:p>
          </p:txBody>
        </p:sp>
        <p:pic>
          <p:nvPicPr>
            <p:cNvPr id="12" name="图片 11"/>
            <p:cNvPicPr>
              <a:picLocks noChangeAspect="1"/>
            </p:cNvPicPr>
            <p:nvPr/>
          </p:nvPicPr>
          <p:blipFill>
            <a:blip r:embed="rId3"/>
            <a:stretch>
              <a:fillRect/>
            </a:stretch>
          </p:blipFill>
          <p:spPr>
            <a:xfrm>
              <a:off x="887946" y="4049455"/>
              <a:ext cx="3667125" cy="2686050"/>
            </a:xfrm>
            <a:prstGeom prst="rect">
              <a:avLst/>
            </a:prstGeom>
          </p:spPr>
        </p:pic>
      </p:grpSp>
    </p:spTree>
    <p:extLst>
      <p:ext uri="{BB962C8B-B14F-4D97-AF65-F5344CB8AC3E}">
        <p14:creationId xmlns:p14="http://schemas.microsoft.com/office/powerpoint/2010/main" val="379541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80" y="1322625"/>
            <a:ext cx="8161435" cy="509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noGrp="1" noChangeArrowheads="1"/>
          </p:cNvSpPr>
          <p:nvPr>
            <p:ph type="title"/>
          </p:nvPr>
        </p:nvSpPr>
        <p:spPr>
          <a:xfrm>
            <a:off x="193950" y="152400"/>
            <a:ext cx="8626522" cy="533400"/>
          </a:xfrm>
        </p:spPr>
        <p:txBody>
          <a:bodyPr>
            <a:normAutofit/>
          </a:body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Identified cell type specific m</a:t>
            </a:r>
            <a:r>
              <a:rPr lang="en-US" sz="2800" b="1" baseline="30000" dirty="0">
                <a:solidFill>
                  <a:srgbClr val="800000"/>
                </a:solidFill>
                <a:latin typeface="+mn-lt"/>
                <a:ea typeface="Adobe Gothic Std B" panose="020B0800000000000000" pitchFamily="34" charset="-128"/>
                <a:cs typeface="Arial Unicode MS" panose="020B0604020202020204" pitchFamily="34" charset="-122"/>
              </a:rPr>
              <a:t>6</a:t>
            </a:r>
            <a:r>
              <a:rPr lang="en-US" sz="2800" b="1" dirty="0">
                <a:solidFill>
                  <a:srgbClr val="800000"/>
                </a:solidFill>
                <a:latin typeface="+mn-lt"/>
                <a:ea typeface="Adobe Gothic Std B" panose="020B0800000000000000" pitchFamily="34" charset="-128"/>
                <a:cs typeface="Arial Unicode MS" panose="020B0604020202020204" pitchFamily="34" charset="-122"/>
              </a:rPr>
              <a:t>A modifications</a:t>
            </a:r>
          </a:p>
        </p:txBody>
      </p:sp>
    </p:spTree>
    <p:extLst>
      <p:ext uri="{BB962C8B-B14F-4D97-AF65-F5344CB8AC3E}">
        <p14:creationId xmlns:p14="http://schemas.microsoft.com/office/powerpoint/2010/main" val="3057197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93950" y="152400"/>
            <a:ext cx="8626522" cy="533400"/>
          </a:xfrm>
        </p:spPr>
        <p:txBody>
          <a:bodyPr>
            <a:noAutofit/>
          </a:body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Cell type specific m</a:t>
            </a:r>
            <a:r>
              <a:rPr lang="en-US" sz="2800" b="1" baseline="30000" dirty="0">
                <a:solidFill>
                  <a:srgbClr val="800000"/>
                </a:solidFill>
                <a:latin typeface="+mn-lt"/>
                <a:ea typeface="Adobe Gothic Std B" panose="020B0800000000000000" pitchFamily="34" charset="-128"/>
                <a:cs typeface="Arial Unicode MS" panose="020B0604020202020204" pitchFamily="34" charset="-122"/>
              </a:rPr>
              <a:t>6</a:t>
            </a:r>
            <a:r>
              <a:rPr lang="en-US" sz="2800" b="1" dirty="0">
                <a:solidFill>
                  <a:srgbClr val="800000"/>
                </a:solidFill>
                <a:latin typeface="+mn-lt"/>
                <a:ea typeface="Adobe Gothic Std B" panose="020B0800000000000000" pitchFamily="34" charset="-128"/>
                <a:cs typeface="Arial Unicode MS" panose="020B0604020202020204" pitchFamily="34" charset="-122"/>
              </a:rPr>
              <a:t>A is associated with cell type specific functions</a:t>
            </a:r>
          </a:p>
        </p:txBody>
      </p:sp>
      <p:pic>
        <p:nvPicPr>
          <p:cNvPr id="2" name="图片 1"/>
          <p:cNvPicPr>
            <a:picLocks noChangeAspect="1"/>
          </p:cNvPicPr>
          <p:nvPr/>
        </p:nvPicPr>
        <p:blipFill>
          <a:blip r:embed="rId2"/>
          <a:stretch>
            <a:fillRect/>
          </a:stretch>
        </p:blipFill>
        <p:spPr>
          <a:xfrm>
            <a:off x="697487" y="1429554"/>
            <a:ext cx="7760748" cy="4984125"/>
          </a:xfrm>
          <a:prstGeom prst="rect">
            <a:avLst/>
          </a:prstGeom>
        </p:spPr>
      </p:pic>
    </p:spTree>
    <p:extLst>
      <p:ext uri="{BB962C8B-B14F-4D97-AF65-F5344CB8AC3E}">
        <p14:creationId xmlns:p14="http://schemas.microsoft.com/office/powerpoint/2010/main" val="3735432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136478" y="152400"/>
            <a:ext cx="8626522" cy="533400"/>
          </a:xfrm>
        </p:spPr>
        <p:txBody>
          <a:bodyPr>
            <a:noAutofit/>
          </a:body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m</a:t>
            </a:r>
            <a:r>
              <a:rPr lang="en-US" sz="2800" b="1" baseline="30000" dirty="0">
                <a:solidFill>
                  <a:srgbClr val="800000"/>
                </a:solidFill>
                <a:latin typeface="+mn-lt"/>
                <a:ea typeface="Adobe Gothic Std B" panose="020B0800000000000000" pitchFamily="34" charset="-128"/>
                <a:cs typeface="Arial Unicode MS" panose="020B0604020202020204" pitchFamily="34" charset="-122"/>
              </a:rPr>
              <a:t>6</a:t>
            </a:r>
            <a:r>
              <a:rPr lang="en-US" sz="2800" b="1" dirty="0">
                <a:solidFill>
                  <a:srgbClr val="800000"/>
                </a:solidFill>
                <a:latin typeface="+mn-lt"/>
                <a:ea typeface="Adobe Gothic Std B" panose="020B0800000000000000" pitchFamily="34" charset="-128"/>
                <a:cs typeface="Arial Unicode MS" panose="020B0604020202020204" pitchFamily="34" charset="-122"/>
              </a:rPr>
              <a:t>A site enriched motifs are complementary to </a:t>
            </a:r>
            <a:r>
              <a:rPr lang="en-US" sz="2800" b="1" dirty="0" err="1">
                <a:solidFill>
                  <a:srgbClr val="800000"/>
                </a:solidFill>
                <a:latin typeface="+mn-lt"/>
                <a:ea typeface="Adobe Gothic Std B" panose="020B0800000000000000" pitchFamily="34" charset="-128"/>
                <a:cs typeface="Arial Unicode MS" panose="020B0604020202020204" pitchFamily="34" charset="-122"/>
              </a:rPr>
              <a:t>miRNA</a:t>
            </a:r>
            <a:r>
              <a:rPr lang="en-US" sz="2800" b="1" dirty="0">
                <a:solidFill>
                  <a:srgbClr val="800000"/>
                </a:solidFill>
                <a:latin typeface="+mn-lt"/>
                <a:ea typeface="Adobe Gothic Std B" panose="020B0800000000000000" pitchFamily="34" charset="-128"/>
                <a:cs typeface="Arial Unicode MS" panose="020B0604020202020204" pitchFamily="34" charset="-122"/>
              </a:rPr>
              <a:t> 5</a:t>
            </a:r>
            <a:r>
              <a:rPr lang="en-US" sz="2800" b="1" dirty="0">
                <a:solidFill>
                  <a:srgbClr val="800000"/>
                </a:solidFill>
                <a:latin typeface="+mn-lt"/>
                <a:ea typeface="Adobe Gothic Std B" panose="020B0800000000000000" pitchFamily="34" charset="-128"/>
                <a:cs typeface="Arial Unicode MS" panose="020B0604020202020204" pitchFamily="34" charset="-122"/>
                <a:sym typeface="Symbol"/>
              </a:rPr>
              <a:t></a:t>
            </a:r>
            <a:r>
              <a:rPr lang="en-US" sz="2800" b="1" dirty="0">
                <a:solidFill>
                  <a:srgbClr val="800000"/>
                </a:solidFill>
                <a:latin typeface="+mn-lt"/>
                <a:ea typeface="Adobe Gothic Std B" panose="020B0800000000000000" pitchFamily="34" charset="-128"/>
                <a:cs typeface="Arial Unicode MS" panose="020B0604020202020204" pitchFamily="34" charset="-122"/>
              </a:rPr>
              <a:t> seed sequences</a:t>
            </a:r>
          </a:p>
        </p:txBody>
      </p:sp>
      <p:pic>
        <p:nvPicPr>
          <p:cNvPr id="2" name="图片 1"/>
          <p:cNvPicPr>
            <a:picLocks noChangeAspect="1"/>
          </p:cNvPicPr>
          <p:nvPr/>
        </p:nvPicPr>
        <p:blipFill>
          <a:blip r:embed="rId2"/>
          <a:stretch>
            <a:fillRect/>
          </a:stretch>
        </p:blipFill>
        <p:spPr>
          <a:xfrm>
            <a:off x="849614" y="1841679"/>
            <a:ext cx="7543875" cy="4662151"/>
          </a:xfrm>
          <a:prstGeom prst="rect">
            <a:avLst/>
          </a:prstGeom>
        </p:spPr>
      </p:pic>
    </p:spTree>
    <p:extLst>
      <p:ext uri="{BB962C8B-B14F-4D97-AF65-F5344CB8AC3E}">
        <p14:creationId xmlns:p14="http://schemas.microsoft.com/office/powerpoint/2010/main" val="2278521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332656"/>
            <a:ext cx="6499664" cy="584775"/>
          </a:xfrm>
          <a:prstGeom prst="rect">
            <a:avLst/>
          </a:prstGeom>
          <a:noFill/>
        </p:spPr>
        <p:txBody>
          <a:bodyPr wrap="none" rtlCol="0">
            <a:spAutoFit/>
          </a:bodyPr>
          <a:lstStyle/>
          <a:p>
            <a:r>
              <a:rPr lang="en-US" altLang="zh-CN" sz="3200" b="1" dirty="0" smtClean="0">
                <a:solidFill>
                  <a:srgbClr val="4B0301"/>
                </a:solidFill>
              </a:rPr>
              <a:t>Cell type specific regulatory network </a:t>
            </a:r>
            <a:endParaRPr lang="zh-CN" altLang="en-US" sz="3200" b="1" dirty="0">
              <a:solidFill>
                <a:srgbClr val="4B030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56992"/>
            <a:ext cx="3816424" cy="327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1124744"/>
            <a:ext cx="8038547" cy="461665"/>
          </a:xfrm>
          <a:prstGeom prst="rect">
            <a:avLst/>
          </a:prstGeom>
          <a:noFill/>
        </p:spPr>
        <p:txBody>
          <a:bodyPr wrap="none" rtlCol="0">
            <a:spAutoFit/>
          </a:bodyPr>
          <a:lstStyle/>
          <a:p>
            <a:pPr marL="285750" indent="-285750">
              <a:buFont typeface="Wingdings" panose="05000000000000000000" pitchFamily="2" charset="2"/>
              <a:buChar char="Ø"/>
            </a:pPr>
            <a:r>
              <a:rPr lang="en-US" altLang="zh-CN" sz="2400" b="1" dirty="0" smtClean="0"/>
              <a:t>How do cells obtain cell type specific regulatory networks? </a:t>
            </a:r>
            <a:endParaRPr lang="zh-CN" altLang="en-US" sz="2400" b="1" dirty="0"/>
          </a:p>
        </p:txBody>
      </p:sp>
      <p:sp>
        <p:nvSpPr>
          <p:cNvPr id="3" name="TextBox 2"/>
          <p:cNvSpPr txBox="1"/>
          <p:nvPr/>
        </p:nvSpPr>
        <p:spPr>
          <a:xfrm>
            <a:off x="1187624" y="1700808"/>
            <a:ext cx="5271508" cy="461665"/>
          </a:xfrm>
          <a:prstGeom prst="rect">
            <a:avLst/>
          </a:prstGeom>
          <a:noFill/>
        </p:spPr>
        <p:txBody>
          <a:bodyPr wrap="none" rtlCol="0">
            <a:spAutoFit/>
          </a:bodyPr>
          <a:lstStyle/>
          <a:p>
            <a:r>
              <a:rPr lang="en-US" altLang="zh-CN" sz="2400" b="1" dirty="0" smtClean="0">
                <a:solidFill>
                  <a:srgbClr val="990000"/>
                </a:solidFill>
              </a:rPr>
              <a:t>- Cell type specific transcription factors</a:t>
            </a:r>
            <a:endParaRPr lang="zh-CN" altLang="en-US" sz="2400" b="1" dirty="0">
              <a:solidFill>
                <a:srgbClr val="990000"/>
              </a:solidFill>
            </a:endParaRPr>
          </a:p>
        </p:txBody>
      </p:sp>
      <p:sp>
        <p:nvSpPr>
          <p:cNvPr id="6" name="TextBox 5"/>
          <p:cNvSpPr txBox="1"/>
          <p:nvPr/>
        </p:nvSpPr>
        <p:spPr>
          <a:xfrm>
            <a:off x="1187624" y="2607295"/>
            <a:ext cx="4961679" cy="461665"/>
          </a:xfrm>
          <a:prstGeom prst="rect">
            <a:avLst/>
          </a:prstGeom>
          <a:noFill/>
        </p:spPr>
        <p:txBody>
          <a:bodyPr wrap="none" rtlCol="0">
            <a:spAutoFit/>
          </a:bodyPr>
          <a:lstStyle/>
          <a:p>
            <a:r>
              <a:rPr lang="en-US" altLang="zh-CN" sz="2400" b="1" dirty="0" smtClean="0">
                <a:solidFill>
                  <a:srgbClr val="990000"/>
                </a:solidFill>
              </a:rPr>
              <a:t>- Cell type specific alternative splicing</a:t>
            </a:r>
            <a:endParaRPr lang="zh-CN" altLang="en-US" sz="2400" b="1" dirty="0">
              <a:solidFill>
                <a:srgbClr val="990000"/>
              </a:solidFill>
            </a:endParaRPr>
          </a:p>
        </p:txBody>
      </p:sp>
      <p:sp>
        <p:nvSpPr>
          <p:cNvPr id="7" name="TextBox 6"/>
          <p:cNvSpPr txBox="1"/>
          <p:nvPr/>
        </p:nvSpPr>
        <p:spPr>
          <a:xfrm>
            <a:off x="1187624" y="2132856"/>
            <a:ext cx="4605363" cy="461665"/>
          </a:xfrm>
          <a:prstGeom prst="rect">
            <a:avLst/>
          </a:prstGeom>
          <a:noFill/>
        </p:spPr>
        <p:txBody>
          <a:bodyPr wrap="none" rtlCol="0">
            <a:spAutoFit/>
          </a:bodyPr>
          <a:lstStyle/>
          <a:p>
            <a:r>
              <a:rPr lang="en-US" altLang="zh-CN" sz="2400" b="1" dirty="0" smtClean="0">
                <a:solidFill>
                  <a:srgbClr val="990000"/>
                </a:solidFill>
              </a:rPr>
              <a:t>- Cell type specific gene expression</a:t>
            </a:r>
            <a:endParaRPr lang="zh-CN" altLang="en-US" sz="2400" b="1" dirty="0">
              <a:solidFill>
                <a:srgbClr val="990000"/>
              </a:solidFill>
            </a:endParaRPr>
          </a:p>
        </p:txBody>
      </p:sp>
    </p:spTree>
    <p:extLst>
      <p:ext uri="{BB962C8B-B14F-4D97-AF65-F5344CB8AC3E}">
        <p14:creationId xmlns:p14="http://schemas.microsoft.com/office/powerpoint/2010/main" val="134735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136478" y="152400"/>
            <a:ext cx="8626522"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New m</a:t>
            </a:r>
            <a:r>
              <a:rPr lang="en-US" sz="2800" b="1" baseline="30000" dirty="0">
                <a:solidFill>
                  <a:srgbClr val="800000"/>
                </a:solidFill>
                <a:latin typeface="+mn-lt"/>
                <a:ea typeface="Adobe Gothic Std B" panose="020B0800000000000000" pitchFamily="34" charset="-128"/>
                <a:cs typeface="Arial Unicode MS" panose="020B0604020202020204" pitchFamily="34" charset="-122"/>
              </a:rPr>
              <a:t>6</a:t>
            </a:r>
            <a:r>
              <a:rPr lang="en-US" sz="2800" b="1" dirty="0">
                <a:solidFill>
                  <a:srgbClr val="800000"/>
                </a:solidFill>
                <a:latin typeface="+mn-lt"/>
                <a:ea typeface="Adobe Gothic Std B" panose="020B0800000000000000" pitchFamily="34" charset="-128"/>
                <a:cs typeface="Arial Unicode MS" panose="020B0604020202020204" pitchFamily="34" charset="-122"/>
              </a:rPr>
              <a:t>A motifs are also complementary to </a:t>
            </a:r>
            <a:r>
              <a:rPr lang="en-US" sz="2800" b="1" dirty="0" err="1">
                <a:solidFill>
                  <a:srgbClr val="800000"/>
                </a:solidFill>
                <a:latin typeface="+mn-lt"/>
                <a:ea typeface="Adobe Gothic Std B" panose="020B0800000000000000" pitchFamily="34" charset="-128"/>
                <a:cs typeface="Arial Unicode MS" panose="020B0604020202020204" pitchFamily="34" charset="-122"/>
              </a:rPr>
              <a:t>miRNAs</a:t>
            </a:r>
            <a:endParaRPr lang="en-US" sz="2800" b="1" dirty="0">
              <a:solidFill>
                <a:srgbClr val="800000"/>
              </a:solidFill>
              <a:latin typeface="+mn-lt"/>
              <a:ea typeface="Adobe Gothic Std B" panose="020B0800000000000000" pitchFamily="34" charset="-128"/>
              <a:cs typeface="Arial Unicode MS" panose="020B0604020202020204"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90688"/>
            <a:ext cx="835342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559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8"/>
          <p:cNvSpPr>
            <a:spLocks noChangeArrowheads="1" noChangeShapeType="1" noTextEdit="1"/>
          </p:cNvSpPr>
          <p:nvPr/>
        </p:nvSpPr>
        <p:spPr bwMode="auto">
          <a:xfrm>
            <a:off x="547688" y="2316088"/>
            <a:ext cx="423912" cy="536848"/>
          </a:xfrm>
          <a:prstGeom prst="rect">
            <a:avLst/>
          </a:prstGeom>
        </p:spPr>
        <p:txBody>
          <a:bodyPr wrap="none" fromWordArt="1">
            <a:prstTxWarp prst="textPlain">
              <a:avLst>
                <a:gd name="adj" fmla="val 50000"/>
              </a:avLst>
            </a:prstTxWarp>
          </a:bodyPr>
          <a:lstStyle/>
          <a:p>
            <a:pPr algn="ctr"/>
            <a:r>
              <a:rPr lang="en-US" altLang="zh-CN" sz="3600" kern="10" dirty="0">
                <a:ln w="19050">
                  <a:solidFill>
                    <a:srgbClr val="CC9900"/>
                  </a:solidFill>
                  <a:round/>
                  <a:headEnd/>
                  <a:tailEnd/>
                </a:ln>
                <a:solidFill>
                  <a:srgbClr val="800000"/>
                </a:solidFill>
                <a:effectLst>
                  <a:outerShdw dist="35921" dir="2700000" algn="ctr" rotWithShape="0">
                    <a:srgbClr val="990000"/>
                  </a:outerShdw>
                </a:effectLst>
                <a:latin typeface="Arial Black"/>
              </a:rPr>
              <a:t>?</a:t>
            </a:r>
            <a:endParaRPr lang="zh-CN" altLang="en-US" sz="3600" kern="10" dirty="0">
              <a:ln w="19050">
                <a:solidFill>
                  <a:srgbClr val="CC9900"/>
                </a:solidFill>
                <a:round/>
                <a:headEnd/>
                <a:tailEnd/>
              </a:ln>
              <a:solidFill>
                <a:srgbClr val="800000"/>
              </a:solidFill>
              <a:effectLst>
                <a:outerShdw dist="35921" dir="2700000" algn="ctr" rotWithShape="0">
                  <a:srgbClr val="990000"/>
                </a:outerShdw>
              </a:effectLst>
              <a:latin typeface="Arial Black"/>
            </a:endParaRPr>
          </a:p>
        </p:txBody>
      </p:sp>
      <p:sp>
        <p:nvSpPr>
          <p:cNvPr id="7" name="TextBox 6"/>
          <p:cNvSpPr txBox="1"/>
          <p:nvPr/>
        </p:nvSpPr>
        <p:spPr>
          <a:xfrm>
            <a:off x="1187624" y="2132856"/>
            <a:ext cx="5212132" cy="830997"/>
          </a:xfrm>
          <a:prstGeom prst="rect">
            <a:avLst/>
          </a:prstGeom>
          <a:noFill/>
        </p:spPr>
        <p:txBody>
          <a:bodyPr wrap="none" rtlCol="0">
            <a:spAutoFit/>
          </a:bodyPr>
          <a:lstStyle/>
          <a:p>
            <a:r>
              <a:rPr lang="en-US" altLang="zh-CN" sz="2400" b="1" dirty="0" smtClean="0"/>
              <a:t>- Does the formation of m</a:t>
            </a:r>
            <a:r>
              <a:rPr lang="en-US" altLang="zh-CN" sz="2400" b="1" baseline="30000" dirty="0" smtClean="0"/>
              <a:t>6</a:t>
            </a:r>
            <a:r>
              <a:rPr lang="en-US" altLang="zh-CN" sz="2400" b="1" dirty="0" smtClean="0"/>
              <a:t>A depend on</a:t>
            </a:r>
          </a:p>
          <a:p>
            <a:r>
              <a:rPr lang="en-US" altLang="zh-CN" sz="2400" b="1" dirty="0" smtClean="0"/>
              <a:t>  miRNAs?</a:t>
            </a:r>
          </a:p>
        </p:txBody>
      </p:sp>
      <p:sp>
        <p:nvSpPr>
          <p:cNvPr id="8" name="Rectangle 6"/>
          <p:cNvSpPr>
            <a:spLocks noGrp="1" noChangeArrowheads="1"/>
          </p:cNvSpPr>
          <p:nvPr>
            <p:ph type="title"/>
          </p:nvPr>
        </p:nvSpPr>
        <p:spPr>
          <a:xfrm>
            <a:off x="136478" y="152400"/>
            <a:ext cx="8626522" cy="533400"/>
          </a:xfrm>
        </p:spPr>
        <p:txBody>
          <a:bodyPr>
            <a:normAutofit/>
          </a:body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Question</a:t>
            </a:r>
          </a:p>
        </p:txBody>
      </p:sp>
      <p:pic>
        <p:nvPicPr>
          <p:cNvPr id="2" name="图片 1"/>
          <p:cNvPicPr>
            <a:picLocks noChangeAspect="1"/>
          </p:cNvPicPr>
          <p:nvPr/>
        </p:nvPicPr>
        <p:blipFill>
          <a:blip r:embed="rId2"/>
          <a:stretch>
            <a:fillRect/>
          </a:stretch>
        </p:blipFill>
        <p:spPr>
          <a:xfrm>
            <a:off x="6382741" y="2020443"/>
            <a:ext cx="2586323" cy="720080"/>
          </a:xfrm>
          <a:prstGeom prst="rect">
            <a:avLst/>
          </a:prstGeom>
        </p:spPr>
      </p:pic>
      <p:pic>
        <p:nvPicPr>
          <p:cNvPr id="10" name="Picture 6" descr="E:\Xiujie\Useful figures\ques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275" y="4308378"/>
            <a:ext cx="173672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421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136478" y="152400"/>
            <a:ext cx="8626522" cy="533400"/>
          </a:xfrm>
        </p:spPr>
        <p:txBody>
          <a:bodyPr>
            <a:normAutofit/>
          </a:bodyPr>
          <a:lstStyle/>
          <a:p>
            <a:pPr>
              <a:defRPr/>
            </a:pPr>
            <a:r>
              <a:rPr lang="en-US" altLang="zh-CN" sz="2800" b="1" dirty="0">
                <a:solidFill>
                  <a:srgbClr val="800000"/>
                </a:solidFill>
                <a:ea typeface="Adobe Gothic Std B" panose="020B0800000000000000" pitchFamily="34" charset="-128"/>
                <a:cs typeface="Arial Unicode MS" panose="020B0604020202020204" pitchFamily="34" charset="-122"/>
              </a:rPr>
              <a:t>m</a:t>
            </a:r>
            <a:r>
              <a:rPr lang="en-US" altLang="zh-CN" sz="2800" b="1" baseline="30000" dirty="0">
                <a:solidFill>
                  <a:srgbClr val="800000"/>
                </a:solidFill>
                <a:ea typeface="Adobe Gothic Std B" panose="020B0800000000000000" pitchFamily="34" charset="-128"/>
                <a:cs typeface="Arial Unicode MS" panose="020B0604020202020204" pitchFamily="34" charset="-122"/>
              </a:rPr>
              <a:t>6</a:t>
            </a:r>
            <a:r>
              <a:rPr lang="en-US" altLang="zh-CN" sz="2800" b="1" dirty="0">
                <a:solidFill>
                  <a:srgbClr val="800000"/>
                </a:solidFill>
                <a:ea typeface="Adobe Gothic Std B" panose="020B0800000000000000" pitchFamily="34" charset="-128"/>
                <a:cs typeface="Arial Unicode MS" panose="020B0604020202020204" pitchFamily="34" charset="-122"/>
              </a:rPr>
              <a:t>A</a:t>
            </a:r>
            <a:r>
              <a:rPr lang="en-US" sz="2800" b="1" dirty="0" smtClean="0">
                <a:solidFill>
                  <a:srgbClr val="800000"/>
                </a:solidFill>
                <a:latin typeface="+mn-lt"/>
                <a:ea typeface="Adobe Gothic Std B" panose="020B0800000000000000" pitchFamily="34" charset="-128"/>
                <a:cs typeface="Arial Unicode MS" panose="020B0604020202020204" pitchFamily="34" charset="-122"/>
              </a:rPr>
              <a:t> </a:t>
            </a:r>
            <a:r>
              <a:rPr lang="en-US" sz="2800" b="1" dirty="0">
                <a:solidFill>
                  <a:srgbClr val="800000"/>
                </a:solidFill>
                <a:latin typeface="+mn-lt"/>
                <a:ea typeface="Adobe Gothic Std B" panose="020B0800000000000000" pitchFamily="34" charset="-128"/>
                <a:cs typeface="Arial Unicode MS" panose="020B0604020202020204" pitchFamily="34" charset="-122"/>
              </a:rPr>
              <a:t>abundance is regulated by Dicer</a:t>
            </a:r>
          </a:p>
        </p:txBody>
      </p:sp>
      <p:pic>
        <p:nvPicPr>
          <p:cNvPr id="2" name="图片 1"/>
          <p:cNvPicPr>
            <a:picLocks noChangeAspect="1"/>
          </p:cNvPicPr>
          <p:nvPr/>
        </p:nvPicPr>
        <p:blipFill>
          <a:blip r:embed="rId2"/>
          <a:stretch>
            <a:fillRect/>
          </a:stretch>
        </p:blipFill>
        <p:spPr>
          <a:xfrm>
            <a:off x="1046630" y="1368580"/>
            <a:ext cx="6965473" cy="2263262"/>
          </a:xfrm>
          <a:prstGeom prst="rect">
            <a:avLst/>
          </a:prstGeom>
        </p:spPr>
      </p:pic>
      <p:pic>
        <p:nvPicPr>
          <p:cNvPr id="3" name="图片 2"/>
          <p:cNvPicPr>
            <a:picLocks noChangeAspect="1"/>
          </p:cNvPicPr>
          <p:nvPr/>
        </p:nvPicPr>
        <p:blipFill>
          <a:blip r:embed="rId3"/>
          <a:stretch>
            <a:fillRect/>
          </a:stretch>
        </p:blipFill>
        <p:spPr>
          <a:xfrm>
            <a:off x="1046630" y="4309392"/>
            <a:ext cx="6860998" cy="2349793"/>
          </a:xfrm>
          <a:prstGeom prst="rect">
            <a:avLst/>
          </a:prstGeom>
        </p:spPr>
      </p:pic>
    </p:spTree>
    <p:extLst>
      <p:ext uri="{BB962C8B-B14F-4D97-AF65-F5344CB8AC3E}">
        <p14:creationId xmlns:p14="http://schemas.microsoft.com/office/powerpoint/2010/main" val="25266906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92968" y="116632"/>
            <a:ext cx="8871520" cy="533400"/>
          </a:xfrm>
        </p:spPr>
        <p:txBody>
          <a:bodyPr>
            <a:normAutofit/>
          </a:body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Overexpression of repress miRNAs alter </a:t>
            </a:r>
            <a:r>
              <a:rPr lang="en-US" altLang="zh-CN" sz="2800" b="1" dirty="0">
                <a:solidFill>
                  <a:srgbClr val="800000"/>
                </a:solidFill>
                <a:ea typeface="Adobe Gothic Std B" panose="020B0800000000000000" pitchFamily="34" charset="-128"/>
                <a:cs typeface="Arial Unicode MS" panose="020B0604020202020204" pitchFamily="34" charset="-122"/>
              </a:rPr>
              <a:t>m</a:t>
            </a:r>
            <a:r>
              <a:rPr lang="en-US" altLang="zh-CN" sz="2800" b="1" baseline="30000" dirty="0">
                <a:solidFill>
                  <a:srgbClr val="800000"/>
                </a:solidFill>
                <a:ea typeface="Adobe Gothic Std B" panose="020B0800000000000000" pitchFamily="34" charset="-128"/>
                <a:cs typeface="Arial Unicode MS" panose="020B0604020202020204" pitchFamily="34" charset="-122"/>
              </a:rPr>
              <a:t>6</a:t>
            </a:r>
            <a:r>
              <a:rPr lang="en-US" altLang="zh-CN" sz="2800" b="1" dirty="0">
                <a:solidFill>
                  <a:srgbClr val="800000"/>
                </a:solidFill>
                <a:ea typeface="Adobe Gothic Std B" panose="020B0800000000000000" pitchFamily="34" charset="-128"/>
                <a:cs typeface="Arial Unicode MS" panose="020B0604020202020204" pitchFamily="34" charset="-122"/>
              </a:rPr>
              <a:t>A</a:t>
            </a:r>
            <a:r>
              <a:rPr lang="en-US" sz="2800" b="1" dirty="0" smtClean="0">
                <a:solidFill>
                  <a:srgbClr val="800000"/>
                </a:solidFill>
                <a:latin typeface="+mn-lt"/>
                <a:ea typeface="Adobe Gothic Std B" panose="020B0800000000000000" pitchFamily="34" charset="-128"/>
                <a:cs typeface="Arial Unicode MS" panose="020B0604020202020204" pitchFamily="34" charset="-122"/>
              </a:rPr>
              <a:t> </a:t>
            </a:r>
            <a:r>
              <a:rPr lang="en-US" sz="2800" b="1" dirty="0">
                <a:solidFill>
                  <a:srgbClr val="800000"/>
                </a:solidFill>
                <a:latin typeface="+mn-lt"/>
                <a:ea typeface="Adobe Gothic Std B" panose="020B0800000000000000" pitchFamily="34" charset="-128"/>
                <a:cs typeface="Arial Unicode MS" panose="020B0604020202020204" pitchFamily="34" charset="-122"/>
              </a:rPr>
              <a:t>abundance</a:t>
            </a:r>
          </a:p>
        </p:txBody>
      </p:sp>
      <p:pic>
        <p:nvPicPr>
          <p:cNvPr id="3" name="图片 2"/>
          <p:cNvPicPr>
            <a:picLocks noChangeAspect="1"/>
          </p:cNvPicPr>
          <p:nvPr/>
        </p:nvPicPr>
        <p:blipFill>
          <a:blip r:embed="rId2"/>
          <a:stretch>
            <a:fillRect/>
          </a:stretch>
        </p:blipFill>
        <p:spPr>
          <a:xfrm>
            <a:off x="790164" y="1127323"/>
            <a:ext cx="7619739" cy="3552825"/>
          </a:xfrm>
          <a:prstGeom prst="rect">
            <a:avLst/>
          </a:prstGeom>
        </p:spPr>
      </p:pic>
      <p:pic>
        <p:nvPicPr>
          <p:cNvPr id="4" name="图片 3"/>
          <p:cNvPicPr>
            <a:picLocks noChangeAspect="1"/>
          </p:cNvPicPr>
          <p:nvPr/>
        </p:nvPicPr>
        <p:blipFill>
          <a:blip r:embed="rId3"/>
          <a:stretch>
            <a:fillRect/>
          </a:stretch>
        </p:blipFill>
        <p:spPr>
          <a:xfrm>
            <a:off x="790165" y="4829175"/>
            <a:ext cx="7477125" cy="2028825"/>
          </a:xfrm>
          <a:prstGeom prst="rect">
            <a:avLst/>
          </a:prstGeom>
        </p:spPr>
      </p:pic>
    </p:spTree>
    <p:extLst>
      <p:ext uri="{BB962C8B-B14F-4D97-AF65-F5344CB8AC3E}">
        <p14:creationId xmlns:p14="http://schemas.microsoft.com/office/powerpoint/2010/main" val="1703417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136478" y="152400"/>
            <a:ext cx="8626522" cy="533400"/>
          </a:xfrm>
        </p:spPr>
        <p:txBody>
          <a:bodyPr>
            <a:normAutofit/>
          </a:body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MiRNAs are capable to create </a:t>
            </a:r>
            <a:r>
              <a:rPr lang="en-US" altLang="zh-CN" sz="2800" b="1" dirty="0">
                <a:solidFill>
                  <a:srgbClr val="800000"/>
                </a:solidFill>
                <a:ea typeface="Adobe Gothic Std B" panose="020B0800000000000000" pitchFamily="34" charset="-128"/>
                <a:cs typeface="Arial Unicode MS" panose="020B0604020202020204" pitchFamily="34" charset="-122"/>
              </a:rPr>
              <a:t>m</a:t>
            </a:r>
            <a:r>
              <a:rPr lang="en-US" altLang="zh-CN" sz="2800" b="1" baseline="30000" dirty="0">
                <a:solidFill>
                  <a:srgbClr val="800000"/>
                </a:solidFill>
                <a:ea typeface="Adobe Gothic Std B" panose="020B0800000000000000" pitchFamily="34" charset="-128"/>
                <a:cs typeface="Arial Unicode MS" panose="020B0604020202020204" pitchFamily="34" charset="-122"/>
              </a:rPr>
              <a:t>6</a:t>
            </a:r>
            <a:r>
              <a:rPr lang="en-US" altLang="zh-CN" sz="2800" b="1" dirty="0">
                <a:solidFill>
                  <a:srgbClr val="800000"/>
                </a:solidFill>
                <a:ea typeface="Adobe Gothic Std B" panose="020B0800000000000000" pitchFamily="34" charset="-128"/>
                <a:cs typeface="Arial Unicode MS" panose="020B0604020202020204" pitchFamily="34" charset="-122"/>
              </a:rPr>
              <a:t>A</a:t>
            </a:r>
            <a:r>
              <a:rPr lang="en-US" sz="2800" b="1" dirty="0" smtClean="0">
                <a:solidFill>
                  <a:srgbClr val="800000"/>
                </a:solidFill>
                <a:latin typeface="+mn-lt"/>
                <a:ea typeface="Adobe Gothic Std B" panose="020B0800000000000000" pitchFamily="34" charset="-128"/>
                <a:cs typeface="Arial Unicode MS" panose="020B0604020202020204" pitchFamily="34" charset="-122"/>
              </a:rPr>
              <a:t> </a:t>
            </a:r>
            <a:r>
              <a:rPr lang="en-US" sz="2800" b="1" i="1" dirty="0">
                <a:solidFill>
                  <a:srgbClr val="800000"/>
                </a:solidFill>
                <a:latin typeface="+mn-lt"/>
                <a:ea typeface="Adobe Gothic Std B" panose="020B0800000000000000" pitchFamily="34" charset="-128"/>
                <a:cs typeface="Arial Unicode MS" panose="020B0604020202020204" pitchFamily="34" charset="-122"/>
              </a:rPr>
              <a:t>ab initially</a:t>
            </a:r>
          </a:p>
        </p:txBody>
      </p:sp>
      <p:pic>
        <p:nvPicPr>
          <p:cNvPr id="2" name="图片 1"/>
          <p:cNvPicPr>
            <a:picLocks noChangeAspect="1"/>
          </p:cNvPicPr>
          <p:nvPr/>
        </p:nvPicPr>
        <p:blipFill>
          <a:blip r:embed="rId2"/>
          <a:stretch>
            <a:fillRect/>
          </a:stretch>
        </p:blipFill>
        <p:spPr>
          <a:xfrm>
            <a:off x="600813" y="1697395"/>
            <a:ext cx="8322110" cy="4535980"/>
          </a:xfrm>
          <a:prstGeom prst="rect">
            <a:avLst/>
          </a:prstGeom>
        </p:spPr>
      </p:pic>
    </p:spTree>
    <p:extLst>
      <p:ext uri="{BB962C8B-B14F-4D97-AF65-F5344CB8AC3E}">
        <p14:creationId xmlns:p14="http://schemas.microsoft.com/office/powerpoint/2010/main" val="2664144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36478" y="152400"/>
            <a:ext cx="9007522" cy="533400"/>
          </a:xfrm>
        </p:spPr>
        <p:txBody>
          <a:bodyPr>
            <a:normAutofit/>
          </a:body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MiRNAs affect the nuclear sparkle localization of METTL3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26" y="1679482"/>
            <a:ext cx="83439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2942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136478" y="152400"/>
            <a:ext cx="9007522" cy="533400"/>
          </a:xfrm>
        </p:spPr>
        <p:txBody>
          <a:bodyPr>
            <a:normAutofit/>
          </a:body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MiRNAs affect the binding of METTL3 on mRNAs</a:t>
            </a:r>
          </a:p>
        </p:txBody>
      </p:sp>
      <p:sp>
        <p:nvSpPr>
          <p:cNvPr id="6" name="TextBox 5"/>
          <p:cNvSpPr txBox="1"/>
          <p:nvPr/>
        </p:nvSpPr>
        <p:spPr>
          <a:xfrm>
            <a:off x="683568" y="1124744"/>
            <a:ext cx="7009739" cy="461665"/>
          </a:xfrm>
          <a:prstGeom prst="rect">
            <a:avLst/>
          </a:prstGeom>
          <a:noFill/>
        </p:spPr>
        <p:txBody>
          <a:bodyPr wrap="none" rtlCol="0">
            <a:spAutoFit/>
          </a:bodyPr>
          <a:lstStyle/>
          <a:p>
            <a:pPr marL="285750" indent="-285750">
              <a:buFont typeface="Wingdings" panose="05000000000000000000" pitchFamily="2" charset="2"/>
              <a:buChar char="Ø"/>
            </a:pPr>
            <a:r>
              <a:rPr lang="en-US" altLang="zh-CN" sz="2400" b="1" dirty="0" smtClean="0"/>
              <a:t>Knock-down Dicer impairs METTL3 binding to RNAs</a:t>
            </a:r>
            <a:endParaRPr lang="zh-CN" altLang="en-US" sz="2400" b="1" dirty="0"/>
          </a:p>
        </p:txBody>
      </p:sp>
      <p:sp>
        <p:nvSpPr>
          <p:cNvPr id="8" name="TextBox 7"/>
          <p:cNvSpPr txBox="1"/>
          <p:nvPr/>
        </p:nvSpPr>
        <p:spPr>
          <a:xfrm>
            <a:off x="683568" y="4047455"/>
            <a:ext cx="6768135" cy="461665"/>
          </a:xfrm>
          <a:prstGeom prst="rect">
            <a:avLst/>
          </a:prstGeom>
          <a:noFill/>
        </p:spPr>
        <p:txBody>
          <a:bodyPr wrap="none" rtlCol="0">
            <a:spAutoFit/>
          </a:bodyPr>
          <a:lstStyle/>
          <a:p>
            <a:pPr marL="285750" indent="-285750">
              <a:buFont typeface="Wingdings" panose="05000000000000000000" pitchFamily="2" charset="2"/>
              <a:buChar char="Ø"/>
            </a:pPr>
            <a:r>
              <a:rPr lang="en-US" altLang="zh-CN" sz="2400" b="1" dirty="0" smtClean="0"/>
              <a:t> </a:t>
            </a:r>
            <a:r>
              <a:rPr lang="en-US" altLang="zh-CN" sz="2400" b="1" dirty="0" err="1" smtClean="0"/>
              <a:t>miRNAs</a:t>
            </a:r>
            <a:r>
              <a:rPr lang="en-US" altLang="zh-CN" sz="2400" b="1" dirty="0" smtClean="0"/>
              <a:t> affect the binding of METTL3 on mRNAs</a:t>
            </a:r>
            <a:endParaRPr lang="zh-CN" altLang="en-US" sz="2400" b="1" dirty="0"/>
          </a:p>
        </p:txBody>
      </p:sp>
      <p:pic>
        <p:nvPicPr>
          <p:cNvPr id="3" name="图片 2"/>
          <p:cNvPicPr>
            <a:picLocks noChangeAspect="1"/>
          </p:cNvPicPr>
          <p:nvPr/>
        </p:nvPicPr>
        <p:blipFill>
          <a:blip r:embed="rId2"/>
          <a:stretch>
            <a:fillRect/>
          </a:stretch>
        </p:blipFill>
        <p:spPr>
          <a:xfrm>
            <a:off x="1457775" y="4554563"/>
            <a:ext cx="5785902" cy="2142451"/>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775" y="1586409"/>
            <a:ext cx="25431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281" y="1843584"/>
            <a:ext cx="28670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918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136478" y="152400"/>
            <a:ext cx="8626522" cy="533400"/>
          </a:xfrm>
        </p:spPr>
        <p:txBody>
          <a:bodyPr>
            <a:normAutofit/>
          </a:bodyPr>
          <a:lstStyle/>
          <a:p>
            <a:pPr>
              <a:defRPr/>
            </a:pPr>
            <a:r>
              <a:rPr lang="en-US" sz="2800" b="1" dirty="0">
                <a:solidFill>
                  <a:srgbClr val="800000"/>
                </a:solidFill>
                <a:latin typeface="+mn-lt"/>
                <a:ea typeface="Adobe Gothic Std B" panose="020B0800000000000000" pitchFamily="34" charset="-128"/>
                <a:cs typeface="Arial Unicode MS" panose="020B0604020202020204" pitchFamily="34" charset="-122"/>
              </a:rPr>
              <a:t>Formation of </a:t>
            </a:r>
            <a:r>
              <a:rPr lang="en-US" altLang="zh-CN" sz="2800" b="1" dirty="0">
                <a:solidFill>
                  <a:srgbClr val="800000"/>
                </a:solidFill>
                <a:ea typeface="Adobe Gothic Std B" panose="020B0800000000000000" pitchFamily="34" charset="-128"/>
                <a:cs typeface="Arial Unicode MS" panose="020B0604020202020204" pitchFamily="34" charset="-122"/>
              </a:rPr>
              <a:t>m</a:t>
            </a:r>
            <a:r>
              <a:rPr lang="en-US" altLang="zh-CN" sz="2800" b="1" baseline="30000" dirty="0">
                <a:solidFill>
                  <a:srgbClr val="800000"/>
                </a:solidFill>
                <a:ea typeface="Adobe Gothic Std B" panose="020B0800000000000000" pitchFamily="34" charset="-128"/>
                <a:cs typeface="Arial Unicode MS" panose="020B0604020202020204" pitchFamily="34" charset="-122"/>
              </a:rPr>
              <a:t>6</a:t>
            </a:r>
            <a:r>
              <a:rPr lang="en-US" altLang="zh-CN" sz="2800" b="1" dirty="0">
                <a:solidFill>
                  <a:srgbClr val="800000"/>
                </a:solidFill>
                <a:ea typeface="Adobe Gothic Std B" panose="020B0800000000000000" pitchFamily="34" charset="-128"/>
                <a:cs typeface="Arial Unicode MS" panose="020B0604020202020204" pitchFamily="34" charset="-122"/>
              </a:rPr>
              <a:t>A</a:t>
            </a:r>
            <a:r>
              <a:rPr lang="en-US" sz="2800" b="1" dirty="0" smtClean="0">
                <a:solidFill>
                  <a:srgbClr val="800000"/>
                </a:solidFill>
                <a:latin typeface="+mn-lt"/>
                <a:ea typeface="Adobe Gothic Std B" panose="020B0800000000000000" pitchFamily="34" charset="-128"/>
                <a:cs typeface="Arial Unicode MS" panose="020B0604020202020204" pitchFamily="34" charset="-122"/>
              </a:rPr>
              <a:t> </a:t>
            </a:r>
            <a:r>
              <a:rPr lang="en-US" sz="2800" b="1" dirty="0">
                <a:solidFill>
                  <a:srgbClr val="800000"/>
                </a:solidFill>
                <a:latin typeface="+mn-lt"/>
                <a:ea typeface="Adobe Gothic Std B" panose="020B0800000000000000" pitchFamily="34" charset="-128"/>
                <a:cs typeface="Arial Unicode MS" panose="020B0604020202020204" pitchFamily="34" charset="-122"/>
              </a:rPr>
              <a:t>promotes cell reprogramming</a:t>
            </a:r>
          </a:p>
        </p:txBody>
      </p:sp>
      <p:pic>
        <p:nvPicPr>
          <p:cNvPr id="2" name="图片 1"/>
          <p:cNvPicPr>
            <a:picLocks noChangeAspect="1"/>
          </p:cNvPicPr>
          <p:nvPr/>
        </p:nvPicPr>
        <p:blipFill>
          <a:blip r:embed="rId2"/>
          <a:stretch>
            <a:fillRect/>
          </a:stretch>
        </p:blipFill>
        <p:spPr>
          <a:xfrm>
            <a:off x="136478" y="1310425"/>
            <a:ext cx="8822148" cy="5077495"/>
          </a:xfrm>
          <a:prstGeom prst="rect">
            <a:avLst/>
          </a:prstGeom>
        </p:spPr>
      </p:pic>
    </p:spTree>
    <p:extLst>
      <p:ext uri="{BB962C8B-B14F-4D97-AF65-F5344CB8AC3E}">
        <p14:creationId xmlns:p14="http://schemas.microsoft.com/office/powerpoint/2010/main" val="1693301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53"/>
            <a:ext cx="9144000" cy="2680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9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30" y="2935833"/>
            <a:ext cx="1266256" cy="1754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9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027" y="4992520"/>
            <a:ext cx="1258011" cy="166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9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469" y="2934268"/>
            <a:ext cx="5476788" cy="368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424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975" y="128789"/>
            <a:ext cx="5085557" cy="6608642"/>
          </a:xfrm>
          <a:prstGeom prst="rect">
            <a:avLst/>
          </a:prstGeom>
        </p:spPr>
      </p:pic>
    </p:spTree>
    <p:extLst>
      <p:ext uri="{BB962C8B-B14F-4D97-AF65-F5344CB8AC3E}">
        <p14:creationId xmlns:p14="http://schemas.microsoft.com/office/powerpoint/2010/main" val="1249430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64704"/>
            <a:ext cx="5010869" cy="561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993" y="188640"/>
            <a:ext cx="9232527" cy="523220"/>
          </a:xfrm>
          <a:prstGeom prst="rect">
            <a:avLst/>
          </a:prstGeom>
          <a:noFill/>
        </p:spPr>
        <p:txBody>
          <a:bodyPr wrap="none" rtlCol="0">
            <a:spAutoFit/>
          </a:bodyPr>
          <a:lstStyle/>
          <a:p>
            <a:r>
              <a:rPr lang="en-US" altLang="zh-CN" sz="2800" b="1" dirty="0" smtClean="0">
                <a:solidFill>
                  <a:srgbClr val="4B0301"/>
                </a:solidFill>
              </a:rPr>
              <a:t>Majority of protein-coding genes are ubiquitously expressed </a:t>
            </a:r>
            <a:endParaRPr lang="zh-CN" altLang="en-US" sz="2800" b="1" dirty="0">
              <a:solidFill>
                <a:srgbClr val="4B0301"/>
              </a:solidFill>
            </a:endParaRPr>
          </a:p>
        </p:txBody>
      </p:sp>
      <p:sp>
        <p:nvSpPr>
          <p:cNvPr id="4" name="TextBox 3"/>
          <p:cNvSpPr txBox="1"/>
          <p:nvPr/>
        </p:nvSpPr>
        <p:spPr>
          <a:xfrm>
            <a:off x="5178843" y="6453336"/>
            <a:ext cx="3947556" cy="369332"/>
          </a:xfrm>
          <a:prstGeom prst="rect">
            <a:avLst/>
          </a:prstGeom>
          <a:noFill/>
        </p:spPr>
        <p:txBody>
          <a:bodyPr wrap="none" rtlCol="0">
            <a:spAutoFit/>
          </a:bodyPr>
          <a:lstStyle/>
          <a:p>
            <a:r>
              <a:rPr lang="en-US" altLang="zh-CN" b="1" dirty="0" err="1" smtClean="0"/>
              <a:t>Ramskold</a:t>
            </a:r>
            <a:r>
              <a:rPr lang="en-US" altLang="zh-CN" b="1" dirty="0" smtClean="0"/>
              <a:t> et al. (2009) </a:t>
            </a:r>
            <a:r>
              <a:rPr lang="en-US" altLang="zh-CN" b="1" dirty="0" err="1" smtClean="0"/>
              <a:t>PLoS</a:t>
            </a:r>
            <a:r>
              <a:rPr lang="en-US" altLang="zh-CN" b="1" dirty="0" smtClean="0"/>
              <a:t> Comp. Biol.</a:t>
            </a:r>
            <a:endParaRPr lang="zh-CN" altLang="en-US" b="1" dirty="0"/>
          </a:p>
        </p:txBody>
      </p:sp>
    </p:spTree>
    <p:extLst>
      <p:ext uri="{BB962C8B-B14F-4D97-AF65-F5344CB8AC3E}">
        <p14:creationId xmlns:p14="http://schemas.microsoft.com/office/powerpoint/2010/main" val="3869093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136479" y="152400"/>
            <a:ext cx="8626522" cy="533400"/>
          </a:xfrm>
        </p:spPr>
        <p:txBody>
          <a:bodyPr>
            <a:noAutofit/>
          </a:bodyPr>
          <a:lstStyle/>
          <a:p>
            <a:pPr>
              <a:defRPr/>
            </a:pPr>
            <a:r>
              <a:rPr lang="en-US" altLang="zh-CN" sz="3600" b="1" dirty="0">
                <a:solidFill>
                  <a:srgbClr val="800000"/>
                </a:solidFill>
                <a:latin typeface="Calibri" pitchFamily="34" charset="0"/>
                <a:ea typeface="黑体" panose="02010609060101010101" pitchFamily="49" charset="-122"/>
                <a:cs typeface="Calibri" pitchFamily="34" charset="0"/>
              </a:rPr>
              <a:t>Acknowledgements</a:t>
            </a:r>
            <a:endParaRPr lang="en-US" sz="3600" b="1" dirty="0">
              <a:solidFill>
                <a:srgbClr val="800000"/>
              </a:solidFill>
              <a:latin typeface="Calibri" pitchFamily="34" charset="0"/>
              <a:ea typeface="黑体" panose="02010609060101010101" pitchFamily="49" charset="-122"/>
              <a:cs typeface="Calibri" pitchFamily="34" charset="0"/>
            </a:endParaRPr>
          </a:p>
        </p:txBody>
      </p:sp>
      <p:sp>
        <p:nvSpPr>
          <p:cNvPr id="6" name="TextBox 5"/>
          <p:cNvSpPr txBox="1"/>
          <p:nvPr/>
        </p:nvSpPr>
        <p:spPr>
          <a:xfrm>
            <a:off x="1181392" y="957273"/>
            <a:ext cx="2454504" cy="430881"/>
          </a:xfrm>
          <a:prstGeom prst="rect">
            <a:avLst/>
          </a:prstGeom>
          <a:noFill/>
        </p:spPr>
        <p:txBody>
          <a:bodyPr wrap="none" lIns="91433" tIns="45717" rIns="91433" bIns="45717" rtlCol="0">
            <a:spAutoFit/>
          </a:bodyPr>
          <a:lstStyle/>
          <a:p>
            <a:r>
              <a:rPr lang="zh-CN" altLang="en-US" sz="2200" b="1" dirty="0">
                <a:solidFill>
                  <a:srgbClr val="800000"/>
                </a:solidFill>
                <a:latin typeface="黑体" panose="02010609060101010101" pitchFamily="49" charset="-122"/>
                <a:ea typeface="黑体" panose="02010609060101010101" pitchFamily="49" charset="-122"/>
              </a:rPr>
              <a:t>中科院遗传发育所</a:t>
            </a:r>
          </a:p>
        </p:txBody>
      </p:sp>
      <p:sp>
        <p:nvSpPr>
          <p:cNvPr id="7" name="TextBox 6"/>
          <p:cNvSpPr txBox="1"/>
          <p:nvPr/>
        </p:nvSpPr>
        <p:spPr>
          <a:xfrm>
            <a:off x="1214810" y="1428735"/>
            <a:ext cx="1747580" cy="1257198"/>
          </a:xfrm>
          <a:prstGeom prst="rect">
            <a:avLst/>
          </a:prstGeom>
          <a:noFill/>
        </p:spPr>
        <p:txBody>
          <a:bodyPr wrap="none" lIns="91433" tIns="45717" rIns="91433" bIns="45717" rtlCol="0">
            <a:spAutoFit/>
          </a:bodyPr>
          <a:lstStyle/>
          <a:p>
            <a:pPr>
              <a:lnSpc>
                <a:spcPct val="120000"/>
              </a:lnSpc>
            </a:pPr>
            <a:r>
              <a:rPr lang="zh-CN" altLang="en-US" sz="2200" b="1" dirty="0">
                <a:latin typeface="黑体" panose="02010609060101010101" pitchFamily="49" charset="-122"/>
                <a:ea typeface="黑体" panose="02010609060101010101" pitchFamily="49" charset="-122"/>
              </a:rPr>
              <a:t>陈  </a:t>
            </a:r>
            <a:r>
              <a:rPr lang="zh-CN" altLang="en-US" sz="2200" b="1" dirty="0" smtClean="0">
                <a:latin typeface="黑体" panose="02010609060101010101" pitchFamily="49" charset="-122"/>
                <a:ea typeface="黑体" panose="02010609060101010101" pitchFamily="49" charset="-122"/>
              </a:rPr>
              <a:t>同 </a:t>
            </a:r>
            <a:r>
              <a:rPr lang="zh-CN" altLang="en-US" sz="2200" b="1" dirty="0">
                <a:latin typeface="黑体" panose="02010609060101010101" pitchFamily="49" charset="-122"/>
                <a:ea typeface="黑体" panose="02010609060101010101" pitchFamily="49" charset="-122"/>
              </a:rPr>
              <a:t>博士</a:t>
            </a:r>
            <a:endParaRPr lang="en-US" altLang="zh-CN" sz="2200" b="1" dirty="0">
              <a:latin typeface="黑体" panose="02010609060101010101" pitchFamily="49" charset="-122"/>
              <a:ea typeface="黑体" panose="02010609060101010101" pitchFamily="49" charset="-122"/>
            </a:endParaRPr>
          </a:p>
          <a:p>
            <a:pPr>
              <a:lnSpc>
                <a:spcPct val="120000"/>
              </a:lnSpc>
            </a:pPr>
            <a:r>
              <a:rPr lang="zh-CN" altLang="en-US" sz="2200" b="1" dirty="0" smtClean="0">
                <a:latin typeface="黑体" panose="02010609060101010101" pitchFamily="49" charset="-122"/>
                <a:ea typeface="黑体" panose="02010609060101010101" pitchFamily="49" charset="-122"/>
              </a:rPr>
              <a:t>冯桂海 </a:t>
            </a:r>
            <a:r>
              <a:rPr lang="zh-CN" altLang="en-US" sz="2200" b="1" dirty="0">
                <a:latin typeface="黑体" panose="02010609060101010101" pitchFamily="49" charset="-122"/>
                <a:ea typeface="黑体" panose="02010609060101010101" pitchFamily="49" charset="-122"/>
              </a:rPr>
              <a:t>博士</a:t>
            </a:r>
            <a:endParaRPr lang="en-US" altLang="zh-CN" sz="2200" b="1" dirty="0">
              <a:latin typeface="黑体" panose="02010609060101010101" pitchFamily="49" charset="-122"/>
              <a:ea typeface="黑体" panose="02010609060101010101" pitchFamily="49" charset="-122"/>
            </a:endParaRPr>
          </a:p>
          <a:p>
            <a:pPr>
              <a:lnSpc>
                <a:spcPct val="120000"/>
              </a:lnSpc>
            </a:pPr>
            <a:r>
              <a:rPr lang="zh-CN" altLang="en-US" sz="2200" b="1" dirty="0">
                <a:latin typeface="黑体" panose="02010609060101010101" pitchFamily="49" charset="-122"/>
                <a:ea typeface="黑体" panose="02010609060101010101" pitchFamily="49" charset="-122"/>
              </a:rPr>
              <a:t>王  猛 博士</a:t>
            </a:r>
          </a:p>
        </p:txBody>
      </p:sp>
      <p:sp>
        <p:nvSpPr>
          <p:cNvPr id="8" name="TextBox 7"/>
          <p:cNvSpPr txBox="1"/>
          <p:nvPr/>
        </p:nvSpPr>
        <p:spPr>
          <a:xfrm>
            <a:off x="1141191" y="2924944"/>
            <a:ext cx="1887041" cy="430881"/>
          </a:xfrm>
          <a:prstGeom prst="rect">
            <a:avLst/>
          </a:prstGeom>
          <a:noFill/>
        </p:spPr>
        <p:txBody>
          <a:bodyPr wrap="none" lIns="91433" tIns="45717" rIns="91433" bIns="45717" rtlCol="0">
            <a:spAutoFit/>
          </a:bodyPr>
          <a:lstStyle/>
          <a:p>
            <a:r>
              <a:rPr lang="zh-CN" altLang="en-US" sz="2200" b="1" dirty="0">
                <a:solidFill>
                  <a:srgbClr val="800000"/>
                </a:solidFill>
                <a:latin typeface="黑体" panose="02010609060101010101" pitchFamily="49" charset="-122"/>
                <a:ea typeface="黑体" panose="02010609060101010101" pitchFamily="49" charset="-122"/>
              </a:rPr>
              <a:t>中科院动物所</a:t>
            </a:r>
          </a:p>
        </p:txBody>
      </p:sp>
      <p:sp>
        <p:nvSpPr>
          <p:cNvPr id="9" name="TextBox 8"/>
          <p:cNvSpPr txBox="1"/>
          <p:nvPr/>
        </p:nvSpPr>
        <p:spPr>
          <a:xfrm>
            <a:off x="1171050" y="3346225"/>
            <a:ext cx="2031311" cy="430881"/>
          </a:xfrm>
          <a:prstGeom prst="rect">
            <a:avLst/>
          </a:prstGeom>
          <a:noFill/>
        </p:spPr>
        <p:txBody>
          <a:bodyPr wrap="none" lIns="91433" tIns="45717" rIns="91433" bIns="45717" rtlCol="0">
            <a:spAutoFit/>
          </a:bodyPr>
          <a:lstStyle/>
          <a:p>
            <a:r>
              <a:rPr lang="zh-CN" altLang="en-US" sz="2200" b="1" dirty="0">
                <a:latin typeface="黑体" panose="02010609060101010101" pitchFamily="49" charset="-122"/>
                <a:ea typeface="黑体" panose="02010609060101010101" pitchFamily="49" charset="-122"/>
              </a:rPr>
              <a:t>周  琪 研究员</a:t>
            </a:r>
          </a:p>
        </p:txBody>
      </p:sp>
      <p:sp>
        <p:nvSpPr>
          <p:cNvPr id="10" name="TextBox 9"/>
          <p:cNvSpPr txBox="1"/>
          <p:nvPr/>
        </p:nvSpPr>
        <p:spPr>
          <a:xfrm>
            <a:off x="1165415" y="3772774"/>
            <a:ext cx="1747580" cy="430881"/>
          </a:xfrm>
          <a:prstGeom prst="rect">
            <a:avLst/>
          </a:prstGeom>
          <a:noFill/>
        </p:spPr>
        <p:txBody>
          <a:bodyPr wrap="none" lIns="91433" tIns="45717" rIns="91433" bIns="45717" rtlCol="0">
            <a:spAutoFit/>
          </a:bodyPr>
          <a:lstStyle/>
          <a:p>
            <a:r>
              <a:rPr lang="zh-CN" altLang="en-US" sz="2200" b="1" dirty="0">
                <a:latin typeface="黑体" panose="02010609060101010101" pitchFamily="49" charset="-122"/>
                <a:ea typeface="黑体" panose="02010609060101010101" pitchFamily="49" charset="-122"/>
              </a:rPr>
              <a:t>张  映 博士</a:t>
            </a:r>
          </a:p>
        </p:txBody>
      </p:sp>
      <p:sp>
        <p:nvSpPr>
          <p:cNvPr id="11" name="TextBox 10"/>
          <p:cNvSpPr txBox="1"/>
          <p:nvPr/>
        </p:nvSpPr>
        <p:spPr>
          <a:xfrm>
            <a:off x="1093407" y="4581128"/>
            <a:ext cx="2170773" cy="430881"/>
          </a:xfrm>
          <a:prstGeom prst="rect">
            <a:avLst/>
          </a:prstGeom>
          <a:noFill/>
        </p:spPr>
        <p:txBody>
          <a:bodyPr wrap="none" lIns="91433" tIns="45717" rIns="91433" bIns="45717" rtlCol="0">
            <a:spAutoFit/>
          </a:bodyPr>
          <a:lstStyle/>
          <a:p>
            <a:r>
              <a:rPr lang="zh-CN" altLang="en-US" sz="2200" b="1" dirty="0">
                <a:solidFill>
                  <a:srgbClr val="800000"/>
                </a:solidFill>
                <a:latin typeface="黑体" panose="02010609060101010101" pitchFamily="49" charset="-122"/>
                <a:ea typeface="黑体" panose="02010609060101010101" pitchFamily="49" charset="-122"/>
              </a:rPr>
              <a:t>中科院基因组所</a:t>
            </a:r>
          </a:p>
        </p:txBody>
      </p:sp>
      <p:sp>
        <p:nvSpPr>
          <p:cNvPr id="12" name="TextBox 11"/>
          <p:cNvSpPr txBox="1"/>
          <p:nvPr/>
        </p:nvSpPr>
        <p:spPr>
          <a:xfrm>
            <a:off x="1157268" y="5034344"/>
            <a:ext cx="2029709" cy="430881"/>
          </a:xfrm>
          <a:prstGeom prst="rect">
            <a:avLst/>
          </a:prstGeom>
          <a:noFill/>
        </p:spPr>
        <p:txBody>
          <a:bodyPr wrap="none" lIns="91433" tIns="45717" rIns="91433" bIns="45717" rtlCol="0">
            <a:spAutoFit/>
          </a:bodyPr>
          <a:lstStyle/>
          <a:p>
            <a:r>
              <a:rPr lang="zh-CN" altLang="en-US" sz="2200" b="1" dirty="0">
                <a:latin typeface="黑体" panose="02010609060101010101" pitchFamily="49" charset="-122"/>
                <a:ea typeface="黑体" panose="02010609060101010101" pitchFamily="49" charset="-122"/>
              </a:rPr>
              <a:t>杨运桂 研究员</a:t>
            </a:r>
          </a:p>
        </p:txBody>
      </p:sp>
      <p:sp>
        <p:nvSpPr>
          <p:cNvPr id="13" name="TextBox 12"/>
          <p:cNvSpPr txBox="1"/>
          <p:nvPr/>
        </p:nvSpPr>
        <p:spPr>
          <a:xfrm>
            <a:off x="1154990" y="5395869"/>
            <a:ext cx="1035847" cy="904857"/>
          </a:xfrm>
          <a:prstGeom prst="rect">
            <a:avLst/>
          </a:prstGeom>
          <a:noFill/>
        </p:spPr>
        <p:txBody>
          <a:bodyPr wrap="none" lIns="91433" tIns="45717" rIns="91433" bIns="45717" rtlCol="0">
            <a:spAutoFit/>
          </a:bodyPr>
          <a:lstStyle/>
          <a:p>
            <a:pPr>
              <a:lnSpc>
                <a:spcPct val="120000"/>
              </a:lnSpc>
            </a:pPr>
            <a:r>
              <a:rPr lang="zh-CN" altLang="en-US" sz="2200" b="1" dirty="0">
                <a:latin typeface="黑体" panose="02010609060101010101" pitchFamily="49" charset="-122"/>
                <a:ea typeface="黑体" panose="02010609060101010101" pitchFamily="49" charset="-122"/>
              </a:rPr>
              <a:t>郝亚娟</a:t>
            </a:r>
            <a:endParaRPr lang="en-US" altLang="zh-CN" sz="2200" b="1" dirty="0">
              <a:latin typeface="黑体" panose="02010609060101010101" pitchFamily="49" charset="-122"/>
              <a:ea typeface="黑体" panose="02010609060101010101" pitchFamily="49" charset="-122"/>
            </a:endParaRPr>
          </a:p>
          <a:p>
            <a:pPr>
              <a:lnSpc>
                <a:spcPct val="120000"/>
              </a:lnSpc>
            </a:pPr>
            <a:r>
              <a:rPr lang="zh-CN" altLang="en-US" sz="2200" b="1" dirty="0">
                <a:latin typeface="黑体" panose="02010609060101010101" pitchFamily="49" charset="-122"/>
                <a:ea typeface="黑体" panose="02010609060101010101" pitchFamily="49" charset="-122"/>
              </a:rPr>
              <a:t>李苗苗</a:t>
            </a:r>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825142"/>
            <a:ext cx="2520280" cy="77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508104" y="1052736"/>
            <a:ext cx="926843" cy="400103"/>
          </a:xfrm>
          <a:prstGeom prst="rect">
            <a:avLst/>
          </a:prstGeom>
          <a:noFill/>
        </p:spPr>
        <p:txBody>
          <a:bodyPr wrap="none" lIns="91433" tIns="45717" rIns="91433" bIns="45717" rtlCol="0">
            <a:spAutoFit/>
          </a:bodyPr>
          <a:lstStyle/>
          <a:p>
            <a:r>
              <a:rPr lang="en-US" altLang="zh-CN" sz="2000" b="1" dirty="0">
                <a:latin typeface="Arial Unicode MS" pitchFamily="34" charset="-122"/>
                <a:ea typeface="Arial Unicode MS" pitchFamily="34" charset="-122"/>
                <a:cs typeface="Arial Unicode MS" pitchFamily="34" charset="-122"/>
              </a:rPr>
              <a:t>MOST</a:t>
            </a:r>
            <a:endParaRPr lang="zh-CN" altLang="en-US" sz="2000" b="1" dirty="0">
              <a:latin typeface="Arial Unicode MS" pitchFamily="34" charset="-122"/>
              <a:ea typeface="Arial Unicode MS" pitchFamily="34" charset="-122"/>
              <a:cs typeface="Arial Unicode MS" pitchFamily="34" charset="-122"/>
            </a:endParaRPr>
          </a:p>
        </p:txBody>
      </p:sp>
      <p:sp>
        <p:nvSpPr>
          <p:cNvPr id="18" name="TextBox 17"/>
          <p:cNvSpPr txBox="1"/>
          <p:nvPr/>
        </p:nvSpPr>
        <p:spPr>
          <a:xfrm>
            <a:off x="5557339" y="2425032"/>
            <a:ext cx="713643" cy="400103"/>
          </a:xfrm>
          <a:prstGeom prst="rect">
            <a:avLst/>
          </a:prstGeom>
          <a:noFill/>
        </p:spPr>
        <p:txBody>
          <a:bodyPr wrap="none" lIns="91433" tIns="45717" rIns="91433" bIns="45717" rtlCol="0">
            <a:spAutoFit/>
          </a:bodyPr>
          <a:lstStyle/>
          <a:p>
            <a:r>
              <a:rPr lang="en-US" altLang="zh-CN" sz="2000" b="1" dirty="0">
                <a:latin typeface="Arial Unicode MS" pitchFamily="34" charset="-122"/>
                <a:ea typeface="Arial Unicode MS" pitchFamily="34" charset="-122"/>
                <a:cs typeface="Arial Unicode MS" pitchFamily="34" charset="-122"/>
              </a:rPr>
              <a:t>CAS</a:t>
            </a:r>
            <a:endParaRPr lang="zh-CN" altLang="en-US" sz="2000" b="1"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5557339" y="3861048"/>
            <a:ext cx="885165" cy="400103"/>
          </a:xfrm>
          <a:prstGeom prst="rect">
            <a:avLst/>
          </a:prstGeom>
          <a:noFill/>
        </p:spPr>
        <p:txBody>
          <a:bodyPr wrap="none" lIns="91433" tIns="45717" rIns="91433" bIns="45717" rtlCol="0">
            <a:spAutoFit/>
          </a:bodyPr>
          <a:lstStyle/>
          <a:p>
            <a:r>
              <a:rPr lang="en-US" altLang="zh-CN" sz="2000" b="1" dirty="0">
                <a:latin typeface="Arial Unicode MS" pitchFamily="34" charset="-122"/>
                <a:ea typeface="Arial Unicode MS" pitchFamily="34" charset="-122"/>
                <a:cs typeface="Arial Unicode MS" pitchFamily="34" charset="-122"/>
              </a:rPr>
              <a:t>NSFC</a:t>
            </a:r>
            <a:endParaRPr lang="zh-CN" altLang="en-US" sz="2000" b="1" dirty="0">
              <a:latin typeface="Arial Unicode MS" pitchFamily="34" charset="-122"/>
              <a:ea typeface="Arial Unicode MS" pitchFamily="34" charset="-122"/>
              <a:cs typeface="Arial Unicode MS" pitchFamily="34" charset="-122"/>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292" y="1469517"/>
            <a:ext cx="3325519" cy="55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334" y="4333087"/>
            <a:ext cx="3263935" cy="57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descr="12m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44993">
            <a:off x="7554059" y="5252611"/>
            <a:ext cx="1277627" cy="1277627"/>
          </a:xfrm>
          <a:prstGeom prst="rect">
            <a:avLst/>
          </a:prstGeom>
          <a:noFill/>
          <a:extLst>
            <a:ext uri="{909E8E84-426E-40DD-AFC4-6F175D3DCCD1}">
              <a14:hiddenFill xmlns:a14="http://schemas.microsoft.com/office/drawing/2010/main">
                <a:solidFill>
                  <a:srgbClr val="FFFFFF"/>
                </a:solidFill>
              </a14:hiddenFill>
            </a:ext>
          </a:extLst>
        </p:spPr>
      </p:pic>
      <p:sp>
        <p:nvSpPr>
          <p:cNvPr id="23" name="WordArt 9"/>
          <p:cNvSpPr>
            <a:spLocks noChangeArrowheads="1" noChangeShapeType="1" noTextEdit="1"/>
          </p:cNvSpPr>
          <p:nvPr/>
        </p:nvSpPr>
        <p:spPr bwMode="auto">
          <a:xfrm>
            <a:off x="4742292" y="5395869"/>
            <a:ext cx="2489497" cy="747830"/>
          </a:xfrm>
          <a:prstGeom prst="rect">
            <a:avLst/>
          </a:prstGeom>
        </p:spPr>
        <p:txBody>
          <a:bodyPr wrap="none" fromWordArt="1">
            <a:prstTxWarp prst="textSlantUp">
              <a:avLst>
                <a:gd name="adj" fmla="val 32056"/>
              </a:avLst>
            </a:prstTxWarp>
          </a:bodyPr>
          <a:lstStyle/>
          <a:p>
            <a:pPr algn="ctr"/>
            <a:r>
              <a:rPr lang="en-US" altLang="zh-CN"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Thank you !</a:t>
            </a:r>
            <a:endParaRPr lang="zh-CN" alt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endParaRPr>
          </a:p>
        </p:txBody>
      </p:sp>
    </p:spTree>
    <p:extLst>
      <p:ext uri="{BB962C8B-B14F-4D97-AF65-F5344CB8AC3E}">
        <p14:creationId xmlns:p14="http://schemas.microsoft.com/office/powerpoint/2010/main" val="1884051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64" y="476672"/>
            <a:ext cx="2635850" cy="584775"/>
          </a:xfrm>
          <a:prstGeom prst="rect">
            <a:avLst/>
          </a:prstGeom>
          <a:noFill/>
        </p:spPr>
        <p:txBody>
          <a:bodyPr wrap="none" rtlCol="0">
            <a:spAutoFit/>
          </a:bodyPr>
          <a:lstStyle/>
          <a:p>
            <a:r>
              <a:rPr lang="en-US" altLang="zh-CN" sz="3200" b="1" dirty="0" smtClean="0">
                <a:solidFill>
                  <a:srgbClr val="4B0301"/>
                </a:solidFill>
              </a:rPr>
              <a:t>Our Questions</a:t>
            </a:r>
            <a:endParaRPr lang="zh-CN" altLang="en-US" sz="3200" b="1" dirty="0">
              <a:solidFill>
                <a:srgbClr val="4B0301"/>
              </a:solidFill>
            </a:endParaRPr>
          </a:p>
        </p:txBody>
      </p:sp>
      <p:pic>
        <p:nvPicPr>
          <p:cNvPr id="5" name="Picture 6" descr="E:\Xiujie\Useful figures\ques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840" y="3573016"/>
            <a:ext cx="2309885" cy="2797622"/>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8"/>
          <p:cNvSpPr>
            <a:spLocks noChangeArrowheads="1" noChangeShapeType="1" noTextEdit="1"/>
          </p:cNvSpPr>
          <p:nvPr/>
        </p:nvSpPr>
        <p:spPr bwMode="auto">
          <a:xfrm>
            <a:off x="547688" y="2123871"/>
            <a:ext cx="423912" cy="536848"/>
          </a:xfrm>
          <a:prstGeom prst="rect">
            <a:avLst/>
          </a:prstGeom>
        </p:spPr>
        <p:txBody>
          <a:bodyPr wrap="none" fromWordArt="1">
            <a:prstTxWarp prst="textPlain">
              <a:avLst>
                <a:gd name="adj" fmla="val 50000"/>
              </a:avLst>
            </a:prstTxWarp>
          </a:bodyPr>
          <a:lstStyle/>
          <a:p>
            <a:pPr algn="ctr"/>
            <a:r>
              <a:rPr lang="en-US" altLang="zh-CN" sz="3600" kern="10" dirty="0">
                <a:ln w="19050">
                  <a:solidFill>
                    <a:srgbClr val="CC9900"/>
                  </a:solidFill>
                  <a:round/>
                  <a:headEnd/>
                  <a:tailEnd/>
                </a:ln>
                <a:solidFill>
                  <a:srgbClr val="800000"/>
                </a:solidFill>
                <a:effectLst>
                  <a:outerShdw dist="35921" dir="2700000" algn="ctr" rotWithShape="0">
                    <a:srgbClr val="990000"/>
                  </a:outerShdw>
                </a:effectLst>
                <a:latin typeface="Arial Black"/>
              </a:rPr>
              <a:t>?</a:t>
            </a:r>
            <a:endParaRPr lang="zh-CN" altLang="en-US" sz="3600" kern="10" dirty="0">
              <a:ln w="19050">
                <a:solidFill>
                  <a:srgbClr val="CC9900"/>
                </a:solidFill>
                <a:round/>
                <a:headEnd/>
                <a:tailEnd/>
              </a:ln>
              <a:solidFill>
                <a:srgbClr val="800000"/>
              </a:solidFill>
              <a:effectLst>
                <a:outerShdw dist="35921" dir="2700000" algn="ctr" rotWithShape="0">
                  <a:srgbClr val="990000"/>
                </a:outerShdw>
              </a:effectLst>
              <a:latin typeface="Arial Black"/>
            </a:endParaRPr>
          </a:p>
        </p:txBody>
      </p:sp>
      <p:sp>
        <p:nvSpPr>
          <p:cNvPr id="7" name="TextBox 6"/>
          <p:cNvSpPr txBox="1"/>
          <p:nvPr/>
        </p:nvSpPr>
        <p:spPr>
          <a:xfrm>
            <a:off x="1187624" y="1940639"/>
            <a:ext cx="6776470" cy="830997"/>
          </a:xfrm>
          <a:prstGeom prst="rect">
            <a:avLst/>
          </a:prstGeom>
          <a:noFill/>
        </p:spPr>
        <p:txBody>
          <a:bodyPr wrap="none" rtlCol="0">
            <a:spAutoFit/>
          </a:bodyPr>
          <a:lstStyle/>
          <a:p>
            <a:r>
              <a:rPr lang="en-US" altLang="zh-CN" sz="2400" b="1" dirty="0" smtClean="0"/>
              <a:t>How are ubiquitously expressed genes regulated to </a:t>
            </a:r>
          </a:p>
          <a:p>
            <a:r>
              <a:rPr lang="en-US" altLang="zh-CN" sz="2400" b="1" dirty="0"/>
              <a:t>p</a:t>
            </a:r>
            <a:r>
              <a:rPr lang="en-US" altLang="zh-CN" sz="2400" b="1" dirty="0" smtClean="0"/>
              <a:t>articipate in cell type specific networks?  </a:t>
            </a:r>
            <a:endParaRPr lang="zh-CN" altLang="en-US" sz="2400" b="1" dirty="0"/>
          </a:p>
        </p:txBody>
      </p:sp>
    </p:spTree>
    <p:extLst>
      <p:ext uri="{BB962C8B-B14F-4D97-AF65-F5344CB8AC3E}">
        <p14:creationId xmlns:p14="http://schemas.microsoft.com/office/powerpoint/2010/main" val="2712256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0" y="0"/>
            <a:ext cx="9144000" cy="8572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3200" b="1" dirty="0">
                <a:solidFill>
                  <a:srgbClr val="4B0301"/>
                </a:solidFill>
              </a:rPr>
              <a:t>Alternative splicing is commonly seen in human </a:t>
            </a:r>
            <a:r>
              <a:rPr lang="en-US" altLang="zh-CN" sz="3200" b="1" dirty="0" err="1">
                <a:solidFill>
                  <a:srgbClr val="4B0301"/>
                </a:solidFill>
              </a:rPr>
              <a:t>transcriptomes</a:t>
            </a:r>
            <a:endParaRPr lang="zh-CN" altLang="en-US" sz="3200" b="1" dirty="0">
              <a:solidFill>
                <a:srgbClr val="4B0301"/>
              </a:solidFill>
            </a:endParaRPr>
          </a:p>
        </p:txBody>
      </p:sp>
      <p:sp>
        <p:nvSpPr>
          <p:cNvPr id="9" name="TextBox 8"/>
          <p:cNvSpPr txBox="1"/>
          <p:nvPr/>
        </p:nvSpPr>
        <p:spPr>
          <a:xfrm>
            <a:off x="3143240" y="6519446"/>
            <a:ext cx="6000760" cy="338554"/>
          </a:xfrm>
          <a:prstGeom prst="rect">
            <a:avLst/>
          </a:prstGeom>
          <a:noFill/>
        </p:spPr>
        <p:txBody>
          <a:bodyPr wrap="square" rtlCol="0">
            <a:spAutoFit/>
          </a:bodyPr>
          <a:lstStyle/>
          <a:p>
            <a:pPr algn="r"/>
            <a:r>
              <a:rPr lang="en-US" sz="1600" b="1" dirty="0" smtClean="0">
                <a:latin typeface="Arial" pitchFamily="34" charset="0"/>
                <a:cs typeface="Arial" pitchFamily="34" charset="0"/>
              </a:rPr>
              <a:t>Picture cited from </a:t>
            </a:r>
            <a:r>
              <a:rPr lang="en-US" sz="1600" b="1" i="1" dirty="0" smtClean="0">
                <a:latin typeface="Arial" pitchFamily="34" charset="0"/>
                <a:cs typeface="Arial" pitchFamily="34" charset="0"/>
              </a:rPr>
              <a:t>Creation Wiki</a:t>
            </a:r>
            <a:endParaRPr lang="zh-CN" altLang="en-US" sz="1600" b="1" i="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5912321" cy="523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srcRect/>
          <a:stretch>
            <a:fillRect/>
          </a:stretch>
        </p:blipFill>
        <p:spPr bwMode="auto">
          <a:xfrm>
            <a:off x="1547664" y="1196752"/>
            <a:ext cx="6264696" cy="4958122"/>
          </a:xfrm>
          <a:prstGeom prst="rect">
            <a:avLst/>
          </a:prstGeom>
          <a:noFill/>
          <a:ln w="9525">
            <a:noFill/>
            <a:miter lim="800000"/>
            <a:headEnd/>
            <a:tailEnd/>
          </a:ln>
          <a:effectLst/>
        </p:spPr>
      </p:pic>
      <p:sp>
        <p:nvSpPr>
          <p:cNvPr id="6" name="TextBox 5"/>
          <p:cNvSpPr txBox="1"/>
          <p:nvPr/>
        </p:nvSpPr>
        <p:spPr>
          <a:xfrm>
            <a:off x="5652120" y="6309320"/>
            <a:ext cx="3338286" cy="369332"/>
          </a:xfrm>
          <a:prstGeom prst="rect">
            <a:avLst/>
          </a:prstGeom>
          <a:noFill/>
        </p:spPr>
        <p:txBody>
          <a:bodyPr wrap="square" rtlCol="0">
            <a:spAutoFit/>
          </a:bodyPr>
          <a:lstStyle/>
          <a:p>
            <a:r>
              <a:rPr lang="en-US" b="1" dirty="0" smtClean="0"/>
              <a:t>Mathieu </a:t>
            </a:r>
            <a:r>
              <a:rPr lang="en-US" b="1" dirty="0" err="1" smtClean="0"/>
              <a:t>Gabut</a:t>
            </a:r>
            <a:r>
              <a:rPr lang="en-US" b="1" dirty="0" smtClean="0"/>
              <a:t> </a:t>
            </a:r>
            <a:r>
              <a:rPr lang="en-US" b="1" i="1" dirty="0" smtClean="0"/>
              <a:t>et al, </a:t>
            </a:r>
            <a:r>
              <a:rPr lang="en-US" b="1" dirty="0" smtClean="0"/>
              <a:t>Cell (2011)</a:t>
            </a:r>
          </a:p>
        </p:txBody>
      </p:sp>
      <p:sp>
        <p:nvSpPr>
          <p:cNvPr id="2" name="TextBox 1"/>
          <p:cNvSpPr txBox="1"/>
          <p:nvPr/>
        </p:nvSpPr>
        <p:spPr>
          <a:xfrm>
            <a:off x="248899" y="332656"/>
            <a:ext cx="8859605" cy="461665"/>
          </a:xfrm>
          <a:prstGeom prst="rect">
            <a:avLst/>
          </a:prstGeom>
          <a:noFill/>
        </p:spPr>
        <p:txBody>
          <a:bodyPr wrap="none" rtlCol="0">
            <a:spAutoFit/>
          </a:bodyPr>
          <a:lstStyle/>
          <a:p>
            <a:r>
              <a:rPr lang="en-US" altLang="zh-CN" sz="2400" b="1" dirty="0" smtClean="0">
                <a:solidFill>
                  <a:srgbClr val="4B0301"/>
                </a:solidFill>
              </a:rPr>
              <a:t>FOXP1 uses alternative transcript in ES cells to regulate </a:t>
            </a:r>
            <a:r>
              <a:rPr lang="en-US" altLang="zh-CN" sz="2400" b="1" dirty="0" err="1" smtClean="0">
                <a:solidFill>
                  <a:srgbClr val="4B0301"/>
                </a:solidFill>
              </a:rPr>
              <a:t>pluripotency</a:t>
            </a:r>
            <a:endParaRPr lang="zh-CN" altLang="en-US" sz="2400" b="1" dirty="0">
              <a:solidFill>
                <a:srgbClr val="4B030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818197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293096"/>
            <a:ext cx="7028165" cy="212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915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TotalTime>
  <Words>1051</Words>
  <Application>Microsoft Office PowerPoint</Application>
  <PresentationFormat>全屏显示(4:3)</PresentationFormat>
  <Paragraphs>169</Paragraphs>
  <Slides>50</Slides>
  <Notes>5</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Office 主题</vt:lpstr>
      <vt:lpstr>Ubiquitously expressed genes participate in  cell-specific functions via alternative promoter usage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Identified 110 mouse ES cell specific SATS transcripts  from 104 ubiquitously expressed genes</vt:lpstr>
      <vt:lpstr>mESC-specific expression of SATS isoforms</vt:lpstr>
      <vt:lpstr>mESC-specific expression of SATS isoforms</vt:lpstr>
      <vt:lpstr>mESC-specific regulation of SATS isoforms</vt:lpstr>
      <vt:lpstr>Promoters of SATS isoforms are enriched of  pluripotency factor binding sites</vt:lpstr>
      <vt:lpstr>Sox2, Oct4 and Nanog tend to co-regulate  the expression of SATS isoforms</vt:lpstr>
      <vt:lpstr>PowerPoint 演示文稿</vt:lpstr>
      <vt:lpstr>Knocking-down Sox2, Oct4 and Nanog reduces the expression of SATS isoforms</vt:lpstr>
      <vt:lpstr>Expression of SATS isoforms tend to increase  gene expression</vt:lpstr>
      <vt:lpstr>61.8% SATS isoforms encode proteins with altered ORFs</vt:lpstr>
      <vt:lpstr>Many genes with SATS isoforms have essential functions</vt:lpstr>
      <vt:lpstr>Functional study of Nmnat2 SATS isoform  </vt:lpstr>
      <vt:lpstr>Expression of Nmnat2 SATS isoform are regulated by pluripotency factors </vt:lpstr>
      <vt:lpstr>Knocking-down Nmnat2 SATS isoform induces  mESC differentiation </vt:lpstr>
      <vt:lpstr>Conclusion </vt:lpstr>
      <vt:lpstr>PowerPoint 演示文稿</vt:lpstr>
      <vt:lpstr>PowerPoint 演示文稿</vt:lpstr>
      <vt:lpstr>PowerPoint 演示文稿</vt:lpstr>
      <vt:lpstr>PowerPoint 演示文稿</vt:lpstr>
      <vt:lpstr>PowerPoint 演示文稿</vt:lpstr>
      <vt:lpstr>N6-Methyladenosine (m6A ) </vt:lpstr>
      <vt:lpstr>PowerPoint 演示文稿</vt:lpstr>
      <vt:lpstr>Distribution features of m6A on RNAs</vt:lpstr>
      <vt:lpstr>PowerPoint 演示文稿</vt:lpstr>
      <vt:lpstr>PowerPoint 演示文稿</vt:lpstr>
      <vt:lpstr>PowerPoint 演示文稿</vt:lpstr>
      <vt:lpstr>Identified cell type specific m6A modifications</vt:lpstr>
      <vt:lpstr>Cell type specific m6A is associated with cell type specific functions</vt:lpstr>
      <vt:lpstr>m6A site enriched motifs are complementary to miRNA 5 seed sequences</vt:lpstr>
      <vt:lpstr>PowerPoint 演示文稿</vt:lpstr>
      <vt:lpstr>Question</vt:lpstr>
      <vt:lpstr>m6A abundance is regulated by Dicer</vt:lpstr>
      <vt:lpstr>Overexpression of repress miRNAs alter m6A abundance</vt:lpstr>
      <vt:lpstr>MiRNAs are capable to create m6A ab initially</vt:lpstr>
      <vt:lpstr>MiRNAs affect the nuclear sparkle localization of METTL3</vt:lpstr>
      <vt:lpstr>MiRNAs affect the binding of METTL3 on mRNAs</vt:lpstr>
      <vt:lpstr>Formation of m6A promotes cell reprogramming</vt:lpstr>
      <vt:lpstr>PowerPoint 演示文稿</vt:lpstr>
      <vt:lpstr>PowerPoint 演示文稿</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Stage-specific alternative first exon (SAFE) isoforms in mES cells summary</dc:title>
  <dc:creator>guihai</dc:creator>
  <cp:lastModifiedBy>Xiujie</cp:lastModifiedBy>
  <cp:revision>115</cp:revision>
  <dcterms:created xsi:type="dcterms:W3CDTF">2014-07-28T06:34:57Z</dcterms:created>
  <dcterms:modified xsi:type="dcterms:W3CDTF">2016-08-11T03:37:48Z</dcterms:modified>
</cp:coreProperties>
</file>