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79" r:id="rId10"/>
    <p:sldId id="265" r:id="rId11"/>
    <p:sldId id="266" r:id="rId12"/>
    <p:sldId id="267" r:id="rId13"/>
    <p:sldId id="269" r:id="rId14"/>
    <p:sldId id="277" r:id="rId15"/>
    <p:sldId id="271" r:id="rId16"/>
    <p:sldId id="273" r:id="rId17"/>
    <p:sldId id="274" r:id="rId18"/>
    <p:sldId id="275" r:id="rId19"/>
    <p:sldId id="276" r:id="rId20"/>
    <p:sldId id="278" r:id="rId2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3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03A38-B312-4868-B68A-E49D90066F98}" type="datetimeFigureOut">
              <a:rPr lang="zh-CN" altLang="en-US" smtClean="0"/>
              <a:t>2016/8/6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DFCA9-29CE-48C3-BC3E-4FC436F320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345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2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Hurdle is false positives: since you’re searching the entire space of possible shared complex memberships, where true co-memberships are extremely sparse, high scorers are dominated by false positives.  Must use external data to </a:t>
            </a:r>
          </a:p>
        </p:txBody>
      </p:sp>
    </p:spTree>
    <p:extLst>
      <p:ext uri="{BB962C8B-B14F-4D97-AF65-F5344CB8AC3E}">
        <p14:creationId xmlns:p14="http://schemas.microsoft.com/office/powerpoint/2010/main" val="3556136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2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Hurdle is false positives: since you’re searching the entire space of possible shared complex memberships, where true co-memberships are extremely sparse, high scorers are dominated by false positives.  Must use external data to  </a:t>
            </a:r>
            <a:r>
              <a:rPr lang="zh-CN" altLang="en-US" sz="2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“</a:t>
            </a:r>
            <a:r>
              <a:rPr lang="en-US" sz="2400" dirty="0" smtClean="0"/>
              <a:t>Support Vector Machines</a:t>
            </a:r>
            <a:r>
              <a:rPr lang="zh-CN" altLang="en-US" sz="2400" dirty="0" smtClean="0"/>
              <a:t>”</a:t>
            </a:r>
            <a:endParaRPr lang="en-US" sz="220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043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2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Hurdle is false positives: since you’re searching the entire space of possible shared complex memberships, where true co-memberships are extremely sparse, high scorers are dominated by false positives.  Must use external data to </a:t>
            </a:r>
          </a:p>
        </p:txBody>
      </p:sp>
    </p:spTree>
    <p:extLst>
      <p:ext uri="{BB962C8B-B14F-4D97-AF65-F5344CB8AC3E}">
        <p14:creationId xmlns:p14="http://schemas.microsoft.com/office/powerpoint/2010/main" val="3589661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220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Hurdle is false positives: since you’re searching the entire space of possible shared complex memberships, where true co-memberships are extremely sparse, high scorers are dominated by false positives.  Must use external data to </a:t>
            </a:r>
          </a:p>
        </p:txBody>
      </p:sp>
    </p:spTree>
    <p:extLst>
      <p:ext uri="{BB962C8B-B14F-4D97-AF65-F5344CB8AC3E}">
        <p14:creationId xmlns:p14="http://schemas.microsoft.com/office/powerpoint/2010/main" val="2917279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220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Hurdle is false positives: since you’re searching the entire space of possible shared complex memberships, where true co-memberships are extremely sparse, high scorers are dominated by false positives.  Must use external data to </a:t>
            </a:r>
          </a:p>
        </p:txBody>
      </p:sp>
    </p:spTree>
    <p:extLst>
      <p:ext uri="{BB962C8B-B14F-4D97-AF65-F5344CB8AC3E}">
        <p14:creationId xmlns:p14="http://schemas.microsoft.com/office/powerpoint/2010/main" val="529944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4E8C-F12B-41B6-8853-78682CDD83F6}" type="datetimeFigureOut">
              <a:rPr lang="zh-CN" altLang="en-US" smtClean="0"/>
              <a:t>2016/8/6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8ACA-F37D-4755-8731-8E804751EB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102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4E8C-F12B-41B6-8853-78682CDD83F6}" type="datetimeFigureOut">
              <a:rPr lang="zh-CN" altLang="en-US" smtClean="0"/>
              <a:t>2016/8/6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8ACA-F37D-4755-8731-8E804751EB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960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4E8C-F12B-41B6-8853-78682CDD83F6}" type="datetimeFigureOut">
              <a:rPr lang="zh-CN" altLang="en-US" smtClean="0"/>
              <a:t>2016/8/6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8ACA-F37D-4755-8731-8E804751EB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69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4E8C-F12B-41B6-8853-78682CDD83F6}" type="datetimeFigureOut">
              <a:rPr lang="zh-CN" altLang="en-US" smtClean="0"/>
              <a:t>2016/8/6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8ACA-F37D-4755-8731-8E804751EB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682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4E8C-F12B-41B6-8853-78682CDD83F6}" type="datetimeFigureOut">
              <a:rPr lang="zh-CN" altLang="en-US" smtClean="0"/>
              <a:t>2016/8/6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8ACA-F37D-4755-8731-8E804751EB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958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4E8C-F12B-41B6-8853-78682CDD83F6}" type="datetimeFigureOut">
              <a:rPr lang="zh-CN" altLang="en-US" smtClean="0"/>
              <a:t>2016/8/6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8ACA-F37D-4755-8731-8E804751EB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332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4E8C-F12B-41B6-8853-78682CDD83F6}" type="datetimeFigureOut">
              <a:rPr lang="zh-CN" altLang="en-US" smtClean="0"/>
              <a:t>2016/8/6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8ACA-F37D-4755-8731-8E804751EB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239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4E8C-F12B-41B6-8853-78682CDD83F6}" type="datetimeFigureOut">
              <a:rPr lang="zh-CN" altLang="en-US" smtClean="0"/>
              <a:t>2016/8/6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8ACA-F37D-4755-8731-8E804751EB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08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4E8C-F12B-41B6-8853-78682CDD83F6}" type="datetimeFigureOut">
              <a:rPr lang="zh-CN" altLang="en-US" smtClean="0"/>
              <a:t>2016/8/6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8ACA-F37D-4755-8731-8E804751EB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394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4E8C-F12B-41B6-8853-78682CDD83F6}" type="datetimeFigureOut">
              <a:rPr lang="zh-CN" altLang="en-US" smtClean="0"/>
              <a:t>2016/8/6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8ACA-F37D-4755-8731-8E804751EB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882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4E8C-F12B-41B6-8853-78682CDD83F6}" type="datetimeFigureOut">
              <a:rPr lang="zh-CN" altLang="en-US" smtClean="0"/>
              <a:t>2016/8/6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8ACA-F37D-4755-8731-8E804751EB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921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84E8C-F12B-41B6-8853-78682CDD83F6}" type="datetimeFigureOut">
              <a:rPr lang="zh-CN" altLang="en-US" smtClean="0"/>
              <a:t>2016/8/6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A8ACA-F37D-4755-8731-8E804751EB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04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://www.analytical-equipment.com/images/HP1100.jpg" TargetMode="External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7675" y="2149838"/>
            <a:ext cx="8543925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Mapping Conserved Metazoan Protein Complexes with Biochemical Fractionation and 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LC/MS/MS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5738327"/>
            <a:ext cx="9144000" cy="1119673"/>
          </a:xfrm>
          <a:prstGeom prst="rect">
            <a:avLst/>
          </a:prstGeom>
        </p:spPr>
      </p:pic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3112074" y="4311456"/>
            <a:ext cx="2919845" cy="102624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1600" b="1" dirty="0" smtClean="0"/>
              <a:t>Cuihong Wan</a:t>
            </a:r>
            <a:r>
              <a:rPr lang="zh-CN" altLang="en-US" sz="1600" b="1" dirty="0" smtClean="0"/>
              <a:t> </a:t>
            </a:r>
            <a:endParaRPr lang="en-US" altLang="zh-CN" sz="1600" b="1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1600" dirty="0" smtClean="0"/>
              <a:t>College of life </a:t>
            </a:r>
            <a:r>
              <a:rPr lang="en-US" altLang="zh-CN" sz="1600" dirty="0" smtClean="0"/>
              <a:t>sciences, </a:t>
            </a:r>
            <a:endParaRPr lang="en-US" altLang="zh-CN" sz="16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1600" dirty="0" smtClean="0"/>
              <a:t>Central China Normal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/>
              <a:t>2016</a:t>
            </a:r>
            <a:r>
              <a:rPr lang="en-US" altLang="zh-CN" sz="1600" dirty="0" smtClean="0"/>
              <a:t>-08-10</a:t>
            </a:r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83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6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5"/>
          <p:cNvSpPr>
            <a:spLocks/>
          </p:cNvSpPr>
          <p:nvPr/>
        </p:nvSpPr>
        <p:spPr bwMode="auto">
          <a:xfrm>
            <a:off x="3902274" y="5473899"/>
            <a:ext cx="2053828" cy="482203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sz="1400" dirty="0">
                <a:ea typeface="Gill Sans" charset="0"/>
                <a:cs typeface="Gill Sans" charset="0"/>
              </a:rPr>
              <a:t>high correlation </a:t>
            </a:r>
            <a:br>
              <a:rPr lang="en-US" sz="1400" dirty="0">
                <a:ea typeface="Gill Sans" charset="0"/>
                <a:cs typeface="Gill Sans" charset="0"/>
              </a:rPr>
            </a:br>
            <a:r>
              <a:rPr lang="en-US" sz="1400" dirty="0">
                <a:ea typeface="Gill Sans" charset="0"/>
                <a:cs typeface="Gill Sans" charset="0"/>
              </a:rPr>
              <a:t>&gt;&gt; more likely in complex</a:t>
            </a:r>
          </a:p>
        </p:txBody>
      </p:sp>
      <p:sp>
        <p:nvSpPr>
          <p:cNvPr id="29703" name="Line 6"/>
          <p:cNvSpPr>
            <a:spLocks noChangeShapeType="1"/>
          </p:cNvSpPr>
          <p:nvPr/>
        </p:nvSpPr>
        <p:spPr bwMode="auto">
          <a:xfrm rot="10800000" flipH="1">
            <a:off x="2769320" y="4462612"/>
            <a:ext cx="0" cy="34267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6" name="Line 9"/>
          <p:cNvSpPr>
            <a:spLocks noChangeShapeType="1"/>
          </p:cNvSpPr>
          <p:nvPr/>
        </p:nvSpPr>
        <p:spPr bwMode="auto">
          <a:xfrm rot="10800000">
            <a:off x="1571626" y="2000250"/>
            <a:ext cx="743396" cy="671959"/>
          </a:xfrm>
          <a:prstGeom prst="line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7" name="Line 10"/>
          <p:cNvSpPr>
            <a:spLocks noChangeShapeType="1"/>
          </p:cNvSpPr>
          <p:nvPr/>
        </p:nvSpPr>
        <p:spPr bwMode="auto">
          <a:xfrm flipH="1">
            <a:off x="1924348" y="1856259"/>
            <a:ext cx="869529" cy="70321"/>
          </a:xfrm>
          <a:prstGeom prst="line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8" name="Line 11"/>
          <p:cNvSpPr>
            <a:spLocks noChangeShapeType="1"/>
          </p:cNvSpPr>
          <p:nvPr/>
        </p:nvSpPr>
        <p:spPr bwMode="auto">
          <a:xfrm rot="10800000">
            <a:off x="1897558" y="2774900"/>
            <a:ext cx="808137" cy="1549301"/>
          </a:xfrm>
          <a:prstGeom prst="line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9" name="Rectangle 12"/>
          <p:cNvSpPr>
            <a:spLocks/>
          </p:cNvSpPr>
          <p:nvPr/>
        </p:nvSpPr>
        <p:spPr bwMode="auto">
          <a:xfrm>
            <a:off x="914400" y="1295400"/>
            <a:ext cx="1580433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>
                <a:ea typeface="Gill Sans" charset="0"/>
                <a:cs typeface="Gill Sans" charset="0"/>
              </a:rPr>
              <a:t>1) One </a:t>
            </a:r>
            <a:r>
              <a:rPr lang="en-US" sz="1700" dirty="0" smtClean="0">
                <a:ea typeface="Gill Sans" charset="0"/>
                <a:cs typeface="Gill Sans" charset="0"/>
              </a:rPr>
              <a:t>separation</a:t>
            </a:r>
            <a:endParaRPr lang="en-US" sz="1700" dirty="0">
              <a:ea typeface="Gill Sans" charset="0"/>
              <a:cs typeface="Gill Sans" charset="0"/>
            </a:endParaRPr>
          </a:p>
        </p:txBody>
      </p:sp>
      <p:pic>
        <p:nvPicPr>
          <p:cNvPr id="29710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7433" y="1941091"/>
            <a:ext cx="4670227" cy="848320"/>
          </a:xfrm>
          <a:prstGeom prst="rect">
            <a:avLst/>
          </a:prstGeom>
          <a:noFill/>
          <a:ln w="12700">
            <a:solidFill>
              <a:srgbClr val="626262"/>
            </a:solidFill>
            <a:miter lim="800000"/>
            <a:headEnd/>
            <a:tailEnd/>
          </a:ln>
        </p:spPr>
      </p:pic>
      <p:sp>
        <p:nvSpPr>
          <p:cNvPr id="29711" name="Rectangle 14"/>
          <p:cNvSpPr>
            <a:spLocks/>
          </p:cNvSpPr>
          <p:nvPr/>
        </p:nvSpPr>
        <p:spPr bwMode="auto">
          <a:xfrm>
            <a:off x="249436" y="1875234"/>
            <a:ext cx="741164" cy="9108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300" dirty="0">
                <a:ea typeface="Gill Sans" charset="0"/>
                <a:cs typeface="Gill Sans" charset="0"/>
              </a:rPr>
              <a:t>~120</a:t>
            </a:r>
          </a:p>
          <a:p>
            <a:r>
              <a:rPr lang="en-US" sz="1300" dirty="0">
                <a:ea typeface="Gill Sans" charset="0"/>
                <a:cs typeface="Gill Sans" charset="0"/>
              </a:rPr>
              <a:t>fractions</a:t>
            </a:r>
          </a:p>
        </p:txBody>
      </p:sp>
      <p:sp>
        <p:nvSpPr>
          <p:cNvPr id="29712" name="Line 15"/>
          <p:cNvSpPr>
            <a:spLocks noChangeShapeType="1"/>
          </p:cNvSpPr>
          <p:nvPr/>
        </p:nvSpPr>
        <p:spPr bwMode="auto">
          <a:xfrm rot="10800000" flipH="1">
            <a:off x="769070" y="2060525"/>
            <a:ext cx="0" cy="644054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13" name="Rectangle 16"/>
          <p:cNvSpPr>
            <a:spLocks/>
          </p:cNvSpPr>
          <p:nvPr/>
        </p:nvSpPr>
        <p:spPr bwMode="auto">
          <a:xfrm>
            <a:off x="1893094" y="1937742"/>
            <a:ext cx="98227" cy="857250"/>
          </a:xfrm>
          <a:prstGeom prst="rect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14" name="Rectangle 17"/>
          <p:cNvSpPr>
            <a:spLocks/>
          </p:cNvSpPr>
          <p:nvPr/>
        </p:nvSpPr>
        <p:spPr bwMode="auto">
          <a:xfrm rot="-5400000">
            <a:off x="3924830" y="3598177"/>
            <a:ext cx="336631" cy="16250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exoc1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exoc2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exoc3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exoc4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exoc5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exoc6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exoc7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exoc8</a:t>
            </a:r>
          </a:p>
        </p:txBody>
      </p:sp>
      <p:sp>
        <p:nvSpPr>
          <p:cNvPr id="29715" name="Line 18"/>
          <p:cNvSpPr>
            <a:spLocks noChangeShapeType="1"/>
          </p:cNvSpPr>
          <p:nvPr/>
        </p:nvSpPr>
        <p:spPr bwMode="auto">
          <a:xfrm rot="10800000">
            <a:off x="2883173" y="2955727"/>
            <a:ext cx="1858491" cy="129480"/>
          </a:xfrm>
          <a:prstGeom prst="line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16" name="Rectangle 19"/>
          <p:cNvSpPr>
            <a:spLocks/>
          </p:cNvSpPr>
          <p:nvPr/>
        </p:nvSpPr>
        <p:spPr bwMode="auto">
          <a:xfrm>
            <a:off x="4795242" y="3295055"/>
            <a:ext cx="1241227" cy="714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500" dirty="0">
                <a:ea typeface="Gill Sans" charset="0"/>
                <a:cs typeface="Gill Sans" charset="0"/>
              </a:rPr>
              <a:t>Co-separation of the </a:t>
            </a:r>
            <a:r>
              <a:rPr lang="en-US" sz="1500" dirty="0" err="1">
                <a:ea typeface="Gill Sans" charset="0"/>
                <a:cs typeface="Gill Sans" charset="0"/>
              </a:rPr>
              <a:t>exocyst</a:t>
            </a:r>
            <a:r>
              <a:rPr lang="en-US" sz="1500" dirty="0">
                <a:ea typeface="Gill Sans" charset="0"/>
                <a:cs typeface="Gill Sans" charset="0"/>
              </a:rPr>
              <a:t> complex</a:t>
            </a:r>
          </a:p>
        </p:txBody>
      </p:sp>
      <p:pic>
        <p:nvPicPr>
          <p:cNvPr id="29717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3417" y="1852910"/>
            <a:ext cx="156270" cy="2473523"/>
          </a:xfrm>
          <a:prstGeom prst="rect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</p:pic>
      <p:pic>
        <p:nvPicPr>
          <p:cNvPr id="29718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05560" y="3120926"/>
            <a:ext cx="1367358" cy="1044773"/>
          </a:xfrm>
          <a:prstGeom prst="rect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</p:pic>
      <p:sp>
        <p:nvSpPr>
          <p:cNvPr id="29719" name="Rectangle 22"/>
          <p:cNvSpPr>
            <a:spLocks/>
          </p:cNvSpPr>
          <p:nvPr/>
        </p:nvSpPr>
        <p:spPr bwMode="auto">
          <a:xfrm>
            <a:off x="2643187" y="2946797"/>
            <a:ext cx="258961" cy="142875"/>
          </a:xfrm>
          <a:prstGeom prst="rect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20" name="Rectangle 23"/>
          <p:cNvSpPr>
            <a:spLocks/>
          </p:cNvSpPr>
          <p:nvPr/>
        </p:nvSpPr>
        <p:spPr bwMode="auto">
          <a:xfrm>
            <a:off x="3136552" y="3152180"/>
            <a:ext cx="144270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100" dirty="0">
                <a:ea typeface="Gill Sans" charset="0"/>
                <a:cs typeface="Gill Sans" charset="0"/>
              </a:rPr>
              <a:t>59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60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61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62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63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64</a:t>
            </a:r>
          </a:p>
        </p:txBody>
      </p:sp>
      <p:sp>
        <p:nvSpPr>
          <p:cNvPr id="29721" name="AutoShape 24"/>
          <p:cNvSpPr>
            <a:spLocks/>
          </p:cNvSpPr>
          <p:nvPr/>
        </p:nvSpPr>
        <p:spPr bwMode="auto">
          <a:xfrm>
            <a:off x="5402461" y="2089547"/>
            <a:ext cx="375047" cy="223242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000" dirty="0">
                <a:ea typeface="Gill Sans" charset="0"/>
                <a:cs typeface="Gill Sans" charset="0"/>
              </a:rPr>
              <a:t>...</a:t>
            </a:r>
          </a:p>
        </p:txBody>
      </p:sp>
      <p:sp>
        <p:nvSpPr>
          <p:cNvPr id="29722" name="Rectangle 25"/>
          <p:cNvSpPr>
            <a:spLocks/>
          </p:cNvSpPr>
          <p:nvPr/>
        </p:nvSpPr>
        <p:spPr bwMode="auto">
          <a:xfrm>
            <a:off x="303609" y="4875609"/>
            <a:ext cx="3036094" cy="321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700" dirty="0">
                <a:ea typeface="Gill Sans" charset="0"/>
                <a:cs typeface="Gill Sans" charset="0"/>
              </a:rPr>
              <a:t>2) Pairwise protein correlations</a:t>
            </a:r>
          </a:p>
        </p:txBody>
      </p:sp>
      <p:sp>
        <p:nvSpPr>
          <p:cNvPr id="29723" name="Line 26"/>
          <p:cNvSpPr>
            <a:spLocks noChangeShapeType="1"/>
          </p:cNvSpPr>
          <p:nvPr/>
        </p:nvSpPr>
        <p:spPr bwMode="auto">
          <a:xfrm flipH="1">
            <a:off x="3444627" y="5028531"/>
            <a:ext cx="342677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25" name="Rectangle 28"/>
          <p:cNvSpPr>
            <a:spLocks/>
          </p:cNvSpPr>
          <p:nvPr/>
        </p:nvSpPr>
        <p:spPr bwMode="auto">
          <a:xfrm>
            <a:off x="3902274" y="4875609"/>
            <a:ext cx="2053828" cy="482203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sz="1400" dirty="0">
                <a:ea typeface="Gill Sans" charset="0"/>
                <a:cs typeface="Gill Sans" charset="0"/>
              </a:rPr>
              <a:t>Machine learning</a:t>
            </a:r>
          </a:p>
          <a:p>
            <a:pPr algn="l"/>
            <a:r>
              <a:rPr lang="en-US" sz="1400" dirty="0">
                <a:ea typeface="Gill Sans" charset="0"/>
                <a:cs typeface="Gill Sans" charset="0"/>
              </a:rPr>
              <a:t>(</a:t>
            </a:r>
            <a:r>
              <a:rPr lang="en-US" sz="1400" dirty="0" smtClean="0">
                <a:ea typeface="Gill Sans" charset="0"/>
                <a:cs typeface="Gill Sans" charset="0"/>
              </a:rPr>
              <a:t>SVM)</a:t>
            </a:r>
            <a:endParaRPr lang="en-US" sz="1400" dirty="0">
              <a:ea typeface="Gill Sans" charset="0"/>
              <a:cs typeface="Gill Sans" charset="0"/>
            </a:endParaRPr>
          </a:p>
        </p:txBody>
      </p:sp>
      <p:sp>
        <p:nvSpPr>
          <p:cNvPr id="29726" name="Line 29"/>
          <p:cNvSpPr>
            <a:spLocks noChangeShapeType="1"/>
          </p:cNvSpPr>
          <p:nvPr/>
        </p:nvSpPr>
        <p:spPr bwMode="auto">
          <a:xfrm rot="10800000">
            <a:off x="2634258" y="3098602"/>
            <a:ext cx="801439" cy="1097236"/>
          </a:xfrm>
          <a:prstGeom prst="line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28" name="Rectangle 31"/>
          <p:cNvSpPr>
            <a:spLocks/>
          </p:cNvSpPr>
          <p:nvPr/>
        </p:nvSpPr>
        <p:spPr bwMode="auto">
          <a:xfrm>
            <a:off x="696516" y="5531941"/>
            <a:ext cx="2732484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sz="1700" dirty="0">
                <a:ea typeface="Gill Sans" charset="0"/>
                <a:cs typeface="Gill Sans" charset="0"/>
              </a:rPr>
              <a:t>2b) External data</a:t>
            </a:r>
          </a:p>
          <a:p>
            <a:pPr algn="l">
              <a:buClr>
                <a:srgbClr val="FFFFFF"/>
              </a:buClr>
              <a:buSzPct val="125000"/>
              <a:buFont typeface="Gill Sans" charset="0"/>
              <a:buChar char="•"/>
            </a:pPr>
            <a:r>
              <a:rPr lang="en-US" sz="1300" dirty="0">
                <a:ea typeface="Gill Sans" charset="0"/>
                <a:cs typeface="Gill Sans" charset="0"/>
              </a:rPr>
              <a:t>Co-expression, shared protein domains, much more (</a:t>
            </a:r>
            <a:r>
              <a:rPr lang="en-US" sz="1300" dirty="0" err="1">
                <a:ea typeface="Gill Sans" charset="0"/>
                <a:cs typeface="Gill Sans" charset="0"/>
              </a:rPr>
              <a:t>HumanNet</a:t>
            </a:r>
            <a:r>
              <a:rPr lang="en-US" sz="1300" dirty="0">
                <a:ea typeface="Gill Sans" charset="0"/>
                <a:cs typeface="Gill Sans" charset="0"/>
              </a:rPr>
              <a:t>)</a:t>
            </a:r>
          </a:p>
          <a:p>
            <a:pPr algn="l">
              <a:buClr>
                <a:srgbClr val="FFFFFF"/>
              </a:buClr>
              <a:buSzPct val="125000"/>
              <a:buFont typeface="Gill Sans" charset="0"/>
              <a:buChar char="•"/>
            </a:pPr>
            <a:r>
              <a:rPr lang="en-US" sz="1300" dirty="0">
                <a:ea typeface="Gill Sans" charset="0"/>
                <a:cs typeface="Gill Sans" charset="0"/>
              </a:rPr>
              <a:t>Other AP-MS datasets (</a:t>
            </a:r>
            <a:r>
              <a:rPr lang="en-US" sz="1300" dirty="0" err="1">
                <a:ea typeface="Gill Sans" charset="0"/>
                <a:cs typeface="Gill Sans" charset="0"/>
              </a:rPr>
              <a:t>Guruharsha</a:t>
            </a:r>
            <a:r>
              <a:rPr lang="en-US" sz="1300" dirty="0">
                <a:ea typeface="Gill Sans" charset="0"/>
                <a:cs typeface="Gill Sans" charset="0"/>
              </a:rPr>
              <a:t> 2011, </a:t>
            </a:r>
            <a:r>
              <a:rPr lang="en-US" sz="1300" dirty="0" err="1">
                <a:ea typeface="Gill Sans" charset="0"/>
                <a:cs typeface="Gill Sans" charset="0"/>
              </a:rPr>
              <a:t>Malovannaya</a:t>
            </a:r>
            <a:r>
              <a:rPr lang="en-US" sz="1300" dirty="0">
                <a:ea typeface="Gill Sans" charset="0"/>
                <a:cs typeface="Gill Sans" charset="0"/>
              </a:rPr>
              <a:t> 2011)</a:t>
            </a:r>
          </a:p>
        </p:txBody>
      </p:sp>
      <p:sp>
        <p:nvSpPr>
          <p:cNvPr id="29729" name="Rectangle 32"/>
          <p:cNvSpPr>
            <a:spLocks/>
          </p:cNvSpPr>
          <p:nvPr/>
        </p:nvSpPr>
        <p:spPr bwMode="auto">
          <a:xfrm>
            <a:off x="3902274" y="6054328"/>
            <a:ext cx="2044898" cy="482203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sz="1400" dirty="0">
                <a:ea typeface="Gill Sans" charset="0"/>
                <a:cs typeface="Gill Sans" charset="0"/>
              </a:rPr>
              <a:t>associated previously </a:t>
            </a:r>
            <a:br>
              <a:rPr lang="en-US" sz="1400" dirty="0">
                <a:ea typeface="Gill Sans" charset="0"/>
                <a:cs typeface="Gill Sans" charset="0"/>
              </a:rPr>
            </a:br>
            <a:r>
              <a:rPr lang="en-US" sz="1400" dirty="0">
                <a:ea typeface="Gill Sans" charset="0"/>
                <a:cs typeface="Gill Sans" charset="0"/>
              </a:rPr>
              <a:t>&gt;&gt; more likely in complex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26789" y="5286375"/>
            <a:ext cx="3598664" cy="1562695"/>
            <a:chOff x="0" y="0"/>
            <a:chExt cx="3224" cy="1400"/>
          </a:xfrm>
        </p:grpSpPr>
        <p:sp>
          <p:nvSpPr>
            <p:cNvPr id="29737" name="Oval 33"/>
            <p:cNvSpPr>
              <a:spLocks/>
            </p:cNvSpPr>
            <p:nvPr/>
          </p:nvSpPr>
          <p:spPr bwMode="auto">
            <a:xfrm>
              <a:off x="24" y="24"/>
              <a:ext cx="3168" cy="1352"/>
            </a:xfrm>
            <a:prstGeom prst="ellipse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29738" name="Picture 34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0"/>
              <a:ext cx="3224" cy="1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3473649" y="5902524"/>
            <a:ext cx="2589609" cy="937617"/>
            <a:chOff x="0" y="0"/>
            <a:chExt cx="2320" cy="840"/>
          </a:xfrm>
        </p:grpSpPr>
        <p:sp>
          <p:nvSpPr>
            <p:cNvPr id="29735" name="Oval 36"/>
            <p:cNvSpPr>
              <a:spLocks/>
            </p:cNvSpPr>
            <p:nvPr/>
          </p:nvSpPr>
          <p:spPr bwMode="auto">
            <a:xfrm>
              <a:off x="32" y="32"/>
              <a:ext cx="2264" cy="784"/>
            </a:xfrm>
            <a:prstGeom prst="ellipse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29736" name="Picture 37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2320" cy="8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29733" name="Line 40"/>
          <p:cNvSpPr>
            <a:spLocks noChangeShapeType="1"/>
          </p:cNvSpPr>
          <p:nvPr/>
        </p:nvSpPr>
        <p:spPr bwMode="auto">
          <a:xfrm flipH="1">
            <a:off x="4210347" y="1794867"/>
            <a:ext cx="1371824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34" name="Line 41"/>
          <p:cNvSpPr>
            <a:spLocks noChangeShapeType="1"/>
          </p:cNvSpPr>
          <p:nvPr/>
        </p:nvSpPr>
        <p:spPr bwMode="auto">
          <a:xfrm flipH="1">
            <a:off x="906363" y="1794867"/>
            <a:ext cx="1711152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/>
            <a:tailEnd type="triangle" w="med" len="sm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矩形 34"/>
          <p:cNvSpPr/>
          <p:nvPr/>
        </p:nvSpPr>
        <p:spPr>
          <a:xfrm>
            <a:off x="8002662" y="6581001"/>
            <a:ext cx="11413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/>
              <a:t>Blake </a:t>
            </a:r>
            <a:r>
              <a:rPr lang="en-US" altLang="zh-CN" sz="1200" dirty="0" err="1"/>
              <a:t>Borgeson</a:t>
            </a:r>
            <a:endParaRPr lang="zh-CN" altLang="en-US" sz="1200" dirty="0"/>
          </a:p>
        </p:txBody>
      </p:sp>
      <p:sp>
        <p:nvSpPr>
          <p:cNvPr id="37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87523"/>
            <a:ext cx="7358063" cy="803077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+mn-lt"/>
              </a:rPr>
              <a:t>Turning </a:t>
            </a:r>
            <a:r>
              <a:rPr lang="en-US" altLang="zh-CN" sz="2400" b="1" dirty="0" smtClean="0">
                <a:latin typeface="+mn-lt"/>
              </a:rPr>
              <a:t>fractionations</a:t>
            </a:r>
            <a:r>
              <a:rPr lang="en-US" sz="2400" b="1" dirty="0" smtClean="0">
                <a:latin typeface="+mn-lt"/>
              </a:rPr>
              <a:t> into complexes</a:t>
            </a:r>
          </a:p>
        </p:txBody>
      </p:sp>
    </p:spTree>
    <p:extLst>
      <p:ext uri="{BB962C8B-B14F-4D97-AF65-F5344CB8AC3E}">
        <p14:creationId xmlns:p14="http://schemas.microsoft.com/office/powerpoint/2010/main" val="1564647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4"/>
          <p:cNvSpPr>
            <a:spLocks/>
          </p:cNvSpPr>
          <p:nvPr/>
        </p:nvSpPr>
        <p:spPr bwMode="auto">
          <a:xfrm>
            <a:off x="5958334" y="4165699"/>
            <a:ext cx="3036094" cy="321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700" dirty="0">
                <a:ea typeface="Gill Sans" charset="0"/>
                <a:cs typeface="Gill Sans" charset="0"/>
              </a:rPr>
              <a:t>3) Inferred interactions</a:t>
            </a:r>
          </a:p>
        </p:txBody>
      </p:sp>
      <p:sp>
        <p:nvSpPr>
          <p:cNvPr id="29702" name="Rectangle 5"/>
          <p:cNvSpPr>
            <a:spLocks/>
          </p:cNvSpPr>
          <p:nvPr/>
        </p:nvSpPr>
        <p:spPr bwMode="auto">
          <a:xfrm>
            <a:off x="3902274" y="5473899"/>
            <a:ext cx="2053828" cy="482203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sz="1400" dirty="0">
                <a:ea typeface="Gill Sans" charset="0"/>
                <a:cs typeface="Gill Sans" charset="0"/>
              </a:rPr>
              <a:t>high correlation </a:t>
            </a:r>
            <a:br>
              <a:rPr lang="en-US" sz="1400" dirty="0">
                <a:ea typeface="Gill Sans" charset="0"/>
                <a:cs typeface="Gill Sans" charset="0"/>
              </a:rPr>
            </a:br>
            <a:r>
              <a:rPr lang="en-US" sz="1400" dirty="0">
                <a:ea typeface="Gill Sans" charset="0"/>
                <a:cs typeface="Gill Sans" charset="0"/>
              </a:rPr>
              <a:t>&gt;&gt; more likely in complex</a:t>
            </a:r>
          </a:p>
        </p:txBody>
      </p:sp>
      <p:sp>
        <p:nvSpPr>
          <p:cNvPr id="29703" name="Line 6"/>
          <p:cNvSpPr>
            <a:spLocks noChangeShapeType="1"/>
          </p:cNvSpPr>
          <p:nvPr/>
        </p:nvSpPr>
        <p:spPr bwMode="auto">
          <a:xfrm rot="10800000" flipH="1">
            <a:off x="2769320" y="4462612"/>
            <a:ext cx="0" cy="34267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3290" y="4573116"/>
            <a:ext cx="2323951" cy="2098477"/>
          </a:xfrm>
          <a:prstGeom prst="rect">
            <a:avLst/>
          </a:prstGeom>
          <a:noFill/>
          <a:ln w="12700">
            <a:solidFill>
              <a:srgbClr val="626262"/>
            </a:solidFill>
            <a:miter lim="800000"/>
            <a:headEnd/>
            <a:tailEnd/>
          </a:ln>
        </p:spPr>
      </p:pic>
      <p:sp>
        <p:nvSpPr>
          <p:cNvPr id="29706" name="Line 9"/>
          <p:cNvSpPr>
            <a:spLocks noChangeShapeType="1"/>
          </p:cNvSpPr>
          <p:nvPr/>
        </p:nvSpPr>
        <p:spPr bwMode="auto">
          <a:xfrm rot="10800000">
            <a:off x="1571626" y="2000250"/>
            <a:ext cx="743396" cy="671959"/>
          </a:xfrm>
          <a:prstGeom prst="line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7" name="Line 10"/>
          <p:cNvSpPr>
            <a:spLocks noChangeShapeType="1"/>
          </p:cNvSpPr>
          <p:nvPr/>
        </p:nvSpPr>
        <p:spPr bwMode="auto">
          <a:xfrm flipH="1">
            <a:off x="1924348" y="1856259"/>
            <a:ext cx="869529" cy="70321"/>
          </a:xfrm>
          <a:prstGeom prst="line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8" name="Line 11"/>
          <p:cNvSpPr>
            <a:spLocks noChangeShapeType="1"/>
          </p:cNvSpPr>
          <p:nvPr/>
        </p:nvSpPr>
        <p:spPr bwMode="auto">
          <a:xfrm rot="10800000">
            <a:off x="1897558" y="2774900"/>
            <a:ext cx="808137" cy="1549301"/>
          </a:xfrm>
          <a:prstGeom prst="line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9" name="Rectangle 12"/>
          <p:cNvSpPr>
            <a:spLocks/>
          </p:cNvSpPr>
          <p:nvPr/>
        </p:nvSpPr>
        <p:spPr bwMode="auto">
          <a:xfrm>
            <a:off x="914400" y="1295400"/>
            <a:ext cx="1580433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>
                <a:ea typeface="Gill Sans" charset="0"/>
                <a:cs typeface="Gill Sans" charset="0"/>
              </a:rPr>
              <a:t>1) One </a:t>
            </a:r>
            <a:r>
              <a:rPr lang="en-US" sz="1700" dirty="0" smtClean="0">
                <a:ea typeface="Gill Sans" charset="0"/>
                <a:cs typeface="Gill Sans" charset="0"/>
              </a:rPr>
              <a:t>separation</a:t>
            </a:r>
            <a:endParaRPr lang="en-US" sz="1700" dirty="0">
              <a:ea typeface="Gill Sans" charset="0"/>
              <a:cs typeface="Gill Sans" charset="0"/>
            </a:endParaRPr>
          </a:p>
        </p:txBody>
      </p:sp>
      <p:pic>
        <p:nvPicPr>
          <p:cNvPr id="29710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7433" y="1941091"/>
            <a:ext cx="4670227" cy="848320"/>
          </a:xfrm>
          <a:prstGeom prst="rect">
            <a:avLst/>
          </a:prstGeom>
          <a:noFill/>
          <a:ln w="12700">
            <a:solidFill>
              <a:srgbClr val="626262"/>
            </a:solidFill>
            <a:miter lim="800000"/>
            <a:headEnd/>
            <a:tailEnd/>
          </a:ln>
        </p:spPr>
      </p:pic>
      <p:sp>
        <p:nvSpPr>
          <p:cNvPr id="29711" name="Rectangle 14"/>
          <p:cNvSpPr>
            <a:spLocks/>
          </p:cNvSpPr>
          <p:nvPr/>
        </p:nvSpPr>
        <p:spPr bwMode="auto">
          <a:xfrm>
            <a:off x="249436" y="1875234"/>
            <a:ext cx="741164" cy="9108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300" dirty="0">
                <a:ea typeface="Gill Sans" charset="0"/>
                <a:cs typeface="Gill Sans" charset="0"/>
              </a:rPr>
              <a:t>~120</a:t>
            </a:r>
          </a:p>
          <a:p>
            <a:r>
              <a:rPr lang="en-US" sz="1300" dirty="0">
                <a:ea typeface="Gill Sans" charset="0"/>
                <a:cs typeface="Gill Sans" charset="0"/>
              </a:rPr>
              <a:t>fractions</a:t>
            </a:r>
          </a:p>
        </p:txBody>
      </p:sp>
      <p:sp>
        <p:nvSpPr>
          <p:cNvPr id="29712" name="Line 15"/>
          <p:cNvSpPr>
            <a:spLocks noChangeShapeType="1"/>
          </p:cNvSpPr>
          <p:nvPr/>
        </p:nvSpPr>
        <p:spPr bwMode="auto">
          <a:xfrm rot="10800000" flipH="1">
            <a:off x="769070" y="2060525"/>
            <a:ext cx="0" cy="644054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13" name="Rectangle 16"/>
          <p:cNvSpPr>
            <a:spLocks/>
          </p:cNvSpPr>
          <p:nvPr/>
        </p:nvSpPr>
        <p:spPr bwMode="auto">
          <a:xfrm>
            <a:off x="1893094" y="1937742"/>
            <a:ext cx="98227" cy="857250"/>
          </a:xfrm>
          <a:prstGeom prst="rect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14" name="Rectangle 17"/>
          <p:cNvSpPr>
            <a:spLocks/>
          </p:cNvSpPr>
          <p:nvPr/>
        </p:nvSpPr>
        <p:spPr bwMode="auto">
          <a:xfrm rot="-5400000">
            <a:off x="3924830" y="3598177"/>
            <a:ext cx="336631" cy="16250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exoc1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exoc2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exoc3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exoc4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exoc5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exoc6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exoc7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exoc8</a:t>
            </a:r>
          </a:p>
        </p:txBody>
      </p:sp>
      <p:sp>
        <p:nvSpPr>
          <p:cNvPr id="29715" name="Line 18"/>
          <p:cNvSpPr>
            <a:spLocks noChangeShapeType="1"/>
          </p:cNvSpPr>
          <p:nvPr/>
        </p:nvSpPr>
        <p:spPr bwMode="auto">
          <a:xfrm rot="10800000">
            <a:off x="2883173" y="2955727"/>
            <a:ext cx="1858491" cy="129480"/>
          </a:xfrm>
          <a:prstGeom prst="line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16" name="Rectangle 19"/>
          <p:cNvSpPr>
            <a:spLocks/>
          </p:cNvSpPr>
          <p:nvPr/>
        </p:nvSpPr>
        <p:spPr bwMode="auto">
          <a:xfrm>
            <a:off x="4795242" y="3295055"/>
            <a:ext cx="1241227" cy="714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500" dirty="0">
                <a:ea typeface="Gill Sans" charset="0"/>
                <a:cs typeface="Gill Sans" charset="0"/>
              </a:rPr>
              <a:t>Co-separation of the </a:t>
            </a:r>
            <a:r>
              <a:rPr lang="en-US" sz="1500" dirty="0" err="1">
                <a:ea typeface="Gill Sans" charset="0"/>
                <a:cs typeface="Gill Sans" charset="0"/>
              </a:rPr>
              <a:t>exocyst</a:t>
            </a:r>
            <a:r>
              <a:rPr lang="en-US" sz="1500" dirty="0">
                <a:ea typeface="Gill Sans" charset="0"/>
                <a:cs typeface="Gill Sans" charset="0"/>
              </a:rPr>
              <a:t> complex</a:t>
            </a:r>
          </a:p>
        </p:txBody>
      </p:sp>
      <p:pic>
        <p:nvPicPr>
          <p:cNvPr id="29717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3417" y="1852910"/>
            <a:ext cx="156270" cy="2473523"/>
          </a:xfrm>
          <a:prstGeom prst="rect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</p:pic>
      <p:pic>
        <p:nvPicPr>
          <p:cNvPr id="29718" name="Picture 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05560" y="3120926"/>
            <a:ext cx="1367358" cy="1044773"/>
          </a:xfrm>
          <a:prstGeom prst="rect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</p:pic>
      <p:sp>
        <p:nvSpPr>
          <p:cNvPr id="29719" name="Rectangle 22"/>
          <p:cNvSpPr>
            <a:spLocks/>
          </p:cNvSpPr>
          <p:nvPr/>
        </p:nvSpPr>
        <p:spPr bwMode="auto">
          <a:xfrm>
            <a:off x="2643187" y="2946797"/>
            <a:ext cx="258961" cy="142875"/>
          </a:xfrm>
          <a:prstGeom prst="rect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20" name="Rectangle 23"/>
          <p:cNvSpPr>
            <a:spLocks/>
          </p:cNvSpPr>
          <p:nvPr/>
        </p:nvSpPr>
        <p:spPr bwMode="auto">
          <a:xfrm>
            <a:off x="3136552" y="3152180"/>
            <a:ext cx="144270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100" dirty="0">
                <a:ea typeface="Gill Sans" charset="0"/>
                <a:cs typeface="Gill Sans" charset="0"/>
              </a:rPr>
              <a:t>59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60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61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62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63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64</a:t>
            </a:r>
          </a:p>
        </p:txBody>
      </p:sp>
      <p:sp>
        <p:nvSpPr>
          <p:cNvPr id="29721" name="AutoShape 24"/>
          <p:cNvSpPr>
            <a:spLocks/>
          </p:cNvSpPr>
          <p:nvPr/>
        </p:nvSpPr>
        <p:spPr bwMode="auto">
          <a:xfrm>
            <a:off x="5402461" y="2089547"/>
            <a:ext cx="375047" cy="223242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000" dirty="0">
                <a:ea typeface="Gill Sans" charset="0"/>
                <a:cs typeface="Gill Sans" charset="0"/>
              </a:rPr>
              <a:t>...</a:t>
            </a:r>
          </a:p>
        </p:txBody>
      </p:sp>
      <p:sp>
        <p:nvSpPr>
          <p:cNvPr id="29722" name="Rectangle 25"/>
          <p:cNvSpPr>
            <a:spLocks/>
          </p:cNvSpPr>
          <p:nvPr/>
        </p:nvSpPr>
        <p:spPr bwMode="auto">
          <a:xfrm>
            <a:off x="303609" y="4875609"/>
            <a:ext cx="3036094" cy="321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700" dirty="0">
                <a:ea typeface="Gill Sans" charset="0"/>
                <a:cs typeface="Gill Sans" charset="0"/>
              </a:rPr>
              <a:t>2) </a:t>
            </a:r>
            <a:r>
              <a:rPr lang="en-US" sz="1700" dirty="0" err="1">
                <a:ea typeface="Gill Sans" charset="0"/>
                <a:cs typeface="Gill Sans" charset="0"/>
              </a:rPr>
              <a:t>Pairwise</a:t>
            </a:r>
            <a:r>
              <a:rPr lang="en-US" sz="1700" dirty="0">
                <a:ea typeface="Gill Sans" charset="0"/>
                <a:cs typeface="Gill Sans" charset="0"/>
              </a:rPr>
              <a:t> protein correlations</a:t>
            </a:r>
          </a:p>
        </p:txBody>
      </p:sp>
      <p:sp>
        <p:nvSpPr>
          <p:cNvPr id="29723" name="Line 26"/>
          <p:cNvSpPr>
            <a:spLocks noChangeShapeType="1"/>
          </p:cNvSpPr>
          <p:nvPr/>
        </p:nvSpPr>
        <p:spPr bwMode="auto">
          <a:xfrm flipH="1">
            <a:off x="3444627" y="5028531"/>
            <a:ext cx="342677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25" name="Rectangle 28"/>
          <p:cNvSpPr>
            <a:spLocks/>
          </p:cNvSpPr>
          <p:nvPr/>
        </p:nvSpPr>
        <p:spPr bwMode="auto">
          <a:xfrm>
            <a:off x="3902274" y="4875609"/>
            <a:ext cx="2053828" cy="482203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sz="1400" dirty="0">
                <a:ea typeface="Gill Sans" charset="0"/>
                <a:cs typeface="Gill Sans" charset="0"/>
              </a:rPr>
              <a:t>Machine learning</a:t>
            </a:r>
          </a:p>
          <a:p>
            <a:pPr algn="l"/>
            <a:r>
              <a:rPr lang="en-US" sz="1400" dirty="0">
                <a:ea typeface="Gill Sans" charset="0"/>
                <a:cs typeface="Gill Sans" charset="0"/>
              </a:rPr>
              <a:t>(</a:t>
            </a:r>
            <a:r>
              <a:rPr lang="en-US" sz="1400" dirty="0" smtClean="0">
                <a:ea typeface="Gill Sans" charset="0"/>
                <a:cs typeface="Gill Sans" charset="0"/>
              </a:rPr>
              <a:t>SVM)</a:t>
            </a:r>
            <a:endParaRPr lang="en-US" sz="1400" dirty="0">
              <a:ea typeface="Gill Sans" charset="0"/>
              <a:cs typeface="Gill Sans" charset="0"/>
            </a:endParaRPr>
          </a:p>
        </p:txBody>
      </p:sp>
      <p:sp>
        <p:nvSpPr>
          <p:cNvPr id="29726" name="Line 29"/>
          <p:cNvSpPr>
            <a:spLocks noChangeShapeType="1"/>
          </p:cNvSpPr>
          <p:nvPr/>
        </p:nvSpPr>
        <p:spPr bwMode="auto">
          <a:xfrm rot="10800000">
            <a:off x="2634258" y="3098602"/>
            <a:ext cx="801439" cy="1097236"/>
          </a:xfrm>
          <a:prstGeom prst="line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27" name="Line 30"/>
          <p:cNvSpPr>
            <a:spLocks noChangeShapeType="1"/>
          </p:cNvSpPr>
          <p:nvPr/>
        </p:nvSpPr>
        <p:spPr bwMode="auto">
          <a:xfrm flipH="1">
            <a:off x="5884664" y="5036344"/>
            <a:ext cx="341561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28" name="Rectangle 31"/>
          <p:cNvSpPr>
            <a:spLocks/>
          </p:cNvSpPr>
          <p:nvPr/>
        </p:nvSpPr>
        <p:spPr bwMode="auto">
          <a:xfrm>
            <a:off x="696516" y="5531941"/>
            <a:ext cx="2732484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sz="1700" dirty="0">
                <a:ea typeface="Gill Sans" charset="0"/>
                <a:cs typeface="Gill Sans" charset="0"/>
              </a:rPr>
              <a:t>2b) External data</a:t>
            </a:r>
          </a:p>
          <a:p>
            <a:pPr algn="l">
              <a:buClr>
                <a:srgbClr val="FFFFFF"/>
              </a:buClr>
              <a:buSzPct val="125000"/>
              <a:buFont typeface="Gill Sans" charset="0"/>
              <a:buChar char="•"/>
            </a:pPr>
            <a:r>
              <a:rPr lang="en-US" sz="1300" dirty="0">
                <a:ea typeface="Gill Sans" charset="0"/>
                <a:cs typeface="Gill Sans" charset="0"/>
              </a:rPr>
              <a:t>Co-expression, shared protein domains, much more (</a:t>
            </a:r>
            <a:r>
              <a:rPr lang="en-US" sz="1300" dirty="0" err="1">
                <a:ea typeface="Gill Sans" charset="0"/>
                <a:cs typeface="Gill Sans" charset="0"/>
              </a:rPr>
              <a:t>HumanNet</a:t>
            </a:r>
            <a:r>
              <a:rPr lang="en-US" sz="1300" dirty="0">
                <a:ea typeface="Gill Sans" charset="0"/>
                <a:cs typeface="Gill Sans" charset="0"/>
              </a:rPr>
              <a:t>)</a:t>
            </a:r>
          </a:p>
          <a:p>
            <a:pPr algn="l">
              <a:buClr>
                <a:srgbClr val="FFFFFF"/>
              </a:buClr>
              <a:buSzPct val="125000"/>
              <a:buFont typeface="Gill Sans" charset="0"/>
              <a:buChar char="•"/>
            </a:pPr>
            <a:r>
              <a:rPr lang="en-US" sz="1300" dirty="0">
                <a:ea typeface="Gill Sans" charset="0"/>
                <a:cs typeface="Gill Sans" charset="0"/>
              </a:rPr>
              <a:t>Other AP-MS datasets (</a:t>
            </a:r>
            <a:r>
              <a:rPr lang="en-US" sz="1300" dirty="0" err="1">
                <a:ea typeface="Gill Sans" charset="0"/>
                <a:cs typeface="Gill Sans" charset="0"/>
              </a:rPr>
              <a:t>Guruharsha</a:t>
            </a:r>
            <a:r>
              <a:rPr lang="en-US" sz="1300" dirty="0">
                <a:ea typeface="Gill Sans" charset="0"/>
                <a:cs typeface="Gill Sans" charset="0"/>
              </a:rPr>
              <a:t> 2011, </a:t>
            </a:r>
            <a:r>
              <a:rPr lang="en-US" sz="1300" dirty="0" err="1">
                <a:ea typeface="Gill Sans" charset="0"/>
                <a:cs typeface="Gill Sans" charset="0"/>
              </a:rPr>
              <a:t>Malovannaya</a:t>
            </a:r>
            <a:r>
              <a:rPr lang="en-US" sz="1300" dirty="0">
                <a:ea typeface="Gill Sans" charset="0"/>
                <a:cs typeface="Gill Sans" charset="0"/>
              </a:rPr>
              <a:t> 2011)</a:t>
            </a:r>
          </a:p>
        </p:txBody>
      </p:sp>
      <p:sp>
        <p:nvSpPr>
          <p:cNvPr id="29729" name="Rectangle 32"/>
          <p:cNvSpPr>
            <a:spLocks/>
          </p:cNvSpPr>
          <p:nvPr/>
        </p:nvSpPr>
        <p:spPr bwMode="auto">
          <a:xfrm>
            <a:off x="3902274" y="6054328"/>
            <a:ext cx="2044898" cy="482203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sz="1400" dirty="0">
                <a:ea typeface="Gill Sans" charset="0"/>
                <a:cs typeface="Gill Sans" charset="0"/>
              </a:rPr>
              <a:t>associated previously </a:t>
            </a:r>
            <a:br>
              <a:rPr lang="en-US" sz="1400" dirty="0">
                <a:ea typeface="Gill Sans" charset="0"/>
                <a:cs typeface="Gill Sans" charset="0"/>
              </a:rPr>
            </a:br>
            <a:r>
              <a:rPr lang="en-US" sz="1400" dirty="0">
                <a:ea typeface="Gill Sans" charset="0"/>
                <a:cs typeface="Gill Sans" charset="0"/>
              </a:rPr>
              <a:t>&gt;&gt; more likely in complex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26789" y="5286375"/>
            <a:ext cx="3598664" cy="1562695"/>
            <a:chOff x="0" y="0"/>
            <a:chExt cx="3224" cy="1400"/>
          </a:xfrm>
        </p:grpSpPr>
        <p:sp>
          <p:nvSpPr>
            <p:cNvPr id="29737" name="Oval 33"/>
            <p:cNvSpPr>
              <a:spLocks/>
            </p:cNvSpPr>
            <p:nvPr/>
          </p:nvSpPr>
          <p:spPr bwMode="auto">
            <a:xfrm>
              <a:off x="24" y="24"/>
              <a:ext cx="3168" cy="1352"/>
            </a:xfrm>
            <a:prstGeom prst="ellipse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29738" name="Picture 34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3224" cy="1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3473649" y="5902524"/>
            <a:ext cx="2589609" cy="937617"/>
            <a:chOff x="0" y="0"/>
            <a:chExt cx="2320" cy="840"/>
          </a:xfrm>
        </p:grpSpPr>
        <p:sp>
          <p:nvSpPr>
            <p:cNvPr id="29735" name="Oval 36"/>
            <p:cNvSpPr>
              <a:spLocks/>
            </p:cNvSpPr>
            <p:nvPr/>
          </p:nvSpPr>
          <p:spPr bwMode="auto">
            <a:xfrm>
              <a:off x="32" y="32"/>
              <a:ext cx="2264" cy="784"/>
            </a:xfrm>
            <a:prstGeom prst="ellipse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29736" name="Picture 37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0"/>
              <a:ext cx="2320" cy="8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29733" name="Line 40"/>
          <p:cNvSpPr>
            <a:spLocks noChangeShapeType="1"/>
          </p:cNvSpPr>
          <p:nvPr/>
        </p:nvSpPr>
        <p:spPr bwMode="auto">
          <a:xfrm flipH="1">
            <a:off x="4210347" y="1794867"/>
            <a:ext cx="1371824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34" name="Line 41"/>
          <p:cNvSpPr>
            <a:spLocks noChangeShapeType="1"/>
          </p:cNvSpPr>
          <p:nvPr/>
        </p:nvSpPr>
        <p:spPr bwMode="auto">
          <a:xfrm flipH="1">
            <a:off x="906363" y="1794867"/>
            <a:ext cx="1711152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/>
            <a:tailEnd type="triangle" w="med" len="sm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" name="矩形 37"/>
          <p:cNvSpPr/>
          <p:nvPr/>
        </p:nvSpPr>
        <p:spPr>
          <a:xfrm>
            <a:off x="8002662" y="6581001"/>
            <a:ext cx="11413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/>
              <a:t>Blake </a:t>
            </a:r>
            <a:r>
              <a:rPr lang="en-US" altLang="zh-CN" sz="1200" dirty="0" err="1"/>
              <a:t>Borgeson</a:t>
            </a:r>
            <a:endParaRPr lang="zh-CN" altLang="en-US" sz="1200" dirty="0"/>
          </a:p>
        </p:txBody>
      </p:sp>
      <p:sp>
        <p:nvSpPr>
          <p:cNvPr id="40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87523"/>
            <a:ext cx="7358063" cy="803077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+mn-lt"/>
              </a:rPr>
              <a:t>Turning </a:t>
            </a:r>
            <a:r>
              <a:rPr lang="en-US" altLang="zh-CN" sz="2400" b="1" dirty="0" smtClean="0">
                <a:latin typeface="+mn-lt"/>
              </a:rPr>
              <a:t>fractionations</a:t>
            </a:r>
            <a:r>
              <a:rPr lang="en-US" sz="2400" b="1" dirty="0" smtClean="0">
                <a:latin typeface="+mn-lt"/>
              </a:rPr>
              <a:t> into complexes</a:t>
            </a:r>
          </a:p>
        </p:txBody>
      </p:sp>
    </p:spTree>
    <p:extLst>
      <p:ext uri="{BB962C8B-B14F-4D97-AF65-F5344CB8AC3E}">
        <p14:creationId xmlns:p14="http://schemas.microsoft.com/office/powerpoint/2010/main" val="2637630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/>
          </p:cNvSpPr>
          <p:nvPr/>
        </p:nvSpPr>
        <p:spPr bwMode="auto">
          <a:xfrm>
            <a:off x="7110263" y="3322960"/>
            <a:ext cx="618759" cy="26161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700" dirty="0">
                <a:ea typeface="Gill Sans" charset="0"/>
                <a:cs typeface="Gill Sans" charset="0"/>
              </a:rPr>
              <a:t>Cluster</a:t>
            </a:r>
          </a:p>
        </p:txBody>
      </p:sp>
      <p:sp>
        <p:nvSpPr>
          <p:cNvPr id="29701" name="Rectangle 4"/>
          <p:cNvSpPr>
            <a:spLocks/>
          </p:cNvSpPr>
          <p:nvPr/>
        </p:nvSpPr>
        <p:spPr bwMode="auto">
          <a:xfrm>
            <a:off x="5958334" y="4165699"/>
            <a:ext cx="3036094" cy="321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700" dirty="0">
                <a:ea typeface="Gill Sans" charset="0"/>
                <a:cs typeface="Gill Sans" charset="0"/>
              </a:rPr>
              <a:t>3) Inferred interactions</a:t>
            </a:r>
          </a:p>
        </p:txBody>
      </p:sp>
      <p:sp>
        <p:nvSpPr>
          <p:cNvPr id="29702" name="Rectangle 5"/>
          <p:cNvSpPr>
            <a:spLocks/>
          </p:cNvSpPr>
          <p:nvPr/>
        </p:nvSpPr>
        <p:spPr bwMode="auto">
          <a:xfrm>
            <a:off x="3902274" y="5473899"/>
            <a:ext cx="2053828" cy="482203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sz="1400" dirty="0">
                <a:ea typeface="Gill Sans" charset="0"/>
                <a:cs typeface="Gill Sans" charset="0"/>
              </a:rPr>
              <a:t>high correlation </a:t>
            </a:r>
            <a:br>
              <a:rPr lang="en-US" sz="1400" dirty="0">
                <a:ea typeface="Gill Sans" charset="0"/>
                <a:cs typeface="Gill Sans" charset="0"/>
              </a:rPr>
            </a:br>
            <a:r>
              <a:rPr lang="en-US" sz="1400" dirty="0">
                <a:ea typeface="Gill Sans" charset="0"/>
                <a:cs typeface="Gill Sans" charset="0"/>
              </a:rPr>
              <a:t>&gt;&gt; more likely in complex</a:t>
            </a:r>
          </a:p>
        </p:txBody>
      </p:sp>
      <p:sp>
        <p:nvSpPr>
          <p:cNvPr id="29703" name="Line 6"/>
          <p:cNvSpPr>
            <a:spLocks noChangeShapeType="1"/>
          </p:cNvSpPr>
          <p:nvPr/>
        </p:nvSpPr>
        <p:spPr bwMode="auto">
          <a:xfrm rot="10800000" flipH="1">
            <a:off x="2769320" y="4462612"/>
            <a:ext cx="0" cy="34267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970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9406" y="1696641"/>
            <a:ext cx="1598414" cy="14946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3290" y="4573116"/>
            <a:ext cx="2323951" cy="2098477"/>
          </a:xfrm>
          <a:prstGeom prst="rect">
            <a:avLst/>
          </a:prstGeom>
          <a:noFill/>
          <a:ln w="12700">
            <a:solidFill>
              <a:srgbClr val="626262"/>
            </a:solidFill>
            <a:miter lim="800000"/>
            <a:headEnd/>
            <a:tailEnd/>
          </a:ln>
        </p:spPr>
      </p:pic>
      <p:sp>
        <p:nvSpPr>
          <p:cNvPr id="29706" name="Line 9"/>
          <p:cNvSpPr>
            <a:spLocks noChangeShapeType="1"/>
          </p:cNvSpPr>
          <p:nvPr/>
        </p:nvSpPr>
        <p:spPr bwMode="auto">
          <a:xfrm rot="10800000">
            <a:off x="1571626" y="2000250"/>
            <a:ext cx="743396" cy="671959"/>
          </a:xfrm>
          <a:prstGeom prst="line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7" name="Line 10"/>
          <p:cNvSpPr>
            <a:spLocks noChangeShapeType="1"/>
          </p:cNvSpPr>
          <p:nvPr/>
        </p:nvSpPr>
        <p:spPr bwMode="auto">
          <a:xfrm flipH="1">
            <a:off x="1924348" y="1856259"/>
            <a:ext cx="869529" cy="70321"/>
          </a:xfrm>
          <a:prstGeom prst="line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8" name="Line 11"/>
          <p:cNvSpPr>
            <a:spLocks noChangeShapeType="1"/>
          </p:cNvSpPr>
          <p:nvPr/>
        </p:nvSpPr>
        <p:spPr bwMode="auto">
          <a:xfrm rot="10800000">
            <a:off x="1897558" y="2774900"/>
            <a:ext cx="808137" cy="1549301"/>
          </a:xfrm>
          <a:prstGeom prst="line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9" name="Rectangle 12"/>
          <p:cNvSpPr>
            <a:spLocks/>
          </p:cNvSpPr>
          <p:nvPr/>
        </p:nvSpPr>
        <p:spPr bwMode="auto">
          <a:xfrm>
            <a:off x="914400" y="1295400"/>
            <a:ext cx="1580433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>
                <a:ea typeface="Gill Sans" charset="0"/>
                <a:cs typeface="Gill Sans" charset="0"/>
              </a:rPr>
              <a:t>1) One </a:t>
            </a:r>
            <a:r>
              <a:rPr lang="en-US" sz="1700" dirty="0" smtClean="0">
                <a:ea typeface="Gill Sans" charset="0"/>
                <a:cs typeface="Gill Sans" charset="0"/>
              </a:rPr>
              <a:t>separation</a:t>
            </a:r>
            <a:endParaRPr lang="en-US" sz="1700" dirty="0">
              <a:ea typeface="Gill Sans" charset="0"/>
              <a:cs typeface="Gill Sans" charset="0"/>
            </a:endParaRPr>
          </a:p>
        </p:txBody>
      </p:sp>
      <p:pic>
        <p:nvPicPr>
          <p:cNvPr id="29710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7433" y="1941091"/>
            <a:ext cx="4670227" cy="848320"/>
          </a:xfrm>
          <a:prstGeom prst="rect">
            <a:avLst/>
          </a:prstGeom>
          <a:noFill/>
          <a:ln w="12700">
            <a:solidFill>
              <a:srgbClr val="626262"/>
            </a:solidFill>
            <a:miter lim="800000"/>
            <a:headEnd/>
            <a:tailEnd/>
          </a:ln>
        </p:spPr>
      </p:pic>
      <p:sp>
        <p:nvSpPr>
          <p:cNvPr id="29711" name="Rectangle 14"/>
          <p:cNvSpPr>
            <a:spLocks/>
          </p:cNvSpPr>
          <p:nvPr/>
        </p:nvSpPr>
        <p:spPr bwMode="auto">
          <a:xfrm>
            <a:off x="249436" y="1875234"/>
            <a:ext cx="741164" cy="9108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300" dirty="0">
                <a:ea typeface="Gill Sans" charset="0"/>
                <a:cs typeface="Gill Sans" charset="0"/>
              </a:rPr>
              <a:t>~120</a:t>
            </a:r>
          </a:p>
          <a:p>
            <a:r>
              <a:rPr lang="en-US" sz="1300" dirty="0">
                <a:ea typeface="Gill Sans" charset="0"/>
                <a:cs typeface="Gill Sans" charset="0"/>
              </a:rPr>
              <a:t>fractions</a:t>
            </a:r>
          </a:p>
        </p:txBody>
      </p:sp>
      <p:sp>
        <p:nvSpPr>
          <p:cNvPr id="29712" name="Line 15"/>
          <p:cNvSpPr>
            <a:spLocks noChangeShapeType="1"/>
          </p:cNvSpPr>
          <p:nvPr/>
        </p:nvSpPr>
        <p:spPr bwMode="auto">
          <a:xfrm rot="10800000" flipH="1">
            <a:off x="769070" y="2060525"/>
            <a:ext cx="0" cy="644054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13" name="Rectangle 16"/>
          <p:cNvSpPr>
            <a:spLocks/>
          </p:cNvSpPr>
          <p:nvPr/>
        </p:nvSpPr>
        <p:spPr bwMode="auto">
          <a:xfrm>
            <a:off x="1893094" y="1937742"/>
            <a:ext cx="98227" cy="857250"/>
          </a:xfrm>
          <a:prstGeom prst="rect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14" name="Rectangle 17"/>
          <p:cNvSpPr>
            <a:spLocks/>
          </p:cNvSpPr>
          <p:nvPr/>
        </p:nvSpPr>
        <p:spPr bwMode="auto">
          <a:xfrm rot="-5400000">
            <a:off x="3924830" y="3598177"/>
            <a:ext cx="336631" cy="16250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exoc1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exoc2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exoc3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exoc4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exoc5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exoc6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exoc7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exoc8</a:t>
            </a:r>
          </a:p>
        </p:txBody>
      </p:sp>
      <p:sp>
        <p:nvSpPr>
          <p:cNvPr id="29715" name="Line 18"/>
          <p:cNvSpPr>
            <a:spLocks noChangeShapeType="1"/>
          </p:cNvSpPr>
          <p:nvPr/>
        </p:nvSpPr>
        <p:spPr bwMode="auto">
          <a:xfrm rot="10800000">
            <a:off x="2883173" y="2955727"/>
            <a:ext cx="1858491" cy="129480"/>
          </a:xfrm>
          <a:prstGeom prst="line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16" name="Rectangle 19"/>
          <p:cNvSpPr>
            <a:spLocks/>
          </p:cNvSpPr>
          <p:nvPr/>
        </p:nvSpPr>
        <p:spPr bwMode="auto">
          <a:xfrm>
            <a:off x="4795242" y="3295055"/>
            <a:ext cx="1241227" cy="714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500" dirty="0">
                <a:ea typeface="Gill Sans" charset="0"/>
                <a:cs typeface="Gill Sans" charset="0"/>
              </a:rPr>
              <a:t>Co-separation of the </a:t>
            </a:r>
            <a:r>
              <a:rPr lang="en-US" sz="1500" dirty="0" err="1">
                <a:ea typeface="Gill Sans" charset="0"/>
                <a:cs typeface="Gill Sans" charset="0"/>
              </a:rPr>
              <a:t>exocyst</a:t>
            </a:r>
            <a:r>
              <a:rPr lang="en-US" sz="1500" dirty="0">
                <a:ea typeface="Gill Sans" charset="0"/>
                <a:cs typeface="Gill Sans" charset="0"/>
              </a:rPr>
              <a:t> complex</a:t>
            </a:r>
          </a:p>
        </p:txBody>
      </p:sp>
      <p:pic>
        <p:nvPicPr>
          <p:cNvPr id="29717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3417" y="1852910"/>
            <a:ext cx="156270" cy="2473523"/>
          </a:xfrm>
          <a:prstGeom prst="rect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</p:pic>
      <p:pic>
        <p:nvPicPr>
          <p:cNvPr id="29718" name="Picture 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05560" y="3120926"/>
            <a:ext cx="1367358" cy="1044773"/>
          </a:xfrm>
          <a:prstGeom prst="rect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</p:pic>
      <p:sp>
        <p:nvSpPr>
          <p:cNvPr id="29719" name="Rectangle 22"/>
          <p:cNvSpPr>
            <a:spLocks/>
          </p:cNvSpPr>
          <p:nvPr/>
        </p:nvSpPr>
        <p:spPr bwMode="auto">
          <a:xfrm>
            <a:off x="2643187" y="2946797"/>
            <a:ext cx="258961" cy="142875"/>
          </a:xfrm>
          <a:prstGeom prst="rect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20" name="Rectangle 23"/>
          <p:cNvSpPr>
            <a:spLocks/>
          </p:cNvSpPr>
          <p:nvPr/>
        </p:nvSpPr>
        <p:spPr bwMode="auto">
          <a:xfrm>
            <a:off x="3136552" y="3152180"/>
            <a:ext cx="144270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100" dirty="0">
                <a:ea typeface="Gill Sans" charset="0"/>
                <a:cs typeface="Gill Sans" charset="0"/>
              </a:rPr>
              <a:t>59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60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61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62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63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64</a:t>
            </a:r>
          </a:p>
        </p:txBody>
      </p:sp>
      <p:sp>
        <p:nvSpPr>
          <p:cNvPr id="29721" name="AutoShape 24"/>
          <p:cNvSpPr>
            <a:spLocks/>
          </p:cNvSpPr>
          <p:nvPr/>
        </p:nvSpPr>
        <p:spPr bwMode="auto">
          <a:xfrm>
            <a:off x="5402461" y="2089547"/>
            <a:ext cx="375047" cy="223242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000" dirty="0">
                <a:ea typeface="Gill Sans" charset="0"/>
                <a:cs typeface="Gill Sans" charset="0"/>
              </a:rPr>
              <a:t>...</a:t>
            </a:r>
          </a:p>
        </p:txBody>
      </p:sp>
      <p:sp>
        <p:nvSpPr>
          <p:cNvPr id="29722" name="Rectangle 25"/>
          <p:cNvSpPr>
            <a:spLocks/>
          </p:cNvSpPr>
          <p:nvPr/>
        </p:nvSpPr>
        <p:spPr bwMode="auto">
          <a:xfrm>
            <a:off x="303609" y="4875609"/>
            <a:ext cx="3036094" cy="321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700" dirty="0">
                <a:ea typeface="Gill Sans" charset="0"/>
                <a:cs typeface="Gill Sans" charset="0"/>
              </a:rPr>
              <a:t>2) </a:t>
            </a:r>
            <a:r>
              <a:rPr lang="en-US" sz="1700" dirty="0" err="1">
                <a:ea typeface="Gill Sans" charset="0"/>
                <a:cs typeface="Gill Sans" charset="0"/>
              </a:rPr>
              <a:t>Pairwise</a:t>
            </a:r>
            <a:r>
              <a:rPr lang="en-US" sz="1700" dirty="0">
                <a:ea typeface="Gill Sans" charset="0"/>
                <a:cs typeface="Gill Sans" charset="0"/>
              </a:rPr>
              <a:t> protein correlations</a:t>
            </a:r>
          </a:p>
        </p:txBody>
      </p:sp>
      <p:sp>
        <p:nvSpPr>
          <p:cNvPr id="29723" name="Line 26"/>
          <p:cNvSpPr>
            <a:spLocks noChangeShapeType="1"/>
          </p:cNvSpPr>
          <p:nvPr/>
        </p:nvSpPr>
        <p:spPr bwMode="auto">
          <a:xfrm flipH="1">
            <a:off x="3444627" y="5028531"/>
            <a:ext cx="342677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24" name="Line 27"/>
          <p:cNvSpPr>
            <a:spLocks noChangeShapeType="1"/>
          </p:cNvSpPr>
          <p:nvPr/>
        </p:nvSpPr>
        <p:spPr bwMode="auto">
          <a:xfrm>
            <a:off x="7475265" y="3775026"/>
            <a:ext cx="0" cy="34267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25" name="Rectangle 28"/>
          <p:cNvSpPr>
            <a:spLocks/>
          </p:cNvSpPr>
          <p:nvPr/>
        </p:nvSpPr>
        <p:spPr bwMode="auto">
          <a:xfrm>
            <a:off x="3902274" y="4875609"/>
            <a:ext cx="2053828" cy="482203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sz="1400" dirty="0">
                <a:ea typeface="Gill Sans" charset="0"/>
                <a:cs typeface="Gill Sans" charset="0"/>
              </a:rPr>
              <a:t>Machine learning</a:t>
            </a:r>
          </a:p>
          <a:p>
            <a:pPr algn="l"/>
            <a:r>
              <a:rPr lang="en-US" sz="1400" dirty="0">
                <a:ea typeface="Gill Sans" charset="0"/>
                <a:cs typeface="Gill Sans" charset="0"/>
              </a:rPr>
              <a:t>(</a:t>
            </a:r>
            <a:r>
              <a:rPr lang="en-US" sz="1400" dirty="0" smtClean="0">
                <a:ea typeface="Gill Sans" charset="0"/>
                <a:cs typeface="Gill Sans" charset="0"/>
              </a:rPr>
              <a:t>SVM)</a:t>
            </a:r>
            <a:endParaRPr lang="en-US" sz="1400" dirty="0">
              <a:ea typeface="Gill Sans" charset="0"/>
              <a:cs typeface="Gill Sans" charset="0"/>
            </a:endParaRPr>
          </a:p>
        </p:txBody>
      </p:sp>
      <p:sp>
        <p:nvSpPr>
          <p:cNvPr id="29726" name="Line 29"/>
          <p:cNvSpPr>
            <a:spLocks noChangeShapeType="1"/>
          </p:cNvSpPr>
          <p:nvPr/>
        </p:nvSpPr>
        <p:spPr bwMode="auto">
          <a:xfrm rot="10800000">
            <a:off x="2634258" y="3098602"/>
            <a:ext cx="801439" cy="1097236"/>
          </a:xfrm>
          <a:prstGeom prst="line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27" name="Line 30"/>
          <p:cNvSpPr>
            <a:spLocks noChangeShapeType="1"/>
          </p:cNvSpPr>
          <p:nvPr/>
        </p:nvSpPr>
        <p:spPr bwMode="auto">
          <a:xfrm flipH="1">
            <a:off x="5884664" y="5036344"/>
            <a:ext cx="341561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28" name="Rectangle 31"/>
          <p:cNvSpPr>
            <a:spLocks/>
          </p:cNvSpPr>
          <p:nvPr/>
        </p:nvSpPr>
        <p:spPr bwMode="auto">
          <a:xfrm>
            <a:off x="696516" y="5531941"/>
            <a:ext cx="2732484" cy="1071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sz="1700" dirty="0">
                <a:ea typeface="Gill Sans" charset="0"/>
                <a:cs typeface="Gill Sans" charset="0"/>
              </a:rPr>
              <a:t>2b) External data</a:t>
            </a:r>
          </a:p>
          <a:p>
            <a:pPr algn="l">
              <a:buClr>
                <a:srgbClr val="FFFFFF"/>
              </a:buClr>
              <a:buSzPct val="125000"/>
              <a:buFont typeface="Gill Sans" charset="0"/>
              <a:buChar char="•"/>
            </a:pPr>
            <a:r>
              <a:rPr lang="en-US" sz="1300" dirty="0">
                <a:ea typeface="Gill Sans" charset="0"/>
                <a:cs typeface="Gill Sans" charset="0"/>
              </a:rPr>
              <a:t>Co-expression, shared protein domains, much more (</a:t>
            </a:r>
            <a:r>
              <a:rPr lang="en-US" sz="1300" dirty="0" err="1">
                <a:ea typeface="Gill Sans" charset="0"/>
                <a:cs typeface="Gill Sans" charset="0"/>
              </a:rPr>
              <a:t>HumanNet</a:t>
            </a:r>
            <a:r>
              <a:rPr lang="en-US" sz="1300" dirty="0">
                <a:ea typeface="Gill Sans" charset="0"/>
                <a:cs typeface="Gill Sans" charset="0"/>
              </a:rPr>
              <a:t>)</a:t>
            </a:r>
          </a:p>
          <a:p>
            <a:pPr algn="l">
              <a:buClr>
                <a:srgbClr val="FFFFFF"/>
              </a:buClr>
              <a:buSzPct val="125000"/>
              <a:buFont typeface="Gill Sans" charset="0"/>
              <a:buChar char="•"/>
            </a:pPr>
            <a:r>
              <a:rPr lang="en-US" sz="1300" dirty="0">
                <a:ea typeface="Gill Sans" charset="0"/>
                <a:cs typeface="Gill Sans" charset="0"/>
              </a:rPr>
              <a:t>Other AP-MS datasets (</a:t>
            </a:r>
            <a:r>
              <a:rPr lang="en-US" sz="1300" dirty="0" err="1">
                <a:ea typeface="Gill Sans" charset="0"/>
                <a:cs typeface="Gill Sans" charset="0"/>
              </a:rPr>
              <a:t>Guruharsha</a:t>
            </a:r>
            <a:r>
              <a:rPr lang="en-US" sz="1300" dirty="0">
                <a:ea typeface="Gill Sans" charset="0"/>
                <a:cs typeface="Gill Sans" charset="0"/>
              </a:rPr>
              <a:t> 2011, </a:t>
            </a:r>
            <a:r>
              <a:rPr lang="en-US" sz="1300" dirty="0" err="1">
                <a:ea typeface="Gill Sans" charset="0"/>
                <a:cs typeface="Gill Sans" charset="0"/>
              </a:rPr>
              <a:t>Malovannaya</a:t>
            </a:r>
            <a:r>
              <a:rPr lang="en-US" sz="1300" dirty="0">
                <a:ea typeface="Gill Sans" charset="0"/>
                <a:cs typeface="Gill Sans" charset="0"/>
              </a:rPr>
              <a:t> 2011)</a:t>
            </a:r>
          </a:p>
        </p:txBody>
      </p:sp>
      <p:sp>
        <p:nvSpPr>
          <p:cNvPr id="29729" name="Rectangle 32"/>
          <p:cNvSpPr>
            <a:spLocks/>
          </p:cNvSpPr>
          <p:nvPr/>
        </p:nvSpPr>
        <p:spPr bwMode="auto">
          <a:xfrm>
            <a:off x="3902274" y="6054328"/>
            <a:ext cx="2044898" cy="482203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sz="1400" dirty="0">
                <a:ea typeface="Gill Sans" charset="0"/>
                <a:cs typeface="Gill Sans" charset="0"/>
              </a:rPr>
              <a:t>associated previously </a:t>
            </a:r>
            <a:br>
              <a:rPr lang="en-US" sz="1400" dirty="0">
                <a:ea typeface="Gill Sans" charset="0"/>
                <a:cs typeface="Gill Sans" charset="0"/>
              </a:rPr>
            </a:br>
            <a:r>
              <a:rPr lang="en-US" sz="1400" dirty="0">
                <a:ea typeface="Gill Sans" charset="0"/>
                <a:cs typeface="Gill Sans" charset="0"/>
              </a:rPr>
              <a:t>&gt;&gt; more likely in complex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26789" y="5286375"/>
            <a:ext cx="3598664" cy="1562695"/>
            <a:chOff x="0" y="0"/>
            <a:chExt cx="3224" cy="1400"/>
          </a:xfrm>
        </p:grpSpPr>
        <p:sp>
          <p:nvSpPr>
            <p:cNvPr id="29737" name="Oval 33"/>
            <p:cNvSpPr>
              <a:spLocks/>
            </p:cNvSpPr>
            <p:nvPr/>
          </p:nvSpPr>
          <p:spPr bwMode="auto">
            <a:xfrm>
              <a:off x="24" y="24"/>
              <a:ext cx="3168" cy="1352"/>
            </a:xfrm>
            <a:prstGeom prst="ellipse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29738" name="Picture 34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0"/>
              <a:ext cx="3224" cy="1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3473649" y="5902524"/>
            <a:ext cx="2589609" cy="937617"/>
            <a:chOff x="0" y="0"/>
            <a:chExt cx="2320" cy="840"/>
          </a:xfrm>
        </p:grpSpPr>
        <p:sp>
          <p:nvSpPr>
            <p:cNvPr id="29735" name="Oval 36"/>
            <p:cNvSpPr>
              <a:spLocks/>
            </p:cNvSpPr>
            <p:nvPr/>
          </p:nvSpPr>
          <p:spPr bwMode="auto">
            <a:xfrm>
              <a:off x="32" y="32"/>
              <a:ext cx="2264" cy="784"/>
            </a:xfrm>
            <a:prstGeom prst="ellipse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29736" name="Picture 37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0"/>
              <a:ext cx="2320" cy="8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29733" name="Line 40"/>
          <p:cNvSpPr>
            <a:spLocks noChangeShapeType="1"/>
          </p:cNvSpPr>
          <p:nvPr/>
        </p:nvSpPr>
        <p:spPr bwMode="auto">
          <a:xfrm flipH="1">
            <a:off x="4210347" y="1794867"/>
            <a:ext cx="1371824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34" name="Line 41"/>
          <p:cNvSpPr>
            <a:spLocks noChangeShapeType="1"/>
          </p:cNvSpPr>
          <p:nvPr/>
        </p:nvSpPr>
        <p:spPr bwMode="auto">
          <a:xfrm flipH="1">
            <a:off x="906363" y="1794867"/>
            <a:ext cx="1711152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/>
            <a:tailEnd type="triangle" w="med" len="sm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" name="Rectangle 3"/>
          <p:cNvSpPr>
            <a:spLocks/>
          </p:cNvSpPr>
          <p:nvPr/>
        </p:nvSpPr>
        <p:spPr bwMode="auto">
          <a:xfrm>
            <a:off x="6400800" y="1219200"/>
            <a:ext cx="2590800" cy="3810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700" dirty="0">
                <a:ea typeface="Gill Sans" charset="0"/>
                <a:cs typeface="Gill Sans" charset="0"/>
              </a:rPr>
              <a:t>4) </a:t>
            </a:r>
            <a:r>
              <a:rPr lang="en-US" altLang="zh-CN" sz="1700" dirty="0" smtClean="0">
                <a:ea typeface="Gill Sans" charset="0"/>
                <a:cs typeface="Gill Sans" charset="0"/>
              </a:rPr>
              <a:t>Predict</a:t>
            </a:r>
            <a:r>
              <a:rPr lang="en-US" sz="1700" dirty="0" smtClean="0">
                <a:ea typeface="Gill Sans" charset="0"/>
                <a:cs typeface="Gill Sans" charset="0"/>
              </a:rPr>
              <a:t> </a:t>
            </a:r>
            <a:r>
              <a:rPr lang="en-US" sz="1700" dirty="0">
                <a:ea typeface="Gill Sans" charset="0"/>
                <a:cs typeface="Gill Sans" charset="0"/>
              </a:rPr>
              <a:t>complexes</a:t>
            </a:r>
          </a:p>
        </p:txBody>
      </p:sp>
      <p:sp>
        <p:nvSpPr>
          <p:cNvPr id="43" name="矩形 42"/>
          <p:cNvSpPr/>
          <p:nvPr/>
        </p:nvSpPr>
        <p:spPr>
          <a:xfrm>
            <a:off x="8002662" y="6581001"/>
            <a:ext cx="11413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/>
              <a:t>Blake </a:t>
            </a:r>
            <a:r>
              <a:rPr lang="en-US" altLang="zh-CN" sz="1200" dirty="0" err="1"/>
              <a:t>Borgeson</a:t>
            </a:r>
            <a:endParaRPr lang="zh-CN" altLang="en-US" sz="1200" dirty="0"/>
          </a:p>
        </p:txBody>
      </p:sp>
      <p:sp>
        <p:nvSpPr>
          <p:cNvPr id="45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87523"/>
            <a:ext cx="7358063" cy="803077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+mn-lt"/>
              </a:rPr>
              <a:t>Turning </a:t>
            </a:r>
            <a:r>
              <a:rPr lang="en-US" altLang="zh-CN" sz="2400" b="1" dirty="0" smtClean="0">
                <a:latin typeface="+mn-lt"/>
              </a:rPr>
              <a:t>fractionations</a:t>
            </a:r>
            <a:r>
              <a:rPr lang="en-US" sz="2400" b="1" dirty="0" smtClean="0">
                <a:latin typeface="+mn-lt"/>
              </a:rPr>
              <a:t> into complexes</a:t>
            </a:r>
          </a:p>
        </p:txBody>
      </p:sp>
    </p:spTree>
    <p:extLst>
      <p:ext uri="{BB962C8B-B14F-4D97-AF65-F5344CB8AC3E}">
        <p14:creationId xmlns:p14="http://schemas.microsoft.com/office/powerpoint/2010/main" val="1704849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15889" y="1009099"/>
            <a:ext cx="3451911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All with experimental evidence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in at least 2 species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:</a:t>
            </a:r>
            <a:endParaRPr lang="en-US" dirty="0">
              <a:solidFill>
                <a:srgbClr val="000000"/>
              </a:solidFill>
              <a:ea typeface="ＭＳ Ｐゴシック" charset="0"/>
              <a:cs typeface="Gill Sans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00000"/>
                </a:solidFill>
              </a:rPr>
              <a:t>981 </a:t>
            </a:r>
            <a:r>
              <a:rPr lang="en-US" altLang="zh-CN" dirty="0" smtClean="0">
                <a:solidFill>
                  <a:srgbClr val="000000"/>
                </a:solidFill>
              </a:rPr>
              <a:t>complexes;</a:t>
            </a:r>
            <a:endParaRPr lang="en-US" altLang="zh-CN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dirty="0" smtClean="0">
                <a:solidFill>
                  <a:srgbClr val="000000"/>
                </a:solidFill>
              </a:rPr>
              <a:t>2153 unique proteins, </a:t>
            </a:r>
            <a:r>
              <a:rPr lang="en-US" altLang="zh-CN" dirty="0" smtClean="0"/>
              <a:t>293 of them lack </a:t>
            </a:r>
            <a:r>
              <a:rPr lang="en-US" altLang="zh-CN" dirty="0"/>
              <a:t>Gene </a:t>
            </a:r>
            <a:r>
              <a:rPr lang="en-US" altLang="zh-CN" dirty="0" smtClean="0"/>
              <a:t>Ontology functional annotations;</a:t>
            </a:r>
            <a:endParaRPr lang="en-US" altLang="zh-CN" dirty="0" smtClean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smtClean="0"/>
              <a:t>7,669 </a:t>
            </a:r>
            <a:r>
              <a:rPr lang="en-US" altLang="zh-CN" dirty="0" smtClean="0"/>
              <a:t>pairwise interactions, </a:t>
            </a:r>
            <a:r>
              <a:rPr lang="en-US" altLang="zh-CN" dirty="0"/>
              <a:t>while 1,756 </a:t>
            </a:r>
            <a:r>
              <a:rPr lang="en-US" altLang="zh-CN" dirty="0" smtClean="0"/>
              <a:t>co-complex </a:t>
            </a:r>
            <a:r>
              <a:rPr lang="en-US" altLang="zh-CN" dirty="0"/>
              <a:t>interactions are </a:t>
            </a:r>
            <a:r>
              <a:rPr lang="en-US" altLang="zh-CN" dirty="0" smtClean="0"/>
              <a:t>novel.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950745"/>
              </p:ext>
            </p:extLst>
          </p:nvPr>
        </p:nvGraphicFramePr>
        <p:xfrm>
          <a:off x="5360459" y="4321893"/>
          <a:ext cx="3581400" cy="916415"/>
        </p:xfrm>
        <a:graphic>
          <a:graphicData uri="http://schemas.openxmlformats.org/drawingml/2006/table">
            <a:tbl>
              <a:tblPr/>
              <a:tblGrid>
                <a:gridCol w="716280"/>
                <a:gridCol w="716280"/>
                <a:gridCol w="716280"/>
                <a:gridCol w="716280"/>
                <a:gridCol w="716280"/>
              </a:tblGrid>
              <a:tr h="310558">
                <a:tc gridSpan="5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 smtClean="0">
                          <a:solidFill>
                            <a:srgbClr val="000000"/>
                          </a:solidFill>
                        </a:rPr>
                        <a:t>Protein number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 found in species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 smtClean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3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+mn-lt"/>
                        </a:rPr>
                        <a:t>Hs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+mn-lt"/>
                        </a:rPr>
                        <a:t>Mm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+mn-lt"/>
                        </a:rPr>
                        <a:t>Sp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+mn-lt"/>
                        </a:rPr>
                        <a:t>Dm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latin typeface="+mn-lt"/>
                        </a:rPr>
                        <a:t>Ce</a:t>
                      </a:r>
                      <a:endParaRPr lang="en-US" sz="14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3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+mn-lt"/>
                        </a:rPr>
                        <a:t>2153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+mn-lt"/>
                        </a:rPr>
                        <a:t>2114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+mn-lt"/>
                        </a:rPr>
                        <a:t>1811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+mn-lt"/>
                        </a:rPr>
                        <a:t>1942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+mn-lt"/>
                        </a:rPr>
                        <a:t>1796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838011" y="301893"/>
            <a:ext cx="53164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/>
              <a:t>Conserved </a:t>
            </a:r>
            <a:r>
              <a:rPr lang="en-US" sz="2400" b="1" dirty="0" smtClean="0"/>
              <a:t>Metazoan protein complexes</a:t>
            </a:r>
            <a:endParaRPr lang="en-US" sz="2400" b="1" dirty="0"/>
          </a:p>
        </p:txBody>
      </p:sp>
      <p:pic>
        <p:nvPicPr>
          <p:cNvPr id="7" name="Picture 6" descr="ppi_list_35_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4" r="29688"/>
          <a:stretch/>
        </p:blipFill>
        <p:spPr>
          <a:xfrm>
            <a:off x="867347" y="1112720"/>
            <a:ext cx="4237444" cy="52578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739714" y="5452487"/>
            <a:ext cx="3048000" cy="1295400"/>
            <a:chOff x="5791200" y="5105400"/>
            <a:chExt cx="3048000" cy="1295400"/>
          </a:xfrm>
        </p:grpSpPr>
        <p:sp>
          <p:nvSpPr>
            <p:cNvPr id="9" name="Rectangle 8"/>
            <p:cNvSpPr>
              <a:spLocks/>
            </p:cNvSpPr>
            <p:nvPr/>
          </p:nvSpPr>
          <p:spPr bwMode="auto">
            <a:xfrm>
              <a:off x="6781798" y="5105400"/>
              <a:ext cx="2057402" cy="1219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130000"/>
                </a:lnSpc>
              </a:pPr>
              <a:r>
                <a:rPr lang="en-US" sz="1600" dirty="0">
                  <a:solidFill>
                    <a:srgbClr val="000000"/>
                  </a:solidFill>
                  <a:ea typeface="ＭＳ Ｐゴシック" charset="0"/>
                  <a:cs typeface="Gill Sans" charset="0"/>
                </a:rPr>
                <a:t>all 5 animal 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charset="0"/>
                  <a:cs typeface="Gill Sans" charset="0"/>
                </a:rPr>
                <a:t>species 686</a:t>
              </a:r>
              <a:endParaRPr lang="en-US" sz="1600" dirty="0">
                <a:solidFill>
                  <a:srgbClr val="000000"/>
                </a:solidFill>
                <a:ea typeface="ＭＳ Ｐゴシック" charset="0"/>
                <a:cs typeface="Gill Sans" charset="0"/>
              </a:endParaRPr>
            </a:p>
            <a:p>
              <a:pPr algn="l">
                <a:lnSpc>
                  <a:spcPct val="130000"/>
                </a:lnSpc>
              </a:pPr>
              <a:r>
                <a:rPr lang="en-US" sz="1600" dirty="0">
                  <a:solidFill>
                    <a:srgbClr val="000000"/>
                  </a:solidFill>
                  <a:ea typeface="ＭＳ Ｐゴシック" charset="0"/>
                  <a:cs typeface="Gill Sans" charset="0"/>
                </a:rPr>
                <a:t>4 animal 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charset="0"/>
                  <a:cs typeface="Gill Sans" charset="0"/>
                </a:rPr>
                <a:t>species 1939</a:t>
              </a:r>
              <a:endParaRPr lang="en-US" sz="1600" dirty="0">
                <a:solidFill>
                  <a:srgbClr val="000000"/>
                </a:solidFill>
                <a:ea typeface="ＭＳ Ｐゴシック" charset="0"/>
                <a:cs typeface="Gill Sans" charset="0"/>
              </a:endParaRPr>
            </a:p>
            <a:p>
              <a:pPr algn="l">
                <a:lnSpc>
                  <a:spcPct val="130000"/>
                </a:lnSpc>
              </a:pPr>
              <a:r>
                <a:rPr lang="en-US" sz="1600" dirty="0">
                  <a:solidFill>
                    <a:srgbClr val="000000"/>
                  </a:solidFill>
                  <a:ea typeface="ＭＳ Ｐゴシック" charset="0"/>
                  <a:cs typeface="Gill Sans" charset="0"/>
                </a:rPr>
                <a:t>3 animal 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charset="0"/>
                  <a:cs typeface="Gill Sans" charset="0"/>
                </a:rPr>
                <a:t>species 2295</a:t>
              </a:r>
              <a:endParaRPr lang="en-US" sz="1600" dirty="0">
                <a:solidFill>
                  <a:srgbClr val="000000"/>
                </a:solidFill>
                <a:ea typeface="ＭＳ Ｐゴシック" charset="0"/>
                <a:cs typeface="Gill Sans" charset="0"/>
              </a:endParaRPr>
            </a:p>
            <a:p>
              <a:pPr algn="l">
                <a:lnSpc>
                  <a:spcPct val="130000"/>
                </a:lnSpc>
              </a:pPr>
              <a:r>
                <a:rPr lang="en-US" sz="1600" dirty="0">
                  <a:solidFill>
                    <a:srgbClr val="000000"/>
                  </a:solidFill>
                  <a:ea typeface="ＭＳ Ｐゴシック" charset="0"/>
                  <a:cs typeface="Gill Sans" charset="0"/>
                </a:rPr>
                <a:t>2 animal 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charset="0"/>
                  <a:cs typeface="Gill Sans" charset="0"/>
                </a:rPr>
                <a:t>species 2749</a:t>
              </a:r>
              <a:endParaRPr lang="en-US" sz="1600" dirty="0">
                <a:solidFill>
                  <a:srgbClr val="000000"/>
                </a:solidFill>
                <a:ea typeface="ＭＳ Ｐゴシック" charset="0"/>
                <a:cs typeface="Gill Sans" charset="0"/>
              </a:endParaRPr>
            </a:p>
          </p:txBody>
        </p:sp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140000">
              <a:off x="5884139" y="5088659"/>
              <a:ext cx="1219202" cy="1405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6092398" y="5935799"/>
              <a:ext cx="540000" cy="504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765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96" y="871204"/>
            <a:ext cx="7959699" cy="54068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56167" y="6443356"/>
            <a:ext cx="27830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Wan C  et al., Nature, 2015, 525:339-344</a:t>
            </a:r>
          </a:p>
        </p:txBody>
      </p:sp>
      <p:sp>
        <p:nvSpPr>
          <p:cNvPr id="4" name="矩形 3"/>
          <p:cNvSpPr/>
          <p:nvPr/>
        </p:nvSpPr>
        <p:spPr>
          <a:xfrm>
            <a:off x="971551" y="6462406"/>
            <a:ext cx="33909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err="1" smtClean="0"/>
              <a:t>Uhlén</a:t>
            </a:r>
            <a:r>
              <a:rPr lang="en-US" altLang="zh-CN" sz="1200" dirty="0" smtClean="0"/>
              <a:t> M </a:t>
            </a:r>
            <a:r>
              <a:rPr lang="en-US" altLang="zh-CN" sz="1200" dirty="0"/>
              <a:t>et al</a:t>
            </a:r>
            <a:r>
              <a:rPr lang="en-US" altLang="zh-CN" sz="1200" dirty="0" smtClean="0"/>
              <a:t>., Science, 2015</a:t>
            </a:r>
            <a:r>
              <a:rPr lang="en-US" altLang="zh-CN" sz="1200" dirty="0"/>
              <a:t>, 347(6220):</a:t>
            </a:r>
            <a:r>
              <a:rPr lang="en-US" altLang="zh-CN" sz="1200" dirty="0" smtClean="0"/>
              <a:t>1260419</a:t>
            </a:r>
            <a:endParaRPr lang="en-US" altLang="zh-CN" sz="1200" dirty="0"/>
          </a:p>
        </p:txBody>
      </p:sp>
      <p:sp>
        <p:nvSpPr>
          <p:cNvPr id="5" name="矩形 4"/>
          <p:cNvSpPr/>
          <p:nvPr/>
        </p:nvSpPr>
        <p:spPr>
          <a:xfrm>
            <a:off x="652675" y="263324"/>
            <a:ext cx="7887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Abundance and expression trends for proteins </a:t>
            </a:r>
            <a:r>
              <a:rPr lang="en-US" altLang="zh-CN" sz="2400" b="1" dirty="0" smtClean="0"/>
              <a:t>in complexes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5231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21" y="1542115"/>
            <a:ext cx="7004487" cy="20943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692" y="580583"/>
            <a:ext cx="88201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a typeface="SimSun" panose="02010600030101010101" pitchFamily="2" charset="-122"/>
              </a:rPr>
              <a:t>Complexes arranged </a:t>
            </a:r>
            <a:r>
              <a:rPr lang="en-US" sz="2400" b="1" dirty="0">
                <a:ea typeface="SimSun" panose="02010600030101010101" pitchFamily="2" charset="-122"/>
              </a:rPr>
              <a:t>according to average estimated component age </a:t>
            </a:r>
            <a:endParaRPr lang="en-US" sz="2400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21" y="3899125"/>
            <a:ext cx="8324321" cy="193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5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90" y="1519823"/>
            <a:ext cx="7896483" cy="42548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8690" y="379216"/>
            <a:ext cx="78964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a typeface="SimSun" panose="02010600030101010101" pitchFamily="2" charset="-122"/>
              </a:rPr>
              <a:t>F</a:t>
            </a:r>
            <a:r>
              <a:rPr lang="en-US" sz="2400" b="1" dirty="0" smtClean="0">
                <a:ea typeface="SimSun" panose="02010600030101010101" pitchFamily="2" charset="-122"/>
              </a:rPr>
              <a:t>unctional </a:t>
            </a:r>
            <a:r>
              <a:rPr lang="en-US" sz="2400" b="1" dirty="0">
                <a:ea typeface="SimSun" panose="02010600030101010101" pitchFamily="2" charset="-122"/>
              </a:rPr>
              <a:t>annotations </a:t>
            </a:r>
            <a:r>
              <a:rPr lang="en-US" sz="2400" b="1" dirty="0" smtClean="0">
                <a:ea typeface="SimSun" panose="02010600030101010101" pitchFamily="2" charset="-122"/>
              </a:rPr>
              <a:t>and </a:t>
            </a:r>
            <a:r>
              <a:rPr lang="en-US" sz="2400" b="1" dirty="0">
                <a:ea typeface="SimSun" panose="02010600030101010101" pitchFamily="2" charset="-122"/>
              </a:rPr>
              <a:t>protein </a:t>
            </a:r>
            <a:r>
              <a:rPr lang="en-US" sz="2400" b="1" dirty="0" smtClean="0">
                <a:ea typeface="SimSun" panose="02010600030101010101" pitchFamily="2" charset="-122"/>
              </a:rPr>
              <a:t>domain enrichment </a:t>
            </a:r>
            <a:r>
              <a:rPr lang="en-US" sz="2400" b="1" dirty="0">
                <a:ea typeface="SimSun" panose="02010600030101010101" pitchFamily="2" charset="-122"/>
              </a:rPr>
              <a:t>of old, mixed and metazoan-specific protein complexes </a:t>
            </a:r>
            <a:endParaRPr lang="en-US" sz="2400" b="1" dirty="0"/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7218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968" y="4207045"/>
            <a:ext cx="2000250" cy="2032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387" y="4207045"/>
            <a:ext cx="4100756" cy="21932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381" y="1304926"/>
            <a:ext cx="3490725" cy="21717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3387" y="343674"/>
            <a:ext cx="6744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Disease associated protein complex —— </a:t>
            </a:r>
            <a:r>
              <a:rPr lang="en-US" altLang="zh-CN" sz="2400" b="1" dirty="0" err="1" smtClean="0"/>
              <a:t>Commder</a:t>
            </a:r>
            <a:r>
              <a:rPr lang="en-US" altLang="zh-CN" sz="2400" b="1" dirty="0" smtClean="0"/>
              <a:t> 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9889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0" y="161924"/>
            <a:ext cx="8991600" cy="571500"/>
          </a:xfrm>
          <a:prstGeom prst="rect">
            <a:avLst/>
          </a:prstGeom>
          <a:ln/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sz="2400" b="1" dirty="0"/>
              <a:t>Properties of the Commander </a:t>
            </a:r>
            <a:r>
              <a:rPr lang="en-US" altLang="zh-CN" sz="2400" b="1" dirty="0" smtClean="0"/>
              <a:t>complex: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perturbs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dorso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-ventral axis formation and </a:t>
            </a:r>
            <a:r>
              <a:rPr lang="en-US" altLang="zh-CN" sz="2400" dirty="0"/>
              <a:t>decreased eye </a:t>
            </a:r>
            <a:r>
              <a:rPr lang="en-US" altLang="zh-CN" sz="2400" dirty="0" smtClean="0"/>
              <a:t>size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9715" t="53802" r="674"/>
          <a:stretch>
            <a:fillRect/>
          </a:stretch>
        </p:blipFill>
        <p:spPr bwMode="auto">
          <a:xfrm>
            <a:off x="803275" y="1571625"/>
            <a:ext cx="7645400" cy="286702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/>
          </p:cNvSpPr>
          <p:nvPr/>
        </p:nvSpPr>
        <p:spPr bwMode="auto">
          <a:xfrm>
            <a:off x="981075" y="1066800"/>
            <a:ext cx="2844800" cy="596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2000" dirty="0">
                <a:ea typeface="Gill Sans" charset="0"/>
                <a:cs typeface="Gill Sans" charset="0"/>
              </a:rPr>
              <a:t>Control</a:t>
            </a:r>
          </a:p>
        </p:txBody>
      </p:sp>
      <p:sp>
        <p:nvSpPr>
          <p:cNvPr id="5" name="Rectangle 4"/>
          <p:cNvSpPr>
            <a:spLocks/>
          </p:cNvSpPr>
          <p:nvPr/>
        </p:nvSpPr>
        <p:spPr bwMode="auto">
          <a:xfrm>
            <a:off x="4714875" y="1143000"/>
            <a:ext cx="3733800" cy="533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2000" dirty="0">
                <a:ea typeface="Gill Sans" charset="0"/>
                <a:cs typeface="Gill Sans" charset="0"/>
              </a:rPr>
              <a:t>Commd2 splicing </a:t>
            </a:r>
            <a:r>
              <a:rPr lang="en-US" sz="2000" dirty="0" smtClean="0">
                <a:ea typeface="Gill Sans" charset="0"/>
                <a:cs typeface="Gill Sans" charset="0"/>
              </a:rPr>
              <a:t>MO, stage </a:t>
            </a:r>
            <a:r>
              <a:rPr lang="en-US" sz="2000" dirty="0">
                <a:ea typeface="Gill Sans" charset="0"/>
                <a:cs typeface="Gill Sans" charset="0"/>
              </a:rPr>
              <a:t>39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954" y="4772026"/>
            <a:ext cx="3445821" cy="188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3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07" y="1356844"/>
            <a:ext cx="2500313" cy="322914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3850" y="276429"/>
            <a:ext cx="3838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Summery and ongoing work </a:t>
            </a:r>
            <a:endParaRPr lang="zh-CN" altLang="en-US" sz="2400" b="1" dirty="0"/>
          </a:p>
        </p:txBody>
      </p:sp>
      <p:sp>
        <p:nvSpPr>
          <p:cNvPr id="5" name="椭圆 4"/>
          <p:cNvSpPr/>
          <p:nvPr/>
        </p:nvSpPr>
        <p:spPr>
          <a:xfrm>
            <a:off x="5286375" y="2889807"/>
            <a:ext cx="327973" cy="29116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4886468" y="3346864"/>
            <a:ext cx="327973" cy="29116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5679458" y="3355923"/>
            <a:ext cx="327973" cy="29116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5286375" y="3810483"/>
            <a:ext cx="327973" cy="29116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>
            <a:stCxn id="5" idx="3"/>
            <a:endCxn id="6" idx="7"/>
          </p:cNvCxnSpPr>
          <p:nvPr/>
        </p:nvCxnSpPr>
        <p:spPr>
          <a:xfrm flipH="1">
            <a:off x="5166410" y="3138335"/>
            <a:ext cx="167996" cy="2511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stCxn id="5" idx="5"/>
            <a:endCxn id="7" idx="1"/>
          </p:cNvCxnSpPr>
          <p:nvPr/>
        </p:nvCxnSpPr>
        <p:spPr>
          <a:xfrm>
            <a:off x="5566317" y="3138335"/>
            <a:ext cx="161172" cy="2602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stCxn id="6" idx="5"/>
            <a:endCxn id="8" idx="1"/>
          </p:cNvCxnSpPr>
          <p:nvPr/>
        </p:nvCxnSpPr>
        <p:spPr>
          <a:xfrm>
            <a:off x="5166410" y="3595392"/>
            <a:ext cx="167996" cy="2577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stCxn id="7" idx="3"/>
            <a:endCxn id="8" idx="7"/>
          </p:cNvCxnSpPr>
          <p:nvPr/>
        </p:nvCxnSpPr>
        <p:spPr>
          <a:xfrm flipH="1">
            <a:off x="5566317" y="3604451"/>
            <a:ext cx="161172" cy="2486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5" idx="4"/>
            <a:endCxn id="8" idx="0"/>
          </p:cNvCxnSpPr>
          <p:nvPr/>
        </p:nvCxnSpPr>
        <p:spPr>
          <a:xfrm>
            <a:off x="5450362" y="3180976"/>
            <a:ext cx="0" cy="6295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>
            <a:stCxn id="6" idx="6"/>
            <a:endCxn id="7" idx="2"/>
          </p:cNvCxnSpPr>
          <p:nvPr/>
        </p:nvCxnSpPr>
        <p:spPr>
          <a:xfrm>
            <a:off x="5214441" y="3492449"/>
            <a:ext cx="465017" cy="9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椭圆 40"/>
          <p:cNvSpPr/>
          <p:nvPr/>
        </p:nvSpPr>
        <p:spPr>
          <a:xfrm>
            <a:off x="6823385" y="2375022"/>
            <a:ext cx="327973" cy="29116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6413953" y="2813029"/>
            <a:ext cx="327973" cy="29116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7210355" y="2785932"/>
            <a:ext cx="327973" cy="29116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6823385" y="3276648"/>
            <a:ext cx="327973" cy="29116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5" name="直接连接符 44"/>
          <p:cNvCxnSpPr>
            <a:stCxn id="41" idx="3"/>
            <a:endCxn id="42" idx="7"/>
          </p:cNvCxnSpPr>
          <p:nvPr/>
        </p:nvCxnSpPr>
        <p:spPr>
          <a:xfrm flipH="1">
            <a:off x="6693895" y="2623550"/>
            <a:ext cx="177521" cy="232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>
            <a:stCxn id="41" idx="5"/>
            <a:endCxn id="43" idx="1"/>
          </p:cNvCxnSpPr>
          <p:nvPr/>
        </p:nvCxnSpPr>
        <p:spPr>
          <a:xfrm>
            <a:off x="7103327" y="2623550"/>
            <a:ext cx="155059" cy="2050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>
            <a:stCxn id="42" idx="5"/>
            <a:endCxn id="44" idx="1"/>
          </p:cNvCxnSpPr>
          <p:nvPr/>
        </p:nvCxnSpPr>
        <p:spPr>
          <a:xfrm>
            <a:off x="6693895" y="3061557"/>
            <a:ext cx="177521" cy="2577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>
            <a:stCxn id="43" idx="3"/>
            <a:endCxn id="44" idx="7"/>
          </p:cNvCxnSpPr>
          <p:nvPr/>
        </p:nvCxnSpPr>
        <p:spPr>
          <a:xfrm flipH="1">
            <a:off x="7103327" y="3034460"/>
            <a:ext cx="155059" cy="2848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>
            <a:stCxn id="41" idx="4"/>
            <a:endCxn id="44" idx="0"/>
          </p:cNvCxnSpPr>
          <p:nvPr/>
        </p:nvCxnSpPr>
        <p:spPr>
          <a:xfrm>
            <a:off x="6987372" y="2666191"/>
            <a:ext cx="0" cy="6104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>
            <a:stCxn id="42" idx="6"/>
            <a:endCxn id="43" idx="2"/>
          </p:cNvCxnSpPr>
          <p:nvPr/>
        </p:nvCxnSpPr>
        <p:spPr>
          <a:xfrm flipV="1">
            <a:off x="6741926" y="2931517"/>
            <a:ext cx="468429" cy="270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椭圆 50"/>
          <p:cNvSpPr/>
          <p:nvPr/>
        </p:nvSpPr>
        <p:spPr>
          <a:xfrm>
            <a:off x="7138708" y="1667568"/>
            <a:ext cx="327973" cy="29116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7739517" y="2501556"/>
            <a:ext cx="327973" cy="29116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7439761" y="3525176"/>
            <a:ext cx="327973" cy="29116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5" name="直接连接符 54"/>
          <p:cNvCxnSpPr>
            <a:stCxn id="51" idx="3"/>
            <a:endCxn id="41" idx="0"/>
          </p:cNvCxnSpPr>
          <p:nvPr/>
        </p:nvCxnSpPr>
        <p:spPr>
          <a:xfrm flipH="1">
            <a:off x="6987372" y="1916096"/>
            <a:ext cx="199367" cy="458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>
            <a:stCxn id="51" idx="5"/>
            <a:endCxn id="52" idx="0"/>
          </p:cNvCxnSpPr>
          <p:nvPr/>
        </p:nvCxnSpPr>
        <p:spPr>
          <a:xfrm>
            <a:off x="7418650" y="1916096"/>
            <a:ext cx="484854" cy="585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>
            <a:stCxn id="52" idx="4"/>
            <a:endCxn id="53" idx="0"/>
          </p:cNvCxnSpPr>
          <p:nvPr/>
        </p:nvCxnSpPr>
        <p:spPr>
          <a:xfrm flipH="1">
            <a:off x="7603748" y="2792725"/>
            <a:ext cx="299756" cy="732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>
            <a:stCxn id="53" idx="2"/>
            <a:endCxn id="44" idx="5"/>
          </p:cNvCxnSpPr>
          <p:nvPr/>
        </p:nvCxnSpPr>
        <p:spPr>
          <a:xfrm flipH="1" flipV="1">
            <a:off x="7103327" y="3525176"/>
            <a:ext cx="336434" cy="1455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>
            <a:stCxn id="43" idx="6"/>
            <a:endCxn id="52" idx="3"/>
          </p:cNvCxnSpPr>
          <p:nvPr/>
        </p:nvCxnSpPr>
        <p:spPr>
          <a:xfrm flipV="1">
            <a:off x="7538328" y="2750084"/>
            <a:ext cx="249220" cy="1814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>
            <a:stCxn id="51" idx="4"/>
            <a:endCxn id="43" idx="0"/>
          </p:cNvCxnSpPr>
          <p:nvPr/>
        </p:nvCxnSpPr>
        <p:spPr>
          <a:xfrm>
            <a:off x="7302695" y="1958737"/>
            <a:ext cx="71647" cy="827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>
            <a:stCxn id="53" idx="1"/>
            <a:endCxn id="43" idx="4"/>
          </p:cNvCxnSpPr>
          <p:nvPr/>
        </p:nvCxnSpPr>
        <p:spPr>
          <a:xfrm flipH="1" flipV="1">
            <a:off x="7374342" y="3077101"/>
            <a:ext cx="113450" cy="4907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>
            <a:stCxn id="52" idx="1"/>
            <a:endCxn id="41" idx="6"/>
          </p:cNvCxnSpPr>
          <p:nvPr/>
        </p:nvCxnSpPr>
        <p:spPr>
          <a:xfrm flipH="1" flipV="1">
            <a:off x="7151358" y="2520607"/>
            <a:ext cx="636190" cy="235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>
            <a:stCxn id="44" idx="6"/>
            <a:endCxn id="52" idx="3"/>
          </p:cNvCxnSpPr>
          <p:nvPr/>
        </p:nvCxnSpPr>
        <p:spPr>
          <a:xfrm flipV="1">
            <a:off x="7151358" y="2750084"/>
            <a:ext cx="636190" cy="672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>
            <a:stCxn id="42" idx="0"/>
            <a:endCxn id="51" idx="2"/>
          </p:cNvCxnSpPr>
          <p:nvPr/>
        </p:nvCxnSpPr>
        <p:spPr>
          <a:xfrm flipV="1">
            <a:off x="6577940" y="1813153"/>
            <a:ext cx="560768" cy="999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/>
          <p:cNvCxnSpPr/>
          <p:nvPr/>
        </p:nvCxnSpPr>
        <p:spPr>
          <a:xfrm flipV="1">
            <a:off x="5698888" y="2550913"/>
            <a:ext cx="1048129" cy="381391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" name="直接连接符 105"/>
          <p:cNvCxnSpPr/>
          <p:nvPr/>
        </p:nvCxnSpPr>
        <p:spPr>
          <a:xfrm flipV="1">
            <a:off x="5340248" y="3060542"/>
            <a:ext cx="1034442" cy="412076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7" name="直接连接符 106"/>
          <p:cNvCxnSpPr/>
          <p:nvPr/>
        </p:nvCxnSpPr>
        <p:spPr>
          <a:xfrm flipV="1">
            <a:off x="5734313" y="3558661"/>
            <a:ext cx="1056676" cy="397406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8" name="直接连接符 107"/>
          <p:cNvCxnSpPr/>
          <p:nvPr/>
        </p:nvCxnSpPr>
        <p:spPr>
          <a:xfrm flipV="1">
            <a:off x="6075672" y="3060542"/>
            <a:ext cx="1069263" cy="412077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9" name="椭圆 108"/>
          <p:cNvSpPr/>
          <p:nvPr/>
        </p:nvSpPr>
        <p:spPr>
          <a:xfrm>
            <a:off x="7241087" y="4992824"/>
            <a:ext cx="327973" cy="29116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椭圆 109"/>
          <p:cNvSpPr/>
          <p:nvPr/>
        </p:nvSpPr>
        <p:spPr>
          <a:xfrm>
            <a:off x="6841180" y="5440356"/>
            <a:ext cx="327973" cy="29116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/>
          <p:cNvSpPr/>
          <p:nvPr/>
        </p:nvSpPr>
        <p:spPr>
          <a:xfrm>
            <a:off x="7255578" y="5887657"/>
            <a:ext cx="327973" cy="29116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3" name="直接连接符 112"/>
          <p:cNvCxnSpPr>
            <a:stCxn id="109" idx="3"/>
            <a:endCxn id="110" idx="7"/>
          </p:cNvCxnSpPr>
          <p:nvPr/>
        </p:nvCxnSpPr>
        <p:spPr>
          <a:xfrm flipH="1">
            <a:off x="7121122" y="5241352"/>
            <a:ext cx="167996" cy="241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接连接符 114"/>
          <p:cNvCxnSpPr>
            <a:stCxn id="110" idx="5"/>
            <a:endCxn id="112" idx="1"/>
          </p:cNvCxnSpPr>
          <p:nvPr/>
        </p:nvCxnSpPr>
        <p:spPr>
          <a:xfrm>
            <a:off x="7121122" y="5688884"/>
            <a:ext cx="182487" cy="241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连接符 116"/>
          <p:cNvCxnSpPr>
            <a:stCxn id="109" idx="4"/>
            <a:endCxn id="112" idx="0"/>
          </p:cNvCxnSpPr>
          <p:nvPr/>
        </p:nvCxnSpPr>
        <p:spPr>
          <a:xfrm>
            <a:off x="7405074" y="5283993"/>
            <a:ext cx="14491" cy="603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椭圆 118"/>
          <p:cNvSpPr/>
          <p:nvPr/>
        </p:nvSpPr>
        <p:spPr>
          <a:xfrm>
            <a:off x="7516102" y="4278969"/>
            <a:ext cx="327973" cy="29116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2" name="直接连接符 121"/>
          <p:cNvCxnSpPr>
            <a:stCxn id="119" idx="3"/>
            <a:endCxn id="109" idx="0"/>
          </p:cNvCxnSpPr>
          <p:nvPr/>
        </p:nvCxnSpPr>
        <p:spPr>
          <a:xfrm flipH="1">
            <a:off x="7405074" y="4527497"/>
            <a:ext cx="159059" cy="4653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连接符 130"/>
          <p:cNvCxnSpPr>
            <a:stCxn id="110" idx="0"/>
            <a:endCxn id="119" idx="2"/>
          </p:cNvCxnSpPr>
          <p:nvPr/>
        </p:nvCxnSpPr>
        <p:spPr>
          <a:xfrm flipV="1">
            <a:off x="7005167" y="4424554"/>
            <a:ext cx="510935" cy="1015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椭圆 138"/>
          <p:cNvSpPr/>
          <p:nvPr/>
        </p:nvSpPr>
        <p:spPr>
          <a:xfrm>
            <a:off x="8018318" y="5412807"/>
            <a:ext cx="327973" cy="2911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1" name="直接连接符 140"/>
          <p:cNvCxnSpPr>
            <a:stCxn id="139" idx="3"/>
            <a:endCxn id="112" idx="6"/>
          </p:cNvCxnSpPr>
          <p:nvPr/>
        </p:nvCxnSpPr>
        <p:spPr>
          <a:xfrm flipH="1">
            <a:off x="7583551" y="5661335"/>
            <a:ext cx="482798" cy="3719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接连接符 142"/>
          <p:cNvCxnSpPr>
            <a:stCxn id="109" idx="6"/>
            <a:endCxn id="139" idx="1"/>
          </p:cNvCxnSpPr>
          <p:nvPr/>
        </p:nvCxnSpPr>
        <p:spPr>
          <a:xfrm>
            <a:off x="7569060" y="5138409"/>
            <a:ext cx="497289" cy="3170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接连接符 144"/>
          <p:cNvCxnSpPr>
            <a:stCxn id="119" idx="5"/>
            <a:endCxn id="139" idx="0"/>
          </p:cNvCxnSpPr>
          <p:nvPr/>
        </p:nvCxnSpPr>
        <p:spPr>
          <a:xfrm>
            <a:off x="7796044" y="4527497"/>
            <a:ext cx="386261" cy="88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接连接符 146"/>
          <p:cNvCxnSpPr>
            <a:stCxn id="139" idx="2"/>
            <a:endCxn id="110" idx="6"/>
          </p:cNvCxnSpPr>
          <p:nvPr/>
        </p:nvCxnSpPr>
        <p:spPr>
          <a:xfrm flipH="1">
            <a:off x="7169153" y="5558392"/>
            <a:ext cx="849165" cy="275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椭圆 147"/>
          <p:cNvSpPr/>
          <p:nvPr/>
        </p:nvSpPr>
        <p:spPr>
          <a:xfrm>
            <a:off x="8182304" y="4676707"/>
            <a:ext cx="327973" cy="2911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0" name="直接连接符 149"/>
          <p:cNvCxnSpPr>
            <a:stCxn id="148" idx="1"/>
            <a:endCxn id="119" idx="6"/>
          </p:cNvCxnSpPr>
          <p:nvPr/>
        </p:nvCxnSpPr>
        <p:spPr>
          <a:xfrm flipH="1" flipV="1">
            <a:off x="7844075" y="4424554"/>
            <a:ext cx="386260" cy="294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>
            <a:stCxn id="148" idx="4"/>
            <a:endCxn id="139" idx="0"/>
          </p:cNvCxnSpPr>
          <p:nvPr/>
        </p:nvCxnSpPr>
        <p:spPr>
          <a:xfrm flipH="1">
            <a:off x="8182305" y="4967876"/>
            <a:ext cx="163986" cy="4449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>
            <a:stCxn id="148" idx="3"/>
            <a:endCxn id="109" idx="7"/>
          </p:cNvCxnSpPr>
          <p:nvPr/>
        </p:nvCxnSpPr>
        <p:spPr>
          <a:xfrm flipH="1">
            <a:off x="7521029" y="4925235"/>
            <a:ext cx="709306" cy="110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接连接符 159"/>
          <p:cNvCxnSpPr/>
          <p:nvPr/>
        </p:nvCxnSpPr>
        <p:spPr>
          <a:xfrm flipH="1" flipV="1">
            <a:off x="7354342" y="2026326"/>
            <a:ext cx="311780" cy="2172912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3" name="直接连接符 162"/>
          <p:cNvCxnSpPr/>
          <p:nvPr/>
        </p:nvCxnSpPr>
        <p:spPr>
          <a:xfrm flipH="1" flipV="1">
            <a:off x="7001354" y="2717304"/>
            <a:ext cx="311780" cy="2172912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4" name="直接连接符 163"/>
          <p:cNvCxnSpPr/>
          <p:nvPr/>
        </p:nvCxnSpPr>
        <p:spPr>
          <a:xfrm flipH="1" flipV="1">
            <a:off x="6612852" y="3174416"/>
            <a:ext cx="311780" cy="2172912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5" name="直接连接符 164"/>
          <p:cNvCxnSpPr/>
          <p:nvPr/>
        </p:nvCxnSpPr>
        <p:spPr>
          <a:xfrm flipH="1" flipV="1">
            <a:off x="6993957" y="3654659"/>
            <a:ext cx="311780" cy="2172912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3" name="文本框 192"/>
          <p:cNvSpPr txBox="1"/>
          <p:nvPr/>
        </p:nvSpPr>
        <p:spPr>
          <a:xfrm>
            <a:off x="5568389" y="996520"/>
            <a:ext cx="2677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Difference and Diversity</a:t>
            </a:r>
            <a:endParaRPr lang="zh-CN" altLang="en-US" sz="2000" dirty="0"/>
          </a:p>
        </p:txBody>
      </p:sp>
      <p:grpSp>
        <p:nvGrpSpPr>
          <p:cNvPr id="194" name="Group 3"/>
          <p:cNvGrpSpPr/>
          <p:nvPr/>
        </p:nvGrpSpPr>
        <p:grpSpPr>
          <a:xfrm>
            <a:off x="181324" y="5199685"/>
            <a:ext cx="4918808" cy="1375944"/>
            <a:chOff x="0" y="1866900"/>
            <a:chExt cx="9144000" cy="2531604"/>
          </a:xfrm>
        </p:grpSpPr>
        <p:pic>
          <p:nvPicPr>
            <p:cNvPr id="195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67225"/>
              <a:ext cx="9144000" cy="2331279"/>
            </a:xfrm>
            <a:prstGeom prst="rect">
              <a:avLst/>
            </a:prstGeom>
          </p:spPr>
        </p:pic>
        <p:sp>
          <p:nvSpPr>
            <p:cNvPr id="196" name="Rectangle 2"/>
            <p:cNvSpPr/>
            <p:nvPr/>
          </p:nvSpPr>
          <p:spPr>
            <a:xfrm>
              <a:off x="3743324" y="1866900"/>
              <a:ext cx="3476625" cy="219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1" name="矩形 200"/>
          <p:cNvSpPr/>
          <p:nvPr/>
        </p:nvSpPr>
        <p:spPr>
          <a:xfrm>
            <a:off x="354728" y="89859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Presumed origins </a:t>
            </a:r>
            <a:r>
              <a:rPr lang="en-US" altLang="zh-CN" dirty="0" smtClean="0"/>
              <a:t>of metazoan </a:t>
            </a:r>
            <a:r>
              <a:rPr lang="en-US" altLang="zh-CN" dirty="0"/>
              <a:t>(new), mixed and old complexes</a:t>
            </a:r>
            <a:endParaRPr lang="zh-CN" altLang="en-US" dirty="0"/>
          </a:p>
        </p:txBody>
      </p:sp>
      <p:sp>
        <p:nvSpPr>
          <p:cNvPr id="202" name="矩形 201"/>
          <p:cNvSpPr/>
          <p:nvPr/>
        </p:nvSpPr>
        <p:spPr>
          <a:xfrm>
            <a:off x="134890" y="4605365"/>
            <a:ext cx="4856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Projection of </a:t>
            </a:r>
            <a:r>
              <a:rPr lang="en-US" altLang="zh-CN" dirty="0" smtClean="0"/>
              <a:t>conserved co-complex interactions</a:t>
            </a:r>
          </a:p>
          <a:p>
            <a:r>
              <a:rPr lang="en-US" altLang="zh-CN" dirty="0" smtClean="0"/>
              <a:t>across </a:t>
            </a:r>
            <a:r>
              <a:rPr lang="en-US" altLang="zh-CN" dirty="0"/>
              <a:t>122 eukaryotic species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310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41" grpId="0" animBg="1"/>
      <p:bldP spid="42" grpId="0" animBg="1"/>
      <p:bldP spid="43" grpId="0" animBg="1"/>
      <p:bldP spid="44" grpId="0" animBg="1"/>
      <p:bldP spid="51" grpId="0" animBg="1"/>
      <p:bldP spid="52" grpId="0" animBg="1"/>
      <p:bldP spid="53" grpId="0" animBg="1"/>
      <p:bldP spid="109" grpId="0" animBg="1"/>
      <p:bldP spid="110" grpId="0" animBg="1"/>
      <p:bldP spid="112" grpId="0" animBg="1"/>
      <p:bldP spid="119" grpId="0" animBg="1"/>
      <p:bldP spid="139" grpId="0" animBg="1"/>
      <p:bldP spid="148" grpId="0" animBg="1"/>
      <p:bldP spid="19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2695575" cy="28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0860" y="1143000"/>
            <a:ext cx="270151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0" y="4343400"/>
            <a:ext cx="5397500" cy="2286000"/>
          </a:xfrm>
          <a:prstGeom prst="rect">
            <a:avLst/>
          </a:prstGeom>
        </p:spPr>
        <p:txBody>
          <a:bodyPr anchor="t"/>
          <a:lstStyle/>
          <a:p>
            <a:pPr marL="431800" marR="0" lvl="0" indent="-3429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Mechanistic understanding of biology via stable complexes</a:t>
            </a:r>
          </a:p>
          <a:p>
            <a:pPr marL="876300" marR="0" lvl="1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Proteins mostly work via transient interactions and forming stable machines</a:t>
            </a:r>
          </a:p>
          <a:p>
            <a:pPr marL="876300" marR="0" lvl="1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altLang="zh-CN" sz="14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Most </a:t>
            </a:r>
            <a:r>
              <a:rPr kumimoji="0" lang="en-US" sz="14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stable, widespread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complexes are unknown</a:t>
            </a:r>
          </a:p>
          <a:p>
            <a:pPr marL="431800" marR="0" lvl="0" indent="-34290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Functional characterization of genes </a:t>
            </a:r>
          </a:p>
          <a:p>
            <a:pPr marL="876300" marR="0" lvl="1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co-memberships predict functions</a:t>
            </a:r>
          </a:p>
          <a:p>
            <a:pPr marL="876300" marR="0" lvl="1" indent="-28575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link genes to phenotypes/diseases, providing hypotheses for therapies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943600" y="3914001"/>
            <a:ext cx="28891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Miniseries Illustrating the Machinery of Life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4652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41842" y="2179984"/>
            <a:ext cx="21980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Andrew </a:t>
            </a:r>
            <a:r>
              <a:rPr lang="en-US" b="1" dirty="0" err="1" smtClean="0"/>
              <a:t>Emili</a:t>
            </a:r>
            <a:r>
              <a:rPr lang="en-US" b="1" dirty="0" smtClean="0"/>
              <a:t> </a:t>
            </a:r>
          </a:p>
          <a:p>
            <a:r>
              <a:rPr lang="en-US" b="1" dirty="0"/>
              <a:t>University of Toronto</a:t>
            </a:r>
          </a:p>
          <a:p>
            <a:r>
              <a:rPr lang="en-US" dirty="0" smtClean="0"/>
              <a:t>Sadhna Phanse</a:t>
            </a:r>
            <a:endParaRPr lang="en-US" baseline="30000" dirty="0"/>
          </a:p>
          <a:p>
            <a:r>
              <a:rPr lang="en-US" dirty="0" smtClean="0"/>
              <a:t>Olga </a:t>
            </a:r>
            <a:r>
              <a:rPr lang="en-US" dirty="0" err="1" smtClean="0"/>
              <a:t>Kagan</a:t>
            </a:r>
            <a:endParaRPr lang="en-US" dirty="0"/>
          </a:p>
          <a:p>
            <a:r>
              <a:rPr lang="en-US" dirty="0" smtClean="0"/>
              <a:t>Julian Kwan</a:t>
            </a:r>
          </a:p>
          <a:p>
            <a:r>
              <a:rPr lang="fr-FR" dirty="0"/>
              <a:t>Oxana </a:t>
            </a:r>
            <a:r>
              <a:rPr lang="fr-FR" dirty="0" smtClean="0"/>
              <a:t>Pogoutse</a:t>
            </a:r>
            <a:endParaRPr lang="en-US" dirty="0" smtClean="0"/>
          </a:p>
        </p:txBody>
      </p:sp>
      <p:sp>
        <p:nvSpPr>
          <p:cNvPr id="3" name="TextBox 3"/>
          <p:cNvSpPr txBox="1"/>
          <p:nvPr/>
        </p:nvSpPr>
        <p:spPr>
          <a:xfrm>
            <a:off x="498448" y="1246994"/>
            <a:ext cx="3863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Acknowledgements</a:t>
            </a:r>
            <a:endParaRPr lang="en-US" sz="3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0161"/>
            <a:ext cx="9144000" cy="1837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7"/>
            <a:ext cx="9144000" cy="1119673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4478449" y="2179984"/>
            <a:ext cx="28778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Edward M. </a:t>
            </a:r>
            <a:r>
              <a:rPr lang="en-US" b="1" dirty="0" err="1" smtClean="0"/>
              <a:t>Marcotte</a:t>
            </a:r>
            <a:endParaRPr lang="en-US" b="1" dirty="0" smtClean="0"/>
          </a:p>
          <a:p>
            <a:r>
              <a:rPr lang="en-US" b="1" dirty="0"/>
              <a:t>University of Texas at Austin</a:t>
            </a:r>
          </a:p>
          <a:p>
            <a:r>
              <a:rPr lang="en-US" dirty="0" smtClean="0"/>
              <a:t>Blake Borgeson</a:t>
            </a:r>
          </a:p>
          <a:p>
            <a:r>
              <a:rPr lang="en-US" dirty="0" smtClean="0"/>
              <a:t>Kevin Drew</a:t>
            </a:r>
          </a:p>
          <a:p>
            <a:r>
              <a:rPr lang="en-US" dirty="0"/>
              <a:t>Ophelia </a:t>
            </a:r>
            <a:r>
              <a:rPr lang="en-US" dirty="0" err="1" smtClean="0"/>
              <a:t>Papoulas</a:t>
            </a:r>
            <a:endParaRPr lang="en-US" dirty="0" smtClean="0"/>
          </a:p>
          <a:p>
            <a:r>
              <a:rPr lang="en-US" dirty="0"/>
              <a:t>Daniel R. </a:t>
            </a:r>
            <a:r>
              <a:rPr lang="en-US" dirty="0" err="1" smtClean="0"/>
              <a:t>Boutz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23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997759" y="4993941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Sharan</a:t>
            </a:r>
            <a:r>
              <a:rPr lang="en-US" sz="1200" dirty="0"/>
              <a:t> </a:t>
            </a:r>
            <a:r>
              <a:rPr lang="en-US" sz="1200" dirty="0" smtClean="0"/>
              <a:t>R et al., PNAS, 2005, 102(6):1974-1979</a:t>
            </a:r>
            <a:endParaRPr lang="en-US" sz="1200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122767"/>
            <a:ext cx="2986119" cy="363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14"/>
          <p:cNvSpPr/>
          <p:nvPr/>
        </p:nvSpPr>
        <p:spPr>
          <a:xfrm>
            <a:off x="4869844" y="4993940"/>
            <a:ext cx="31598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Gandhi </a:t>
            </a:r>
            <a:r>
              <a:rPr lang="en-US" sz="1200" dirty="0" smtClean="0"/>
              <a:t>TK et al., Nat Genet, 2006, 38(3):285-93</a:t>
            </a:r>
            <a:endParaRPr lang="en-US" sz="1200" dirty="0"/>
          </a:p>
        </p:txBody>
      </p:sp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3464" y="1534876"/>
            <a:ext cx="3272601" cy="296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9933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207" y="1048598"/>
            <a:ext cx="2651301" cy="5239626"/>
          </a:xfrm>
          <a:prstGeom prst="rect">
            <a:avLst/>
          </a:prstGeom>
        </p:spPr>
      </p:pic>
      <p:sp>
        <p:nvSpPr>
          <p:cNvPr id="3" name="TextBox 9"/>
          <p:cNvSpPr txBox="1"/>
          <p:nvPr/>
        </p:nvSpPr>
        <p:spPr>
          <a:xfrm>
            <a:off x="719280" y="6304002"/>
            <a:ext cx="3896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 smtClean="0"/>
              <a:t>Larance</a:t>
            </a:r>
            <a:r>
              <a:rPr lang="en-US" altLang="zh-CN" sz="1200" dirty="0" smtClean="0"/>
              <a:t>  M</a:t>
            </a:r>
            <a:r>
              <a:rPr lang="en-US" altLang="zh-CN" sz="1200" dirty="0"/>
              <a:t> </a:t>
            </a:r>
            <a:r>
              <a:rPr lang="en-US" altLang="zh-CN" sz="1200" dirty="0" smtClean="0"/>
              <a:t>et </a:t>
            </a:r>
            <a:r>
              <a:rPr lang="en-US" altLang="zh-CN" sz="1200" dirty="0"/>
              <a:t>al.,</a:t>
            </a:r>
            <a:r>
              <a:rPr lang="en-US" altLang="zh-CN" sz="1200" dirty="0" smtClean="0"/>
              <a:t> Nat Rev </a:t>
            </a:r>
            <a:r>
              <a:rPr lang="en-US" altLang="zh-CN" sz="1200" dirty="0" err="1" smtClean="0"/>
              <a:t>Mol</a:t>
            </a:r>
            <a:r>
              <a:rPr lang="en-US" altLang="zh-CN" sz="1200" dirty="0" smtClean="0"/>
              <a:t> Cell Bio, 2015, 16:269-280</a:t>
            </a:r>
            <a:endParaRPr lang="zh-CN" altLang="en-US" sz="1200" dirty="0"/>
          </a:p>
        </p:txBody>
      </p:sp>
      <p:sp>
        <p:nvSpPr>
          <p:cNvPr id="4" name="TextBox 2"/>
          <p:cNvSpPr txBox="1"/>
          <p:nvPr/>
        </p:nvSpPr>
        <p:spPr>
          <a:xfrm>
            <a:off x="1820799" y="277359"/>
            <a:ext cx="521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cs typeface="Arial" pitchFamily="34" charset="0"/>
              </a:rPr>
              <a:t>Protein-protein co-eluting fractionation</a:t>
            </a:r>
            <a:endParaRPr lang="en-US" sz="2400" b="1" dirty="0"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4163" y="739024"/>
            <a:ext cx="3028309" cy="594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/>
          <p:nvPr/>
        </p:nvSpPr>
        <p:spPr>
          <a:xfrm>
            <a:off x="5943591" y="6581001"/>
            <a:ext cx="32004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Havugimana</a:t>
            </a:r>
            <a:r>
              <a:rPr lang="en-US" sz="1200" dirty="0" smtClean="0"/>
              <a:t> </a:t>
            </a:r>
            <a:r>
              <a:rPr lang="en-US" sz="1200" dirty="0"/>
              <a:t> </a:t>
            </a:r>
            <a:r>
              <a:rPr lang="en-US" sz="1200" dirty="0" smtClean="0"/>
              <a:t>P et al., Cell, 2012, 150:1068-1081</a:t>
            </a:r>
          </a:p>
        </p:txBody>
      </p:sp>
    </p:spTree>
    <p:extLst>
      <p:ext uri="{BB962C8B-B14F-4D97-AF65-F5344CB8AC3E}">
        <p14:creationId xmlns:p14="http://schemas.microsoft.com/office/powerpoint/2010/main" val="35649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9"/>
          <p:cNvGrpSpPr/>
          <p:nvPr/>
        </p:nvGrpSpPr>
        <p:grpSpPr>
          <a:xfrm>
            <a:off x="3075251" y="861888"/>
            <a:ext cx="2075630" cy="5715000"/>
            <a:chOff x="1743485" y="533400"/>
            <a:chExt cx="2075630" cy="5715000"/>
          </a:xfrm>
        </p:grpSpPr>
        <p:pic>
          <p:nvPicPr>
            <p:cNvPr id="3" name="Picture 2" descr="http://img.ehowcdn.com/article-new/ehow/images/a06/8p/1l/data-analysis_-800x8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95600" y="5029200"/>
              <a:ext cx="552958" cy="533400"/>
            </a:xfrm>
            <a:prstGeom prst="rect">
              <a:avLst/>
            </a:prstGeom>
            <a:noFill/>
          </p:spPr>
        </p:pic>
        <p:pic>
          <p:nvPicPr>
            <p:cNvPr id="4" name="Picture 47" descr="See full size image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95600" y="1828800"/>
              <a:ext cx="847315" cy="720033"/>
            </a:xfrm>
            <a:prstGeom prst="rect">
              <a:avLst/>
            </a:prstGeom>
            <a:noFill/>
          </p:spPr>
        </p:pic>
        <p:pic>
          <p:nvPicPr>
            <p:cNvPr id="5" name="Picture 1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00400" y="990600"/>
              <a:ext cx="203821" cy="6096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6" name="Rectangle 20"/>
            <p:cNvSpPr>
              <a:spLocks/>
            </p:cNvSpPr>
            <p:nvPr/>
          </p:nvSpPr>
          <p:spPr bwMode="auto">
            <a:xfrm>
              <a:off x="1819685" y="1219200"/>
              <a:ext cx="609600" cy="3810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spAutoFit/>
            </a:bodyPr>
            <a:lstStyle/>
            <a:p>
              <a:r>
                <a:rPr lang="en-US" sz="1200" dirty="0" smtClean="0">
                  <a:ea typeface="Gill Sans" charset="0"/>
                  <a:cs typeface="Gill Sans" charset="0"/>
                </a:rPr>
                <a:t>Protein mixture</a:t>
              </a:r>
              <a:endParaRPr lang="en-US" sz="1200" dirty="0">
                <a:ea typeface="Gill Sans" charset="0"/>
                <a:cs typeface="Gill Sans" charset="0"/>
              </a:endParaRPr>
            </a:p>
          </p:txBody>
        </p:sp>
        <p:sp>
          <p:nvSpPr>
            <p:cNvPr id="7" name="Can 6"/>
            <p:cNvSpPr/>
            <p:nvPr/>
          </p:nvSpPr>
          <p:spPr>
            <a:xfrm>
              <a:off x="3038885" y="609600"/>
              <a:ext cx="457200" cy="228600"/>
            </a:xfrm>
            <a:prstGeom prst="can">
              <a:avLst>
                <a:gd name="adj" fmla="val 50000"/>
              </a:avLst>
            </a:prstGeom>
            <a:gradFill flip="none" rotWithShape="1">
              <a:gsLst>
                <a:gs pos="81000">
                  <a:srgbClr val="03D4A8"/>
                </a:gs>
                <a:gs pos="48000">
                  <a:schemeClr val="bg1"/>
                </a:gs>
                <a:gs pos="49000">
                  <a:schemeClr val="tx2">
                    <a:lumMod val="60000"/>
                    <a:lumOff val="40000"/>
                  </a:schemeClr>
                </a:gs>
                <a:gs pos="100000">
                  <a:srgbClr val="005CBF"/>
                </a:gs>
              </a:gsLst>
              <a:lin ang="5400000" scaled="0"/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43485" y="533400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Biological sample</a:t>
              </a:r>
              <a:endParaRPr lang="en-US" sz="1200" dirty="0"/>
            </a:p>
          </p:txBody>
        </p:sp>
        <p:sp>
          <p:nvSpPr>
            <p:cNvPr id="9" name="Rectangle 20"/>
            <p:cNvSpPr>
              <a:spLocks/>
            </p:cNvSpPr>
            <p:nvPr/>
          </p:nvSpPr>
          <p:spPr bwMode="auto">
            <a:xfrm>
              <a:off x="1819685" y="1992868"/>
              <a:ext cx="838200" cy="36933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spAutoFit/>
            </a:bodyPr>
            <a:lstStyle/>
            <a:p>
              <a:r>
                <a:rPr lang="en-US" sz="1200" dirty="0" smtClean="0">
                  <a:ea typeface="Gill Sans" charset="0"/>
                  <a:cs typeface="Gill Sans" charset="0"/>
                </a:rPr>
                <a:t>IEX-HPLC fractionation</a:t>
              </a:r>
              <a:endParaRPr lang="en-US" sz="1200" dirty="0">
                <a:ea typeface="Gill Sans" charset="0"/>
                <a:cs typeface="Gill Sans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886485" y="2819400"/>
              <a:ext cx="914400" cy="152411"/>
              <a:chOff x="6859296" y="4293863"/>
              <a:chExt cx="2000250" cy="244362"/>
            </a:xfrm>
          </p:grpSpPr>
          <p:grpSp>
            <p:nvGrpSpPr>
              <p:cNvPr id="33" name="Group 17"/>
              <p:cNvGrpSpPr/>
              <p:nvPr/>
            </p:nvGrpSpPr>
            <p:grpSpPr>
              <a:xfrm>
                <a:off x="6871488" y="4293863"/>
                <a:ext cx="1981200" cy="228617"/>
                <a:chOff x="6324600" y="2819380"/>
                <a:chExt cx="2438400" cy="304823"/>
              </a:xfrm>
            </p:grpSpPr>
            <p:grpSp>
              <p:nvGrpSpPr>
                <p:cNvPr id="35" name="Group 19"/>
                <p:cNvGrpSpPr/>
                <p:nvPr/>
              </p:nvGrpSpPr>
              <p:grpSpPr>
                <a:xfrm>
                  <a:off x="6324600" y="2819394"/>
                  <a:ext cx="1219200" cy="304809"/>
                  <a:chOff x="6858000" y="3276583"/>
                  <a:chExt cx="1371600" cy="609617"/>
                </a:xfrm>
              </p:grpSpPr>
              <p:sp>
                <p:nvSpPr>
                  <p:cNvPr id="43" name="Flowchart: Merge 16"/>
                  <p:cNvSpPr/>
                  <p:nvPr/>
                </p:nvSpPr>
                <p:spPr>
                  <a:xfrm>
                    <a:off x="6858000" y="3276600"/>
                    <a:ext cx="228600" cy="609600"/>
                  </a:xfrm>
                  <a:prstGeom prst="flowChartMerge">
                    <a:avLst/>
                  </a:prstGeom>
                  <a:no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Flowchart: Merge 17"/>
                  <p:cNvSpPr/>
                  <p:nvPr/>
                </p:nvSpPr>
                <p:spPr>
                  <a:xfrm>
                    <a:off x="7086600" y="3276600"/>
                    <a:ext cx="228600" cy="609600"/>
                  </a:xfrm>
                  <a:prstGeom prst="flowChartMerge">
                    <a:avLst/>
                  </a:prstGeom>
                  <a:no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Flowchart: Merge 18"/>
                  <p:cNvSpPr/>
                  <p:nvPr/>
                </p:nvSpPr>
                <p:spPr>
                  <a:xfrm>
                    <a:off x="7315200" y="3276600"/>
                    <a:ext cx="228600" cy="609600"/>
                  </a:xfrm>
                  <a:prstGeom prst="flowChartMerge">
                    <a:avLst/>
                  </a:prstGeom>
                  <a:no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Flowchart: Merge 19"/>
                  <p:cNvSpPr/>
                  <p:nvPr/>
                </p:nvSpPr>
                <p:spPr>
                  <a:xfrm>
                    <a:off x="7543800" y="3276600"/>
                    <a:ext cx="228600" cy="609600"/>
                  </a:xfrm>
                  <a:prstGeom prst="flowChartMerge">
                    <a:avLst/>
                  </a:prstGeom>
                  <a:no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Flowchart: Merge 20"/>
                  <p:cNvSpPr/>
                  <p:nvPr/>
                </p:nvSpPr>
                <p:spPr>
                  <a:xfrm>
                    <a:off x="8001000" y="3276600"/>
                    <a:ext cx="228600" cy="609600"/>
                  </a:xfrm>
                  <a:prstGeom prst="flowChartMerge">
                    <a:avLst/>
                  </a:prstGeom>
                  <a:no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Flowchart: Merge 21"/>
                  <p:cNvSpPr/>
                  <p:nvPr/>
                </p:nvSpPr>
                <p:spPr>
                  <a:xfrm>
                    <a:off x="7772401" y="3276583"/>
                    <a:ext cx="228599" cy="609600"/>
                  </a:xfrm>
                  <a:prstGeom prst="flowChartMerge">
                    <a:avLst/>
                  </a:prstGeom>
                  <a:no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6" name="Group 20"/>
                <p:cNvGrpSpPr/>
                <p:nvPr/>
              </p:nvGrpSpPr>
              <p:grpSpPr>
                <a:xfrm>
                  <a:off x="7543800" y="2819380"/>
                  <a:ext cx="1219200" cy="304820"/>
                  <a:chOff x="6858000" y="3276560"/>
                  <a:chExt cx="1371600" cy="609640"/>
                </a:xfrm>
              </p:grpSpPr>
              <p:sp>
                <p:nvSpPr>
                  <p:cNvPr id="37" name="Flowchart: Merge 24"/>
                  <p:cNvSpPr/>
                  <p:nvPr/>
                </p:nvSpPr>
                <p:spPr>
                  <a:xfrm>
                    <a:off x="6858000" y="3276600"/>
                    <a:ext cx="228600" cy="609600"/>
                  </a:xfrm>
                  <a:prstGeom prst="flowChartMerge">
                    <a:avLst/>
                  </a:prstGeom>
                  <a:no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Flowchart: Merge 25"/>
                  <p:cNvSpPr/>
                  <p:nvPr/>
                </p:nvSpPr>
                <p:spPr>
                  <a:xfrm>
                    <a:off x="7086600" y="3276600"/>
                    <a:ext cx="228600" cy="609600"/>
                  </a:xfrm>
                  <a:prstGeom prst="flowChartMerge">
                    <a:avLst/>
                  </a:prstGeom>
                  <a:no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Flowchart: Merge 26"/>
                  <p:cNvSpPr/>
                  <p:nvPr/>
                </p:nvSpPr>
                <p:spPr>
                  <a:xfrm>
                    <a:off x="7315200" y="3276600"/>
                    <a:ext cx="228600" cy="609600"/>
                  </a:xfrm>
                  <a:prstGeom prst="flowChartMerge">
                    <a:avLst/>
                  </a:prstGeom>
                  <a:no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Flowchart: Merge 27"/>
                  <p:cNvSpPr/>
                  <p:nvPr/>
                </p:nvSpPr>
                <p:spPr>
                  <a:xfrm>
                    <a:off x="7543800" y="3276600"/>
                    <a:ext cx="228600" cy="609600"/>
                  </a:xfrm>
                  <a:prstGeom prst="flowChartMerge">
                    <a:avLst/>
                  </a:prstGeom>
                  <a:no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Flowchart: Merge 28"/>
                  <p:cNvSpPr/>
                  <p:nvPr/>
                </p:nvSpPr>
                <p:spPr>
                  <a:xfrm>
                    <a:off x="8001001" y="3276560"/>
                    <a:ext cx="228599" cy="609598"/>
                  </a:xfrm>
                  <a:prstGeom prst="flowChartMerge">
                    <a:avLst/>
                  </a:prstGeom>
                  <a:no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Flowchart: Merge 29"/>
                  <p:cNvSpPr/>
                  <p:nvPr/>
                </p:nvSpPr>
                <p:spPr>
                  <a:xfrm>
                    <a:off x="7772400" y="3276600"/>
                    <a:ext cx="228600" cy="609600"/>
                  </a:xfrm>
                  <a:prstGeom prst="flowChartMerge">
                    <a:avLst/>
                  </a:prstGeom>
                  <a:no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pic>
            <p:nvPicPr>
              <p:cNvPr id="34" name="Picture 6"/>
              <p:cNvPicPr>
                <a:picLocks noChangeAspect="1" noChangeArrowheads="1"/>
              </p:cNvPicPr>
              <p:nvPr/>
            </p:nvPicPr>
            <p:blipFill>
              <a:blip r:embed="rId6"/>
              <a:srcRect t="61538"/>
              <a:stretch>
                <a:fillRect/>
              </a:stretch>
            </p:blipFill>
            <p:spPr bwMode="auto">
              <a:xfrm rot="10800000" flipV="1">
                <a:off x="6859296" y="4385825"/>
                <a:ext cx="2000250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11" name="Group 26"/>
            <p:cNvGrpSpPr/>
            <p:nvPr/>
          </p:nvGrpSpPr>
          <p:grpSpPr>
            <a:xfrm>
              <a:off x="2743200" y="3352800"/>
              <a:ext cx="1075915" cy="609600"/>
              <a:chOff x="25400" y="4327525"/>
              <a:chExt cx="2794000" cy="1616075"/>
            </a:xfrm>
          </p:grpSpPr>
          <p:pic>
            <p:nvPicPr>
              <p:cNvPr id="31" name="Picture 78" descr="Image_30236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2258A2"/>
                  </a:clrFrom>
                  <a:clrTo>
                    <a:srgbClr val="2258A2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196975" y="4327525"/>
                <a:ext cx="1622425" cy="1616075"/>
              </a:xfrm>
              <a:prstGeom prst="rect">
                <a:avLst/>
              </a:prstGeom>
              <a:noFill/>
            </p:spPr>
          </p:pic>
          <p:pic>
            <p:nvPicPr>
              <p:cNvPr id="32" name="Picture 25" descr="lc100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10112" r="8989"/>
              <a:stretch>
                <a:fillRect/>
              </a:stretch>
            </p:blipFill>
            <p:spPr bwMode="auto">
              <a:xfrm>
                <a:off x="25400" y="4419600"/>
                <a:ext cx="1286933" cy="1447800"/>
              </a:xfrm>
              <a:prstGeom prst="rect">
                <a:avLst/>
              </a:prstGeom>
              <a:noFill/>
            </p:spPr>
          </p:pic>
        </p:grpSp>
        <p:sp>
          <p:nvSpPr>
            <p:cNvPr id="12" name="TextBox 29"/>
            <p:cNvSpPr txBox="1"/>
            <p:nvPr/>
          </p:nvSpPr>
          <p:spPr>
            <a:xfrm>
              <a:off x="1743485" y="2630269"/>
              <a:ext cx="10759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Protein precipitation and digestion</a:t>
              </a:r>
              <a:endParaRPr lang="en-US" sz="1200" dirty="0"/>
            </a:p>
          </p:txBody>
        </p:sp>
        <p:sp>
          <p:nvSpPr>
            <p:cNvPr id="13" name="Rectangle 20"/>
            <p:cNvSpPr>
              <a:spLocks/>
            </p:cNvSpPr>
            <p:nvPr/>
          </p:nvSpPr>
          <p:spPr bwMode="auto">
            <a:xfrm>
              <a:off x="1819685" y="3581400"/>
              <a:ext cx="838200" cy="18466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spAutoFit/>
            </a:bodyPr>
            <a:lstStyle/>
            <a:p>
              <a:r>
                <a:rPr lang="en-US" sz="1200" dirty="0" smtClean="0">
                  <a:ea typeface="Gill Sans" charset="0"/>
                  <a:cs typeface="Gill Sans" charset="0"/>
                </a:rPr>
                <a:t>LC/MS/MS</a:t>
              </a:r>
              <a:endParaRPr lang="en-US" sz="1200" dirty="0">
                <a:ea typeface="Gill Sans" charset="0"/>
                <a:cs typeface="Gill Sans" charset="0"/>
              </a:endParaRPr>
            </a:p>
          </p:txBody>
        </p:sp>
        <p:grpSp>
          <p:nvGrpSpPr>
            <p:cNvPr id="14" name="Group 27"/>
            <p:cNvGrpSpPr>
              <a:grpSpLocks/>
            </p:cNvGrpSpPr>
            <p:nvPr/>
          </p:nvGrpSpPr>
          <p:grpSpPr bwMode="auto">
            <a:xfrm>
              <a:off x="2971800" y="4267200"/>
              <a:ext cx="609600" cy="457200"/>
              <a:chOff x="0" y="0"/>
              <a:chExt cx="1307" cy="1104"/>
            </a:xfrm>
          </p:grpSpPr>
          <p:pic>
            <p:nvPicPr>
              <p:cNvPr id="26" name="Picture 2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0" y="0"/>
                <a:ext cx="1032" cy="82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/>
                <a:tailEnd/>
              </a:ln>
            </p:spPr>
          </p:pic>
          <p:pic>
            <p:nvPicPr>
              <p:cNvPr id="27" name="Picture 2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8" y="70"/>
                <a:ext cx="1033" cy="827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/>
                <a:tailEnd/>
              </a:ln>
            </p:spPr>
          </p:pic>
          <p:pic>
            <p:nvPicPr>
              <p:cNvPr id="28" name="Picture 2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37" y="139"/>
                <a:ext cx="1032" cy="827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/>
                <a:tailEnd/>
              </a:ln>
            </p:spPr>
          </p:pic>
          <p:pic>
            <p:nvPicPr>
              <p:cNvPr id="29" name="Picture 25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06" y="208"/>
                <a:ext cx="1032" cy="827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/>
                <a:tailEnd/>
              </a:ln>
            </p:spPr>
          </p:pic>
          <p:pic>
            <p:nvPicPr>
              <p:cNvPr id="30" name="Picture 2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75" y="277"/>
                <a:ext cx="1032" cy="827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/>
                <a:tailEnd/>
              </a:ln>
            </p:spPr>
          </p:pic>
        </p:grpSp>
        <p:cxnSp>
          <p:nvCxnSpPr>
            <p:cNvPr id="15" name="Straight Arrow Connector 37"/>
            <p:cNvCxnSpPr/>
            <p:nvPr/>
          </p:nvCxnSpPr>
          <p:spPr>
            <a:xfrm rot="16200000" flipH="1">
              <a:off x="3177633" y="1737360"/>
              <a:ext cx="1828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38"/>
            <p:cNvCxnSpPr/>
            <p:nvPr/>
          </p:nvCxnSpPr>
          <p:spPr>
            <a:xfrm rot="5400000">
              <a:off x="3176839" y="2681446"/>
              <a:ext cx="18288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39"/>
            <p:cNvCxnSpPr/>
            <p:nvPr/>
          </p:nvCxnSpPr>
          <p:spPr>
            <a:xfrm rot="5400000">
              <a:off x="3176839" y="3214846"/>
              <a:ext cx="18288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50"/>
            <p:cNvCxnSpPr/>
            <p:nvPr/>
          </p:nvCxnSpPr>
          <p:spPr>
            <a:xfrm rot="5400000">
              <a:off x="3176839" y="1005046"/>
              <a:ext cx="18288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61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95601" y="5867400"/>
              <a:ext cx="838199" cy="3810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cxnSp>
          <p:nvCxnSpPr>
            <p:cNvPr id="20" name="Straight Arrow Connector 62"/>
            <p:cNvCxnSpPr/>
            <p:nvPr/>
          </p:nvCxnSpPr>
          <p:spPr>
            <a:xfrm rot="5400000">
              <a:off x="3185954" y="4129246"/>
              <a:ext cx="18288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63"/>
            <p:cNvSpPr txBox="1"/>
            <p:nvPr/>
          </p:nvSpPr>
          <p:spPr>
            <a:xfrm>
              <a:off x="1743485" y="5029200"/>
              <a:ext cx="12098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Database search</a:t>
              </a:r>
            </a:p>
            <a:p>
              <a:r>
                <a:rPr lang="en-US" sz="1200" dirty="0" smtClean="0"/>
                <a:t>Data analysis</a:t>
              </a:r>
            </a:p>
          </p:txBody>
        </p:sp>
        <p:cxnSp>
          <p:nvCxnSpPr>
            <p:cNvPr id="22" name="Straight Arrow Connector 64"/>
            <p:cNvCxnSpPr/>
            <p:nvPr/>
          </p:nvCxnSpPr>
          <p:spPr>
            <a:xfrm rot="5400000">
              <a:off x="3185954" y="4891246"/>
              <a:ext cx="18288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62"/>
            <p:cNvSpPr>
              <a:spLocks/>
            </p:cNvSpPr>
            <p:nvPr/>
          </p:nvSpPr>
          <p:spPr bwMode="auto">
            <a:xfrm>
              <a:off x="1819685" y="5867400"/>
              <a:ext cx="1295400" cy="3048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r>
                <a:rPr lang="en-US" sz="1200" dirty="0" smtClean="0">
                  <a:ea typeface="Gill Sans" charset="0"/>
                  <a:cs typeface="Gill Sans" charset="0"/>
                </a:rPr>
                <a:t>Predict protein </a:t>
              </a:r>
            </a:p>
            <a:p>
              <a:r>
                <a:rPr lang="en-US" sz="1200" dirty="0" smtClean="0">
                  <a:ea typeface="Gill Sans" charset="0"/>
                  <a:cs typeface="Gill Sans" charset="0"/>
                </a:rPr>
                <a:t>complexes</a:t>
              </a:r>
              <a:endParaRPr lang="en-US" sz="1200" dirty="0">
                <a:ea typeface="Gill Sans" charset="0"/>
                <a:cs typeface="Gill Sans" charset="0"/>
              </a:endParaRPr>
            </a:p>
          </p:txBody>
        </p:sp>
        <p:cxnSp>
          <p:nvCxnSpPr>
            <p:cNvPr id="24" name="Straight Arrow Connector 67"/>
            <p:cNvCxnSpPr/>
            <p:nvPr/>
          </p:nvCxnSpPr>
          <p:spPr>
            <a:xfrm rot="5400000">
              <a:off x="3185954" y="5775166"/>
              <a:ext cx="18288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76"/>
            <p:cNvSpPr txBox="1"/>
            <p:nvPr/>
          </p:nvSpPr>
          <p:spPr>
            <a:xfrm>
              <a:off x="1743485" y="4371201"/>
              <a:ext cx="9716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Data acquire</a:t>
              </a:r>
            </a:p>
          </p:txBody>
        </p:sp>
      </p:grpSp>
      <p:sp>
        <p:nvSpPr>
          <p:cNvPr id="51" name="矩形 50"/>
          <p:cNvSpPr/>
          <p:nvPr/>
        </p:nvSpPr>
        <p:spPr>
          <a:xfrm>
            <a:off x="379520" y="200220"/>
            <a:ext cx="8458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/>
              <a:t>P</a:t>
            </a:r>
            <a:r>
              <a:rPr lang="en-US" altLang="zh-CN" sz="2400" b="1" dirty="0" smtClean="0"/>
              <a:t>ipeline </a:t>
            </a:r>
            <a:r>
              <a:rPr lang="en-US" altLang="zh-CN" sz="2400" b="1" dirty="0"/>
              <a:t>of </a:t>
            </a:r>
            <a:r>
              <a:rPr lang="en-US" altLang="zh-CN" sz="2400" b="1" dirty="0" smtClean="0"/>
              <a:t>bio-fractionation and protein complexes identification</a:t>
            </a:r>
            <a:endParaRPr lang="zh-CN" altLang="en-US" sz="2400" b="1" dirty="0"/>
          </a:p>
        </p:txBody>
      </p:sp>
      <p:sp>
        <p:nvSpPr>
          <p:cNvPr id="52" name="Rectangle 2"/>
          <p:cNvSpPr/>
          <p:nvPr/>
        </p:nvSpPr>
        <p:spPr>
          <a:xfrm>
            <a:off x="5646592" y="6452881"/>
            <a:ext cx="31911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Wan C  et al., J Proteomics, 2013, 81:102-111</a:t>
            </a:r>
          </a:p>
        </p:txBody>
      </p:sp>
    </p:spTree>
    <p:extLst>
      <p:ext uri="{BB962C8B-B14F-4D97-AF65-F5344CB8AC3E}">
        <p14:creationId xmlns:p14="http://schemas.microsoft.com/office/powerpoint/2010/main" val="203823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45" b="2602"/>
          <a:stretch/>
        </p:blipFill>
        <p:spPr>
          <a:xfrm>
            <a:off x="4711514" y="370547"/>
            <a:ext cx="3989294" cy="4237802"/>
          </a:xfrm>
          <a:prstGeom prst="rect">
            <a:avLst/>
          </a:prstGeom>
        </p:spPr>
      </p:pic>
      <p:graphicFrame>
        <p:nvGraphicFramePr>
          <p:cNvPr id="3" name="Group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114282"/>
              </p:ext>
            </p:extLst>
          </p:nvPr>
        </p:nvGraphicFramePr>
        <p:xfrm>
          <a:off x="618577" y="4757591"/>
          <a:ext cx="7844106" cy="1353619"/>
        </p:xfrm>
        <a:graphic>
          <a:graphicData uri="http://schemas.openxmlformats.org/drawingml/2006/table">
            <a:tbl>
              <a:tblPr/>
              <a:tblGrid>
                <a:gridCol w="1171160"/>
                <a:gridCol w="705007"/>
                <a:gridCol w="630295"/>
                <a:gridCol w="589544"/>
                <a:gridCol w="520944"/>
                <a:gridCol w="597694"/>
                <a:gridCol w="809658"/>
                <a:gridCol w="704951"/>
                <a:gridCol w="704951"/>
                <a:gridCol w="704951"/>
                <a:gridCol w="704951"/>
              </a:tblGrid>
              <a:tr h="43278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Species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Hs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eiti SC Light" charset="0"/>
                        <a:cs typeface="Heiti SC Light" charset="0"/>
                        <a:sym typeface="Gill Sans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Mm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Sp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 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Dm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eiti SC Light" charset="0"/>
                        <a:cs typeface="Heiti SC Light" charset="0"/>
                        <a:sym typeface="Gill Sans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Ce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eiti SC Light" charset="0"/>
                        <a:cs typeface="Heiti SC Light" charset="0"/>
                        <a:sym typeface="Gill Sans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Nv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 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Xl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Dd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eiti SC Light" charset="0"/>
                        <a:cs typeface="Heiti SC Light" charset="0"/>
                        <a:sym typeface="Gill Sans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Sc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Heiti SC Light" charset="0"/>
                        <a:cs typeface="Heiti SC Light" charset="0"/>
                        <a:sym typeface="Gill Sans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TOTAL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6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  <a:defRPr/>
                      </a:pPr>
                      <a:r>
                        <a:rPr lang="en-US" sz="1400" b="1" dirty="0" smtClean="0"/>
                        <a:t>Fractionations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28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10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4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11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6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4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3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70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6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  <a:defRPr/>
                      </a:pPr>
                      <a:r>
                        <a:rPr lang="en-US" sz="1400" b="1" dirty="0" smtClean="0"/>
                        <a:t>LC-MS/MS Experiments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2989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228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868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435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824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515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330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240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Gill Sans" charset="0"/>
                        <a:buNone/>
                        <a:tabLst>
                          <a:tab pos="26162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Heiti SC Light" charset="0"/>
                          <a:cs typeface="Heiti SC Light" charset="0"/>
                          <a:sym typeface="Gill Sans" charset="0"/>
                        </a:rPr>
                        <a:t>6519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2"/>
          <p:cNvSpPr/>
          <p:nvPr/>
        </p:nvSpPr>
        <p:spPr>
          <a:xfrm>
            <a:off x="5646592" y="6452881"/>
            <a:ext cx="31735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Wan C  et al., Nature, 2015, 525:339-344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CFC"/>
              </a:clrFrom>
              <a:clrTo>
                <a:srgbClr val="FF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042" y="370547"/>
            <a:ext cx="3944822" cy="407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0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87523"/>
            <a:ext cx="7358063" cy="803077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+mn-lt"/>
              </a:rPr>
              <a:t>Turning </a:t>
            </a:r>
            <a:r>
              <a:rPr lang="en-US" altLang="zh-CN" sz="2400" b="1" dirty="0" smtClean="0">
                <a:latin typeface="+mn-lt"/>
              </a:rPr>
              <a:t>fractionations</a:t>
            </a:r>
            <a:r>
              <a:rPr lang="en-US" sz="2400" b="1" dirty="0" smtClean="0">
                <a:latin typeface="+mn-lt"/>
              </a:rPr>
              <a:t> into complexes</a:t>
            </a:r>
          </a:p>
        </p:txBody>
      </p:sp>
      <p:sp>
        <p:nvSpPr>
          <p:cNvPr id="26627" name="Line 2"/>
          <p:cNvSpPr>
            <a:spLocks noChangeShapeType="1"/>
          </p:cNvSpPr>
          <p:nvPr/>
        </p:nvSpPr>
        <p:spPr bwMode="auto">
          <a:xfrm rot="10800000">
            <a:off x="1571626" y="2000250"/>
            <a:ext cx="743396" cy="671959"/>
          </a:xfrm>
          <a:prstGeom prst="line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28" name="Line 3"/>
          <p:cNvSpPr>
            <a:spLocks noChangeShapeType="1"/>
          </p:cNvSpPr>
          <p:nvPr/>
        </p:nvSpPr>
        <p:spPr bwMode="auto">
          <a:xfrm flipH="1">
            <a:off x="1924348" y="1856259"/>
            <a:ext cx="869529" cy="70321"/>
          </a:xfrm>
          <a:prstGeom prst="line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29" name="Line 4"/>
          <p:cNvSpPr>
            <a:spLocks noChangeShapeType="1"/>
          </p:cNvSpPr>
          <p:nvPr/>
        </p:nvSpPr>
        <p:spPr bwMode="auto">
          <a:xfrm rot="10800000">
            <a:off x="1897558" y="2774900"/>
            <a:ext cx="808137" cy="1549301"/>
          </a:xfrm>
          <a:prstGeom prst="line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31" name="Rectangle 6"/>
          <p:cNvSpPr>
            <a:spLocks/>
          </p:cNvSpPr>
          <p:nvPr/>
        </p:nvSpPr>
        <p:spPr bwMode="auto">
          <a:xfrm>
            <a:off x="914400" y="1295400"/>
            <a:ext cx="1580433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>
                <a:ea typeface="Gill Sans" charset="0"/>
                <a:cs typeface="Gill Sans" charset="0"/>
              </a:rPr>
              <a:t>1) One </a:t>
            </a:r>
            <a:r>
              <a:rPr lang="en-US" sz="1700" dirty="0" smtClean="0">
                <a:ea typeface="Gill Sans" charset="0"/>
                <a:cs typeface="Gill Sans" charset="0"/>
              </a:rPr>
              <a:t>separation</a:t>
            </a:r>
            <a:endParaRPr lang="en-US" sz="1700" dirty="0">
              <a:ea typeface="Gill Sans" charset="0"/>
              <a:cs typeface="Gill Sans" charset="0"/>
            </a:endParaRPr>
          </a:p>
        </p:txBody>
      </p:sp>
      <p:pic>
        <p:nvPicPr>
          <p:cNvPr id="2663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7433" y="1941091"/>
            <a:ext cx="4670227" cy="848320"/>
          </a:xfrm>
          <a:prstGeom prst="rect">
            <a:avLst/>
          </a:prstGeom>
          <a:noFill/>
          <a:ln w="12700">
            <a:solidFill>
              <a:srgbClr val="626262"/>
            </a:solidFill>
            <a:miter lim="800000"/>
            <a:headEnd/>
            <a:tailEnd/>
          </a:ln>
        </p:spPr>
      </p:pic>
      <p:sp>
        <p:nvSpPr>
          <p:cNvPr id="26633" name="Line 8"/>
          <p:cNvSpPr>
            <a:spLocks noChangeShapeType="1"/>
          </p:cNvSpPr>
          <p:nvPr/>
        </p:nvSpPr>
        <p:spPr bwMode="auto">
          <a:xfrm flipH="1">
            <a:off x="4210347" y="1794867"/>
            <a:ext cx="1371824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34" name="Line 9"/>
          <p:cNvSpPr>
            <a:spLocks noChangeShapeType="1"/>
          </p:cNvSpPr>
          <p:nvPr/>
        </p:nvSpPr>
        <p:spPr bwMode="auto">
          <a:xfrm flipH="1">
            <a:off x="906363" y="1794867"/>
            <a:ext cx="1711152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/>
            <a:tailEnd type="triangle" w="med" len="sm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35" name="Rectangle 10"/>
          <p:cNvSpPr>
            <a:spLocks/>
          </p:cNvSpPr>
          <p:nvPr/>
        </p:nvSpPr>
        <p:spPr bwMode="auto">
          <a:xfrm>
            <a:off x="249436" y="1875234"/>
            <a:ext cx="741164" cy="9108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300" dirty="0">
                <a:ea typeface="Gill Sans" charset="0"/>
                <a:cs typeface="Gill Sans" charset="0"/>
              </a:rPr>
              <a:t>~120</a:t>
            </a:r>
          </a:p>
          <a:p>
            <a:r>
              <a:rPr lang="en-US" sz="1300" dirty="0">
                <a:ea typeface="Gill Sans" charset="0"/>
                <a:cs typeface="Gill Sans" charset="0"/>
              </a:rPr>
              <a:t>fractions</a:t>
            </a:r>
          </a:p>
        </p:txBody>
      </p:sp>
      <p:sp>
        <p:nvSpPr>
          <p:cNvPr id="26636" name="Line 11"/>
          <p:cNvSpPr>
            <a:spLocks noChangeShapeType="1"/>
          </p:cNvSpPr>
          <p:nvPr/>
        </p:nvSpPr>
        <p:spPr bwMode="auto">
          <a:xfrm rot="10800000" flipH="1">
            <a:off x="769070" y="2060525"/>
            <a:ext cx="0" cy="644054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37" name="Rectangle 12"/>
          <p:cNvSpPr>
            <a:spLocks/>
          </p:cNvSpPr>
          <p:nvPr/>
        </p:nvSpPr>
        <p:spPr bwMode="auto">
          <a:xfrm>
            <a:off x="1893094" y="1937742"/>
            <a:ext cx="98227" cy="857250"/>
          </a:xfrm>
          <a:prstGeom prst="rect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38" name="Rectangle 13"/>
          <p:cNvSpPr>
            <a:spLocks/>
          </p:cNvSpPr>
          <p:nvPr/>
        </p:nvSpPr>
        <p:spPr bwMode="auto">
          <a:xfrm rot="-5400000">
            <a:off x="3924830" y="3598177"/>
            <a:ext cx="336631" cy="16250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exoc1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exoc2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exoc3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exoc4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exoc5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exoc6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exoc7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exoc8</a:t>
            </a:r>
          </a:p>
        </p:txBody>
      </p:sp>
      <p:sp>
        <p:nvSpPr>
          <p:cNvPr id="26639" name="Line 14"/>
          <p:cNvSpPr>
            <a:spLocks noChangeShapeType="1"/>
          </p:cNvSpPr>
          <p:nvPr/>
        </p:nvSpPr>
        <p:spPr bwMode="auto">
          <a:xfrm rot="10800000">
            <a:off x="2883173" y="2955727"/>
            <a:ext cx="1858491" cy="129480"/>
          </a:xfrm>
          <a:prstGeom prst="line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40" name="Rectangle 15"/>
          <p:cNvSpPr>
            <a:spLocks/>
          </p:cNvSpPr>
          <p:nvPr/>
        </p:nvSpPr>
        <p:spPr bwMode="auto">
          <a:xfrm>
            <a:off x="4795242" y="3295055"/>
            <a:ext cx="1241227" cy="714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500" dirty="0">
                <a:ea typeface="Gill Sans" charset="0"/>
                <a:cs typeface="Gill Sans" charset="0"/>
              </a:rPr>
              <a:t>Co-separation of the </a:t>
            </a:r>
            <a:r>
              <a:rPr lang="en-US" sz="1500" dirty="0" err="1">
                <a:ea typeface="Gill Sans" charset="0"/>
                <a:cs typeface="Gill Sans" charset="0"/>
              </a:rPr>
              <a:t>exocyst</a:t>
            </a:r>
            <a:r>
              <a:rPr lang="en-US" sz="1500" dirty="0">
                <a:ea typeface="Gill Sans" charset="0"/>
                <a:cs typeface="Gill Sans" charset="0"/>
              </a:rPr>
              <a:t> complex</a:t>
            </a:r>
          </a:p>
        </p:txBody>
      </p:sp>
      <p:pic>
        <p:nvPicPr>
          <p:cNvPr id="26641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3417" y="1852910"/>
            <a:ext cx="156270" cy="2473523"/>
          </a:xfrm>
          <a:prstGeom prst="rect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</p:pic>
      <p:pic>
        <p:nvPicPr>
          <p:cNvPr id="26642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05560" y="3120926"/>
            <a:ext cx="1367358" cy="1044773"/>
          </a:xfrm>
          <a:prstGeom prst="rect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</p:pic>
      <p:sp>
        <p:nvSpPr>
          <p:cNvPr id="26643" name="Rectangle 18"/>
          <p:cNvSpPr>
            <a:spLocks/>
          </p:cNvSpPr>
          <p:nvPr/>
        </p:nvSpPr>
        <p:spPr bwMode="auto">
          <a:xfrm>
            <a:off x="2643187" y="2946797"/>
            <a:ext cx="258961" cy="142875"/>
          </a:xfrm>
          <a:prstGeom prst="rect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44" name="Rectangle 19"/>
          <p:cNvSpPr>
            <a:spLocks/>
          </p:cNvSpPr>
          <p:nvPr/>
        </p:nvSpPr>
        <p:spPr bwMode="auto">
          <a:xfrm>
            <a:off x="3136552" y="3152180"/>
            <a:ext cx="144270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100" dirty="0">
                <a:ea typeface="Gill Sans" charset="0"/>
                <a:cs typeface="Gill Sans" charset="0"/>
              </a:rPr>
              <a:t>59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60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61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62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63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64</a:t>
            </a:r>
          </a:p>
        </p:txBody>
      </p:sp>
      <p:sp>
        <p:nvSpPr>
          <p:cNvPr id="26645" name="AutoShape 20"/>
          <p:cNvSpPr>
            <a:spLocks/>
          </p:cNvSpPr>
          <p:nvPr/>
        </p:nvSpPr>
        <p:spPr bwMode="auto">
          <a:xfrm>
            <a:off x="5402461" y="2089547"/>
            <a:ext cx="375047" cy="223242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000" dirty="0">
                <a:ea typeface="Gill Sans" charset="0"/>
                <a:cs typeface="Gill Sans" charset="0"/>
              </a:rPr>
              <a:t>...</a:t>
            </a:r>
          </a:p>
        </p:txBody>
      </p:sp>
      <p:sp>
        <p:nvSpPr>
          <p:cNvPr id="26646" name="Line 21"/>
          <p:cNvSpPr>
            <a:spLocks noChangeShapeType="1"/>
          </p:cNvSpPr>
          <p:nvPr/>
        </p:nvSpPr>
        <p:spPr bwMode="auto">
          <a:xfrm rot="10800000">
            <a:off x="2634258" y="3098602"/>
            <a:ext cx="801439" cy="1097236"/>
          </a:xfrm>
          <a:prstGeom prst="line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矩形 1"/>
          <p:cNvSpPr/>
          <p:nvPr/>
        </p:nvSpPr>
        <p:spPr>
          <a:xfrm>
            <a:off x="8002662" y="6581001"/>
            <a:ext cx="11413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/>
              <a:t>Blake </a:t>
            </a:r>
            <a:r>
              <a:rPr lang="en-US" altLang="zh-CN" sz="1200" dirty="0" err="1"/>
              <a:t>Borgeson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218031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3"/>
          <p:cNvSpPr>
            <a:spLocks/>
          </p:cNvSpPr>
          <p:nvPr/>
        </p:nvSpPr>
        <p:spPr bwMode="auto">
          <a:xfrm>
            <a:off x="964407" y="5188743"/>
            <a:ext cx="2053828" cy="482203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sz="1400" dirty="0">
                <a:ea typeface="Gill Sans" charset="0"/>
                <a:cs typeface="Gill Sans" charset="0"/>
              </a:rPr>
              <a:t>high correlation </a:t>
            </a:r>
            <a:br>
              <a:rPr lang="en-US" sz="1400" dirty="0">
                <a:ea typeface="Gill Sans" charset="0"/>
                <a:cs typeface="Gill Sans" charset="0"/>
              </a:rPr>
            </a:br>
            <a:r>
              <a:rPr lang="en-US" sz="1400" dirty="0">
                <a:ea typeface="Gill Sans" charset="0"/>
                <a:cs typeface="Gill Sans" charset="0"/>
              </a:rPr>
              <a:t>&gt;&gt; more likely in complex</a:t>
            </a:r>
          </a:p>
        </p:txBody>
      </p:sp>
      <p:sp>
        <p:nvSpPr>
          <p:cNvPr id="27653" name="Line 4"/>
          <p:cNvSpPr>
            <a:spLocks noChangeShapeType="1"/>
          </p:cNvSpPr>
          <p:nvPr/>
        </p:nvSpPr>
        <p:spPr bwMode="auto">
          <a:xfrm rot="10800000" flipH="1">
            <a:off x="2769320" y="4462612"/>
            <a:ext cx="0" cy="34267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5" name="Line 6"/>
          <p:cNvSpPr>
            <a:spLocks noChangeShapeType="1"/>
          </p:cNvSpPr>
          <p:nvPr/>
        </p:nvSpPr>
        <p:spPr bwMode="auto">
          <a:xfrm rot="10800000">
            <a:off x="1571626" y="2000250"/>
            <a:ext cx="743396" cy="671959"/>
          </a:xfrm>
          <a:prstGeom prst="line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6" name="Line 7"/>
          <p:cNvSpPr>
            <a:spLocks noChangeShapeType="1"/>
          </p:cNvSpPr>
          <p:nvPr/>
        </p:nvSpPr>
        <p:spPr bwMode="auto">
          <a:xfrm flipH="1">
            <a:off x="1924348" y="1856259"/>
            <a:ext cx="869529" cy="70321"/>
          </a:xfrm>
          <a:prstGeom prst="line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7" name="Line 8"/>
          <p:cNvSpPr>
            <a:spLocks noChangeShapeType="1"/>
          </p:cNvSpPr>
          <p:nvPr/>
        </p:nvSpPr>
        <p:spPr bwMode="auto">
          <a:xfrm rot="10800000">
            <a:off x="1897558" y="2774900"/>
            <a:ext cx="808137" cy="1549301"/>
          </a:xfrm>
          <a:prstGeom prst="line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8" name="Rectangle 9"/>
          <p:cNvSpPr>
            <a:spLocks/>
          </p:cNvSpPr>
          <p:nvPr/>
        </p:nvSpPr>
        <p:spPr bwMode="auto">
          <a:xfrm>
            <a:off x="914400" y="1295400"/>
            <a:ext cx="1580433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>
                <a:ea typeface="Gill Sans" charset="0"/>
                <a:cs typeface="Gill Sans" charset="0"/>
              </a:rPr>
              <a:t>1) One </a:t>
            </a:r>
            <a:r>
              <a:rPr lang="en-US" sz="1700" dirty="0" smtClean="0">
                <a:ea typeface="Gill Sans" charset="0"/>
                <a:cs typeface="Gill Sans" charset="0"/>
              </a:rPr>
              <a:t>separation</a:t>
            </a:r>
            <a:endParaRPr lang="en-US" sz="1700" dirty="0">
              <a:ea typeface="Gill Sans" charset="0"/>
              <a:cs typeface="Gill Sans" charset="0"/>
            </a:endParaRPr>
          </a:p>
        </p:txBody>
      </p:sp>
      <p:pic>
        <p:nvPicPr>
          <p:cNvPr id="27659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7433" y="1941091"/>
            <a:ext cx="4670227" cy="848320"/>
          </a:xfrm>
          <a:prstGeom prst="rect">
            <a:avLst/>
          </a:prstGeom>
          <a:noFill/>
          <a:ln w="12700">
            <a:solidFill>
              <a:srgbClr val="626262"/>
            </a:solidFill>
            <a:miter lim="800000"/>
            <a:headEnd/>
            <a:tailEnd/>
          </a:ln>
        </p:spPr>
      </p:pic>
      <p:sp>
        <p:nvSpPr>
          <p:cNvPr id="27660" name="Rectangle 11"/>
          <p:cNvSpPr>
            <a:spLocks/>
          </p:cNvSpPr>
          <p:nvPr/>
        </p:nvSpPr>
        <p:spPr bwMode="auto">
          <a:xfrm>
            <a:off x="249436" y="1875234"/>
            <a:ext cx="741164" cy="9108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300" dirty="0">
                <a:ea typeface="Gill Sans" charset="0"/>
                <a:cs typeface="Gill Sans" charset="0"/>
              </a:rPr>
              <a:t>~120</a:t>
            </a:r>
          </a:p>
          <a:p>
            <a:r>
              <a:rPr lang="en-US" sz="1300" dirty="0">
                <a:ea typeface="Gill Sans" charset="0"/>
                <a:cs typeface="Gill Sans" charset="0"/>
              </a:rPr>
              <a:t>fractions</a:t>
            </a:r>
          </a:p>
        </p:txBody>
      </p:sp>
      <p:sp>
        <p:nvSpPr>
          <p:cNvPr id="27661" name="Line 12"/>
          <p:cNvSpPr>
            <a:spLocks noChangeShapeType="1"/>
          </p:cNvSpPr>
          <p:nvPr/>
        </p:nvSpPr>
        <p:spPr bwMode="auto">
          <a:xfrm rot="10800000" flipH="1">
            <a:off x="769070" y="2060525"/>
            <a:ext cx="0" cy="644054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2" name="Rectangle 13"/>
          <p:cNvSpPr>
            <a:spLocks/>
          </p:cNvSpPr>
          <p:nvPr/>
        </p:nvSpPr>
        <p:spPr bwMode="auto">
          <a:xfrm>
            <a:off x="1893094" y="1937742"/>
            <a:ext cx="98227" cy="857250"/>
          </a:xfrm>
          <a:prstGeom prst="rect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3" name="Rectangle 14"/>
          <p:cNvSpPr>
            <a:spLocks/>
          </p:cNvSpPr>
          <p:nvPr/>
        </p:nvSpPr>
        <p:spPr bwMode="auto">
          <a:xfrm rot="-5400000">
            <a:off x="3924830" y="3598177"/>
            <a:ext cx="336631" cy="16250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exoc1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exoc2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exoc3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exoc4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exoc5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exoc6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exoc7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ea typeface="Gill Sans" charset="0"/>
                <a:cs typeface="Gill Sans" charset="0"/>
              </a:rPr>
              <a:t>exoc8</a:t>
            </a:r>
          </a:p>
        </p:txBody>
      </p:sp>
      <p:sp>
        <p:nvSpPr>
          <p:cNvPr id="27664" name="Line 15"/>
          <p:cNvSpPr>
            <a:spLocks noChangeShapeType="1"/>
          </p:cNvSpPr>
          <p:nvPr/>
        </p:nvSpPr>
        <p:spPr bwMode="auto">
          <a:xfrm rot="10800000">
            <a:off x="2883173" y="2955727"/>
            <a:ext cx="1858491" cy="129480"/>
          </a:xfrm>
          <a:prstGeom prst="line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5" name="Rectangle 16"/>
          <p:cNvSpPr>
            <a:spLocks/>
          </p:cNvSpPr>
          <p:nvPr/>
        </p:nvSpPr>
        <p:spPr bwMode="auto">
          <a:xfrm>
            <a:off x="4795242" y="3295055"/>
            <a:ext cx="1241227" cy="714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500" dirty="0">
                <a:ea typeface="Gill Sans" charset="0"/>
                <a:cs typeface="Gill Sans" charset="0"/>
              </a:rPr>
              <a:t>Co-separation of the </a:t>
            </a:r>
            <a:r>
              <a:rPr lang="en-US" sz="1500" dirty="0" err="1">
                <a:ea typeface="Gill Sans" charset="0"/>
                <a:cs typeface="Gill Sans" charset="0"/>
              </a:rPr>
              <a:t>exocyst</a:t>
            </a:r>
            <a:r>
              <a:rPr lang="en-US" sz="1500" dirty="0">
                <a:ea typeface="Gill Sans" charset="0"/>
                <a:cs typeface="Gill Sans" charset="0"/>
              </a:rPr>
              <a:t> complex</a:t>
            </a:r>
          </a:p>
        </p:txBody>
      </p:sp>
      <p:pic>
        <p:nvPicPr>
          <p:cNvPr id="27666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3417" y="1852910"/>
            <a:ext cx="156270" cy="2473523"/>
          </a:xfrm>
          <a:prstGeom prst="rect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</p:pic>
      <p:pic>
        <p:nvPicPr>
          <p:cNvPr id="27667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05560" y="3120926"/>
            <a:ext cx="1367358" cy="1044773"/>
          </a:xfrm>
          <a:prstGeom prst="rect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</p:pic>
      <p:sp>
        <p:nvSpPr>
          <p:cNvPr id="27668" name="Rectangle 19"/>
          <p:cNvSpPr>
            <a:spLocks/>
          </p:cNvSpPr>
          <p:nvPr/>
        </p:nvSpPr>
        <p:spPr bwMode="auto">
          <a:xfrm>
            <a:off x="2643187" y="2946797"/>
            <a:ext cx="258961" cy="142875"/>
          </a:xfrm>
          <a:prstGeom prst="rect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9" name="Rectangle 20"/>
          <p:cNvSpPr>
            <a:spLocks/>
          </p:cNvSpPr>
          <p:nvPr/>
        </p:nvSpPr>
        <p:spPr bwMode="auto">
          <a:xfrm>
            <a:off x="3136552" y="3152180"/>
            <a:ext cx="144270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100" dirty="0">
                <a:ea typeface="Gill Sans" charset="0"/>
                <a:cs typeface="Gill Sans" charset="0"/>
              </a:rPr>
              <a:t>59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60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61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62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63</a:t>
            </a:r>
          </a:p>
          <a:p>
            <a:r>
              <a:rPr lang="en-US" sz="1100" dirty="0">
                <a:ea typeface="Gill Sans" charset="0"/>
                <a:cs typeface="Gill Sans" charset="0"/>
              </a:rPr>
              <a:t>64</a:t>
            </a:r>
          </a:p>
        </p:txBody>
      </p:sp>
      <p:sp>
        <p:nvSpPr>
          <p:cNvPr id="27670" name="AutoShape 21"/>
          <p:cNvSpPr>
            <a:spLocks/>
          </p:cNvSpPr>
          <p:nvPr/>
        </p:nvSpPr>
        <p:spPr bwMode="auto">
          <a:xfrm>
            <a:off x="5402461" y="2089547"/>
            <a:ext cx="375047" cy="223242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000" dirty="0">
                <a:ea typeface="Gill Sans" charset="0"/>
                <a:cs typeface="Gill Sans" charset="0"/>
              </a:rPr>
              <a:t>...</a:t>
            </a:r>
          </a:p>
        </p:txBody>
      </p:sp>
      <p:sp>
        <p:nvSpPr>
          <p:cNvPr id="27671" name="Rectangle 22"/>
          <p:cNvSpPr>
            <a:spLocks/>
          </p:cNvSpPr>
          <p:nvPr/>
        </p:nvSpPr>
        <p:spPr bwMode="auto">
          <a:xfrm>
            <a:off x="303609" y="4875609"/>
            <a:ext cx="3036094" cy="321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700" dirty="0">
                <a:ea typeface="Gill Sans" charset="0"/>
                <a:cs typeface="Gill Sans" charset="0"/>
              </a:rPr>
              <a:t>2) Pairwise protein correlations</a:t>
            </a:r>
          </a:p>
        </p:txBody>
      </p:sp>
      <p:sp>
        <p:nvSpPr>
          <p:cNvPr id="27674" name="Line 25"/>
          <p:cNvSpPr>
            <a:spLocks noChangeShapeType="1"/>
          </p:cNvSpPr>
          <p:nvPr/>
        </p:nvSpPr>
        <p:spPr bwMode="auto">
          <a:xfrm rot="10800000">
            <a:off x="2634258" y="3098602"/>
            <a:ext cx="801439" cy="1097236"/>
          </a:xfrm>
          <a:prstGeom prst="line">
            <a:avLst/>
          </a:prstGeom>
          <a:noFill/>
          <a:ln w="25400">
            <a:solidFill>
              <a:srgbClr val="62626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75" name="Line 26"/>
          <p:cNvSpPr>
            <a:spLocks noChangeShapeType="1"/>
          </p:cNvSpPr>
          <p:nvPr/>
        </p:nvSpPr>
        <p:spPr bwMode="auto">
          <a:xfrm flipH="1">
            <a:off x="5884664" y="5036344"/>
            <a:ext cx="341561" cy="0"/>
          </a:xfrm>
          <a:prstGeom prst="line">
            <a:avLst/>
          </a:prstGeom>
          <a:noFill/>
          <a:ln w="38100">
            <a:solidFill>
              <a:srgbClr val="FFFFFF"/>
            </a:solidFill>
            <a:miter lim="800000"/>
            <a:headEnd type="stealth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77" name="Line 28"/>
          <p:cNvSpPr>
            <a:spLocks noChangeShapeType="1"/>
          </p:cNvSpPr>
          <p:nvPr/>
        </p:nvSpPr>
        <p:spPr bwMode="auto">
          <a:xfrm flipH="1">
            <a:off x="4210347" y="1794867"/>
            <a:ext cx="1371824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78" name="Line 29"/>
          <p:cNvSpPr>
            <a:spLocks noChangeShapeType="1"/>
          </p:cNvSpPr>
          <p:nvPr/>
        </p:nvSpPr>
        <p:spPr bwMode="auto">
          <a:xfrm flipH="1">
            <a:off x="906363" y="1794867"/>
            <a:ext cx="1711152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/>
            <a:tailEnd type="triangle" w="med" len="sm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矩形 27"/>
          <p:cNvSpPr/>
          <p:nvPr/>
        </p:nvSpPr>
        <p:spPr>
          <a:xfrm>
            <a:off x="8002662" y="6581001"/>
            <a:ext cx="11413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/>
              <a:t>Blake </a:t>
            </a:r>
            <a:r>
              <a:rPr lang="en-US" altLang="zh-CN" sz="1200" dirty="0" err="1"/>
              <a:t>Borgeson</a:t>
            </a:r>
            <a:endParaRPr lang="zh-CN" altLang="en-US" sz="1200" dirty="0"/>
          </a:p>
        </p:txBody>
      </p:sp>
      <p:sp>
        <p:nvSpPr>
          <p:cNvPr id="30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87523"/>
            <a:ext cx="7358063" cy="803077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+mn-lt"/>
              </a:rPr>
              <a:t>Turning </a:t>
            </a:r>
            <a:r>
              <a:rPr lang="en-US" altLang="zh-CN" sz="2400" b="1" dirty="0" smtClean="0">
                <a:latin typeface="+mn-lt"/>
              </a:rPr>
              <a:t>fractionations</a:t>
            </a:r>
            <a:r>
              <a:rPr lang="en-US" sz="2400" b="1" dirty="0" smtClean="0">
                <a:latin typeface="+mn-lt"/>
              </a:rPr>
              <a:t> into complexes</a:t>
            </a:r>
          </a:p>
        </p:txBody>
      </p:sp>
    </p:spTree>
    <p:extLst>
      <p:ext uri="{BB962C8B-B14F-4D97-AF65-F5344CB8AC3E}">
        <p14:creationId xmlns:p14="http://schemas.microsoft.com/office/powerpoint/2010/main" val="1756302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1" y="1014411"/>
            <a:ext cx="5172074" cy="478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1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</TotalTime>
  <Words>874</Words>
  <Application>Microsoft Office PowerPoint</Application>
  <PresentationFormat>全屏显示(4:3)</PresentationFormat>
  <Paragraphs>251</Paragraphs>
  <Slides>20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Gill Sans</vt:lpstr>
      <vt:lpstr>Heiti SC Light</vt:lpstr>
      <vt:lpstr>Lucida Grande</vt:lpstr>
      <vt:lpstr>ＭＳ Ｐゴシック</vt:lpstr>
      <vt:lpstr>SimSun</vt:lpstr>
      <vt:lpstr>SimSun</vt:lpstr>
      <vt:lpstr>Arial</vt:lpstr>
      <vt:lpstr>Calibri</vt:lpstr>
      <vt:lpstr>Calibri Light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Turning fractionations into complexes</vt:lpstr>
      <vt:lpstr>Turning fractionations into complexes</vt:lpstr>
      <vt:lpstr>PowerPoint 演示文稿</vt:lpstr>
      <vt:lpstr>Turning fractionations into complexes</vt:lpstr>
      <vt:lpstr>Turning fractionations into complexes</vt:lpstr>
      <vt:lpstr>Turning fractionations into complexes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Cuihong</dc:creator>
  <cp:lastModifiedBy>Cuihong</cp:lastModifiedBy>
  <cp:revision>19</cp:revision>
  <dcterms:created xsi:type="dcterms:W3CDTF">2016-08-01T07:24:41Z</dcterms:created>
  <dcterms:modified xsi:type="dcterms:W3CDTF">2016-08-05T16:11:19Z</dcterms:modified>
</cp:coreProperties>
</file>