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2"/>
  </p:notesMasterIdLst>
  <p:handoutMasterIdLst>
    <p:handoutMasterId r:id="rId33"/>
  </p:handoutMasterIdLst>
  <p:sldIdLst>
    <p:sldId id="257" r:id="rId4"/>
    <p:sldId id="273" r:id="rId5"/>
    <p:sldId id="419" r:id="rId6"/>
    <p:sldId id="371" r:id="rId7"/>
    <p:sldId id="265" r:id="rId8"/>
    <p:sldId id="361" r:id="rId9"/>
    <p:sldId id="362" r:id="rId10"/>
    <p:sldId id="386" r:id="rId11"/>
    <p:sldId id="387" r:id="rId12"/>
    <p:sldId id="363" r:id="rId13"/>
    <p:sldId id="417" r:id="rId14"/>
    <p:sldId id="305" r:id="rId15"/>
    <p:sldId id="415" r:id="rId16"/>
    <p:sldId id="403" r:id="rId17"/>
    <p:sldId id="407" r:id="rId18"/>
    <p:sldId id="418" r:id="rId19"/>
    <p:sldId id="390" r:id="rId20"/>
    <p:sldId id="393" r:id="rId21"/>
    <p:sldId id="411" r:id="rId22"/>
    <p:sldId id="392" r:id="rId23"/>
    <p:sldId id="413" r:id="rId24"/>
    <p:sldId id="396" r:id="rId25"/>
    <p:sldId id="409" r:id="rId26"/>
    <p:sldId id="401" r:id="rId27"/>
    <p:sldId id="397" r:id="rId28"/>
    <p:sldId id="399" r:id="rId29"/>
    <p:sldId id="402" r:id="rId30"/>
    <p:sldId id="414" r:id="rId31"/>
  </p:sldIdLst>
  <p:sldSz cx="9144000" cy="6858000" type="screen4x3"/>
  <p:notesSz cx="6797675" cy="98742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 T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8528"/>
    <a:srgbClr val="418C0C"/>
    <a:srgbClr val="F2F026"/>
    <a:srgbClr val="800080"/>
    <a:srgbClr val="0063FF"/>
    <a:srgbClr val="4C4CC4"/>
    <a:srgbClr val="C0C0C0"/>
    <a:srgbClr val="5E5ECA"/>
    <a:srgbClr val="6B6BCE"/>
    <a:srgbClr val="A3A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8827" autoAdjust="0"/>
  </p:normalViewPr>
  <p:slideViewPr>
    <p:cSldViewPr>
      <p:cViewPr>
        <p:scale>
          <a:sx n="66" d="100"/>
          <a:sy n="66" d="100"/>
        </p:scale>
        <p:origin x="-2248" y="-696"/>
      </p:cViewPr>
      <p:guideLst>
        <p:guide orient="horz" pos="2160"/>
        <p:guide pos="2880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MPLE\bio-AL\spike_in\spike_in_PrMix_Ecoli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30701583495465"/>
          <c:y val="0.0921726425858957"/>
          <c:w val="0.703685194337607"/>
          <c:h val="0.6948756273399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Sheet4!$C$2</c:f>
              <c:strCache>
                <c:ptCount val="1"/>
                <c:pt idx="0">
                  <c:v>inter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</c:spPr>
          <c:invertIfNegative val="0"/>
          <c:cat>
            <c:multiLvlStrRef>
              <c:f>Sheet4!$A$3:$B$14</c:f>
              <c:multiLvlStrCache>
                <c:ptCount val="12"/>
                <c:lvl>
                  <c:pt idx="0">
                    <c:v>1:0</c:v>
                  </c:pt>
                  <c:pt idx="1">
                    <c:v>1:1</c:v>
                  </c:pt>
                  <c:pt idx="2">
                    <c:v>1:10</c:v>
                  </c:pt>
                  <c:pt idx="3">
                    <c:v>1:100</c:v>
                  </c:pt>
                  <c:pt idx="4">
                    <c:v>1:0</c:v>
                  </c:pt>
                  <c:pt idx="5">
                    <c:v>1:1</c:v>
                  </c:pt>
                  <c:pt idx="6">
                    <c:v>1:10</c:v>
                  </c:pt>
                  <c:pt idx="7">
                    <c:v>1:100</c:v>
                  </c:pt>
                  <c:pt idx="8">
                    <c:v>1:0</c:v>
                  </c:pt>
                  <c:pt idx="9">
                    <c:v>1:1</c:v>
                  </c:pt>
                  <c:pt idx="10">
                    <c:v>1:10</c:v>
                  </c:pt>
                  <c:pt idx="11">
                    <c:v>1:100</c:v>
                  </c:pt>
                </c:lvl>
                <c:lvl>
                  <c:pt idx="0">
                    <c:v>BS3</c:v>
                  </c:pt>
                  <c:pt idx="4">
                    <c:v>Leiker(w/o enrichment)</c:v>
                  </c:pt>
                  <c:pt idx="8">
                    <c:v>Leiker(w/ enrichment)</c:v>
                  </c:pt>
                </c:lvl>
              </c:multiLvlStrCache>
            </c:multiLvlStrRef>
          </c:cat>
          <c:val>
            <c:numRef>
              <c:f>Sheet4!$C$3:$C$14</c:f>
              <c:numCache>
                <c:formatCode>General</c:formatCode>
                <c:ptCount val="12"/>
                <c:pt idx="0">
                  <c:v>109.0</c:v>
                </c:pt>
                <c:pt idx="1">
                  <c:v>48.0</c:v>
                </c:pt>
                <c:pt idx="2">
                  <c:v>16.0</c:v>
                </c:pt>
                <c:pt idx="3">
                  <c:v>1.0</c:v>
                </c:pt>
                <c:pt idx="4">
                  <c:v>66.0</c:v>
                </c:pt>
                <c:pt idx="5">
                  <c:v>24.0</c:v>
                </c:pt>
                <c:pt idx="6">
                  <c:v>3.0</c:v>
                </c:pt>
                <c:pt idx="7">
                  <c:v>1.0</c:v>
                </c:pt>
                <c:pt idx="8">
                  <c:v>164.0</c:v>
                </c:pt>
                <c:pt idx="9">
                  <c:v>177.0</c:v>
                </c:pt>
                <c:pt idx="10">
                  <c:v>160.0</c:v>
                </c:pt>
                <c:pt idx="11">
                  <c:v>167.0</c:v>
                </c:pt>
              </c:numCache>
            </c:numRef>
          </c:val>
        </c:ser>
        <c:ser>
          <c:idx val="1"/>
          <c:order val="1"/>
          <c:tx>
            <c:strRef>
              <c:f>Sheet4!$D$2</c:f>
              <c:strCache>
                <c:ptCount val="1"/>
                <c:pt idx="0">
                  <c:v>mono</c:v>
                </c:pt>
              </c:strCache>
            </c:strRef>
          </c:tx>
          <c:spPr>
            <a:solidFill>
              <a:srgbClr val="33CCFF"/>
            </a:solidFill>
            <a:ln>
              <a:noFill/>
            </a:ln>
            <a:effectLst/>
          </c:spPr>
          <c:invertIfNegative val="0"/>
          <c:cat>
            <c:multiLvlStrRef>
              <c:f>Sheet4!$A$3:$B$14</c:f>
              <c:multiLvlStrCache>
                <c:ptCount val="12"/>
                <c:lvl>
                  <c:pt idx="0">
                    <c:v>1:0</c:v>
                  </c:pt>
                  <c:pt idx="1">
                    <c:v>1:1</c:v>
                  </c:pt>
                  <c:pt idx="2">
                    <c:v>1:10</c:v>
                  </c:pt>
                  <c:pt idx="3">
                    <c:v>1:100</c:v>
                  </c:pt>
                  <c:pt idx="4">
                    <c:v>1:0</c:v>
                  </c:pt>
                  <c:pt idx="5">
                    <c:v>1:1</c:v>
                  </c:pt>
                  <c:pt idx="6">
                    <c:v>1:10</c:v>
                  </c:pt>
                  <c:pt idx="7">
                    <c:v>1:100</c:v>
                  </c:pt>
                  <c:pt idx="8">
                    <c:v>1:0</c:v>
                  </c:pt>
                  <c:pt idx="9">
                    <c:v>1:1</c:v>
                  </c:pt>
                  <c:pt idx="10">
                    <c:v>1:10</c:v>
                  </c:pt>
                  <c:pt idx="11">
                    <c:v>1:100</c:v>
                  </c:pt>
                </c:lvl>
                <c:lvl>
                  <c:pt idx="0">
                    <c:v>BS3</c:v>
                  </c:pt>
                  <c:pt idx="4">
                    <c:v>Leiker(w/o enrichment)</c:v>
                  </c:pt>
                  <c:pt idx="8">
                    <c:v>Leiker(w/ enrichment)</c:v>
                  </c:pt>
                </c:lvl>
              </c:multiLvlStrCache>
            </c:multiLvlStrRef>
          </c:cat>
          <c:val>
            <c:numRef>
              <c:f>Sheet4!$D$3:$D$14</c:f>
              <c:numCache>
                <c:formatCode>General</c:formatCode>
                <c:ptCount val="12"/>
                <c:pt idx="0">
                  <c:v>169.0</c:v>
                </c:pt>
                <c:pt idx="1">
                  <c:v>88.0</c:v>
                </c:pt>
                <c:pt idx="2">
                  <c:v>23.0</c:v>
                </c:pt>
                <c:pt idx="3">
                  <c:v>0.0</c:v>
                </c:pt>
                <c:pt idx="4">
                  <c:v>184.0</c:v>
                </c:pt>
                <c:pt idx="5">
                  <c:v>107.0</c:v>
                </c:pt>
                <c:pt idx="6">
                  <c:v>8.0</c:v>
                </c:pt>
                <c:pt idx="7">
                  <c:v>1.0</c:v>
                </c:pt>
                <c:pt idx="8">
                  <c:v>302.0</c:v>
                </c:pt>
                <c:pt idx="9">
                  <c:v>312.0</c:v>
                </c:pt>
                <c:pt idx="10">
                  <c:v>307.0</c:v>
                </c:pt>
                <c:pt idx="11">
                  <c:v>309.0</c:v>
                </c:pt>
              </c:numCache>
            </c:numRef>
          </c:val>
        </c:ser>
        <c:ser>
          <c:idx val="2"/>
          <c:order val="2"/>
          <c:tx>
            <c:strRef>
              <c:f>Sheet4!$E$2</c:f>
              <c:strCache>
                <c:ptCount val="1"/>
                <c:pt idx="0">
                  <c:v>loop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cat>
            <c:multiLvlStrRef>
              <c:f>Sheet4!$A$3:$B$14</c:f>
              <c:multiLvlStrCache>
                <c:ptCount val="12"/>
                <c:lvl>
                  <c:pt idx="0">
                    <c:v>1:0</c:v>
                  </c:pt>
                  <c:pt idx="1">
                    <c:v>1:1</c:v>
                  </c:pt>
                  <c:pt idx="2">
                    <c:v>1:10</c:v>
                  </c:pt>
                  <c:pt idx="3">
                    <c:v>1:100</c:v>
                  </c:pt>
                  <c:pt idx="4">
                    <c:v>1:0</c:v>
                  </c:pt>
                  <c:pt idx="5">
                    <c:v>1:1</c:v>
                  </c:pt>
                  <c:pt idx="6">
                    <c:v>1:10</c:v>
                  </c:pt>
                  <c:pt idx="7">
                    <c:v>1:100</c:v>
                  </c:pt>
                  <c:pt idx="8">
                    <c:v>1:0</c:v>
                  </c:pt>
                  <c:pt idx="9">
                    <c:v>1:1</c:v>
                  </c:pt>
                  <c:pt idx="10">
                    <c:v>1:10</c:v>
                  </c:pt>
                  <c:pt idx="11">
                    <c:v>1:100</c:v>
                  </c:pt>
                </c:lvl>
                <c:lvl>
                  <c:pt idx="0">
                    <c:v>BS3</c:v>
                  </c:pt>
                  <c:pt idx="4">
                    <c:v>Leiker(w/o enrichment)</c:v>
                  </c:pt>
                  <c:pt idx="8">
                    <c:v>Leiker(w/ enrichment)</c:v>
                  </c:pt>
                </c:lvl>
              </c:multiLvlStrCache>
            </c:multiLvlStrRef>
          </c:cat>
          <c:val>
            <c:numRef>
              <c:f>Sheet4!$E$3:$E$14</c:f>
              <c:numCache>
                <c:formatCode>General</c:formatCode>
                <c:ptCount val="12"/>
                <c:pt idx="0">
                  <c:v>41.0</c:v>
                </c:pt>
                <c:pt idx="1">
                  <c:v>21.0</c:v>
                </c:pt>
                <c:pt idx="2">
                  <c:v>5.0</c:v>
                </c:pt>
                <c:pt idx="3">
                  <c:v>0.0</c:v>
                </c:pt>
                <c:pt idx="4">
                  <c:v>25.0</c:v>
                </c:pt>
                <c:pt idx="5">
                  <c:v>12.0</c:v>
                </c:pt>
                <c:pt idx="6">
                  <c:v>0.0</c:v>
                </c:pt>
                <c:pt idx="7">
                  <c:v>0.0</c:v>
                </c:pt>
                <c:pt idx="8">
                  <c:v>62.0</c:v>
                </c:pt>
                <c:pt idx="9">
                  <c:v>62.0</c:v>
                </c:pt>
                <c:pt idx="10">
                  <c:v>62.0</c:v>
                </c:pt>
                <c:pt idx="11">
                  <c:v>61.0</c:v>
                </c:pt>
              </c:numCache>
            </c:numRef>
          </c:val>
        </c:ser>
        <c:ser>
          <c:idx val="3"/>
          <c:order val="3"/>
          <c:tx>
            <c:strRef>
              <c:f>Sheet4!$F$2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rgbClr val="C0C0C0"/>
            </a:solidFill>
            <a:ln>
              <a:noFill/>
            </a:ln>
            <a:effectLst/>
          </c:spPr>
          <c:invertIfNegative val="0"/>
          <c:cat>
            <c:multiLvlStrRef>
              <c:f>Sheet4!$A$3:$B$14</c:f>
              <c:multiLvlStrCache>
                <c:ptCount val="12"/>
                <c:lvl>
                  <c:pt idx="0">
                    <c:v>1:0</c:v>
                  </c:pt>
                  <c:pt idx="1">
                    <c:v>1:1</c:v>
                  </c:pt>
                  <c:pt idx="2">
                    <c:v>1:10</c:v>
                  </c:pt>
                  <c:pt idx="3">
                    <c:v>1:100</c:v>
                  </c:pt>
                  <c:pt idx="4">
                    <c:v>1:0</c:v>
                  </c:pt>
                  <c:pt idx="5">
                    <c:v>1:1</c:v>
                  </c:pt>
                  <c:pt idx="6">
                    <c:v>1:10</c:v>
                  </c:pt>
                  <c:pt idx="7">
                    <c:v>1:100</c:v>
                  </c:pt>
                  <c:pt idx="8">
                    <c:v>1:0</c:v>
                  </c:pt>
                  <c:pt idx="9">
                    <c:v>1:1</c:v>
                  </c:pt>
                  <c:pt idx="10">
                    <c:v>1:10</c:v>
                  </c:pt>
                  <c:pt idx="11">
                    <c:v>1:100</c:v>
                  </c:pt>
                </c:lvl>
                <c:lvl>
                  <c:pt idx="0">
                    <c:v>BS3</c:v>
                  </c:pt>
                  <c:pt idx="4">
                    <c:v>Leiker(w/o enrichment)</c:v>
                  </c:pt>
                  <c:pt idx="8">
                    <c:v>Leiker(w/ enrichment)</c:v>
                  </c:pt>
                </c:lvl>
              </c:multiLvlStrCache>
            </c:multiLvlStrRef>
          </c:cat>
          <c:val>
            <c:numRef>
              <c:f>Sheet4!$F$3:$F$14</c:f>
              <c:numCache>
                <c:formatCode>General</c:formatCode>
                <c:ptCount val="12"/>
                <c:pt idx="0">
                  <c:v>261.0</c:v>
                </c:pt>
                <c:pt idx="1">
                  <c:v>199.0</c:v>
                </c:pt>
                <c:pt idx="2">
                  <c:v>71.0</c:v>
                </c:pt>
                <c:pt idx="3">
                  <c:v>8.0</c:v>
                </c:pt>
                <c:pt idx="4">
                  <c:v>264.0</c:v>
                </c:pt>
                <c:pt idx="5">
                  <c:v>217.0</c:v>
                </c:pt>
                <c:pt idx="6">
                  <c:v>90.0</c:v>
                </c:pt>
                <c:pt idx="7">
                  <c:v>22.0</c:v>
                </c:pt>
                <c:pt idx="8">
                  <c:v>16.0</c:v>
                </c:pt>
                <c:pt idx="9">
                  <c:v>9.0</c:v>
                </c:pt>
                <c:pt idx="10">
                  <c:v>6.0</c:v>
                </c:pt>
                <c:pt idx="11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126472"/>
        <c:axId val="2140577608"/>
      </c:barChart>
      <c:catAx>
        <c:axId val="214312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40577608"/>
        <c:crosses val="autoZero"/>
        <c:auto val="1"/>
        <c:lblAlgn val="ctr"/>
        <c:lblOffset val="100"/>
        <c:noMultiLvlLbl val="0"/>
      </c:catAx>
      <c:valAx>
        <c:axId val="2140577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43126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6528518516237"/>
          <c:y val="0.331824066223989"/>
          <c:w val="0.1029859438395"/>
          <c:h val="0.3089049289366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80F41-796C-42EA-B089-1767EE7E8E28}" type="datetimeFigureOut">
              <a:rPr lang="zh-CN" altLang="en-US" smtClean="0"/>
              <a:t>16/8/9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10646-B811-44AF-BDC8-2384EFB1F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44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4CF4-FD63-425F-931A-8F158ED38EF2}" type="datetimeFigureOut">
              <a:rPr lang="zh-CN" altLang="en-US" smtClean="0"/>
              <a:t>16/8/9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A1119-7A79-45C6-AA91-CAE1C0E117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5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1119-7A79-45C6-AA91-CAE1C0E117E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390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1119-7A79-45C6-AA91-CAE1C0E117E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917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1119-7A79-45C6-AA91-CAE1C0E117E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424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1119-7A79-45C6-AA91-CAE1C0E117E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064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1119-7A79-45C6-AA91-CAE1C0E117E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553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1119-7A79-45C6-AA91-CAE1C0E117E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553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1119-7A79-45C6-AA91-CAE1C0E117E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586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1119-7A79-45C6-AA91-CAE1C0E117E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891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1119-7A79-45C6-AA91-CAE1C0E117E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750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1119-7A79-45C6-AA91-CAE1C0E117E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575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1119-7A79-45C6-AA91-CAE1C0E117E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57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zh-CN" dirty="0">
              <a:latin typeface="Calibri"/>
              <a:ea typeface="宋体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0422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1119-7A79-45C6-AA91-CAE1C0E117E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387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1119-7A79-45C6-AA91-CAE1C0E117E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015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1119-7A79-45C6-AA91-CAE1C0E117E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514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1119-7A79-45C6-AA91-CAE1C0E117E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354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1119-7A79-45C6-AA91-CAE1C0E117E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607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1119-7A79-45C6-AA91-CAE1C0E117E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604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zh-CN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7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7310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0807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1119-7A79-45C6-AA91-CAE1C0E117E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123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251398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zh-CN" dirty="0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1119-7A79-45C6-AA91-CAE1C0E117E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2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9775-FFA7-46EE-8915-23BE2F7D5DC8}" type="datetimeFigureOut">
              <a:rPr lang="zh-CN" altLang="en-US" smtClean="0"/>
              <a:t>16/8/9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60E-C80B-4845-92BE-F37B8CB18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0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9775-FFA7-46EE-8915-23BE2F7D5DC8}" type="datetimeFigureOut">
              <a:rPr lang="zh-CN" altLang="en-US" smtClean="0"/>
              <a:t>16/8/9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60E-C80B-4845-92BE-F37B8CB18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98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9775-FFA7-46EE-8915-23BE2F7D5DC8}" type="datetimeFigureOut">
              <a:rPr lang="zh-CN" altLang="en-US" smtClean="0"/>
              <a:t>16/8/9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60E-C80B-4845-92BE-F37B8CB18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41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39BC-EFBD-49AA-A1E4-B3BE2579873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843C6-8B93-42A1-B109-8967B39DC8C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16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60BF1-BC35-489C-BC4E-A4905F622B9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CF73E-384B-4F93-BD38-7A6F4FCB31B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58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ADC7F-7994-492E-861C-9AD2D0DC86E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6DEE5-370A-4D7F-9E41-C0A6052E2D6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50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D7806-F288-4FDB-A66D-2A4FF8ECC59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11BF1-2D88-4F4D-A701-FA3C85F100D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9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CC5DE-3995-4701-AC5C-AD74A6BC77A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14D6C-F485-4667-B533-55B4DCE73E0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66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E53F-E3B1-46F9-9575-7E207C76DE6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49E15-4349-4E5F-9BF4-155BCF736D8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32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D8416-3F32-4577-AC30-8916A23C403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9373B-2965-4CB4-BFCF-F044F31BB56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45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E8F7-24ED-4662-968E-A5DC6CD26B6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7474B-3D9E-4B0C-AECD-2B200C03BD6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0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9775-FFA7-46EE-8915-23BE2F7D5DC8}" type="datetimeFigureOut">
              <a:rPr lang="zh-CN" altLang="en-US" smtClean="0"/>
              <a:t>16/8/9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60E-C80B-4845-92BE-F37B8CB18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864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7DDFD-27F0-4EC8-9B5D-DE010F1D855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CAA1-1F94-462D-8F95-8A04CA3410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46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603EC-803C-4F89-A373-0BB185EAF41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23187-0A08-41CE-A6AA-9CE6F6EAF5C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64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E47A-F5BD-40AB-9AC6-57A8188447A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A1BA-7996-449F-A4B3-F92E0E33FF2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58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46EC9-A401-D14C-8BD2-69D1C6C17582}" type="datetimeFigureOut">
              <a:rPr lang="en-US" altLang="zh-CN"/>
              <a:pPr>
                <a:defRPr/>
              </a:pPr>
              <a:t>16/8/9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2A25F-60CD-6641-BBF2-D8162063EE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5161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3F18E-58E2-3E41-9D94-7780ADD0BF92}" type="datetimeFigureOut">
              <a:rPr lang="en-US" altLang="zh-CN"/>
              <a:pPr>
                <a:defRPr/>
              </a:pPr>
              <a:t>16/8/9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9391-C918-0D4E-BB70-1A4D9C794D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3286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AAEE-A9ED-ED44-81E9-1AC5F1E832AB}" type="datetimeFigureOut">
              <a:rPr lang="en-US" altLang="zh-CN"/>
              <a:pPr>
                <a:defRPr/>
              </a:pPr>
              <a:t>16/8/9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A5622-BA41-1F4F-A57C-7D22079B2D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5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2638-9F2C-144D-8884-2619CE78FC58}" type="datetimeFigureOut">
              <a:rPr lang="en-US" altLang="zh-CN"/>
              <a:pPr>
                <a:defRPr/>
              </a:pPr>
              <a:t>16/8/9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D1C2-45DE-B243-ACD9-4BDB49BE8D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054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36D2A-74C1-0D47-94F2-E0B1452D30F8}" type="datetimeFigureOut">
              <a:rPr lang="en-US" altLang="zh-CN"/>
              <a:pPr>
                <a:defRPr/>
              </a:pPr>
              <a:t>16/8/9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3564B-0E16-F141-AC5F-8B7606E0D8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6445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9B88-306F-2141-B869-7F7798E70093}" type="datetimeFigureOut">
              <a:rPr lang="en-US" altLang="zh-CN"/>
              <a:pPr>
                <a:defRPr/>
              </a:pPr>
              <a:t>16/8/9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428E0-7B1A-0445-8B36-15094CDE49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4976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22AEA-0DE6-0E4D-BD19-C0F446F924E3}" type="datetimeFigureOut">
              <a:rPr lang="en-US" altLang="zh-CN"/>
              <a:pPr>
                <a:defRPr/>
              </a:pPr>
              <a:t>16/8/9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0726A-75B0-1742-97F9-5EF6E3B32C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874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9775-FFA7-46EE-8915-23BE2F7D5DC8}" type="datetimeFigureOut">
              <a:rPr lang="zh-CN" altLang="en-US" smtClean="0"/>
              <a:t>16/8/9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60E-C80B-4845-92BE-F37B8CB18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894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3503-4F15-D642-BF50-29ADAEB29810}" type="datetimeFigureOut">
              <a:rPr lang="en-US" altLang="zh-CN"/>
              <a:pPr>
                <a:defRPr/>
              </a:pPr>
              <a:t>16/8/9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41C51-9033-3341-8927-230DB04A3A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7016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E9638-E267-DF43-A438-AB25D6E39456}" type="datetimeFigureOut">
              <a:rPr lang="en-US" altLang="zh-CN"/>
              <a:pPr>
                <a:defRPr/>
              </a:pPr>
              <a:t>16/8/9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FCE51-F08C-5845-8FDA-BA473651A8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1689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70D7-8602-0548-BDD5-B63F3077F328}" type="datetimeFigureOut">
              <a:rPr lang="en-US" altLang="zh-CN"/>
              <a:pPr>
                <a:defRPr/>
              </a:pPr>
              <a:t>16/8/9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1A5B0-D09B-F44E-84F6-EF70D2ED67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2931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C17FD-2281-824D-B7DE-68F8D05449A4}" type="datetimeFigureOut">
              <a:rPr lang="en-US" altLang="zh-CN"/>
              <a:pPr>
                <a:defRPr/>
              </a:pPr>
              <a:t>16/8/9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87B4-8D38-6D4C-87C8-FC8904C6AC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1630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3287-4569-6848-A56C-E5062F60D992}" type="datetimeFigureOut">
              <a:rPr lang="en-US" altLang="zh-CN"/>
              <a:pPr>
                <a:defRPr/>
              </a:pPr>
              <a:t>16/8/9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0D5AF-8F91-724D-A40B-1F86E7024C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5014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B2B9-A26D-E548-85A8-5B96A8C7A822}" type="datetimeFigureOut">
              <a:rPr lang="en-US" altLang="zh-CN"/>
              <a:pPr>
                <a:defRPr/>
              </a:pPr>
              <a:t>16/8/9</a:t>
            </a:fld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8D1D-69E0-0440-A360-B67E58BC45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537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9775-FFA7-46EE-8915-23BE2F7D5DC8}" type="datetimeFigureOut">
              <a:rPr lang="zh-CN" altLang="en-US" smtClean="0"/>
              <a:t>16/8/9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60E-C80B-4845-92BE-F37B8CB18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90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9775-FFA7-46EE-8915-23BE2F7D5DC8}" type="datetimeFigureOut">
              <a:rPr lang="zh-CN" altLang="en-US" smtClean="0"/>
              <a:t>16/8/9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60E-C80B-4845-92BE-F37B8CB18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00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9775-FFA7-46EE-8915-23BE2F7D5DC8}" type="datetimeFigureOut">
              <a:rPr lang="zh-CN" altLang="en-US" smtClean="0"/>
              <a:t>16/8/9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60E-C80B-4845-92BE-F37B8CB18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10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9775-FFA7-46EE-8915-23BE2F7D5DC8}" type="datetimeFigureOut">
              <a:rPr lang="zh-CN" altLang="en-US" smtClean="0"/>
              <a:t>16/8/9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60E-C80B-4845-92BE-F37B8CB18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07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9775-FFA7-46EE-8915-23BE2F7D5DC8}" type="datetimeFigureOut">
              <a:rPr lang="zh-CN" altLang="en-US" smtClean="0"/>
              <a:t>16/8/9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60E-C80B-4845-92BE-F37B8CB18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75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9775-FFA7-46EE-8915-23BE2F7D5DC8}" type="datetimeFigureOut">
              <a:rPr lang="zh-CN" altLang="en-US" smtClean="0"/>
              <a:t>16/8/9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60E-C80B-4845-92BE-F37B8CB18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65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9775-FFA7-46EE-8915-23BE2F7D5DC8}" type="datetimeFigureOut">
              <a:rPr lang="zh-CN" altLang="en-US" smtClean="0"/>
              <a:t>16/8/9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0860E-C80B-4845-92BE-F37B8CB18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39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759B1A7-66DF-4F62-BBF2-153860FE241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A8605CF-ADC4-447F-823E-EE4A3797FD3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AA9B2B-DFD5-BB40-92C2-7F46B4FC0C2F}" type="datetimeFigureOut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16/8/9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DB58FF-0DC6-EA4F-A87D-FC285A437F28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275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package" Target="../embeddings/Microsoft_Word___1.docx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6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481482" y="649903"/>
            <a:ext cx="8181037" cy="2387600"/>
          </a:xfrm>
        </p:spPr>
        <p:txBody>
          <a:bodyPr>
            <a:normAutofit/>
          </a:bodyPr>
          <a:lstStyle/>
          <a:p>
            <a:r>
              <a:rPr lang="en-US" altLang="zh-CN" sz="3600" b="1" dirty="0" err="1">
                <a:latin typeface="+mn-lt"/>
              </a:rPr>
              <a:t>Trifunctional</a:t>
            </a:r>
            <a:r>
              <a:rPr lang="en-US" altLang="zh-CN" sz="3600" b="1" dirty="0">
                <a:latin typeface="+mn-lt"/>
              </a:rPr>
              <a:t> </a:t>
            </a:r>
            <a:r>
              <a:rPr lang="en-US" altLang="zh-CN" sz="3600" b="1" dirty="0" smtClean="0">
                <a:latin typeface="+mn-lt"/>
              </a:rPr>
              <a:t>Cross</a:t>
            </a:r>
            <a:r>
              <a:rPr lang="en-US" altLang="zh-CN" sz="3600" b="1" dirty="0">
                <a:latin typeface="+mn-lt"/>
              </a:rPr>
              <a:t>-linker for </a:t>
            </a:r>
            <a:r>
              <a:rPr lang="en-US" altLang="zh-CN" sz="3600" b="1" dirty="0" smtClean="0">
                <a:latin typeface="+mn-lt"/>
              </a:rPr>
              <a:t>Mapping Protein-Protein Interaction Networks </a:t>
            </a:r>
            <a:r>
              <a:rPr lang="en-US" altLang="zh-CN" sz="3600" b="1" dirty="0">
                <a:latin typeface="+mn-lt"/>
              </a:rPr>
              <a:t>and </a:t>
            </a:r>
            <a:r>
              <a:rPr lang="en-US" altLang="zh-CN" sz="3600" b="1" dirty="0" smtClean="0">
                <a:latin typeface="+mn-lt"/>
              </a:rPr>
              <a:t>Comparing Protein Conformational States </a:t>
            </a:r>
            <a:endParaRPr lang="zh-CN" altLang="en-US" sz="3600" b="1" dirty="0">
              <a:latin typeface="+mn-lt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143000" y="4133049"/>
            <a:ext cx="6858000" cy="1655762"/>
          </a:xfrm>
        </p:spPr>
        <p:txBody>
          <a:bodyPr/>
          <a:lstStyle/>
          <a:p>
            <a:r>
              <a:rPr lang="en-US" altLang="zh-CN" dirty="0"/>
              <a:t>Dan </a:t>
            </a:r>
            <a:r>
              <a:rPr lang="en-US" altLang="zh-CN" dirty="0" smtClean="0"/>
              <a:t>Tan</a:t>
            </a:r>
            <a:endParaRPr lang="en-US" altLang="zh-CN" dirty="0"/>
          </a:p>
          <a:p>
            <a:r>
              <a:rPr lang="en-US" altLang="zh-CN" dirty="0"/>
              <a:t>Laboratory of Dr. </a:t>
            </a:r>
            <a:r>
              <a:rPr lang="en-US" altLang="zh-CN" dirty="0" err="1"/>
              <a:t>Meng-Qiu</a:t>
            </a:r>
            <a:r>
              <a:rPr lang="en-US" altLang="zh-CN" dirty="0"/>
              <a:t> Dong </a:t>
            </a:r>
          </a:p>
          <a:p>
            <a:r>
              <a:rPr lang="en-US" altLang="zh-CN" dirty="0"/>
              <a:t>National Institute of Biological Sciences, Beijing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352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28650" y="87382"/>
            <a:ext cx="78867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0070C0"/>
                </a:solidFill>
                <a:latin typeface="Calibri"/>
              </a:rPr>
              <a:t>Enrichment Strategy</a:t>
            </a:r>
            <a:endParaRPr lang="zh-CN" altLang="en-US" b="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68" y="1367289"/>
            <a:ext cx="8890264" cy="44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223208"/>
              </p:ext>
            </p:extLst>
          </p:nvPr>
        </p:nvGraphicFramePr>
        <p:xfrm>
          <a:off x="573285" y="2209824"/>
          <a:ext cx="8031163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" name="文档" r:id="rId4" imgW="6502400" imgH="3263900" progId="Word.Document.12">
                  <p:embed/>
                </p:oleObj>
              </mc:Choice>
              <mc:Fallback>
                <p:oleObj name="文档" r:id="rId4" imgW="6502400" imgH="326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3285" y="2209824"/>
                        <a:ext cx="8031163" cy="402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1"/>
          <p:cNvSpPr txBox="1">
            <a:spLocks/>
          </p:cNvSpPr>
          <p:nvPr/>
        </p:nvSpPr>
        <p:spPr bwMode="auto">
          <a:xfrm>
            <a:off x="503548" y="44624"/>
            <a:ext cx="81369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eaLnBrk="1" hangingPunct="1">
              <a:defRPr/>
            </a:pPr>
            <a:r>
              <a:rPr lang="en-US" altLang="zh-CN" sz="3600" b="1" noProof="0" dirty="0" smtClean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Evaluation of </a:t>
            </a:r>
            <a:r>
              <a:rPr lang="en-US" altLang="zh-CN" sz="3600" b="1" noProof="0" dirty="0" err="1" smtClean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Leiker</a:t>
            </a:r>
            <a:r>
              <a:rPr lang="en-US" altLang="zh-CN" sz="3600" b="1" noProof="0" dirty="0" smtClean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Using a</a:t>
            </a:r>
            <a:r>
              <a:rPr lang="en-US" altLang="zh-CN" sz="3600" b="1" dirty="0" smtClean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Mixture of </a:t>
            </a:r>
            <a:r>
              <a:rPr lang="en-US" altLang="zh-CN" sz="3600" b="1" dirty="0" smtClean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Ten Standard </a:t>
            </a:r>
            <a:r>
              <a:rPr lang="en-US" altLang="zh-CN" sz="3600" b="1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Proteins</a:t>
            </a: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58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1390"/>
            <a:ext cx="78867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Calibri"/>
              </a:rPr>
              <a:t>Successful Enrichment</a:t>
            </a:r>
            <a:endParaRPr lang="zh-CN" altLang="en-US" b="1" dirty="0">
              <a:solidFill>
                <a:srgbClr val="0070C0"/>
              </a:solidFill>
              <a:latin typeface="Calibri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14970" y="1122923"/>
            <a:ext cx="9499047" cy="5797295"/>
            <a:chOff x="214970" y="1084455"/>
            <a:chExt cx="9499047" cy="5797295"/>
          </a:xfrm>
        </p:grpSpPr>
        <p:graphicFrame>
          <p:nvGraphicFramePr>
            <p:cNvPr id="4" name="图表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65242037"/>
                </p:ext>
              </p:extLst>
            </p:nvPr>
          </p:nvGraphicFramePr>
          <p:xfrm>
            <a:off x="297363" y="1084455"/>
            <a:ext cx="9416654" cy="57972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文本框 2"/>
            <p:cNvSpPr txBox="1"/>
            <p:nvPr/>
          </p:nvSpPr>
          <p:spPr>
            <a:xfrm rot="10800000">
              <a:off x="214970" y="2701529"/>
              <a:ext cx="461665" cy="18982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b="1" smtClean="0"/>
                <a:t>No. of peptides</a:t>
              </a:r>
              <a:endParaRPr lang="zh-CN" altLang="en-US" b="1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170225" y="2919885"/>
              <a:ext cx="843148" cy="18876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zh-CN" smtClean="0"/>
                <a:t>Inter</a:t>
              </a:r>
            </a:p>
            <a:p>
              <a:pPr>
                <a:lnSpc>
                  <a:spcPts val="3500"/>
                </a:lnSpc>
              </a:pPr>
              <a:r>
                <a:rPr lang="en-US" altLang="zh-CN" smtClean="0"/>
                <a:t>Mono</a:t>
              </a:r>
            </a:p>
            <a:p>
              <a:pPr>
                <a:lnSpc>
                  <a:spcPts val="3500"/>
                </a:lnSpc>
              </a:pPr>
              <a:r>
                <a:rPr lang="en-US" altLang="zh-CN" smtClean="0"/>
                <a:t>Loop</a:t>
              </a:r>
            </a:p>
            <a:p>
              <a:pPr>
                <a:lnSpc>
                  <a:spcPts val="3500"/>
                </a:lnSpc>
              </a:pPr>
              <a:r>
                <a:rPr lang="en-US" altLang="zh-CN" smtClean="0"/>
                <a:t>Regular</a:t>
              </a:r>
              <a:endParaRPr lang="zh-CN" altLang="en-US"/>
            </a:p>
          </p:txBody>
        </p:sp>
      </p:grpSp>
      <p:sp>
        <p:nvSpPr>
          <p:cNvPr id="20" name="Rectangle 2"/>
          <p:cNvSpPr/>
          <p:nvPr/>
        </p:nvSpPr>
        <p:spPr>
          <a:xfrm>
            <a:off x="842138" y="1364691"/>
            <a:ext cx="7459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cs typeface="Calibri"/>
              </a:rPr>
              <a:t>Cross-linked ten standard proteins diluted with </a:t>
            </a:r>
            <a:r>
              <a:rPr lang="en-US" altLang="en-US" sz="2000" i="1" dirty="0">
                <a:cs typeface="Calibri"/>
              </a:rPr>
              <a:t>E. coli</a:t>
            </a:r>
            <a:r>
              <a:rPr lang="en-US" altLang="en-US" sz="2000" dirty="0">
                <a:cs typeface="Calibri"/>
              </a:rPr>
              <a:t> </a:t>
            </a:r>
            <a:r>
              <a:rPr lang="en-US" altLang="en-US" sz="2000" dirty="0" smtClean="0">
                <a:cs typeface="Calibri"/>
              </a:rPr>
              <a:t>lysates </a:t>
            </a:r>
            <a:endParaRPr lang="en-US" altLang="en-US" sz="2000" dirty="0">
              <a:cs typeface="Calibr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04545" y="2047985"/>
            <a:ext cx="2871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Enrichment </a:t>
            </a:r>
            <a:r>
              <a:rPr lang="en-US" altLang="zh-CN" b="1" dirty="0">
                <a:solidFill>
                  <a:srgbClr val="FF0000"/>
                </a:solidFill>
              </a:rPr>
              <a:t>efficiency </a:t>
            </a:r>
            <a:r>
              <a:rPr lang="en-US" altLang="zh-CN" b="1" dirty="0" smtClean="0">
                <a:solidFill>
                  <a:srgbClr val="FF0000"/>
                </a:solidFill>
              </a:rPr>
              <a:t>≥ </a:t>
            </a:r>
            <a:r>
              <a:rPr lang="en-US" altLang="zh-CN" b="1" dirty="0">
                <a:solidFill>
                  <a:srgbClr val="FF0000"/>
                </a:solidFill>
              </a:rPr>
              <a:t>97% </a:t>
            </a:r>
          </a:p>
          <a:p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1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637404"/>
              </p:ext>
            </p:extLst>
          </p:nvPr>
        </p:nvGraphicFramePr>
        <p:xfrm>
          <a:off x="251520" y="2782669"/>
          <a:ext cx="3600000" cy="200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6"/>
                <a:gridCol w="1152128"/>
                <a:gridCol w="863696"/>
              </a:tblGrid>
              <a:tr h="40073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0190" marR="10190" marT="10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BS</a:t>
                      </a:r>
                      <a:r>
                        <a:rPr lang="en-US" altLang="zh-CN" sz="2000" u="none" strike="noStrike" baseline="30000" dirty="0">
                          <a:effectLst/>
                        </a:rPr>
                        <a:t>3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0190" marR="10190" marT="10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>
                          <a:effectLst/>
                        </a:rPr>
                        <a:t>Leiker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0190" marR="10190" marT="10190" marB="0" anchor="ctr"/>
                </a:tc>
              </a:tr>
              <a:tr h="400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total #spec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0190" marR="10190" marT="10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999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0190" marR="10190" marT="10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4195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0190" marR="10190" marT="10190" marB="0" anchor="ctr"/>
                </a:tc>
              </a:tr>
              <a:tr h="400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nonspecific</a:t>
                      </a:r>
                      <a:r>
                        <a:rPr lang="en-US" sz="2000" u="none" strike="noStrike" baseline="30000" dirty="0" smtClean="0">
                          <a:effectLst/>
                        </a:rPr>
                        <a:t>*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0190" marR="10190" marT="10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0190" marR="10190" marT="10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134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0190" marR="10190" marT="10190" marB="0" anchor="ctr"/>
                </a:tc>
              </a:tr>
              <a:tr h="400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nonspecific%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0190" marR="10190" marT="10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3%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0190" marR="10190" marT="10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3%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0190" marR="10190" marT="10190" marB="0" anchor="ctr"/>
                </a:tc>
              </a:tr>
              <a:tr h="400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specific%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0190" marR="10190" marT="10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97%</a:t>
                      </a:r>
                      <a:endParaRPr lang="en-US" altLang="zh-CN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0190" marR="10190" marT="10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97%</a:t>
                      </a:r>
                      <a:endParaRPr lang="en-US" altLang="zh-CN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0190" marR="10190" marT="10190" marB="0" anchor="ctr"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916832"/>
            <a:ext cx="5005891" cy="4149080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0" y="303237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 err="1" smtClean="0">
                <a:solidFill>
                  <a:srgbClr val="0070C0"/>
                </a:solidFill>
                <a:latin typeface="Calibri"/>
              </a:rPr>
              <a:t>Leiker</a:t>
            </a:r>
            <a:r>
              <a:rPr lang="en-US" altLang="zh-CN" sz="3600" b="1" dirty="0" smtClean="0">
                <a:solidFill>
                  <a:srgbClr val="0070C0"/>
                </a:solidFill>
                <a:latin typeface="Calibri"/>
              </a:rPr>
              <a:t> Generated Specific and Structurally Faithful Cross-links</a:t>
            </a:r>
            <a:endParaRPr lang="zh-CN" altLang="en-US" sz="36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504" y="4798893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aseline="30000" dirty="0"/>
              <a:t>*</a:t>
            </a:r>
            <a:r>
              <a:rPr lang="en-US" altLang="zh-CN" dirty="0" smtClean="0"/>
              <a:t>Cross</a:t>
            </a:r>
            <a:r>
              <a:rPr lang="en-US" altLang="zh-CN" dirty="0"/>
              <a:t>-links between non-interacting proteins </a:t>
            </a:r>
            <a:r>
              <a:rPr lang="en-US" altLang="zh-CN" dirty="0" smtClean="0"/>
              <a:t>are considered to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nonspecific.</a:t>
            </a:r>
          </a:p>
          <a:p>
            <a:r>
              <a:rPr lang="en-US" altLang="zh-CN" dirty="0" smtClean="0"/>
              <a:t>(FDR</a:t>
            </a:r>
            <a:r>
              <a:rPr lang="zh-CN" altLang="en-US" dirty="0" smtClean="0"/>
              <a:t> </a:t>
            </a:r>
            <a:r>
              <a:rPr lang="en-US" altLang="zh-CN" dirty="0" smtClean="0"/>
              <a:t>&lt;</a:t>
            </a:r>
            <a:r>
              <a:rPr lang="zh-CN" altLang="en-US" dirty="0" smtClean="0"/>
              <a:t> </a:t>
            </a:r>
            <a:r>
              <a:rPr lang="en-US" altLang="zh-CN" dirty="0" smtClean="0"/>
              <a:t>5%,</a:t>
            </a:r>
            <a:r>
              <a:rPr lang="zh-CN" altLang="en-US" dirty="0" smtClean="0"/>
              <a:t> </a:t>
            </a:r>
            <a:r>
              <a:rPr lang="en-US" altLang="zh-CN" dirty="0" smtClean="0"/>
              <a:t>E-value</a:t>
            </a:r>
            <a:r>
              <a:rPr lang="zh-CN" altLang="en-US" dirty="0" smtClean="0"/>
              <a:t> </a:t>
            </a:r>
            <a:r>
              <a:rPr lang="en-US" altLang="zh-CN" dirty="0" smtClean="0"/>
              <a:t>&lt;</a:t>
            </a:r>
            <a:r>
              <a:rPr lang="zh-CN" altLang="en-US" dirty="0" smtClean="0"/>
              <a:t> </a:t>
            </a:r>
            <a:r>
              <a:rPr lang="en-US" altLang="zh-CN" dirty="0" smtClean="0"/>
              <a:t>0.01)</a:t>
            </a:r>
          </a:p>
        </p:txBody>
      </p:sp>
    </p:spTree>
    <p:extLst>
      <p:ext uri="{BB962C8B-B14F-4D97-AF65-F5344CB8AC3E}">
        <p14:creationId xmlns:p14="http://schemas.microsoft.com/office/powerpoint/2010/main" val="118396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91269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1" dirty="0" err="1">
                <a:solidFill>
                  <a:srgbClr val="0070C0"/>
                </a:solidFill>
                <a:latin typeface="Calibri"/>
              </a:rPr>
              <a:t>Leiker</a:t>
            </a:r>
            <a:r>
              <a:rPr lang="en-US" altLang="zh-CN" sz="36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altLang="zh-CN" sz="3600" b="1" dirty="0" smtClean="0">
                <a:solidFill>
                  <a:srgbClr val="0070C0"/>
                </a:solidFill>
                <a:latin typeface="Calibri"/>
              </a:rPr>
              <a:t>Yielded at Least </a:t>
            </a:r>
            <a:r>
              <a:rPr lang="en-US" altLang="zh-CN" sz="3600" b="1" dirty="0">
                <a:solidFill>
                  <a:srgbClr val="0070C0"/>
                </a:solidFill>
                <a:latin typeface="Calibri"/>
              </a:rPr>
              <a:t>a </a:t>
            </a:r>
            <a:r>
              <a:rPr lang="en-US" altLang="zh-CN" sz="3600" b="1" dirty="0" smtClean="0">
                <a:solidFill>
                  <a:srgbClr val="0070C0"/>
                </a:solidFill>
                <a:latin typeface="Calibri"/>
              </a:rPr>
              <a:t>Fourfold Increase</a:t>
            </a:r>
            <a:br>
              <a:rPr lang="en-US" altLang="zh-CN" sz="3600" b="1" dirty="0" smtClean="0">
                <a:solidFill>
                  <a:srgbClr val="0070C0"/>
                </a:solidFill>
                <a:latin typeface="Calibri"/>
              </a:rPr>
            </a:br>
            <a:r>
              <a:rPr lang="en-US" altLang="zh-CN" sz="3600" b="1" dirty="0" smtClean="0">
                <a:solidFill>
                  <a:srgbClr val="0070C0"/>
                </a:solidFill>
                <a:latin typeface="Calibri"/>
              </a:rPr>
              <a:t>in </a:t>
            </a:r>
            <a:r>
              <a:rPr lang="en-US" altLang="zh-CN" sz="3600" b="1" dirty="0">
                <a:solidFill>
                  <a:srgbClr val="0070C0"/>
                </a:solidFill>
                <a:latin typeface="Calibri"/>
              </a:rPr>
              <a:t>the </a:t>
            </a:r>
            <a:r>
              <a:rPr lang="en-US" altLang="zh-CN" sz="3600" b="1" dirty="0" smtClean="0">
                <a:solidFill>
                  <a:srgbClr val="0070C0"/>
                </a:solidFill>
                <a:latin typeface="Calibri"/>
              </a:rPr>
              <a:t>Number </a:t>
            </a:r>
            <a:r>
              <a:rPr lang="en-US" altLang="zh-CN" sz="3600" b="1" dirty="0">
                <a:solidFill>
                  <a:srgbClr val="0070C0"/>
                </a:solidFill>
                <a:latin typeface="Calibri"/>
              </a:rPr>
              <a:t>of </a:t>
            </a:r>
            <a:r>
              <a:rPr lang="en-US" altLang="zh-CN" sz="3600" b="1" dirty="0" smtClean="0">
                <a:solidFill>
                  <a:srgbClr val="0070C0"/>
                </a:solidFill>
                <a:latin typeface="Calibri"/>
              </a:rPr>
              <a:t>Inter</a:t>
            </a:r>
            <a:r>
              <a:rPr lang="en-US" altLang="zh-CN" sz="3600" b="1" dirty="0">
                <a:solidFill>
                  <a:srgbClr val="0070C0"/>
                </a:solidFill>
                <a:latin typeface="Calibri"/>
              </a:rPr>
              <a:t>-</a:t>
            </a:r>
            <a:r>
              <a:rPr lang="en-US" altLang="zh-CN" sz="3600" b="1" dirty="0" smtClean="0">
                <a:solidFill>
                  <a:srgbClr val="0070C0"/>
                </a:solidFill>
                <a:latin typeface="Calibri"/>
              </a:rPr>
              <a:t>links</a:t>
            </a:r>
            <a:r>
              <a:rPr lang="en-US" altLang="zh-CN" sz="3600" dirty="0"/>
              <a:t/>
            </a:r>
            <a:br>
              <a:rPr lang="en-US" altLang="zh-CN" sz="3600" dirty="0"/>
            </a:br>
            <a:endParaRPr kumimoji="1"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501112"/>
            <a:ext cx="8892480" cy="30881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00527" y="1338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94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3200" b="1" dirty="0" err="1">
                <a:solidFill>
                  <a:srgbClr val="0070C0"/>
                </a:solidFill>
                <a:cs typeface="+mj-cs"/>
              </a:rPr>
              <a:t>Leiker</a:t>
            </a:r>
            <a:r>
              <a:rPr lang="en-US" altLang="zh-CN" sz="3200" b="1" dirty="0">
                <a:solidFill>
                  <a:srgbClr val="0070C0"/>
                </a:solidFill>
                <a:cs typeface="+mj-cs"/>
              </a:rPr>
              <a:t>-based </a:t>
            </a:r>
            <a:r>
              <a:rPr lang="en-US" altLang="zh-CN" sz="3200" b="1" dirty="0" smtClean="0">
                <a:solidFill>
                  <a:srgbClr val="0070C0"/>
                </a:solidFill>
                <a:cs typeface="+mj-cs"/>
              </a:rPr>
              <a:t>CXMS </a:t>
            </a:r>
            <a:r>
              <a:rPr lang="en-US" altLang="zh-CN" sz="3200" b="1" dirty="0">
                <a:solidFill>
                  <a:srgbClr val="0070C0"/>
                </a:solidFill>
                <a:cs typeface="+mj-cs"/>
              </a:rPr>
              <a:t>Analysis of </a:t>
            </a:r>
            <a:r>
              <a:rPr lang="en-US" altLang="zh-CN" sz="3200" b="1" dirty="0" smtClean="0">
                <a:solidFill>
                  <a:srgbClr val="0070C0"/>
                </a:solidFill>
                <a:cs typeface="+mj-cs"/>
              </a:rPr>
              <a:t>Ribosome </a:t>
            </a:r>
            <a:r>
              <a:rPr lang="en-US" altLang="zh-CN" sz="3200" b="1" dirty="0">
                <a:solidFill>
                  <a:srgbClr val="0070C0"/>
                </a:solidFill>
                <a:cs typeface="+mj-cs"/>
              </a:rPr>
              <a:t>Located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Highly Dynamic</a:t>
            </a:r>
            <a:r>
              <a:rPr lang="en-US" altLang="zh-CN" sz="3200" b="1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cs typeface="+mj-cs"/>
              </a:rPr>
              <a:t>Peripheral Ribosomal </a:t>
            </a:r>
            <a:r>
              <a:rPr lang="en-US" altLang="zh-CN" sz="3200" b="1" dirty="0" smtClean="0">
                <a:solidFill>
                  <a:srgbClr val="0070C0"/>
                </a:solidFill>
                <a:cs typeface="+mj-cs"/>
              </a:rPr>
              <a:t>Proteins</a:t>
            </a:r>
            <a:endParaRPr lang="en-US" altLang="zh-CN" sz="32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8284" y="1124744"/>
            <a:ext cx="8856204" cy="872621"/>
          </a:xfrm>
        </p:spPr>
        <p:txBody>
          <a:bodyPr>
            <a:noAutofit/>
          </a:bodyPr>
          <a:lstStyle/>
          <a:p>
            <a:r>
              <a:rPr lang="en-US" altLang="zh-CN" sz="1800" b="1" dirty="0" smtClean="0"/>
              <a:t>Purified</a:t>
            </a:r>
            <a:r>
              <a:rPr lang="zh-CN" altLang="zh-CN" sz="1800" b="1" dirty="0" smtClean="0"/>
              <a:t> </a:t>
            </a:r>
            <a:r>
              <a:rPr lang="en-US" altLang="zh-CN" sz="1800" b="1" i="1" dirty="0" smtClean="0"/>
              <a:t>E.</a:t>
            </a:r>
            <a:r>
              <a:rPr lang="zh-CN" altLang="en-US" sz="1800" b="1" i="1" dirty="0" smtClean="0"/>
              <a:t> </a:t>
            </a:r>
            <a:r>
              <a:rPr lang="en-US" altLang="zh-CN" sz="1800" b="1" i="1" dirty="0" smtClean="0"/>
              <a:t>coli</a:t>
            </a:r>
            <a:r>
              <a:rPr lang="en-US" altLang="zh-CN" sz="1800" b="1" dirty="0" smtClean="0"/>
              <a:t> 70S ribosome: </a:t>
            </a:r>
            <a:r>
              <a:rPr lang="en-US" altLang="zh-CN" sz="1800" b="1" dirty="0"/>
              <a:t>54 </a:t>
            </a:r>
            <a:r>
              <a:rPr lang="en-US" altLang="zh-CN" sz="1800" b="1" dirty="0" smtClean="0"/>
              <a:t>ribosomal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proteins, 2.5 </a:t>
            </a:r>
            <a:r>
              <a:rPr lang="en-US" altLang="zh-CN" sz="1800" b="1" dirty="0" err="1" smtClean="0"/>
              <a:t>MDa</a:t>
            </a:r>
            <a:endParaRPr lang="en-US" altLang="zh-CN" sz="1800" b="1" dirty="0" smtClean="0"/>
          </a:p>
          <a:p>
            <a:r>
              <a:rPr lang="en-US" altLang="zh-CN" sz="1800" b="1" dirty="0"/>
              <a:t>A total of 222 inter</a:t>
            </a:r>
            <a:r>
              <a:rPr lang="en-US" altLang="zh-CN" sz="1800" b="1" dirty="0" smtClean="0"/>
              <a:t>-linked </a:t>
            </a:r>
            <a:r>
              <a:rPr lang="en-US" altLang="zh-CN" sz="1800" b="1" dirty="0"/>
              <a:t>lysine pairs were </a:t>
            </a:r>
            <a:r>
              <a:rPr lang="en-US" altLang="zh-CN" sz="1800" b="1" dirty="0" smtClean="0"/>
              <a:t>identified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with </a:t>
            </a:r>
            <a:r>
              <a:rPr lang="en-US" altLang="zh-CN" sz="1800" b="1" dirty="0"/>
              <a:t>high </a:t>
            </a:r>
            <a:r>
              <a:rPr lang="en-US" altLang="zh-CN" sz="1800" b="1" dirty="0" smtClean="0"/>
              <a:t>confidence.</a:t>
            </a:r>
            <a:endParaRPr lang="en-US" altLang="zh-CN" sz="1800" b="1" dirty="0">
              <a:latin typeface="Calibri"/>
              <a:cs typeface="Calibri"/>
            </a:endParaRPr>
          </a:p>
          <a:p>
            <a:endParaRPr lang="zh-CN" altLang="en-US" sz="1800" b="1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801512"/>
              </p:ext>
            </p:extLst>
          </p:nvPr>
        </p:nvGraphicFramePr>
        <p:xfrm>
          <a:off x="2155628" y="2749410"/>
          <a:ext cx="4570049" cy="327187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73896"/>
                <a:gridCol w="1232051"/>
                <a:gridCol w="1232051"/>
                <a:gridCol w="1232051"/>
              </a:tblGrid>
              <a:tr h="532488"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Inter-Molecular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Intra</a:t>
                      </a:r>
                      <a:r>
                        <a:rPr lang="en-US" sz="1600" b="1" u="none" strike="noStrike" dirty="0" smtClean="0">
                          <a:effectLst/>
                        </a:rPr>
                        <a:t>-</a:t>
                      </a:r>
                    </a:p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Molecular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2739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1" u="none" strike="noStrike" dirty="0" smtClean="0">
                          <a:effectLst/>
                        </a:rPr>
                        <a:t>S1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19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7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26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2739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1" u="none" strike="noStrike" dirty="0" smtClean="0">
                          <a:effectLst/>
                        </a:rPr>
                        <a:t>L1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16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19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35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2739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1" u="none" strike="noStrike" dirty="0" smtClean="0">
                          <a:effectLst/>
                        </a:rPr>
                        <a:t>L7</a:t>
                      </a:r>
                      <a:r>
                        <a:rPr lang="zh-CN" altLang="en-US" sz="1600" b="1" u="none" strike="noStrike" dirty="0" smtClean="0">
                          <a:effectLst/>
                        </a:rPr>
                        <a:t>/</a:t>
                      </a:r>
                      <a:r>
                        <a:rPr lang="en-US" altLang="zh-CN" sz="1600" b="1" u="none" strike="noStrike" dirty="0" smtClean="0">
                          <a:effectLst/>
                        </a:rPr>
                        <a:t>12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16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12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28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2739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1" u="none" strike="noStrike" dirty="0" smtClean="0">
                          <a:effectLst/>
                        </a:rPr>
                        <a:t>L31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16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18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2739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1" u="none" strike="noStrike" dirty="0" smtClean="0">
                          <a:effectLst/>
                        </a:rPr>
                        <a:t>L9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12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12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24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2739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1" u="none" strike="noStrike" dirty="0" smtClean="0">
                          <a:effectLst/>
                        </a:rPr>
                        <a:t>L5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12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17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2739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1" u="none" strike="noStrike" dirty="0" smtClean="0">
                          <a:effectLst/>
                        </a:rPr>
                        <a:t>S3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8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12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20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2739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1" u="none" strike="noStrike" dirty="0" smtClean="0">
                          <a:effectLst/>
                        </a:rPr>
                        <a:t>S2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8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9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17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2739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1" u="none" strike="noStrike" dirty="0" smtClean="0">
                          <a:effectLst/>
                        </a:rPr>
                        <a:t>S21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7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9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2739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1" u="none" strike="noStrike" dirty="0" smtClean="0">
                          <a:effectLst/>
                        </a:rPr>
                        <a:t>L6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9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691680" y="2267580"/>
            <a:ext cx="550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solidFill>
                  <a:srgbClr val="800080"/>
                </a:solidFill>
                <a:latin typeface="Calibri"/>
                <a:cs typeface="Calibri"/>
              </a:rPr>
              <a:t>Top</a:t>
            </a:r>
            <a:r>
              <a:rPr kumimoji="1" lang="zh-CN" altLang="en-US" b="1" dirty="0" smtClean="0">
                <a:solidFill>
                  <a:srgbClr val="800080"/>
                </a:solidFill>
                <a:latin typeface="Calibri"/>
                <a:cs typeface="Calibri"/>
              </a:rPr>
              <a:t> </a:t>
            </a:r>
            <a:r>
              <a:rPr kumimoji="1" lang="en-US" altLang="zh-CN" b="1" dirty="0" smtClean="0">
                <a:solidFill>
                  <a:srgbClr val="800080"/>
                </a:solidFill>
                <a:latin typeface="Calibri"/>
                <a:cs typeface="Calibri"/>
              </a:rPr>
              <a:t>10</a:t>
            </a:r>
            <a:r>
              <a:rPr kumimoji="1" lang="zh-CN" altLang="en-US" b="1" dirty="0" smtClean="0">
                <a:solidFill>
                  <a:srgbClr val="800080"/>
                </a:solidFill>
                <a:latin typeface="Calibri"/>
                <a:cs typeface="Calibri"/>
              </a:rPr>
              <a:t> </a:t>
            </a:r>
            <a:r>
              <a:rPr kumimoji="1" lang="en-US" altLang="zh-CN" b="1" dirty="0" smtClean="0">
                <a:solidFill>
                  <a:srgbClr val="800080"/>
                </a:solidFill>
                <a:latin typeface="Calibri"/>
                <a:cs typeface="Calibri"/>
              </a:rPr>
              <a:t>ribosomal</a:t>
            </a:r>
            <a:r>
              <a:rPr kumimoji="1" lang="zh-CN" altLang="en-US" b="1" dirty="0" smtClean="0">
                <a:solidFill>
                  <a:srgbClr val="800080"/>
                </a:solidFill>
                <a:latin typeface="Calibri"/>
                <a:cs typeface="Calibri"/>
              </a:rPr>
              <a:t> </a:t>
            </a:r>
            <a:r>
              <a:rPr kumimoji="1" lang="en-US" altLang="zh-CN" b="1" dirty="0" smtClean="0">
                <a:solidFill>
                  <a:srgbClr val="800080"/>
                </a:solidFill>
                <a:latin typeface="Calibri"/>
                <a:cs typeface="Calibri"/>
              </a:rPr>
              <a:t>proteins</a:t>
            </a:r>
            <a:r>
              <a:rPr kumimoji="1" lang="zh-CN" altLang="en-US" b="1" dirty="0" smtClean="0">
                <a:solidFill>
                  <a:srgbClr val="800080"/>
                </a:solidFill>
                <a:latin typeface="Calibri"/>
                <a:cs typeface="Calibri"/>
              </a:rPr>
              <a:t> </a:t>
            </a:r>
            <a:r>
              <a:rPr kumimoji="1" lang="en-US" altLang="zh-CN" b="1" dirty="0" smtClean="0">
                <a:solidFill>
                  <a:srgbClr val="800080"/>
                </a:solidFill>
                <a:latin typeface="Calibri"/>
                <a:cs typeface="Calibri"/>
              </a:rPr>
              <a:t>with</a:t>
            </a:r>
            <a:r>
              <a:rPr kumimoji="1" lang="zh-CN" altLang="en-US" b="1" dirty="0" smtClean="0">
                <a:solidFill>
                  <a:srgbClr val="800080"/>
                </a:solidFill>
                <a:latin typeface="Calibri"/>
                <a:cs typeface="Calibri"/>
              </a:rPr>
              <a:t> </a:t>
            </a:r>
            <a:r>
              <a:rPr kumimoji="1" lang="en-US" altLang="zh-CN" b="1" dirty="0" smtClean="0">
                <a:solidFill>
                  <a:srgbClr val="800080"/>
                </a:solidFill>
                <a:latin typeface="Calibri"/>
                <a:cs typeface="Calibri"/>
              </a:rPr>
              <a:t>the</a:t>
            </a:r>
            <a:r>
              <a:rPr kumimoji="1" lang="zh-CN" altLang="en-US" b="1" dirty="0" smtClean="0">
                <a:solidFill>
                  <a:srgbClr val="800080"/>
                </a:solidFill>
                <a:latin typeface="Calibri"/>
                <a:cs typeface="Calibri"/>
              </a:rPr>
              <a:t> </a:t>
            </a:r>
            <a:r>
              <a:rPr kumimoji="1" lang="en-US" altLang="zh-CN" b="1" dirty="0" smtClean="0">
                <a:solidFill>
                  <a:srgbClr val="800080"/>
                </a:solidFill>
                <a:latin typeface="Calibri"/>
                <a:cs typeface="Calibri"/>
              </a:rPr>
              <a:t>most</a:t>
            </a:r>
            <a:r>
              <a:rPr kumimoji="1" lang="zh-CN" altLang="en-US" b="1" dirty="0" smtClean="0">
                <a:solidFill>
                  <a:srgbClr val="800080"/>
                </a:solidFill>
                <a:latin typeface="Calibri"/>
                <a:cs typeface="Calibri"/>
              </a:rPr>
              <a:t> </a:t>
            </a:r>
            <a:r>
              <a:rPr kumimoji="1" lang="en-US" altLang="zh-CN" b="1" dirty="0" smtClean="0">
                <a:solidFill>
                  <a:srgbClr val="800080"/>
                </a:solidFill>
                <a:latin typeface="Calibri"/>
                <a:cs typeface="Calibri"/>
              </a:rPr>
              <a:t>cross-links</a:t>
            </a:r>
            <a:endParaRPr kumimoji="1" lang="zh-CN" altLang="en-US" b="1" dirty="0">
              <a:solidFill>
                <a:srgbClr val="800080"/>
              </a:solidFill>
              <a:latin typeface="Calibri"/>
              <a:cs typeface="Calibri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2123728" y="3273637"/>
            <a:ext cx="7344816" cy="828712"/>
            <a:chOff x="2051720" y="3201629"/>
            <a:chExt cx="7344816" cy="828712"/>
          </a:xfrm>
        </p:grpSpPr>
        <p:sp>
          <p:nvSpPr>
            <p:cNvPr id="7" name="矩形 6"/>
            <p:cNvSpPr/>
            <p:nvPr/>
          </p:nvSpPr>
          <p:spPr>
            <a:xfrm>
              <a:off x="2051720" y="3201629"/>
              <a:ext cx="4630810" cy="8287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760977" y="3212976"/>
              <a:ext cx="26355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Lacking</a:t>
              </a:r>
              <a:r>
                <a:rPr kumimoji="1" lang="zh-CN" altLang="en-US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kumimoji="1" lang="en-US" altLang="zh-CN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from</a:t>
              </a:r>
              <a:r>
                <a:rPr kumimoji="1" lang="zh-CN" altLang="en-US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kumimoji="1" lang="en-US" altLang="zh-CN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the</a:t>
              </a:r>
              <a:r>
                <a:rPr kumimoji="1" lang="zh-CN" altLang="en-US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kumimoji="1" lang="en-US" altLang="zh-CN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crystal</a:t>
              </a:r>
              <a:r>
                <a:rPr kumimoji="1" lang="zh-CN" altLang="en-US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kumimoji="1" lang="en-US" altLang="zh-CN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structures!</a:t>
              </a:r>
              <a:endParaRPr kumimoji="1" lang="zh-CN" altLang="en-US" sz="20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46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3200" b="1" dirty="0" err="1">
                <a:solidFill>
                  <a:srgbClr val="0070C0"/>
                </a:solidFill>
                <a:cs typeface="+mj-cs"/>
              </a:rPr>
              <a:t>Leiker</a:t>
            </a:r>
            <a:r>
              <a:rPr lang="en-US" altLang="zh-CN" sz="3200" b="1" dirty="0">
                <a:solidFill>
                  <a:srgbClr val="0070C0"/>
                </a:solidFill>
                <a:cs typeface="+mj-cs"/>
              </a:rPr>
              <a:t>-based </a:t>
            </a:r>
            <a:r>
              <a:rPr lang="en-US" altLang="zh-CN" sz="3200" b="1" dirty="0" smtClean="0">
                <a:solidFill>
                  <a:srgbClr val="0070C0"/>
                </a:solidFill>
                <a:cs typeface="+mj-cs"/>
              </a:rPr>
              <a:t>CXMS </a:t>
            </a:r>
            <a:r>
              <a:rPr lang="en-US" altLang="zh-CN" sz="3200" b="1" dirty="0">
                <a:solidFill>
                  <a:srgbClr val="0070C0"/>
                </a:solidFill>
                <a:cs typeface="+mj-cs"/>
              </a:rPr>
              <a:t>Analysis of </a:t>
            </a:r>
            <a:r>
              <a:rPr lang="en-US" altLang="zh-CN" sz="3200" b="1" dirty="0" smtClean="0">
                <a:solidFill>
                  <a:srgbClr val="0070C0"/>
                </a:solidFill>
                <a:cs typeface="+mj-cs"/>
              </a:rPr>
              <a:t>Ribosome </a:t>
            </a:r>
            <a:r>
              <a:rPr lang="en-US" altLang="zh-CN" sz="3200" b="1" dirty="0">
                <a:solidFill>
                  <a:srgbClr val="0070C0"/>
                </a:solidFill>
                <a:cs typeface="+mj-cs"/>
              </a:rPr>
              <a:t>Located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Highly Dynamic</a:t>
            </a:r>
            <a:r>
              <a:rPr lang="en-US" altLang="zh-CN" sz="3200" b="1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cs typeface="+mj-cs"/>
              </a:rPr>
              <a:t>Peripheral Ribosomal </a:t>
            </a:r>
            <a:r>
              <a:rPr lang="en-US" altLang="zh-CN" sz="3200" b="1" dirty="0" smtClean="0">
                <a:solidFill>
                  <a:srgbClr val="0070C0"/>
                </a:solidFill>
                <a:cs typeface="+mj-cs"/>
              </a:rPr>
              <a:t>Proteins</a:t>
            </a:r>
            <a:endParaRPr lang="en-US" altLang="zh-CN" sz="3200" b="1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949" y="1844824"/>
            <a:ext cx="6377574" cy="4903157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108284" y="1124744"/>
            <a:ext cx="8856204" cy="87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Purified</a:t>
            </a:r>
            <a:r>
              <a:rPr lang="zh-CN" altLang="zh-CN" sz="1800" b="1" dirty="0" smtClean="0"/>
              <a:t> </a:t>
            </a:r>
            <a:r>
              <a:rPr lang="en-US" altLang="zh-CN" sz="1800" b="1" i="1" dirty="0" smtClean="0"/>
              <a:t>E.</a:t>
            </a:r>
            <a:r>
              <a:rPr lang="zh-CN" altLang="en-US" sz="1800" b="1" i="1" dirty="0" smtClean="0"/>
              <a:t> </a:t>
            </a:r>
            <a:r>
              <a:rPr lang="en-US" altLang="zh-CN" sz="1800" b="1" i="1" dirty="0" smtClean="0"/>
              <a:t>coli</a:t>
            </a:r>
            <a:r>
              <a:rPr lang="en-US" altLang="zh-CN" sz="1800" b="1" dirty="0" smtClean="0"/>
              <a:t> 70S ribosome: </a:t>
            </a:r>
            <a:r>
              <a:rPr lang="en-US" altLang="zh-CN" sz="1800" b="1" dirty="0" smtClean="0"/>
              <a:t>54 </a:t>
            </a:r>
            <a:r>
              <a:rPr lang="en-US" altLang="zh-CN" sz="1800" b="1" dirty="0"/>
              <a:t>ribosomal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proteins, 2.5 </a:t>
            </a:r>
            <a:r>
              <a:rPr lang="en-US" altLang="zh-CN" sz="1800" b="1" dirty="0" err="1"/>
              <a:t>MDa</a:t>
            </a:r>
            <a:endParaRPr lang="en-US" altLang="zh-CN" sz="1800" b="1" dirty="0" smtClean="0"/>
          </a:p>
          <a:p>
            <a:r>
              <a:rPr lang="en-US" altLang="zh-CN" sz="1800" b="1" dirty="0" smtClean="0"/>
              <a:t>A total of 222 inter-linked lysine pairs were identified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with high confidence.</a:t>
            </a:r>
            <a:endParaRPr lang="en-US" altLang="zh-CN" sz="1800" b="1" dirty="0" smtClean="0">
              <a:latin typeface="Calibri"/>
              <a:cs typeface="Calibri"/>
            </a:endParaRPr>
          </a:p>
          <a:p>
            <a:endParaRPr lang="zh-CN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727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17" y="2708920"/>
            <a:ext cx="1249125" cy="3933056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 err="1" smtClean="0">
                <a:solidFill>
                  <a:srgbClr val="0070C0"/>
                </a:solidFill>
                <a:cs typeface="+mj-cs"/>
              </a:rPr>
              <a:t>Leiker</a:t>
            </a:r>
            <a:r>
              <a:rPr lang="en-US" altLang="zh-CN" sz="3200" b="1" dirty="0" smtClean="0">
                <a:solidFill>
                  <a:srgbClr val="0070C0"/>
                </a:solidFill>
                <a:cs typeface="+mj-cs"/>
              </a:rPr>
              <a:t>-based CXMS </a:t>
            </a:r>
            <a:r>
              <a:rPr lang="en-US" altLang="zh-CN" sz="3200" b="1" dirty="0">
                <a:solidFill>
                  <a:srgbClr val="0070C0"/>
                </a:solidFill>
                <a:cs typeface="+mj-cs"/>
              </a:rPr>
              <a:t>Analysis </a:t>
            </a:r>
            <a:r>
              <a:rPr lang="en-US" altLang="zh-CN" sz="3200" b="1" dirty="0" smtClean="0">
                <a:solidFill>
                  <a:srgbClr val="0070C0"/>
                </a:solidFill>
                <a:cs typeface="+mj-cs"/>
              </a:rPr>
              <a:t>of</a:t>
            </a:r>
            <a:r>
              <a:rPr lang="zh-CN" altLang="en-US" sz="3200" b="1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cs typeface="+mj-cs"/>
              </a:rPr>
              <a:t>Immunoprecipitated</a:t>
            </a:r>
            <a:r>
              <a:rPr lang="zh-CN" altLang="en-US" sz="3200" b="1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cs typeface="+mj-cs"/>
              </a:rPr>
              <a:t>Exosome</a:t>
            </a:r>
            <a:r>
              <a:rPr lang="zh-CN" altLang="en-US" sz="3200" b="1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  <a:cs typeface="+mj-cs"/>
              </a:rPr>
              <a:t>Revealed</a:t>
            </a:r>
            <a:r>
              <a:rPr lang="zh-CN" altLang="en-US" sz="3200" b="1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  <a:cs typeface="+mj-cs"/>
              </a:rPr>
              <a:t>Direct Binding Proteins</a:t>
            </a:r>
            <a:endParaRPr lang="en-US" altLang="zh-CN" sz="3200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r="3607"/>
          <a:stretch/>
        </p:blipFill>
        <p:spPr>
          <a:xfrm>
            <a:off x="2555776" y="1268760"/>
            <a:ext cx="6572347" cy="5417314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13955" y="1052736"/>
            <a:ext cx="4342021" cy="19438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>
              <a:lnSpc>
                <a:spcPct val="110000"/>
              </a:lnSpc>
              <a:spcBef>
                <a:spcPct val="0"/>
              </a:spcBef>
              <a:buFont typeface="Arial"/>
              <a:buChar char="•"/>
            </a:pPr>
            <a:r>
              <a:rPr lang="en-US" altLang="zh-CN" sz="1800" b="1" dirty="0" smtClean="0"/>
              <a:t>The </a:t>
            </a:r>
            <a:r>
              <a:rPr lang="en-US" altLang="zh-CN" sz="1800" b="1" dirty="0"/>
              <a:t>yeast core </a:t>
            </a:r>
            <a:r>
              <a:rPr lang="en-US" altLang="zh-CN" sz="1800" b="1" dirty="0" err="1" smtClean="0"/>
              <a:t>exosome</a:t>
            </a:r>
            <a:r>
              <a:rPr lang="en-US" altLang="zh-CN" sz="1800" b="1" dirty="0" smtClean="0"/>
              <a:t> complex: </a:t>
            </a: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800" b="1" dirty="0" smtClean="0"/>
              <a:t>10 </a:t>
            </a:r>
            <a:r>
              <a:rPr lang="en-US" altLang="zh-CN" sz="1800" b="1" dirty="0"/>
              <a:t>subunits, 350 </a:t>
            </a:r>
            <a:r>
              <a:rPr lang="en-US" altLang="zh-CN" sz="1800" b="1" dirty="0" err="1"/>
              <a:t>kDa</a:t>
            </a:r>
            <a:r>
              <a:rPr lang="en-US" altLang="zh-CN" sz="1800" b="1" dirty="0" smtClean="0"/>
              <a:t> </a:t>
            </a:r>
          </a:p>
          <a:p>
            <a:r>
              <a:rPr lang="en-US" altLang="zh-CN" sz="1800" b="1" dirty="0"/>
              <a:t>A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crude </a:t>
            </a:r>
            <a:r>
              <a:rPr lang="en-US" altLang="zh-CN" sz="1800" b="1" dirty="0" err="1"/>
              <a:t>immunoprecipitate</a:t>
            </a:r>
            <a:r>
              <a:rPr lang="en-US" altLang="zh-CN" sz="1800" b="1" dirty="0"/>
              <a:t> of a TAP-tagged </a:t>
            </a:r>
            <a:r>
              <a:rPr lang="en-US" altLang="zh-CN" sz="1800" b="1" dirty="0" err="1" smtClean="0"/>
              <a:t>exosome</a:t>
            </a:r>
            <a:r>
              <a:rPr lang="en-US" altLang="zh-CN" sz="1800" b="1" dirty="0" smtClean="0"/>
              <a:t> </a:t>
            </a:r>
            <a:r>
              <a:rPr lang="en-US" altLang="zh-CN" sz="1800" b="1" dirty="0"/>
              <a:t>subunit Rrp46:</a:t>
            </a:r>
          </a:p>
          <a:p>
            <a:pPr marL="0" indent="0">
              <a:buNone/>
            </a:pPr>
            <a:r>
              <a:rPr lang="zh-CN" altLang="zh-CN" sz="1800" b="1" dirty="0"/>
              <a:t> </a:t>
            </a:r>
            <a:r>
              <a:rPr lang="zh-CN" altLang="en-US" sz="1800" b="1" dirty="0"/>
              <a:t>   </a:t>
            </a:r>
            <a:r>
              <a:rPr lang="en-US" altLang="zh-CN" sz="1800" b="1" dirty="0"/>
              <a:t>740 proteins identified at 0.1% </a:t>
            </a:r>
            <a:r>
              <a:rPr lang="en-US" altLang="zh-CN" sz="1800" b="1" dirty="0" smtClean="0"/>
              <a:t>FDR</a:t>
            </a:r>
            <a:endParaRPr lang="en-US" altLang="zh-CN" sz="1800" b="1" dirty="0"/>
          </a:p>
        </p:txBody>
      </p:sp>
    </p:spTree>
    <p:extLst>
      <p:ext uri="{BB962C8B-B14F-4D97-AF65-F5344CB8AC3E}">
        <p14:creationId xmlns:p14="http://schemas.microsoft.com/office/powerpoint/2010/main" val="99485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48304" y="269776"/>
            <a:ext cx="82473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 dirty="0" err="1" smtClean="0">
                <a:solidFill>
                  <a:srgbClr val="0070C0"/>
                </a:solidFill>
                <a:cs typeface="+mj-cs"/>
              </a:rPr>
              <a:t>Leiker</a:t>
            </a:r>
            <a:r>
              <a:rPr lang="zh-CN" altLang="en-US" sz="3600" b="1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en-US" altLang="zh-CN" sz="3600" b="1" dirty="0" smtClean="0">
                <a:solidFill>
                  <a:srgbClr val="0070C0"/>
                </a:solidFill>
                <a:cs typeface="+mj-cs"/>
              </a:rPr>
              <a:t>Significantly Improved </a:t>
            </a:r>
            <a:r>
              <a:rPr lang="en-US" altLang="zh-CN" sz="3600" b="1" dirty="0">
                <a:solidFill>
                  <a:srgbClr val="0070C0"/>
                </a:solidFill>
                <a:cs typeface="+mj-cs"/>
              </a:rPr>
              <a:t>the </a:t>
            </a:r>
            <a:r>
              <a:rPr lang="en-US" altLang="zh-CN" sz="3600" b="1" dirty="0" smtClean="0">
                <a:solidFill>
                  <a:srgbClr val="0070C0"/>
                </a:solidFill>
                <a:cs typeface="+mj-cs"/>
              </a:rPr>
              <a:t>Breadth of</a:t>
            </a:r>
            <a:r>
              <a:rPr lang="zh-CN" altLang="en-US" sz="3600" b="1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en-US" altLang="zh-CN" sz="3600" b="1" dirty="0" smtClean="0">
                <a:solidFill>
                  <a:srgbClr val="0070C0"/>
                </a:solidFill>
                <a:cs typeface="+mj-cs"/>
              </a:rPr>
              <a:t>Proteome</a:t>
            </a:r>
            <a:r>
              <a:rPr lang="en-US" altLang="zh-CN" sz="3600" b="1" dirty="0">
                <a:solidFill>
                  <a:srgbClr val="0070C0"/>
                </a:solidFill>
                <a:cs typeface="+mj-cs"/>
              </a:rPr>
              <a:t>-wide CXMS </a:t>
            </a:r>
            <a:r>
              <a:rPr lang="en-US" altLang="zh-CN" sz="3600" b="1" dirty="0" smtClean="0">
                <a:solidFill>
                  <a:srgbClr val="0070C0"/>
                </a:solidFill>
                <a:cs typeface="+mj-cs"/>
              </a:rPr>
              <a:t>Analysis</a:t>
            </a:r>
            <a:endParaRPr lang="en-US" altLang="zh-CN" sz="3600" b="1" dirty="0">
              <a:solidFill>
                <a:srgbClr val="0070C0"/>
              </a:solidFill>
              <a:cs typeface="+mj-cs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555141" y="1628800"/>
            <a:ext cx="8265331" cy="4645308"/>
            <a:chOff x="555141" y="1628800"/>
            <a:chExt cx="8265331" cy="464530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141" y="1628800"/>
              <a:ext cx="3890027" cy="464530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6884" y="1628800"/>
              <a:ext cx="3693938" cy="464530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92088" y="1660738"/>
              <a:ext cx="80283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i="1" dirty="0" smtClean="0">
                  <a:latin typeface="Arial"/>
                  <a:cs typeface="Arial"/>
                </a:rPr>
                <a:t>E.</a:t>
              </a:r>
              <a:r>
                <a:rPr kumimoji="1" lang="zh-CN" altLang="en-US" sz="2000" b="1" i="1" dirty="0" smtClean="0">
                  <a:latin typeface="Arial"/>
                  <a:cs typeface="Arial"/>
                </a:rPr>
                <a:t> </a:t>
              </a:r>
              <a:r>
                <a:rPr kumimoji="1" lang="en-US" altLang="zh-CN" sz="2000" b="1" i="1" dirty="0" smtClean="0">
                  <a:latin typeface="Arial"/>
                  <a:cs typeface="Arial"/>
                </a:rPr>
                <a:t>coli</a:t>
              </a:r>
              <a:r>
                <a:rPr kumimoji="1" lang="zh-CN" altLang="en-US" sz="2000" b="1" dirty="0" smtClean="0">
                  <a:latin typeface="Arial"/>
                  <a:cs typeface="Arial"/>
                </a:rPr>
                <a:t> </a:t>
              </a:r>
              <a:r>
                <a:rPr kumimoji="1" lang="en-US" altLang="zh-CN" sz="2000" b="1" dirty="0" smtClean="0">
                  <a:latin typeface="Arial"/>
                  <a:cs typeface="Arial"/>
                </a:rPr>
                <a:t>whole-cell lysates</a:t>
              </a:r>
              <a:r>
                <a:rPr kumimoji="1" lang="zh-CN" altLang="en-US" sz="2000" b="1" dirty="0" smtClean="0">
                  <a:latin typeface="Arial"/>
                  <a:cs typeface="Arial"/>
                </a:rPr>
                <a:t>                </a:t>
              </a:r>
              <a:r>
                <a:rPr kumimoji="1" lang="en-US" altLang="zh-CN" sz="2000" b="1" i="1" dirty="0" smtClean="0">
                  <a:latin typeface="Arial"/>
                  <a:cs typeface="Arial"/>
                </a:rPr>
                <a:t>C.</a:t>
              </a:r>
              <a:r>
                <a:rPr kumimoji="1" lang="zh-CN" altLang="en-US" sz="2000" b="1" i="1" dirty="0" smtClean="0">
                  <a:latin typeface="Arial"/>
                  <a:cs typeface="Arial"/>
                </a:rPr>
                <a:t> </a:t>
              </a:r>
              <a:r>
                <a:rPr kumimoji="1" lang="en-US" altLang="zh-CN" sz="2000" b="1" i="1" dirty="0" err="1" smtClean="0">
                  <a:latin typeface="Arial"/>
                  <a:cs typeface="Arial"/>
                </a:rPr>
                <a:t>elegans</a:t>
              </a:r>
              <a:r>
                <a:rPr kumimoji="1" lang="zh-CN" altLang="en-US" sz="2000" b="1" dirty="0" smtClean="0">
                  <a:latin typeface="Arial"/>
                  <a:cs typeface="Arial"/>
                </a:rPr>
                <a:t> </a:t>
              </a:r>
              <a:r>
                <a:rPr kumimoji="1" lang="en-US" altLang="zh-CN" sz="2000" b="1" dirty="0">
                  <a:latin typeface="Arial"/>
                  <a:cs typeface="Arial"/>
                </a:rPr>
                <a:t>whole-</a:t>
              </a:r>
              <a:r>
                <a:rPr kumimoji="1" lang="en-US" altLang="zh-CN" sz="2000" b="1" dirty="0" smtClean="0">
                  <a:latin typeface="Arial"/>
                  <a:cs typeface="Arial"/>
                </a:rPr>
                <a:t>cell lysates</a:t>
              </a:r>
              <a:endParaRPr kumimoji="1" lang="zh-CN" altLang="en-US" sz="2000" b="1" dirty="0">
                <a:latin typeface="Arial"/>
                <a:cs typeface="Arial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411760" y="6237312"/>
            <a:ext cx="4240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/>
              <a:t>(5</a:t>
            </a:r>
            <a:r>
              <a:rPr lang="en-US" altLang="zh-CN" dirty="0"/>
              <a:t>% FDR, E-value &lt; 0.01, spectral count </a:t>
            </a:r>
            <a:r>
              <a:rPr lang="en-US" altLang="zh-CN" dirty="0" smtClean="0"/>
              <a:t>􏰃≥ 1)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136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49" y="1674867"/>
            <a:ext cx="6838587" cy="4490437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0" y="26977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  <a:cs typeface="+mj-cs"/>
              </a:rPr>
              <a:t>The Most Highly Connected Module in </a:t>
            </a:r>
            <a:r>
              <a:rPr lang="en-US" altLang="zh-CN" sz="3600" b="1" i="1" dirty="0" smtClean="0">
                <a:solidFill>
                  <a:srgbClr val="0070C0"/>
                </a:solidFill>
                <a:cs typeface="+mj-cs"/>
              </a:rPr>
              <a:t>E. coli</a:t>
            </a:r>
            <a:r>
              <a:rPr lang="en-US" altLang="zh-CN" sz="3600" b="1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en-US" altLang="zh-CN" sz="3600" b="1" dirty="0">
                <a:solidFill>
                  <a:srgbClr val="0070C0"/>
                </a:solidFill>
              </a:rPr>
              <a:t>Protein-Protein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Interaction Network</a:t>
            </a:r>
            <a:endParaRPr lang="en-US" altLang="zh-CN" sz="3600" b="1" dirty="0">
              <a:solidFill>
                <a:srgbClr val="0070C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138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368425"/>
            <a:ext cx="58483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539750" y="44624"/>
            <a:ext cx="8247063" cy="1095375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altLang="zh-CN" sz="4000" b="1" dirty="0">
                <a:solidFill>
                  <a:srgbClr val="0070C0"/>
                </a:solidFill>
                <a:cs typeface="+mj-cs"/>
              </a:rPr>
              <a:t>CXMS:</a:t>
            </a:r>
            <a:r>
              <a:rPr lang="en-US" altLang="zh-CN" sz="3600" b="1" dirty="0">
                <a:solidFill>
                  <a:srgbClr val="0070C0"/>
                </a:solidFill>
                <a:cs typeface="+mj-cs"/>
              </a:rPr>
              <a:t>  </a:t>
            </a:r>
            <a:r>
              <a:rPr lang="en-US" altLang="zh-CN" sz="3600" b="1" dirty="0" smtClean="0">
                <a:solidFill>
                  <a:srgbClr val="0070C0"/>
                </a:solidFill>
                <a:cs typeface="+mj-cs"/>
              </a:rPr>
              <a:t>Chemical Cross</a:t>
            </a:r>
            <a:r>
              <a:rPr lang="en-US" altLang="zh-CN" sz="3600" b="1" dirty="0">
                <a:solidFill>
                  <a:srgbClr val="0070C0"/>
                </a:solidFill>
                <a:cs typeface="+mj-cs"/>
              </a:rPr>
              <a:t>-linking of </a:t>
            </a:r>
            <a:r>
              <a:rPr lang="en-US" altLang="zh-CN" sz="3600" b="1" dirty="0" smtClean="0">
                <a:solidFill>
                  <a:srgbClr val="0070C0"/>
                </a:solidFill>
                <a:cs typeface="+mj-cs"/>
              </a:rPr>
              <a:t>Proteins Coupled </a:t>
            </a:r>
            <a:r>
              <a:rPr lang="en-US" altLang="zh-CN" sz="3600" b="1" dirty="0">
                <a:solidFill>
                  <a:srgbClr val="0070C0"/>
                </a:solidFill>
                <a:cs typeface="+mj-cs"/>
              </a:rPr>
              <a:t>with </a:t>
            </a:r>
            <a:r>
              <a:rPr lang="en-US" altLang="zh-CN" sz="3600" b="1" dirty="0" smtClean="0">
                <a:solidFill>
                  <a:srgbClr val="0070C0"/>
                </a:solidFill>
                <a:cs typeface="+mj-cs"/>
              </a:rPr>
              <a:t>Mass Spectrometry </a:t>
            </a:r>
            <a:endParaRPr lang="en-US" altLang="zh-CN" sz="36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54214" y="3373829"/>
            <a:ext cx="2805831" cy="425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smtClean="0">
                <a:solidFill>
                  <a:schemeClr val="tx1"/>
                </a:solidFill>
              </a:rPr>
              <a:t>Enzymatic digestion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29162" y="4403051"/>
            <a:ext cx="2805831" cy="425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Mass spec analysis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79265" y="5921375"/>
            <a:ext cx="2805831" cy="425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Data analysis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5696" y="6309320"/>
            <a:ext cx="5787025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Identification of cross-linked peptide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-4201615" y="70245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3312000" y="1124744"/>
            <a:ext cx="892292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600" dirty="0">
                <a:solidFill>
                  <a:srgbClr val="FF0000"/>
                </a:solidFill>
              </a:rPr>
              <a:t>R</a:t>
            </a:r>
            <a:r>
              <a:rPr kumimoji="1" lang="en-US" altLang="zh-CN" sz="1600" dirty="0" smtClean="0">
                <a:solidFill>
                  <a:srgbClr val="FF0000"/>
                </a:solidFill>
              </a:rPr>
              <a:t>eactive</a:t>
            </a:r>
            <a:endParaRPr kumimoji="1" lang="en-US" altLang="zh-CN" sz="16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en-US" altLang="zh-CN" sz="1600" dirty="0" smtClean="0">
                <a:solidFill>
                  <a:srgbClr val="FF0000"/>
                </a:solidFill>
              </a:rPr>
              <a:t>group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48064" y="1124744"/>
            <a:ext cx="892292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600" dirty="0">
                <a:solidFill>
                  <a:srgbClr val="FF0000"/>
                </a:solidFill>
              </a:rPr>
              <a:t>R</a:t>
            </a:r>
            <a:r>
              <a:rPr kumimoji="1" lang="en-US" altLang="zh-CN" sz="1600" dirty="0" smtClean="0">
                <a:solidFill>
                  <a:srgbClr val="FF0000"/>
                </a:solidFill>
              </a:rPr>
              <a:t>eactive</a:t>
            </a:r>
            <a:endParaRPr kumimoji="1" lang="en-US" altLang="zh-CN" sz="16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en-US" altLang="zh-CN" sz="1600" dirty="0" smtClean="0">
                <a:solidFill>
                  <a:srgbClr val="FF0000"/>
                </a:solidFill>
              </a:rPr>
              <a:t>group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grpSp>
        <p:nvGrpSpPr>
          <p:cNvPr id="10" name="组 9"/>
          <p:cNvGrpSpPr/>
          <p:nvPr/>
        </p:nvGrpSpPr>
        <p:grpSpPr>
          <a:xfrm>
            <a:off x="4086000" y="1130400"/>
            <a:ext cx="1125528" cy="354384"/>
            <a:chOff x="4086000" y="1130400"/>
            <a:chExt cx="1125528" cy="354384"/>
          </a:xfrm>
        </p:grpSpPr>
        <p:sp>
          <p:nvSpPr>
            <p:cNvPr id="4" name="左中括号 3"/>
            <p:cNvSpPr/>
            <p:nvPr/>
          </p:nvSpPr>
          <p:spPr>
            <a:xfrm rot="5400000">
              <a:off x="4608004" y="944724"/>
              <a:ext cx="72008" cy="1008112"/>
            </a:xfrm>
            <a:prstGeom prst="leftBracke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/>
            <p:cNvSpPr txBox="1">
              <a:spLocks/>
            </p:cNvSpPr>
            <p:nvPr/>
          </p:nvSpPr>
          <p:spPr>
            <a:xfrm>
              <a:off x="4086000" y="1130400"/>
              <a:ext cx="1125528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altLang="zh-CN" sz="1600" dirty="0" smtClean="0">
                  <a:solidFill>
                    <a:srgbClr val="FF0000"/>
                  </a:solidFill>
                </a:rPr>
                <a:t>Spacer</a:t>
              </a:r>
              <a:r>
                <a:rPr kumimoji="1" lang="zh-CN" altLang="en-US" sz="1600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zh-CN" sz="1600" dirty="0" smtClean="0">
                  <a:solidFill>
                    <a:srgbClr val="FF0000"/>
                  </a:solidFill>
                </a:rPr>
                <a:t>arm</a:t>
              </a:r>
              <a:endParaRPr kumimoji="1" lang="zh-CN" altLang="en-US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369674"/>
      </p:ext>
    </p:extLst>
  </p:cSld>
  <p:clrMapOvr>
    <a:masterClrMapping/>
  </p:clrMapOvr>
  <p:transition xmlns:p14="http://schemas.microsoft.com/office/powerpoint/2010/main" advTm="2887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3313"/>
          <a:stretch/>
        </p:blipFill>
        <p:spPr>
          <a:xfrm>
            <a:off x="2339752" y="548680"/>
            <a:ext cx="6804249" cy="6265419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0" y="116632"/>
            <a:ext cx="9144000" cy="855662"/>
          </a:xfrm>
          <a:prstGeom prst="rect">
            <a:avLst/>
          </a:prstGeom>
        </p:spPr>
        <p:txBody>
          <a:bodyPr vert="horz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2900" b="1" i="1" dirty="0">
                <a:solidFill>
                  <a:srgbClr val="0070C0"/>
                </a:solidFill>
                <a:cs typeface="+mj-cs"/>
              </a:rPr>
              <a:t>E. </a:t>
            </a:r>
            <a:r>
              <a:rPr lang="en-US" altLang="zh-CN" sz="2900" b="1" i="1" dirty="0" smtClean="0">
                <a:solidFill>
                  <a:srgbClr val="0070C0"/>
                </a:solidFill>
                <a:cs typeface="+mj-cs"/>
              </a:rPr>
              <a:t>coli</a:t>
            </a:r>
            <a:r>
              <a:rPr lang="en-US" altLang="zh-CN" sz="2900" b="1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en-US" altLang="zh-CN" sz="2900" b="1" dirty="0">
                <a:solidFill>
                  <a:srgbClr val="0070C0"/>
                </a:solidFill>
                <a:cs typeface="+mj-cs"/>
              </a:rPr>
              <a:t>Protein-Protein </a:t>
            </a:r>
            <a:r>
              <a:rPr lang="en-US" altLang="zh-CN" sz="2900" b="1" dirty="0" smtClean="0">
                <a:solidFill>
                  <a:srgbClr val="0070C0"/>
                </a:solidFill>
                <a:cs typeface="+mj-cs"/>
              </a:rPr>
              <a:t>Interactions </a:t>
            </a:r>
            <a:r>
              <a:rPr lang="en-US" altLang="zh-CN" sz="2900" b="1" dirty="0">
                <a:solidFill>
                  <a:srgbClr val="0070C0"/>
                </a:solidFill>
                <a:cs typeface="+mj-cs"/>
              </a:rPr>
              <a:t>Seen in the </a:t>
            </a:r>
            <a:r>
              <a:rPr lang="en-US" altLang="zh-CN" sz="2900" b="1" dirty="0" err="1">
                <a:solidFill>
                  <a:srgbClr val="0070C0"/>
                </a:solidFill>
                <a:cs typeface="+mj-cs"/>
              </a:rPr>
              <a:t>Leiker</a:t>
            </a:r>
            <a:r>
              <a:rPr lang="en-US" altLang="zh-CN" sz="2900" b="1" dirty="0">
                <a:solidFill>
                  <a:srgbClr val="0070C0"/>
                </a:solidFill>
                <a:cs typeface="+mj-cs"/>
              </a:rPr>
              <a:t> Data</a:t>
            </a:r>
            <a:endParaRPr lang="zh-CN" altLang="en-US" sz="29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57529" y="2305945"/>
            <a:ext cx="2033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08520" y="4235604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76400">
              <a:buFont typeface="Arial"/>
              <a:buChar char="•"/>
            </a:pPr>
            <a:r>
              <a:rPr lang="en-US" altLang="zh-CN" sz="1600" b="1" dirty="0"/>
              <a:t>3130 non-redundant cross-linked lysine </a:t>
            </a:r>
            <a:r>
              <a:rPr lang="en-US" altLang="zh-CN" sz="1600" b="1" dirty="0" smtClean="0"/>
              <a:t>pairs</a:t>
            </a:r>
          </a:p>
          <a:p>
            <a:pPr marL="285750" indent="-176400">
              <a:buFont typeface="Arial"/>
              <a:buChar char="•"/>
            </a:pPr>
            <a:r>
              <a:rPr lang="en-US" altLang="zh-CN" sz="1600" b="1" dirty="0"/>
              <a:t>677 protein-protein </a:t>
            </a:r>
            <a:r>
              <a:rPr lang="en-US" altLang="zh-CN" sz="1600" b="1" dirty="0" smtClean="0"/>
              <a:t>interactions</a:t>
            </a:r>
          </a:p>
          <a:p>
            <a:pPr marL="285750" indent="-176400">
              <a:buFont typeface="Arial"/>
              <a:buChar char="•"/>
            </a:pPr>
            <a:r>
              <a:rPr lang="en-US" altLang="zh-CN" sz="1600" b="1" dirty="0" smtClean="0"/>
              <a:t>Of 1691 </a:t>
            </a:r>
            <a:r>
              <a:rPr lang="en-US" altLang="zh-CN" sz="1600" b="1" dirty="0" err="1" smtClean="0"/>
              <a:t>Leiker</a:t>
            </a:r>
            <a:r>
              <a:rPr lang="en-US" altLang="zh-CN" sz="1600" b="1" dirty="0" smtClean="0"/>
              <a:t>-linked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pairs</a:t>
            </a:r>
            <a:r>
              <a:rPr lang="zh-CN" altLang="en-US" sz="1600" b="1" dirty="0" smtClean="0"/>
              <a:t> </a:t>
            </a:r>
            <a:r>
              <a:rPr lang="en-US" altLang="zh-CN" sz="1600" b="1" dirty="0"/>
              <a:t>that can be mapped to the </a:t>
            </a:r>
            <a:r>
              <a:rPr lang="en-US" altLang="zh-CN" sz="1600" b="1" dirty="0" smtClean="0"/>
              <a:t>PDB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structures,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70%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have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C</a:t>
            </a:r>
            <a:r>
              <a:rPr lang="el-GR" altLang="zh-CN" sz="1600" b="1" dirty="0" smtClean="0"/>
              <a:t>α</a:t>
            </a:r>
            <a:r>
              <a:rPr lang="en-US" altLang="zh-CN" sz="1600" b="1" dirty="0" smtClean="0"/>
              <a:t> </a:t>
            </a:r>
            <a:r>
              <a:rPr lang="en-US" altLang="zh-CN" sz="1600" b="1" dirty="0"/>
              <a:t>– </a:t>
            </a:r>
            <a:r>
              <a:rPr lang="en-US" altLang="zh-CN" sz="1600" b="1" dirty="0" smtClean="0"/>
              <a:t>C</a:t>
            </a:r>
            <a:r>
              <a:rPr lang="el-GR" altLang="zh-CN" sz="1600" b="1" dirty="0" smtClean="0"/>
              <a:t>α</a:t>
            </a:r>
            <a:r>
              <a:rPr lang="en-US" altLang="zh-CN" sz="1600" b="1" dirty="0" smtClean="0"/>
              <a:t> distance ≤ </a:t>
            </a:r>
            <a:r>
              <a:rPr lang="en-US" altLang="zh-CN" sz="1600" b="1" dirty="0"/>
              <a:t>􏰂22 </a:t>
            </a:r>
            <a:r>
              <a:rPr lang="en-US" altLang="zh-CN" sz="1600" b="1" dirty="0" smtClean="0"/>
              <a:t>Å</a:t>
            </a:r>
            <a:r>
              <a:rPr lang="en-US" altLang="zh-CN" sz="1600" b="1" dirty="0"/>
              <a:t>.</a:t>
            </a:r>
          </a:p>
        </p:txBody>
      </p:sp>
      <p:grpSp>
        <p:nvGrpSpPr>
          <p:cNvPr id="7" name="组 6"/>
          <p:cNvGrpSpPr/>
          <p:nvPr/>
        </p:nvGrpSpPr>
        <p:grpSpPr>
          <a:xfrm>
            <a:off x="539552" y="1044024"/>
            <a:ext cx="2338298" cy="2745016"/>
            <a:chOff x="361494" y="2708920"/>
            <a:chExt cx="2338298" cy="274501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494" y="2708920"/>
              <a:ext cx="2272309" cy="216024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32048" y="4869160"/>
              <a:ext cx="2267744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/>
                <a:t>(5% FDR, E-value &lt; 0.01, spectral count ≥􏰃 3)</a:t>
              </a:r>
              <a:endParaRPr lang="zh-CN" altLang="en-US" sz="1600" dirty="0"/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7740352" y="5282624"/>
            <a:ext cx="1387440" cy="738664"/>
            <a:chOff x="395536" y="5478903"/>
            <a:chExt cx="1387440" cy="738664"/>
          </a:xfrm>
        </p:grpSpPr>
        <p:sp>
          <p:nvSpPr>
            <p:cNvPr id="10" name="椭圆 9"/>
            <p:cNvSpPr/>
            <p:nvPr/>
          </p:nvSpPr>
          <p:spPr>
            <a:xfrm>
              <a:off x="395536" y="5805264"/>
              <a:ext cx="108016" cy="108016"/>
            </a:xfrm>
            <a:prstGeom prst="ellipse">
              <a:avLst/>
            </a:prstGeom>
            <a:solidFill>
              <a:srgbClr val="F2F026"/>
            </a:soli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95444" y="5478903"/>
              <a:ext cx="128753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 smtClean="0"/>
                <a:t>whole-cell only</a:t>
              </a:r>
            </a:p>
            <a:p>
              <a:r>
                <a:rPr kumimoji="1" lang="en-US" altLang="zh-CN" sz="1400" dirty="0" err="1" smtClean="0"/>
                <a:t>ribo</a:t>
              </a:r>
              <a:r>
                <a:rPr kumimoji="1" lang="en-US" altLang="zh-CN" sz="1400" dirty="0" smtClean="0"/>
                <a:t>-free only</a:t>
              </a:r>
            </a:p>
            <a:p>
              <a:r>
                <a:rPr kumimoji="1" lang="en-US" altLang="zh-CN" sz="1400" dirty="0" smtClean="0"/>
                <a:t>both</a:t>
              </a:r>
              <a:endParaRPr kumimoji="1" lang="zh-CN" altLang="en-US" sz="1400" dirty="0"/>
            </a:p>
          </p:txBody>
        </p:sp>
        <p:sp>
          <p:nvSpPr>
            <p:cNvPr id="13" name="椭圆 12"/>
            <p:cNvSpPr/>
            <p:nvPr/>
          </p:nvSpPr>
          <p:spPr>
            <a:xfrm>
              <a:off x="395536" y="6012000"/>
              <a:ext cx="108016" cy="108016"/>
            </a:xfrm>
            <a:prstGeom prst="ellipse">
              <a:avLst/>
            </a:prstGeom>
            <a:solidFill>
              <a:srgbClr val="418C0C"/>
            </a:soli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5536" y="5598000"/>
              <a:ext cx="108016" cy="108016"/>
            </a:xfrm>
            <a:prstGeom prst="ellipse">
              <a:avLst/>
            </a:prstGeom>
            <a:solidFill>
              <a:srgbClr val="EC8528"/>
            </a:soli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1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732610"/>
            <a:ext cx="5976664" cy="5080766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593812" y="-27384"/>
            <a:ext cx="7956376" cy="855662"/>
          </a:xfrm>
          <a:prstGeom prst="rect">
            <a:avLst/>
          </a:prstGeom>
        </p:spPr>
        <p:txBody>
          <a:bodyPr vert="horz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2900" b="1" i="1" dirty="0" smtClean="0">
                <a:solidFill>
                  <a:srgbClr val="0070C0"/>
                </a:solidFill>
                <a:cs typeface="+mj-cs"/>
              </a:rPr>
              <a:t>C. </a:t>
            </a:r>
            <a:r>
              <a:rPr lang="en-US" altLang="zh-CN" sz="2900" b="1" i="1" dirty="0" err="1">
                <a:solidFill>
                  <a:srgbClr val="0070C0"/>
                </a:solidFill>
                <a:cs typeface="+mj-cs"/>
              </a:rPr>
              <a:t>elegans</a:t>
            </a:r>
            <a:r>
              <a:rPr lang="en-US" altLang="zh-CN" sz="2900" b="1" dirty="0">
                <a:solidFill>
                  <a:srgbClr val="0070C0"/>
                </a:solidFill>
                <a:cs typeface="+mj-cs"/>
              </a:rPr>
              <a:t> Protein</a:t>
            </a:r>
            <a:r>
              <a:rPr lang="en-US" altLang="zh-CN" sz="2900" b="1" dirty="0" smtClean="0">
                <a:solidFill>
                  <a:srgbClr val="0070C0"/>
                </a:solidFill>
                <a:cs typeface="+mj-cs"/>
              </a:rPr>
              <a:t>-Protein Interactions</a:t>
            </a:r>
            <a:r>
              <a:rPr lang="zh-CN" altLang="en-US" sz="2900" b="1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en-US" altLang="zh-CN" sz="2900" b="1" dirty="0" smtClean="0">
                <a:solidFill>
                  <a:srgbClr val="0070C0"/>
                </a:solidFill>
                <a:cs typeface="+mj-cs"/>
              </a:rPr>
              <a:t>Translated </a:t>
            </a:r>
            <a:r>
              <a:rPr lang="en-US" altLang="zh-CN" sz="2900" b="1" dirty="0">
                <a:solidFill>
                  <a:srgbClr val="0070C0"/>
                </a:solidFill>
                <a:cs typeface="+mj-cs"/>
              </a:rPr>
              <a:t>from </a:t>
            </a:r>
            <a:r>
              <a:rPr lang="en-US" altLang="zh-CN" sz="2900" b="1" dirty="0" smtClean="0">
                <a:solidFill>
                  <a:srgbClr val="0070C0"/>
                </a:solidFill>
                <a:cs typeface="+mj-cs"/>
              </a:rPr>
              <a:t>the </a:t>
            </a:r>
            <a:r>
              <a:rPr lang="en-US" altLang="zh-CN" sz="2900" b="1" dirty="0" err="1" smtClean="0">
                <a:solidFill>
                  <a:srgbClr val="0070C0"/>
                </a:solidFill>
                <a:cs typeface="+mj-cs"/>
              </a:rPr>
              <a:t>Leiker</a:t>
            </a:r>
            <a:r>
              <a:rPr lang="zh-CN" altLang="zh-CN" sz="2900" b="1" dirty="0">
                <a:solidFill>
                  <a:srgbClr val="0070C0"/>
                </a:solidFill>
                <a:cs typeface="+mj-cs"/>
              </a:rPr>
              <a:t> </a:t>
            </a:r>
            <a:r>
              <a:rPr lang="en-US" altLang="zh-CN" sz="2900" b="1" dirty="0" smtClean="0">
                <a:solidFill>
                  <a:srgbClr val="0070C0"/>
                </a:solidFill>
                <a:cs typeface="+mj-cs"/>
              </a:rPr>
              <a:t>Data</a:t>
            </a:r>
            <a:endParaRPr lang="zh-CN" altLang="en-US" sz="29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57529" y="2305945"/>
            <a:ext cx="2033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008" y="895653"/>
            <a:ext cx="918051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zh-CN" sz="1700" b="1" dirty="0" smtClean="0"/>
              <a:t>893 non</a:t>
            </a:r>
            <a:r>
              <a:rPr lang="en-US" altLang="zh-CN" sz="1700" b="1" dirty="0"/>
              <a:t>-redundant cross-linked lysine pairs (5% FDR, E-value &lt; 0.01, spectral count ≥􏰃 3</a:t>
            </a:r>
            <a:r>
              <a:rPr lang="en-US" altLang="zh-CN" sz="1700" b="1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altLang="zh-CN" sz="1700" b="1" dirty="0"/>
              <a:t>434 were </a:t>
            </a:r>
            <a:r>
              <a:rPr lang="en-US" altLang="zh-CN" sz="1700" b="1" dirty="0" smtClean="0"/>
              <a:t>uniquely </a:t>
            </a:r>
            <a:r>
              <a:rPr lang="en-US" altLang="zh-CN" sz="1700" b="1" dirty="0"/>
              <a:t>identified in </a:t>
            </a:r>
            <a:r>
              <a:rPr lang="en-US" altLang="zh-CN" sz="1700" b="1" dirty="0" smtClean="0"/>
              <a:t>an isolated mitochondrial fraction.</a:t>
            </a:r>
          </a:p>
          <a:p>
            <a:pPr marL="285750" indent="-285750">
              <a:buFont typeface="Arial"/>
              <a:buChar char="•"/>
            </a:pPr>
            <a:r>
              <a:rPr lang="en-US" altLang="zh-CN" sz="1700" b="1" dirty="0" smtClean="0"/>
              <a:t>121 protein</a:t>
            </a:r>
            <a:r>
              <a:rPr lang="en-US" altLang="zh-CN" sz="1700" b="1" dirty="0"/>
              <a:t>-protein </a:t>
            </a:r>
            <a:r>
              <a:rPr lang="en-US" altLang="zh-CN" sz="1700" b="1" dirty="0" smtClean="0"/>
              <a:t>interactions</a:t>
            </a:r>
            <a:endParaRPr lang="en-US" altLang="zh-CN" sz="1700" b="1" dirty="0"/>
          </a:p>
        </p:txBody>
      </p:sp>
    </p:spTree>
    <p:extLst>
      <p:ext uri="{BB962C8B-B14F-4D97-AF65-F5344CB8AC3E}">
        <p14:creationId xmlns:p14="http://schemas.microsoft.com/office/powerpoint/2010/main" val="322508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48317" y="125760"/>
            <a:ext cx="90473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 err="1">
                <a:solidFill>
                  <a:srgbClr val="0070C0"/>
                </a:solidFill>
                <a:cs typeface="+mj-cs"/>
              </a:rPr>
              <a:t>Leiker</a:t>
            </a:r>
            <a:r>
              <a:rPr lang="en-US" altLang="zh-CN" sz="4000" b="1" dirty="0">
                <a:solidFill>
                  <a:srgbClr val="0070C0"/>
                </a:solidFill>
                <a:cs typeface="+mj-cs"/>
              </a:rPr>
              <a:t>-based Quantitative </a:t>
            </a:r>
            <a:r>
              <a:rPr lang="en-US" altLang="zh-CN" sz="4000" b="1" dirty="0" smtClean="0">
                <a:solidFill>
                  <a:srgbClr val="0070C0"/>
                </a:solidFill>
                <a:cs typeface="+mj-cs"/>
              </a:rPr>
              <a:t>CXMS</a:t>
            </a:r>
            <a:endParaRPr lang="en-US" altLang="zh-CN" sz="4000" b="1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891956"/>
            <a:ext cx="3762317" cy="41764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399" y="1916832"/>
            <a:ext cx="3779816" cy="417646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07704" y="1516722"/>
            <a:ext cx="1196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>
                <a:latin typeface="Arial"/>
                <a:cs typeface="Arial"/>
              </a:rPr>
              <a:t>Forward</a:t>
            </a:r>
            <a:endParaRPr kumimoji="1" lang="zh-CN" altLang="en-US" sz="2000" b="1" dirty="0">
              <a:latin typeface="Arial"/>
              <a:cs typeface="Arial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00192" y="1484784"/>
            <a:ext cx="118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>
                <a:latin typeface="Arial"/>
                <a:cs typeface="Arial"/>
              </a:rPr>
              <a:t>Reverse</a:t>
            </a:r>
            <a:endParaRPr kumimoji="1" lang="zh-CN" alt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99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141" y="0"/>
            <a:ext cx="6611859" cy="6858000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-261739" y="442447"/>
            <a:ext cx="3321571" cy="3922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0070C0"/>
                </a:solidFill>
                <a:latin typeface="Calibri"/>
                <a:cs typeface="Calibri"/>
              </a:rPr>
              <a:t>Automated</a:t>
            </a:r>
            <a:r>
              <a:rPr lang="zh-CN" alt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  <a:latin typeface="Calibri"/>
                <a:cs typeface="Calibri"/>
              </a:rPr>
              <a:t>Workflow</a:t>
            </a:r>
            <a:r>
              <a:rPr lang="zh-CN" alt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  <a:latin typeface="Calibri"/>
                <a:cs typeface="Calibri"/>
              </a:rPr>
              <a:t>for</a:t>
            </a:r>
            <a:r>
              <a:rPr lang="zh-CN" alt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Calibri"/>
                <a:cs typeface="Calibri"/>
              </a:rPr>
              <a:t>Leiker</a:t>
            </a:r>
            <a:r>
              <a:rPr lang="en-US" altLang="zh-CN" sz="3200" b="1" dirty="0">
                <a:solidFill>
                  <a:srgbClr val="0070C0"/>
                </a:solidFill>
                <a:latin typeface="Calibri"/>
                <a:cs typeface="Calibri"/>
              </a:rPr>
              <a:t>-</a:t>
            </a:r>
            <a:r>
              <a:rPr lang="en-US" altLang="zh-CN" sz="3200" b="1" dirty="0" smtClean="0">
                <a:solidFill>
                  <a:srgbClr val="0070C0"/>
                </a:solidFill>
                <a:latin typeface="Calibri"/>
                <a:cs typeface="Calibri"/>
              </a:rPr>
              <a:t>based</a:t>
            </a:r>
            <a:r>
              <a:rPr lang="zh-CN" alt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latin typeface="Calibri"/>
                <a:cs typeface="Calibri"/>
              </a:rPr>
              <a:t>Q</a:t>
            </a:r>
            <a:r>
              <a:rPr lang="en-US" altLang="zh-CN" sz="3200" b="1" dirty="0" smtClean="0">
                <a:solidFill>
                  <a:srgbClr val="0070C0"/>
                </a:solidFill>
                <a:latin typeface="Calibri"/>
                <a:cs typeface="Calibri"/>
              </a:rPr>
              <a:t>uantitative CXMS</a:t>
            </a:r>
            <a:endParaRPr lang="en-US" altLang="zh-CN" sz="32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07504" y="6453336"/>
            <a:ext cx="38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pQuant</a:t>
            </a:r>
            <a:r>
              <a:rPr lang="en-US" sz="1600" dirty="0" smtClean="0"/>
              <a:t>: Liu C</a:t>
            </a:r>
            <a:r>
              <a:rPr lang="en-US" sz="1600" b="0" dirty="0" smtClean="0"/>
              <a:t> </a:t>
            </a:r>
            <a:r>
              <a:rPr lang="en-US" sz="1600" i="1" dirty="0" smtClean="0"/>
              <a:t>et al.</a:t>
            </a:r>
            <a:r>
              <a:rPr lang="en-US" sz="1600" dirty="0" smtClean="0"/>
              <a:t>, </a:t>
            </a:r>
            <a:r>
              <a:rPr lang="en-US" sz="1600" i="1" dirty="0" smtClean="0"/>
              <a:t>Anal </a:t>
            </a:r>
            <a:r>
              <a:rPr lang="en-US" sz="1600" i="1" dirty="0" err="1" smtClean="0"/>
              <a:t>Chem</a:t>
            </a:r>
            <a:r>
              <a:rPr lang="en-US" altLang="zh-CN" sz="1600" dirty="0" smtClean="0"/>
              <a:t>,</a:t>
            </a:r>
            <a:r>
              <a:rPr lang="zh-CN" altLang="en-US" sz="1600" i="1" dirty="0" smtClean="0"/>
              <a:t> </a:t>
            </a:r>
            <a:r>
              <a:rPr lang="en-US" sz="1600" dirty="0" smtClean="0"/>
              <a:t>201</a:t>
            </a:r>
            <a:r>
              <a:rPr lang="en-US" altLang="zh-CN" sz="1600" dirty="0" smtClean="0"/>
              <a:t>4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73835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8317" y="257873"/>
            <a:ext cx="90473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 dirty="0" err="1">
                <a:solidFill>
                  <a:srgbClr val="0070C0"/>
                </a:solidFill>
                <a:cs typeface="+mj-cs"/>
              </a:rPr>
              <a:t>Leiker</a:t>
            </a:r>
            <a:r>
              <a:rPr lang="en-US" altLang="zh-CN" sz="3600" b="1" dirty="0">
                <a:solidFill>
                  <a:srgbClr val="0070C0"/>
                </a:solidFill>
                <a:cs typeface="+mj-cs"/>
              </a:rPr>
              <a:t>-based Quantitative CXMS Enabled Identification of the RNA-binding Sites of L7ae 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35497" y="2008997"/>
            <a:ext cx="4489292" cy="4278837"/>
            <a:chOff x="1" y="2008997"/>
            <a:chExt cx="4489292" cy="427883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465" y="2008997"/>
              <a:ext cx="4309828" cy="407983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2088232" y="5949280"/>
              <a:ext cx="93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 smtClean="0">
                  <a:latin typeface="Arial"/>
                  <a:cs typeface="Arial"/>
                </a:rPr>
                <a:t>Forward</a:t>
              </a:r>
              <a:endParaRPr kumimoji="1" lang="zh-CN" altLang="en-US" sz="1600" dirty="0">
                <a:latin typeface="Arial"/>
                <a:cs typeface="Arial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 rot="16200000">
              <a:off x="-305071" y="3505454"/>
              <a:ext cx="9486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 smtClean="0">
                  <a:latin typeface="Arial"/>
                  <a:cs typeface="Arial"/>
                </a:rPr>
                <a:t>Reverse</a:t>
              </a:r>
              <a:endParaRPr kumimoji="1" lang="zh-CN" altLang="en-US" sz="1600" dirty="0">
                <a:latin typeface="Arial"/>
                <a:cs typeface="Arial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757" y="2308534"/>
            <a:ext cx="4809285" cy="349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9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1007755" y="38241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8317" y="-18256"/>
            <a:ext cx="90473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 dirty="0">
                <a:solidFill>
                  <a:srgbClr val="0070C0"/>
                </a:solidFill>
                <a:cs typeface="+mj-cs"/>
              </a:rPr>
              <a:t>A Mono-link Peptide of L7ae(K42)</a:t>
            </a:r>
          </a:p>
        </p:txBody>
      </p:sp>
      <p:grpSp>
        <p:nvGrpSpPr>
          <p:cNvPr id="2" name="组 1"/>
          <p:cNvGrpSpPr/>
          <p:nvPr/>
        </p:nvGrpSpPr>
        <p:grpSpPr>
          <a:xfrm>
            <a:off x="111789" y="1063385"/>
            <a:ext cx="8920423" cy="5533967"/>
            <a:chOff x="111789" y="1063385"/>
            <a:chExt cx="8920423" cy="553396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89" y="1063385"/>
              <a:ext cx="8920423" cy="553396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9512" y="1412776"/>
              <a:ext cx="22322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 smtClean="0"/>
                <a:t>Forward</a:t>
              </a:r>
              <a:r>
                <a:rPr kumimoji="1" lang="zh-CN" altLang="en-US" b="1" dirty="0" smtClean="0"/>
                <a:t> </a:t>
              </a:r>
              <a:r>
                <a:rPr kumimoji="1" lang="en-US" altLang="zh-CN" b="1" dirty="0" smtClean="0"/>
                <a:t>labeling</a:t>
              </a:r>
              <a:endParaRPr kumimoji="1" lang="zh-CN" altLang="en-US" b="1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51520" y="4211796"/>
              <a:ext cx="22322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 smtClean="0"/>
                <a:t>Reverse</a:t>
              </a:r>
              <a:r>
                <a:rPr kumimoji="1" lang="zh-CN" altLang="en-US" b="1" dirty="0" smtClean="0"/>
                <a:t> </a:t>
              </a:r>
              <a:r>
                <a:rPr kumimoji="1" lang="en-US" altLang="zh-CN" b="1" dirty="0" smtClean="0"/>
                <a:t>labeling</a:t>
              </a:r>
              <a:endParaRPr kumimoji="1"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4764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/>
        </p:nvGrpSpPr>
        <p:grpSpPr>
          <a:xfrm>
            <a:off x="827584" y="1484784"/>
            <a:ext cx="4788435" cy="5122865"/>
            <a:chOff x="827584" y="1484784"/>
            <a:chExt cx="4788435" cy="512286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84" y="1484784"/>
              <a:ext cx="4788435" cy="512286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427984" y="2348880"/>
              <a:ext cx="7994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 smtClean="0"/>
                <a:t>n = 161</a:t>
              </a:r>
              <a:endParaRPr kumimoji="1" lang="zh-CN" altLang="en-US" sz="1600" dirty="0"/>
            </a:p>
          </p:txBody>
        </p:sp>
      </p:grpSp>
      <p:sp>
        <p:nvSpPr>
          <p:cNvPr id="4" name="标题 1"/>
          <p:cNvSpPr txBox="1">
            <a:spLocks/>
          </p:cNvSpPr>
          <p:nvPr/>
        </p:nvSpPr>
        <p:spPr>
          <a:xfrm>
            <a:off x="272728" y="185865"/>
            <a:ext cx="8598545" cy="1370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 smtClean="0">
                <a:solidFill>
                  <a:srgbClr val="0070C0"/>
                </a:solidFill>
                <a:cs typeface="+mj-cs"/>
              </a:rPr>
              <a:t>Quantitative </a:t>
            </a:r>
            <a:r>
              <a:rPr lang="en-US" altLang="zh-CN" sz="3200" b="1" dirty="0">
                <a:solidFill>
                  <a:srgbClr val="0070C0"/>
                </a:solidFill>
                <a:cs typeface="+mj-cs"/>
              </a:rPr>
              <a:t>CXMS </a:t>
            </a:r>
            <a:r>
              <a:rPr lang="en-US" altLang="zh-CN" sz="3200" b="1" dirty="0" smtClean="0">
                <a:solidFill>
                  <a:srgbClr val="0070C0"/>
                </a:solidFill>
                <a:cs typeface="+mj-cs"/>
              </a:rPr>
              <a:t>Analysis </a:t>
            </a:r>
            <a:r>
              <a:rPr lang="en-US" altLang="zh-CN" sz="3200" b="1" dirty="0">
                <a:solidFill>
                  <a:srgbClr val="0070C0"/>
                </a:solidFill>
                <a:cs typeface="+mj-cs"/>
              </a:rPr>
              <a:t>of </a:t>
            </a:r>
            <a:r>
              <a:rPr lang="en-US" altLang="zh-CN" sz="3200" b="1" dirty="0" smtClean="0">
                <a:solidFill>
                  <a:srgbClr val="0070C0"/>
                </a:solidFill>
                <a:cs typeface="+mj-cs"/>
              </a:rPr>
              <a:t>Log</a:t>
            </a:r>
            <a:r>
              <a:rPr lang="zh-CN" altLang="en-US" sz="3200" b="1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  <a:cs typeface="+mj-cs"/>
              </a:rPr>
              <a:t>Phase </a:t>
            </a:r>
            <a:r>
              <a:rPr lang="en-US" altLang="zh-CN" sz="3200" b="1" dirty="0">
                <a:solidFill>
                  <a:srgbClr val="0070C0"/>
                </a:solidFill>
                <a:cs typeface="+mj-cs"/>
              </a:rPr>
              <a:t>vs. </a:t>
            </a:r>
            <a:r>
              <a:rPr lang="en-US" altLang="zh-CN" sz="3200" b="1" dirty="0" smtClean="0">
                <a:solidFill>
                  <a:srgbClr val="0070C0"/>
                </a:solidFill>
                <a:cs typeface="+mj-cs"/>
              </a:rPr>
              <a:t>Stationary Phase </a:t>
            </a:r>
            <a:r>
              <a:rPr lang="en-US" altLang="zh-CN" sz="3200" b="1" i="1" dirty="0">
                <a:solidFill>
                  <a:srgbClr val="0070C0"/>
                </a:solidFill>
                <a:cs typeface="+mj-cs"/>
              </a:rPr>
              <a:t>E. </a:t>
            </a:r>
            <a:r>
              <a:rPr lang="en-US" altLang="zh-CN" sz="3200" b="1" i="1" dirty="0" smtClean="0">
                <a:solidFill>
                  <a:srgbClr val="0070C0"/>
                </a:solidFill>
                <a:cs typeface="+mj-cs"/>
              </a:rPr>
              <a:t>coli</a:t>
            </a:r>
            <a:r>
              <a:rPr lang="zh-CN" altLang="en-US" sz="3200" b="1" i="1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  <a:cs typeface="+mj-cs"/>
              </a:rPr>
              <a:t>Revealed</a:t>
            </a:r>
            <a:r>
              <a:rPr lang="zh-CN" altLang="en-US" sz="3200" b="1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  <a:cs typeface="+mj-cs"/>
              </a:rPr>
              <a:t>a Ribosome</a:t>
            </a:r>
            <a:r>
              <a:rPr lang="en-US" altLang="zh-CN" sz="3200" b="1" dirty="0">
                <a:solidFill>
                  <a:srgbClr val="0070C0"/>
                </a:solidFill>
                <a:cs typeface="+mj-cs"/>
              </a:rPr>
              <a:t>-inactivating </a:t>
            </a:r>
            <a:r>
              <a:rPr lang="en-US" altLang="zh-CN" sz="3200" b="1" dirty="0" smtClean="0">
                <a:solidFill>
                  <a:srgbClr val="0070C0"/>
                </a:solidFill>
                <a:cs typeface="+mj-cs"/>
              </a:rPr>
              <a:t>Protein Complex</a:t>
            </a:r>
            <a:endParaRPr lang="en-US" altLang="zh-CN" sz="32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64088" y="3374989"/>
            <a:ext cx="363589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76400">
              <a:buFont typeface="Arial"/>
              <a:buChar char="•"/>
            </a:pPr>
            <a:r>
              <a:rPr lang="en-US" altLang="zh-CN" dirty="0" err="1"/>
              <a:t>YqjD</a:t>
            </a:r>
            <a:r>
              <a:rPr lang="en-US" altLang="zh-CN" dirty="0"/>
              <a:t> and </a:t>
            </a:r>
            <a:r>
              <a:rPr lang="en-US" altLang="zh-CN" dirty="0" err="1" smtClean="0"/>
              <a:t>ElaB</a:t>
            </a:r>
            <a:r>
              <a:rPr lang="en-US" altLang="zh-CN" dirty="0" smtClean="0"/>
              <a:t>, two </a:t>
            </a:r>
            <a:r>
              <a:rPr lang="en-US" altLang="zh-CN" dirty="0" err="1"/>
              <a:t>paralogous</a:t>
            </a:r>
            <a:r>
              <a:rPr lang="en-US" altLang="zh-CN" dirty="0"/>
              <a:t> </a:t>
            </a:r>
            <a:r>
              <a:rPr lang="en-US" altLang="zh-CN" dirty="0" smtClean="0"/>
              <a:t>proteins, </a:t>
            </a:r>
            <a:r>
              <a:rPr lang="en-US" altLang="zh-CN" dirty="0"/>
              <a:t>are associated with the inner membrane of </a:t>
            </a:r>
            <a:r>
              <a:rPr lang="en-US" altLang="zh-CN" i="1" dirty="0"/>
              <a:t>E. coli</a:t>
            </a:r>
            <a:r>
              <a:rPr lang="en-US" altLang="zh-CN" dirty="0"/>
              <a:t> cells </a:t>
            </a:r>
            <a:r>
              <a:rPr lang="en-US" altLang="zh-CN" dirty="0" smtClean="0"/>
              <a:t>and </a:t>
            </a:r>
            <a:r>
              <a:rPr lang="en-US" altLang="zh-CN" dirty="0"/>
              <a:t>both bind to stationary phase </a:t>
            </a:r>
            <a:r>
              <a:rPr lang="en-US" altLang="zh-CN" dirty="0" smtClean="0"/>
              <a:t>ribosomes</a:t>
            </a:r>
            <a:r>
              <a:rPr lang="en-US" altLang="zh-CN" dirty="0"/>
              <a:t>.</a:t>
            </a:r>
            <a:endParaRPr lang="en-US" altLang="zh-CN" dirty="0" smtClean="0"/>
          </a:p>
          <a:p>
            <a:pPr marL="285750" indent="-176400">
              <a:buFont typeface="Arial"/>
              <a:buChar char="•"/>
            </a:pPr>
            <a:r>
              <a:rPr lang="en-US" altLang="zh-CN" dirty="0" err="1"/>
              <a:t>YqjD</a:t>
            </a:r>
            <a:r>
              <a:rPr lang="en-US" altLang="zh-CN" dirty="0"/>
              <a:t> binding to ribosomes inhibits </a:t>
            </a:r>
            <a:r>
              <a:rPr lang="en-US" altLang="zh-CN" dirty="0" smtClean="0"/>
              <a:t>translation.</a:t>
            </a:r>
          </a:p>
          <a:p>
            <a:pPr algn="r"/>
            <a:r>
              <a:rPr lang="en-US" altLang="zh-CN" dirty="0" smtClean="0"/>
              <a:t>(Yoshida H et. al, 2012)</a:t>
            </a:r>
          </a:p>
          <a:p>
            <a:pPr algn="r"/>
            <a:endParaRPr lang="en-US" altLang="zh-CN" dirty="0"/>
          </a:p>
          <a:p>
            <a:pPr marL="285750" indent="-285750">
              <a:buFont typeface="Arial"/>
              <a:buChar char="•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245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 bwMode="auto">
          <a:xfrm>
            <a:off x="45720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smtClean="0">
                <a:solidFill>
                  <a:srgbClr val="0073C6"/>
                </a:solidFill>
                <a:latin typeface="Calibri"/>
                <a:ea typeface="宋体" panose="02010600030101010101" pitchFamily="2" charset="-122"/>
              </a:rPr>
              <a:t>Summary</a:t>
            </a: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73C6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93096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zh-CN" sz="2800" dirty="0" err="1"/>
              <a:t>Leiker</a:t>
            </a:r>
            <a:r>
              <a:rPr lang="en-US" altLang="zh-CN" sz="2800" dirty="0"/>
              <a:t> significantly improves CXMS.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zh-CN" sz="2800" dirty="0"/>
              <a:t>A record number of cross-linked peptides were identified from </a:t>
            </a:r>
            <a:r>
              <a:rPr lang="en-US" altLang="zh-CN" sz="2800" i="1" dirty="0" smtClean="0"/>
              <a:t>E. coli</a:t>
            </a:r>
            <a:r>
              <a:rPr lang="en-US" altLang="zh-CN" sz="2800" dirty="0" smtClean="0"/>
              <a:t> and</a:t>
            </a:r>
            <a:r>
              <a:rPr lang="zh-CN" altLang="en-US" sz="2800" dirty="0" smtClean="0"/>
              <a:t> </a:t>
            </a:r>
            <a:r>
              <a:rPr lang="en-US" altLang="zh-CN" sz="2800" i="1" dirty="0" smtClean="0"/>
              <a:t>C.</a:t>
            </a:r>
            <a:r>
              <a:rPr lang="zh-CN" altLang="en-US" sz="2800" i="1" dirty="0" smtClean="0"/>
              <a:t> </a:t>
            </a:r>
            <a:r>
              <a:rPr lang="en-US" altLang="zh-CN" sz="2800" i="1" dirty="0" err="1" smtClean="0"/>
              <a:t>elegans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lysates, paving the road to direct, proteome-scale protein-protein interaction analysis by CXMS.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zh-CN" sz="2800" dirty="0" smtClean="0"/>
              <a:t>A </a:t>
            </a:r>
            <a:r>
              <a:rPr lang="en-US" altLang="zh-CN" sz="2800" dirty="0" err="1"/>
              <a:t>Leiker</a:t>
            </a:r>
            <a:r>
              <a:rPr lang="en-US" altLang="zh-CN" sz="2800" dirty="0"/>
              <a:t>-based quantitative CXMS workflow </a:t>
            </a:r>
            <a:r>
              <a:rPr lang="en-US" altLang="zh-CN" sz="2800" dirty="0" smtClean="0"/>
              <a:t>was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established,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which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enables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comparison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of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protein </a:t>
            </a:r>
            <a:r>
              <a:rPr lang="en-US" altLang="zh-CN" sz="2800" dirty="0"/>
              <a:t>conformational </a:t>
            </a:r>
            <a:r>
              <a:rPr lang="en-US" altLang="zh-CN" sz="2800" dirty="0" smtClean="0"/>
              <a:t>states.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2216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标题 1"/>
          <p:cNvSpPr>
            <a:spLocks noGrp="1"/>
          </p:cNvSpPr>
          <p:nvPr>
            <p:ph type="title"/>
          </p:nvPr>
        </p:nvSpPr>
        <p:spPr>
          <a:xfrm>
            <a:off x="457200" y="-9161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800" b="1" dirty="0">
                <a:solidFill>
                  <a:srgbClr val="0070C0"/>
                </a:solidFill>
                <a:latin typeface="Calibri" charset="0"/>
                <a:ea typeface="宋体" charset="0"/>
              </a:rPr>
              <a:t>Acknowledgment</a:t>
            </a:r>
            <a:endParaRPr lang="zh-CN" altLang="en-US" sz="4800" b="1" dirty="0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sp>
        <p:nvSpPr>
          <p:cNvPr id="82946" name="Rectangle 4"/>
          <p:cNvSpPr>
            <a:spLocks noGrp="1"/>
          </p:cNvSpPr>
          <p:nvPr>
            <p:ph type="body" sz="half" idx="1"/>
          </p:nvPr>
        </p:nvSpPr>
        <p:spPr>
          <a:xfrm>
            <a:off x="345564" y="908720"/>
            <a:ext cx="4442460" cy="61206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" charset="0"/>
                <a:ea typeface="宋体" charset="0"/>
              </a:rPr>
              <a:t>Dr. </a:t>
            </a:r>
            <a:r>
              <a:rPr lang="en-US" sz="2000" b="1" dirty="0" err="1" smtClean="0">
                <a:latin typeface="Calibri" charset="0"/>
                <a:ea typeface="宋体" charset="0"/>
              </a:rPr>
              <a:t>Meng-Qiu</a:t>
            </a:r>
            <a:r>
              <a:rPr lang="en-US" sz="2000" b="1" dirty="0" smtClean="0">
                <a:latin typeface="Calibri" charset="0"/>
                <a:ea typeface="宋体" charset="0"/>
              </a:rPr>
              <a:t> Dong, NIBS</a:t>
            </a:r>
            <a:endParaRPr lang="en-US" sz="2000" dirty="0">
              <a:latin typeface="Calibri" charset="0"/>
              <a:ea typeface="宋体" charset="0"/>
            </a:endParaRPr>
          </a:p>
          <a:p>
            <a:pPr marL="360000" indent="0">
              <a:spcBef>
                <a:spcPts val="0"/>
              </a:spcBef>
              <a:buNone/>
            </a:pPr>
            <a:r>
              <a:rPr lang="en-US" altLang="zh-CN" sz="2000" dirty="0" smtClean="0">
                <a:latin typeface="Calibri" charset="0"/>
                <a:ea typeface="宋体" charset="0"/>
              </a:rPr>
              <a:t>Mei-Jun </a:t>
            </a:r>
            <a:r>
              <a:rPr lang="en-US" altLang="zh-CN" sz="2000" dirty="0">
                <a:latin typeface="Calibri" charset="0"/>
                <a:ea typeface="宋体" charset="0"/>
              </a:rPr>
              <a:t>Zhang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en-US" altLang="zh-CN" sz="2000" dirty="0">
                <a:latin typeface="Calibri" charset="0"/>
                <a:ea typeface="宋体" charset="0"/>
              </a:rPr>
              <a:t>Pan Zhang</a:t>
            </a:r>
            <a:endParaRPr lang="en-US" sz="2000" dirty="0" smtClean="0">
              <a:latin typeface="Calibri" charset="0"/>
              <a:ea typeface="宋体" charset="0"/>
            </a:endParaRPr>
          </a:p>
          <a:p>
            <a:pPr marL="360000" indent="0">
              <a:spcBef>
                <a:spcPts val="0"/>
              </a:spcBef>
              <a:buNone/>
            </a:pPr>
            <a:r>
              <a:rPr lang="en-US" sz="2000" dirty="0" err="1" smtClean="0">
                <a:latin typeface="Calibri" charset="0"/>
                <a:ea typeface="宋体" charset="0"/>
              </a:rPr>
              <a:t>Yue</a:t>
            </a:r>
            <a:r>
              <a:rPr lang="en-US" sz="2000" dirty="0" smtClean="0">
                <a:latin typeface="Calibri" charset="0"/>
                <a:ea typeface="宋体" charset="0"/>
              </a:rPr>
              <a:t>-He Ding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en-US" altLang="zh-CN" sz="2000" dirty="0" smtClean="0">
                <a:latin typeface="Calibri" charset="0"/>
                <a:ea typeface="宋体" charset="0"/>
              </a:rPr>
              <a:t>Li Tao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en-US" altLang="zh-CN" sz="2000" dirty="0">
                <a:latin typeface="Calibri" charset="0"/>
                <a:ea typeface="宋体" charset="0"/>
              </a:rPr>
              <a:t>Bing </a:t>
            </a:r>
            <a:r>
              <a:rPr lang="en-US" altLang="zh-CN" sz="2000" dirty="0" smtClean="0">
                <a:latin typeface="Calibri" charset="0"/>
                <a:ea typeface="宋体" charset="0"/>
              </a:rPr>
              <a:t>Yang</a:t>
            </a:r>
          </a:p>
          <a:p>
            <a:pPr marL="360000" indent="0">
              <a:spcBef>
                <a:spcPts val="0"/>
              </a:spcBef>
              <a:buNone/>
            </a:pPr>
            <a:endParaRPr lang="en-US" sz="2000" dirty="0" smtClean="0">
              <a:latin typeface="Calibri" charset="0"/>
              <a:ea typeface="宋体" charset="0"/>
            </a:endParaRPr>
          </a:p>
          <a:p>
            <a:pPr>
              <a:spcBef>
                <a:spcPts val="0"/>
              </a:spcBef>
            </a:pPr>
            <a:r>
              <a:rPr lang="en-US" sz="2000" b="1" u="sng" dirty="0" smtClean="0">
                <a:latin typeface="Calibri" charset="0"/>
                <a:ea typeface="宋体" charset="0"/>
              </a:rPr>
              <a:t>D</a:t>
            </a:r>
            <a:r>
              <a:rPr lang="en-US" altLang="zh-CN" sz="2000" b="1" u="sng" dirty="0" smtClean="0">
                <a:latin typeface="Calibri" charset="0"/>
                <a:ea typeface="宋体" charset="0"/>
              </a:rPr>
              <a:t>r. </a:t>
            </a:r>
            <a:r>
              <a:rPr lang="en-US" altLang="zh-CN" sz="2000" b="1" u="sng" dirty="0" err="1" smtClean="0">
                <a:latin typeface="Calibri" charset="0"/>
                <a:ea typeface="宋体" charset="0"/>
              </a:rPr>
              <a:t>Xiaoguang</a:t>
            </a:r>
            <a:r>
              <a:rPr lang="en-US" altLang="zh-CN" sz="2000" b="1" u="sng" dirty="0" smtClean="0">
                <a:latin typeface="Calibri" charset="0"/>
                <a:ea typeface="宋体" charset="0"/>
              </a:rPr>
              <a:t> Lei, Peking Univ.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en-US" sz="2000" u="sng" dirty="0" err="1" smtClean="0">
                <a:latin typeface="Calibri" charset="0"/>
                <a:ea typeface="宋体" charset="0"/>
              </a:rPr>
              <a:t>Qiang</a:t>
            </a:r>
            <a:r>
              <a:rPr lang="en-US" sz="2000" u="sng" dirty="0" smtClean="0">
                <a:latin typeface="Calibri" charset="0"/>
                <a:ea typeface="宋体" charset="0"/>
              </a:rPr>
              <a:t> Li</a:t>
            </a:r>
            <a:r>
              <a:rPr lang="en-US" sz="2000" u="sng" dirty="0">
                <a:latin typeface="Calibri" charset="0"/>
                <a:ea typeface="宋体" charset="0"/>
              </a:rPr>
              <a:t/>
            </a:r>
            <a:br>
              <a:rPr lang="en-US" sz="2000" u="sng" dirty="0">
                <a:latin typeface="Calibri" charset="0"/>
                <a:ea typeface="宋体" charset="0"/>
              </a:rPr>
            </a:br>
            <a:r>
              <a:rPr lang="en-US" sz="2000" dirty="0" err="1" smtClean="0">
                <a:latin typeface="Calibri" charset="0"/>
                <a:ea typeface="宋体" charset="0"/>
              </a:rPr>
              <a:t>Xiangke</a:t>
            </a:r>
            <a:r>
              <a:rPr lang="en-US" sz="2000" dirty="0" smtClean="0">
                <a:latin typeface="Calibri" charset="0"/>
                <a:ea typeface="宋体" charset="0"/>
              </a:rPr>
              <a:t> Li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en-US" sz="2000" dirty="0" err="1" smtClean="0">
                <a:latin typeface="Calibri" charset="0"/>
                <a:ea typeface="宋体" charset="0"/>
              </a:rPr>
              <a:t>Xiaohui</a:t>
            </a:r>
            <a:r>
              <a:rPr lang="en-US" sz="2000" dirty="0" smtClean="0">
                <a:latin typeface="Calibri" charset="0"/>
                <a:ea typeface="宋体" charset="0"/>
              </a:rPr>
              <a:t> Liu</a:t>
            </a:r>
            <a:r>
              <a:rPr lang="en-US" sz="2000" dirty="0">
                <a:latin typeface="Calibri" charset="0"/>
                <a:ea typeface="宋体" charset="0"/>
              </a:rPr>
              <a:t/>
            </a:r>
            <a:br>
              <a:rPr lang="en-US" sz="2000" dirty="0">
                <a:latin typeface="Calibri" charset="0"/>
                <a:ea typeface="宋体" charset="0"/>
              </a:rPr>
            </a:br>
            <a:endParaRPr lang="en-US" sz="2000" dirty="0" smtClean="0">
              <a:latin typeface="Calibri" charset="0"/>
              <a:ea typeface="宋体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000" b="1" dirty="0">
                <a:latin typeface="Calibri" charset="0"/>
                <a:ea typeface="宋体" charset="0"/>
              </a:rPr>
              <a:t>Dr. Si-Min He, ICT</a:t>
            </a:r>
            <a:endParaRPr lang="en-US" altLang="zh-CN" sz="2000" dirty="0">
              <a:latin typeface="Calibri" charset="0"/>
              <a:ea typeface="宋体" charset="0"/>
            </a:endParaRPr>
          </a:p>
          <a:p>
            <a:pPr marL="360000" indent="0">
              <a:spcBef>
                <a:spcPts val="0"/>
              </a:spcBef>
              <a:buNone/>
            </a:pPr>
            <a:r>
              <a:rPr lang="en-US" altLang="zh-CN" sz="2000" dirty="0">
                <a:latin typeface="Calibri" charset="0"/>
                <a:ea typeface="宋体" charset="0"/>
              </a:rPr>
              <a:t>Chao Liu</a:t>
            </a:r>
            <a:br>
              <a:rPr lang="en-US" altLang="zh-CN" sz="2000" dirty="0">
                <a:latin typeface="Calibri" charset="0"/>
                <a:ea typeface="宋体" charset="0"/>
              </a:rPr>
            </a:br>
            <a:r>
              <a:rPr lang="en-US" altLang="zh-CN" sz="2000" dirty="0" err="1">
                <a:latin typeface="Calibri" charset="0"/>
                <a:ea typeface="宋体" charset="0"/>
              </a:rPr>
              <a:t>Shengbo</a:t>
            </a:r>
            <a:r>
              <a:rPr lang="en-US" altLang="zh-CN" sz="2000" dirty="0">
                <a:latin typeface="Calibri" charset="0"/>
                <a:ea typeface="宋体" charset="0"/>
              </a:rPr>
              <a:t> Fan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en-US" altLang="zh-CN" sz="2000" dirty="0" err="1">
                <a:latin typeface="Calibri" charset="0"/>
                <a:ea typeface="宋体" charset="0"/>
              </a:rPr>
              <a:t>Hao</a:t>
            </a:r>
            <a:r>
              <a:rPr lang="en-US" altLang="zh-CN" sz="2000" dirty="0">
                <a:latin typeface="Calibri" charset="0"/>
                <a:ea typeface="宋体" charset="0"/>
              </a:rPr>
              <a:t> </a:t>
            </a:r>
            <a:r>
              <a:rPr lang="en-US" altLang="zh-CN" sz="2000" dirty="0" smtClean="0">
                <a:latin typeface="Calibri" charset="0"/>
                <a:ea typeface="宋体" charset="0"/>
              </a:rPr>
              <a:t>Chi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en-US" altLang="zh-CN" sz="2000" dirty="0">
                <a:latin typeface="Calibri" charset="0"/>
                <a:ea typeface="宋体" charset="0"/>
              </a:rPr>
              <a:t>Li </a:t>
            </a:r>
            <a:r>
              <a:rPr lang="en-US" altLang="zh-CN" sz="2000" dirty="0" err="1" smtClean="0">
                <a:latin typeface="Calibri" charset="0"/>
                <a:ea typeface="宋体" charset="0"/>
              </a:rPr>
              <a:t>Ji</a:t>
            </a:r>
            <a:endParaRPr lang="en-US" altLang="zh-CN" sz="2000" dirty="0" smtClean="0">
              <a:latin typeface="Calibri" charset="0"/>
              <a:ea typeface="宋体" charset="0"/>
            </a:endParaRPr>
          </a:p>
          <a:p>
            <a:pPr marL="360000" indent="0">
              <a:spcBef>
                <a:spcPts val="0"/>
              </a:spcBef>
              <a:buNone/>
            </a:pPr>
            <a:r>
              <a:rPr lang="en-US" altLang="zh-CN" sz="2000" dirty="0" err="1" smtClean="0">
                <a:latin typeface="Calibri" charset="0"/>
                <a:ea typeface="宋体" charset="0"/>
              </a:rPr>
              <a:t>Jiaming</a:t>
            </a:r>
            <a:r>
              <a:rPr lang="en-US" altLang="zh-CN" sz="2000" dirty="0" smtClean="0">
                <a:latin typeface="Calibri" charset="0"/>
                <a:ea typeface="宋体" charset="0"/>
              </a:rPr>
              <a:t> </a:t>
            </a:r>
            <a:r>
              <a:rPr lang="en-US" altLang="zh-CN" sz="2000" dirty="0" err="1" smtClean="0">
                <a:latin typeface="Calibri" charset="0"/>
                <a:ea typeface="宋体" charset="0"/>
              </a:rPr>
              <a:t>Meng</a:t>
            </a:r>
            <a:endParaRPr lang="en-US" altLang="zh-CN" sz="2000" dirty="0">
              <a:latin typeface="Calibri" charset="0"/>
              <a:ea typeface="宋体" charset="0"/>
            </a:endParaRPr>
          </a:p>
          <a:p>
            <a:pPr marL="360000" indent="0">
              <a:spcBef>
                <a:spcPts val="0"/>
              </a:spcBef>
              <a:buNone/>
            </a:pPr>
            <a:r>
              <a:rPr lang="en-US" altLang="zh-CN" sz="2000" dirty="0">
                <a:latin typeface="Calibri" charset="0"/>
                <a:ea typeface="宋体" charset="0"/>
              </a:rPr>
              <a:t>Yan-</a:t>
            </a:r>
            <a:r>
              <a:rPr lang="en-US" altLang="zh-CN" sz="2000" dirty="0" err="1">
                <a:latin typeface="Calibri" charset="0"/>
                <a:ea typeface="宋体" charset="0"/>
              </a:rPr>
              <a:t>Jie</a:t>
            </a:r>
            <a:r>
              <a:rPr lang="en-US" altLang="zh-CN" sz="2000" dirty="0">
                <a:latin typeface="Calibri" charset="0"/>
                <a:ea typeface="宋体" charset="0"/>
              </a:rPr>
              <a:t> </a:t>
            </a:r>
            <a:r>
              <a:rPr lang="en-US" altLang="zh-CN" sz="2000" dirty="0" smtClean="0">
                <a:latin typeface="Calibri" charset="0"/>
                <a:ea typeface="宋体" charset="0"/>
              </a:rPr>
              <a:t>Wu</a:t>
            </a:r>
          </a:p>
          <a:p>
            <a:pPr marL="360000" indent="0">
              <a:spcBef>
                <a:spcPts val="0"/>
              </a:spcBef>
              <a:buNone/>
            </a:pPr>
            <a:endParaRPr lang="en-US" sz="2000" dirty="0">
              <a:latin typeface="Calibri" charset="0"/>
              <a:ea typeface="宋体" charset="0"/>
            </a:endParaRPr>
          </a:p>
        </p:txBody>
      </p:sp>
      <p:sp>
        <p:nvSpPr>
          <p:cNvPr id="82947" name="Rectangle 5"/>
          <p:cNvSpPr>
            <a:spLocks noGrp="1"/>
          </p:cNvSpPr>
          <p:nvPr>
            <p:ph type="body" sz="half" idx="2"/>
          </p:nvPr>
        </p:nvSpPr>
        <p:spPr>
          <a:xfrm>
            <a:off x="3186853" y="1239480"/>
            <a:ext cx="3035283" cy="6005944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 dirty="0" smtClean="0">
              <a:latin typeface="Calibri" charset="0"/>
              <a:ea typeface="宋体" charset="0"/>
            </a:endParaRPr>
          </a:p>
          <a:p>
            <a:pPr marL="0" indent="-432000">
              <a:spcBef>
                <a:spcPts val="0"/>
              </a:spcBef>
              <a:buNone/>
            </a:pPr>
            <a:endParaRPr lang="en-US" sz="2000" dirty="0" smtClean="0">
              <a:latin typeface="Calibri" charset="0"/>
              <a:ea typeface="宋体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Calibri" charset="0"/>
              <a:ea typeface="宋体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Calibri" charset="0"/>
              <a:ea typeface="宋体" charset="0"/>
            </a:endParaRPr>
          </a:p>
        </p:txBody>
      </p:sp>
      <p:sp>
        <p:nvSpPr>
          <p:cNvPr id="5" name="Rectangle 5"/>
          <p:cNvSpPr txBox="1">
            <a:spLocks/>
          </p:cNvSpPr>
          <p:nvPr/>
        </p:nvSpPr>
        <p:spPr bwMode="auto">
          <a:xfrm>
            <a:off x="4679504" y="980728"/>
            <a:ext cx="446449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000" b="1" dirty="0" smtClean="0">
                <a:latin typeface="Calibri" charset="0"/>
                <a:ea typeface="宋体" charset="0"/>
              </a:rPr>
              <a:t>Dr</a:t>
            </a:r>
            <a:r>
              <a:rPr lang="en-US" altLang="zh-CN" sz="2000" b="1" dirty="0">
                <a:latin typeface="Calibri" charset="0"/>
                <a:ea typeface="宋体" charset="0"/>
              </a:rPr>
              <a:t>. </a:t>
            </a:r>
            <a:r>
              <a:rPr lang="en-US" altLang="zh-CN" sz="2000" b="1" dirty="0" err="1">
                <a:latin typeface="Calibri" charset="0"/>
                <a:ea typeface="宋体" charset="0"/>
              </a:rPr>
              <a:t>Keqiong</a:t>
            </a:r>
            <a:r>
              <a:rPr lang="en-US" altLang="zh-CN" sz="2000" b="1" dirty="0">
                <a:latin typeface="Calibri" charset="0"/>
                <a:ea typeface="宋体" charset="0"/>
              </a:rPr>
              <a:t> Ye, IBP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en-US" altLang="zh-CN" sz="2000" dirty="0" err="1">
                <a:latin typeface="Calibri" charset="0"/>
                <a:ea typeface="宋体" charset="0"/>
              </a:rPr>
              <a:t>Shoucai</a:t>
            </a:r>
            <a:r>
              <a:rPr lang="en-US" altLang="zh-CN" sz="2000" dirty="0">
                <a:latin typeface="Calibri" charset="0"/>
                <a:ea typeface="宋体" charset="0"/>
              </a:rPr>
              <a:t> </a:t>
            </a:r>
            <a:r>
              <a:rPr lang="en-US" altLang="zh-CN" sz="2000" dirty="0" smtClean="0">
                <a:latin typeface="Calibri" charset="0"/>
                <a:ea typeface="宋体" charset="0"/>
              </a:rPr>
              <a:t>Ma</a:t>
            </a:r>
          </a:p>
          <a:p>
            <a:pPr marL="360000" indent="0">
              <a:spcBef>
                <a:spcPts val="0"/>
              </a:spcBef>
              <a:buNone/>
            </a:pPr>
            <a:endParaRPr lang="en-US" sz="2000" dirty="0">
              <a:latin typeface="Calibri" charset="0"/>
              <a:ea typeface="宋体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Calibri" charset="0"/>
                <a:ea typeface="宋体" charset="0"/>
              </a:rPr>
              <a:t>Dr. </a:t>
            </a:r>
            <a:r>
              <a:rPr lang="en-US" sz="2000" b="1" dirty="0" err="1" smtClean="0">
                <a:latin typeface="Calibri" charset="0"/>
                <a:ea typeface="宋体" charset="0"/>
              </a:rPr>
              <a:t>Ning</a:t>
            </a:r>
            <a:r>
              <a:rPr lang="en-US" sz="2000" b="1" dirty="0" smtClean="0">
                <a:latin typeface="Calibri" charset="0"/>
                <a:ea typeface="宋体" charset="0"/>
              </a:rPr>
              <a:t> </a:t>
            </a:r>
            <a:r>
              <a:rPr lang="en-US" sz="2000" b="1" dirty="0" err="1" smtClean="0">
                <a:latin typeface="Calibri" charset="0"/>
                <a:ea typeface="宋体" charset="0"/>
              </a:rPr>
              <a:t>Gao</a:t>
            </a:r>
            <a:r>
              <a:rPr lang="en-US" sz="2000" b="1" dirty="0" smtClean="0">
                <a:latin typeface="Calibri" charset="0"/>
                <a:ea typeface="宋体" charset="0"/>
              </a:rPr>
              <a:t> ,</a:t>
            </a:r>
            <a:r>
              <a:rPr lang="en-US" altLang="zh-CN" sz="2000" b="1" dirty="0" smtClean="0">
                <a:latin typeface="Calibri" charset="0"/>
                <a:ea typeface="宋体" charset="0"/>
              </a:rPr>
              <a:t>Tsinghua</a:t>
            </a:r>
            <a:r>
              <a:rPr lang="zh-CN" altLang="en-US" sz="2000" b="1" dirty="0" smtClean="0">
                <a:latin typeface="Calibri" charset="0"/>
                <a:ea typeface="宋体" charset="0"/>
              </a:rPr>
              <a:t> </a:t>
            </a:r>
            <a:r>
              <a:rPr lang="en-US" altLang="zh-CN" sz="2000" b="1" dirty="0">
                <a:latin typeface="Calibri" charset="0"/>
                <a:ea typeface="宋体" charset="0"/>
              </a:rPr>
              <a:t>Univ.</a:t>
            </a:r>
            <a:endParaRPr lang="en-US" altLang="zh-CN" sz="2000" b="1" dirty="0" smtClean="0">
              <a:latin typeface="Calibri" charset="0"/>
              <a:ea typeface="宋体" charset="0"/>
            </a:endParaRPr>
          </a:p>
          <a:p>
            <a:pPr marL="360000" indent="0">
              <a:lnSpc>
                <a:spcPct val="90000"/>
              </a:lnSpc>
              <a:buNone/>
            </a:pPr>
            <a:r>
              <a:rPr lang="en-US" altLang="zh-CN" sz="2000" dirty="0" err="1" smtClean="0">
                <a:latin typeface="Calibri" charset="0"/>
                <a:ea typeface="宋体" charset="0"/>
              </a:rPr>
              <a:t>Chengying</a:t>
            </a:r>
            <a:r>
              <a:rPr lang="en-US" altLang="zh-CN" sz="2000" dirty="0" smtClean="0">
                <a:latin typeface="Calibri" charset="0"/>
                <a:ea typeface="宋体" charset="0"/>
              </a:rPr>
              <a:t> Ma</a:t>
            </a:r>
          </a:p>
          <a:p>
            <a:pPr marL="360000" indent="0">
              <a:lnSpc>
                <a:spcPct val="90000"/>
              </a:lnSpc>
              <a:buNone/>
            </a:pPr>
            <a:r>
              <a:rPr lang="en-US" altLang="zh-CN" sz="2000" dirty="0" err="1" smtClean="0">
                <a:latin typeface="Calibri" charset="0"/>
                <a:ea typeface="宋体" charset="0"/>
              </a:rPr>
              <a:t>Boya</a:t>
            </a:r>
            <a:r>
              <a:rPr lang="en-US" altLang="zh-CN" sz="2000" dirty="0" smtClean="0">
                <a:latin typeface="Calibri" charset="0"/>
                <a:ea typeface="宋体" charset="0"/>
              </a:rPr>
              <a:t> </a:t>
            </a:r>
            <a:r>
              <a:rPr lang="en-US" altLang="zh-CN" sz="2000" dirty="0" err="1" smtClean="0">
                <a:latin typeface="Calibri" charset="0"/>
                <a:ea typeface="宋体" charset="0"/>
              </a:rPr>
              <a:t>Feng</a:t>
            </a:r>
            <a:endParaRPr lang="en-US" altLang="zh-CN" sz="2000" dirty="0" smtClean="0">
              <a:latin typeface="Calibri" charset="0"/>
              <a:ea typeface="宋体" charset="0"/>
            </a:endParaRPr>
          </a:p>
          <a:p>
            <a:pPr marL="360000" indent="0">
              <a:lnSpc>
                <a:spcPct val="90000"/>
              </a:lnSpc>
              <a:buNone/>
            </a:pPr>
            <a:endParaRPr lang="en-US" altLang="zh-CN" sz="2000" dirty="0">
              <a:latin typeface="Calibri" charset="0"/>
              <a:ea typeface="宋体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000" b="1" dirty="0">
                <a:latin typeface="Calibri" charset="0"/>
                <a:ea typeface="宋体" charset="0"/>
              </a:rPr>
              <a:t>Dr. Hong-Wei </a:t>
            </a:r>
            <a:r>
              <a:rPr lang="en-US" altLang="zh-CN" sz="2000" b="1" dirty="0" smtClean="0">
                <a:latin typeface="Calibri" charset="0"/>
                <a:ea typeface="宋体" charset="0"/>
              </a:rPr>
              <a:t>Wang, Tsinghua</a:t>
            </a:r>
            <a:r>
              <a:rPr lang="zh-CN" altLang="en-US" sz="2000" b="1" dirty="0" smtClean="0">
                <a:latin typeface="Calibri" charset="0"/>
                <a:ea typeface="宋体" charset="0"/>
              </a:rPr>
              <a:t> </a:t>
            </a:r>
            <a:r>
              <a:rPr lang="en-US" altLang="zh-CN" sz="2000" b="1" dirty="0">
                <a:latin typeface="Calibri" charset="0"/>
                <a:ea typeface="宋体" charset="0"/>
              </a:rPr>
              <a:t>Univ.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en-US" altLang="zh-CN" sz="2000" dirty="0" err="1">
                <a:latin typeface="Calibri" charset="0"/>
                <a:ea typeface="宋体" charset="0"/>
              </a:rPr>
              <a:t>Junjie</a:t>
            </a:r>
            <a:r>
              <a:rPr lang="en-US" altLang="zh-CN" sz="2000" dirty="0">
                <a:latin typeface="Calibri" charset="0"/>
                <a:ea typeface="宋体" charset="0"/>
              </a:rPr>
              <a:t> </a:t>
            </a:r>
            <a:r>
              <a:rPr lang="en-US" altLang="zh-CN" sz="2000" dirty="0" smtClean="0">
                <a:latin typeface="Calibri" charset="0"/>
                <a:ea typeface="宋体" charset="0"/>
              </a:rPr>
              <a:t>Liu</a:t>
            </a:r>
          </a:p>
          <a:p>
            <a:pPr marL="360000" indent="0">
              <a:spcBef>
                <a:spcPts val="0"/>
              </a:spcBef>
              <a:buNone/>
            </a:pPr>
            <a:endParaRPr lang="en-US" altLang="zh-CN" sz="2000" b="1" dirty="0">
              <a:latin typeface="Calibri" charset="0"/>
              <a:ea typeface="宋体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000" b="1" dirty="0" smtClean="0">
                <a:latin typeface="Calibri" charset="0"/>
                <a:ea typeface="宋体" charset="0"/>
              </a:rPr>
              <a:t>Dr. </a:t>
            </a:r>
            <a:r>
              <a:rPr lang="en-US" altLang="zh-CN" sz="2000" b="1" dirty="0" err="1" smtClean="0">
                <a:latin typeface="Calibri" charset="0"/>
                <a:ea typeface="宋体" charset="0"/>
              </a:rPr>
              <a:t>Niu</a:t>
            </a:r>
            <a:r>
              <a:rPr lang="en-US" altLang="zh-CN" sz="2000" b="1" dirty="0" smtClean="0">
                <a:latin typeface="Calibri" charset="0"/>
                <a:ea typeface="宋体" charset="0"/>
              </a:rPr>
              <a:t> </a:t>
            </a:r>
            <a:r>
              <a:rPr lang="en-US" altLang="zh-CN" sz="2000" b="1" dirty="0">
                <a:latin typeface="Calibri" charset="0"/>
                <a:ea typeface="宋体" charset="0"/>
              </a:rPr>
              <a:t>Huang, NIBS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en-US" altLang="zh-CN" sz="2000" dirty="0">
                <a:latin typeface="Calibri" charset="0"/>
                <a:ea typeface="宋体" charset="0"/>
              </a:rPr>
              <a:t>Yao </a:t>
            </a:r>
            <a:r>
              <a:rPr lang="en-US" altLang="zh-CN" sz="2000" dirty="0" smtClean="0">
                <a:latin typeface="Calibri" charset="0"/>
                <a:ea typeface="宋体" charset="0"/>
              </a:rPr>
              <a:t>Wu</a:t>
            </a:r>
          </a:p>
          <a:p>
            <a:pPr marL="360000" indent="0">
              <a:spcBef>
                <a:spcPts val="0"/>
              </a:spcBef>
              <a:buNone/>
            </a:pPr>
            <a:endParaRPr lang="en-US" altLang="zh-CN" sz="2000" b="1" dirty="0">
              <a:latin typeface="Calibri" charset="0"/>
              <a:ea typeface="宋体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000" b="1" dirty="0" smtClean="0">
                <a:latin typeface="Calibri" charset="0"/>
                <a:ea typeface="宋体" charset="0"/>
              </a:rPr>
              <a:t>Dr. Li</a:t>
            </a:r>
            <a:r>
              <a:rPr lang="en-US" altLang="zh-CN" sz="2000" b="1" dirty="0">
                <a:latin typeface="Calibri" charset="0"/>
                <a:ea typeface="宋体" charset="0"/>
              </a:rPr>
              <a:t>-Lin Du, NIBS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en-US" altLang="zh-CN" sz="2000" dirty="0" err="1">
                <a:latin typeface="Calibri" charset="0"/>
                <a:ea typeface="宋体" charset="0"/>
              </a:rPr>
              <a:t>Xiaoman</a:t>
            </a:r>
            <a:r>
              <a:rPr lang="en-US" altLang="zh-CN" sz="2000" dirty="0">
                <a:latin typeface="Calibri" charset="0"/>
                <a:ea typeface="宋体" charset="0"/>
              </a:rPr>
              <a:t> </a:t>
            </a:r>
            <a:r>
              <a:rPr lang="en-US" altLang="zh-CN" sz="2000" dirty="0" smtClean="0">
                <a:latin typeface="Calibri" charset="0"/>
                <a:ea typeface="宋体" charset="0"/>
              </a:rPr>
              <a:t>Liu</a:t>
            </a:r>
          </a:p>
          <a:p>
            <a:pPr marL="360000" indent="0">
              <a:spcBef>
                <a:spcPts val="0"/>
              </a:spcBef>
              <a:buNone/>
            </a:pPr>
            <a:endParaRPr lang="en-US" altLang="zh-CN" sz="2000" b="1" dirty="0">
              <a:latin typeface="Calibri" charset="0"/>
              <a:ea typeface="宋体" charset="0"/>
            </a:endParaRPr>
          </a:p>
          <a:p>
            <a:pPr>
              <a:spcBef>
                <a:spcPts val="0"/>
              </a:spcBef>
            </a:pPr>
            <a:r>
              <a:rPr lang="en-US" altLang="zh-CN" sz="2000" b="1" dirty="0" smtClean="0">
                <a:latin typeface="Calibri" charset="0"/>
                <a:ea typeface="宋体" charset="0"/>
              </a:rPr>
              <a:t>Dr. She </a:t>
            </a:r>
            <a:r>
              <a:rPr lang="en-US" altLang="zh-CN" sz="2000" b="1" dirty="0">
                <a:latin typeface="Calibri" charset="0"/>
                <a:ea typeface="宋体" charset="0"/>
              </a:rPr>
              <a:t>Chen, NIBS</a:t>
            </a:r>
            <a:endParaRPr lang="en-US" altLang="zh-CN" sz="2000" b="1" dirty="0" smtClean="0">
              <a:latin typeface="Calibri" charset="0"/>
              <a:ea typeface="宋体" charset="0"/>
            </a:endParaRPr>
          </a:p>
          <a:p>
            <a:pPr>
              <a:lnSpc>
                <a:spcPct val="90000"/>
              </a:lnSpc>
            </a:pPr>
            <a:endParaRPr lang="en-US" sz="2000" b="1" dirty="0" smtClean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80788"/>
      </p:ext>
    </p:extLst>
  </p:cSld>
  <p:clrMapOvr>
    <a:masterClrMapping/>
  </p:clrMapOvr>
  <p:transition xmlns:p14="http://schemas.microsoft.com/office/powerpoint/2010/main" advTm="3167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5004048" y="-99392"/>
            <a:ext cx="3960440" cy="1944216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cs typeface="+mj-cs"/>
              </a:rPr>
              <a:t>Cross</a:t>
            </a:r>
            <a:r>
              <a:rPr lang="en-US" altLang="zh-CN" sz="3600" b="1" dirty="0">
                <a:solidFill>
                  <a:srgbClr val="0070C0"/>
                </a:solidFill>
                <a:cs typeface="+mj-cs"/>
              </a:rPr>
              <a:t>-linking </a:t>
            </a:r>
            <a:r>
              <a:rPr lang="en-US" altLang="zh-CN" sz="3600" b="1" dirty="0" smtClean="0">
                <a:solidFill>
                  <a:srgbClr val="0070C0"/>
                </a:solidFill>
                <a:cs typeface="+mj-cs"/>
              </a:rPr>
              <a:t>Studies</a:t>
            </a:r>
            <a:r>
              <a:rPr lang="zh-CN" altLang="en-US" sz="3600" b="1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en-US" altLang="zh-CN" sz="3600" b="1" dirty="0" smtClean="0">
                <a:solidFill>
                  <a:srgbClr val="0070C0"/>
                </a:solidFill>
                <a:cs typeface="+mj-cs"/>
              </a:rPr>
              <a:t>in</a:t>
            </a:r>
            <a:r>
              <a:rPr lang="zh-CN" altLang="en-US" sz="3600" b="1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en-US" altLang="zh-CN" sz="3600" b="1" dirty="0" smtClean="0">
                <a:solidFill>
                  <a:srgbClr val="0070C0"/>
                </a:solidFill>
                <a:cs typeface="+mj-cs"/>
              </a:rPr>
              <a:t>Dong</a:t>
            </a:r>
            <a:r>
              <a:rPr lang="zh-CN" altLang="en-US" sz="3600" b="1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en-US" altLang="zh-CN" sz="3600" b="1" dirty="0" smtClean="0">
                <a:solidFill>
                  <a:srgbClr val="0070C0"/>
                </a:solidFill>
                <a:cs typeface="+mj-cs"/>
              </a:rPr>
              <a:t>Lab</a:t>
            </a:r>
            <a:endParaRPr lang="en-US" altLang="zh-CN" sz="3600" b="1" dirty="0">
              <a:solidFill>
                <a:srgbClr val="0070C0"/>
              </a:solidFill>
              <a:cs typeface="+mj-cs"/>
            </a:endParaRPr>
          </a:p>
        </p:txBody>
      </p:sp>
      <p:grpSp>
        <p:nvGrpSpPr>
          <p:cNvPr id="11" name="组 10"/>
          <p:cNvGrpSpPr/>
          <p:nvPr/>
        </p:nvGrpSpPr>
        <p:grpSpPr>
          <a:xfrm>
            <a:off x="-36512" y="6280"/>
            <a:ext cx="4618848" cy="3710752"/>
            <a:chOff x="-36512" y="6280"/>
            <a:chExt cx="4618848" cy="371075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/>
            <a:srcRect r="2188"/>
            <a:stretch/>
          </p:blipFill>
          <p:spPr>
            <a:xfrm>
              <a:off x="35496" y="6280"/>
              <a:ext cx="4546840" cy="27026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6"/>
            <p:cNvSpPr/>
            <p:nvPr/>
          </p:nvSpPr>
          <p:spPr>
            <a:xfrm>
              <a:off x="-36512" y="2762925"/>
              <a:ext cx="446449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Yang B</a:t>
              </a:r>
              <a:r>
                <a:rPr lang="en-US" sz="1400" b="1" baseline="30000" dirty="0"/>
                <a:t>†</a:t>
              </a:r>
              <a:r>
                <a:rPr lang="en-US" sz="1400" b="1" dirty="0"/>
                <a:t>, Wu YJ</a:t>
              </a:r>
              <a:r>
                <a:rPr lang="en-US" sz="1400" b="1" baseline="30000" dirty="0"/>
                <a:t>†</a:t>
              </a:r>
              <a:r>
                <a:rPr lang="en-US" sz="1400" b="1" dirty="0"/>
                <a:t>, Zhu M</a:t>
              </a:r>
              <a:r>
                <a:rPr lang="en-US" sz="1400" b="1" baseline="30000" dirty="0"/>
                <a:t>†</a:t>
              </a:r>
              <a:r>
                <a:rPr lang="en-US" sz="1400" b="1" dirty="0"/>
                <a:t>, Fan SB</a:t>
              </a:r>
              <a:r>
                <a:rPr lang="en-US" sz="1400" b="1" baseline="30000" dirty="0" smtClean="0"/>
                <a:t>†</a:t>
              </a:r>
              <a:r>
                <a:rPr lang="en-US" sz="1400" b="1" dirty="0" smtClean="0"/>
                <a:t> </a:t>
              </a:r>
              <a:r>
                <a:rPr lang="en-US" sz="1400" b="1" i="1" dirty="0" smtClean="0"/>
                <a:t>et al</a:t>
              </a:r>
              <a:r>
                <a:rPr lang="en-US" sz="1400" b="1" i="1" dirty="0"/>
                <a:t>. </a:t>
              </a:r>
              <a:r>
                <a:rPr lang="en-US" sz="1400" b="1" dirty="0"/>
                <a:t>Identification of cross</a:t>
              </a:r>
              <a:r>
                <a:rPr lang="en-US" sz="1400" b="1" dirty="0" smtClean="0"/>
                <a:t>-linked</a:t>
              </a:r>
              <a:r>
                <a:rPr lang="zh-CN" altLang="en-US" sz="1400" b="1" dirty="0" smtClean="0"/>
                <a:t> </a:t>
              </a:r>
              <a:r>
                <a:rPr lang="en-US" sz="1400" b="1" dirty="0" smtClean="0"/>
                <a:t>peptides </a:t>
              </a:r>
              <a:r>
                <a:rPr lang="en-US" sz="1400" b="1" dirty="0"/>
                <a:t>from </a:t>
              </a:r>
              <a:r>
                <a:rPr lang="en-US" sz="1400" b="1" dirty="0" smtClean="0"/>
                <a:t>complex samples</a:t>
              </a:r>
              <a:r>
                <a:rPr lang="en-US" altLang="zh-CN" sz="1400" b="1" i="1" dirty="0" smtClean="0"/>
                <a:t>.</a:t>
              </a:r>
              <a:r>
                <a:rPr lang="en-US" sz="1400" b="1" i="1" dirty="0" smtClean="0"/>
                <a:t> </a:t>
              </a:r>
              <a:endParaRPr lang="en-US" sz="1400" b="1" i="1" dirty="0"/>
            </a:p>
            <a:p>
              <a:pPr algn="ctr"/>
              <a:r>
                <a:rPr lang="en-US" sz="1400" b="1" i="1" dirty="0" smtClean="0"/>
                <a:t> Nature Methods</a:t>
              </a:r>
              <a:r>
                <a:rPr lang="en-US" altLang="zh-CN" sz="1400" b="1" i="1" dirty="0" smtClean="0"/>
                <a:t>,</a:t>
              </a:r>
              <a:r>
                <a:rPr lang="en-US" sz="1400" b="1" dirty="0" smtClean="0"/>
                <a:t> 2012</a:t>
              </a:r>
              <a:r>
                <a:rPr lang="zh-CN" altLang="en-US" sz="1400" b="1" dirty="0"/>
                <a:t> </a:t>
              </a:r>
              <a:endParaRPr lang="en-US" altLang="zh-CN" sz="1400" b="1" dirty="0" smtClean="0"/>
            </a:p>
            <a:p>
              <a:pPr algn="ctr"/>
              <a:r>
                <a:rPr lang="en-US" sz="1400" b="1" dirty="0" smtClean="0"/>
                <a:t>(collaboration with </a:t>
              </a:r>
              <a:r>
                <a:rPr lang="en-US" sz="1400" b="1" dirty="0"/>
                <a:t>the </a:t>
              </a:r>
              <a:r>
                <a:rPr lang="en-US" sz="1400" b="1" dirty="0" err="1"/>
                <a:t>pFind</a:t>
              </a:r>
              <a:r>
                <a:rPr lang="en-US" sz="1400" b="1" dirty="0"/>
                <a:t> </a:t>
              </a:r>
              <a:r>
                <a:rPr lang="en-US" sz="1400" b="1" dirty="0" smtClean="0"/>
                <a:t>group</a:t>
              </a:r>
              <a:r>
                <a:rPr lang="en-US" altLang="zh-CN" sz="1400" b="1" dirty="0"/>
                <a:t>, ICT, CAS</a:t>
              </a:r>
              <a:r>
                <a:rPr lang="en-US" sz="1400" b="1" dirty="0" smtClean="0"/>
                <a:t>) </a:t>
              </a:r>
              <a:endParaRPr lang="en-US" sz="1400" b="1" dirty="0"/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2483768" y="1893306"/>
            <a:ext cx="4104456" cy="3695934"/>
            <a:chOff x="2339752" y="1868350"/>
            <a:chExt cx="4104456" cy="3695934"/>
          </a:xfrm>
        </p:grpSpPr>
        <p:sp>
          <p:nvSpPr>
            <p:cNvPr id="9" name="Rectangle 6"/>
            <p:cNvSpPr/>
            <p:nvPr/>
          </p:nvSpPr>
          <p:spPr>
            <a:xfrm>
              <a:off x="2339752" y="4610177"/>
              <a:ext cx="41044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 smtClean="0"/>
                <a:t>Lu</a:t>
              </a:r>
              <a:r>
                <a:rPr lang="zh-CN" altLang="en-US" sz="1400" b="1" dirty="0" smtClean="0"/>
                <a:t> </a:t>
              </a:r>
              <a:r>
                <a:rPr lang="en-US" altLang="zh-CN" sz="1400" b="1" dirty="0" smtClean="0"/>
                <a:t>S</a:t>
              </a:r>
              <a:r>
                <a:rPr lang="en-US" altLang="zh-CN" sz="1400" b="1" baseline="30000" dirty="0" smtClean="0"/>
                <a:t>†</a:t>
              </a:r>
              <a:r>
                <a:rPr lang="en-US" altLang="zh-CN" sz="1400" b="1" dirty="0" smtClean="0"/>
                <a:t>,</a:t>
              </a:r>
              <a:r>
                <a:rPr lang="zh-CN" altLang="en-US" sz="1400" b="1" dirty="0" smtClean="0"/>
                <a:t> </a:t>
              </a:r>
              <a:r>
                <a:rPr lang="en-US" altLang="zh-CN" sz="1400" b="1" dirty="0"/>
                <a:t>Fan SB</a:t>
              </a:r>
              <a:r>
                <a:rPr lang="en-US" altLang="zh-CN" sz="1400" b="1" baseline="30000" dirty="0"/>
                <a:t>†</a:t>
              </a:r>
              <a:r>
                <a:rPr lang="en-US" altLang="zh-CN" sz="1400" b="1" dirty="0"/>
                <a:t>, </a:t>
              </a:r>
              <a:r>
                <a:rPr lang="en-US" sz="1400" b="1" dirty="0" smtClean="0"/>
                <a:t>Yang </a:t>
              </a:r>
              <a:r>
                <a:rPr lang="en-US" sz="1400" b="1" dirty="0"/>
                <a:t>B</a:t>
              </a:r>
              <a:r>
                <a:rPr lang="en-US" sz="1400" b="1" baseline="30000" dirty="0" smtClean="0"/>
                <a:t>†</a:t>
              </a:r>
              <a:r>
                <a:rPr lang="en-US" sz="1400" b="1" dirty="0" smtClean="0"/>
                <a:t> </a:t>
              </a:r>
              <a:r>
                <a:rPr lang="en-US" sz="1400" b="1" i="1" dirty="0" smtClean="0"/>
                <a:t>et al</a:t>
              </a:r>
              <a:r>
                <a:rPr lang="en-US" sz="1400" b="1" i="1" dirty="0"/>
                <a:t>. </a:t>
              </a:r>
              <a:r>
                <a:rPr lang="en-US" sz="1400" b="1" dirty="0"/>
                <a:t>M</a:t>
              </a:r>
              <a:r>
                <a:rPr lang="en-US" sz="1400" b="1" dirty="0" smtClean="0"/>
                <a:t>apping </a:t>
              </a:r>
              <a:r>
                <a:rPr lang="en-US" sz="1400" b="1" dirty="0"/>
                <a:t>native disulfide bonds at a proteome </a:t>
              </a:r>
              <a:r>
                <a:rPr lang="en-US" sz="1400" b="1" dirty="0" smtClean="0"/>
                <a:t>scale</a:t>
              </a:r>
              <a:r>
                <a:rPr lang="en-US" altLang="zh-CN" sz="1400" b="1" i="1" dirty="0" smtClean="0"/>
                <a:t>.</a:t>
              </a:r>
              <a:r>
                <a:rPr lang="en-US" sz="1400" b="1" i="1" dirty="0" smtClean="0"/>
                <a:t> </a:t>
              </a:r>
              <a:endParaRPr lang="en-US" sz="1400" b="1" i="1" dirty="0"/>
            </a:p>
            <a:p>
              <a:pPr algn="ctr"/>
              <a:r>
                <a:rPr lang="en-US" sz="1400" b="1" i="1" dirty="0" smtClean="0"/>
                <a:t> Nature Methods</a:t>
              </a:r>
              <a:r>
                <a:rPr lang="en-US" altLang="zh-CN" sz="1400" b="1" i="1" dirty="0" smtClean="0"/>
                <a:t>,</a:t>
              </a:r>
              <a:r>
                <a:rPr lang="en-US" sz="1400" b="1" dirty="0" smtClean="0"/>
                <a:t> 201</a:t>
              </a:r>
              <a:r>
                <a:rPr lang="en-US" altLang="zh-CN" sz="1400" b="1" dirty="0" smtClean="0"/>
                <a:t>5</a:t>
              </a:r>
              <a:r>
                <a:rPr lang="zh-CN" altLang="en-US" sz="1400" b="1" dirty="0" smtClean="0"/>
                <a:t> </a:t>
              </a:r>
              <a:endParaRPr lang="en-US" altLang="zh-CN" sz="1400" b="1" dirty="0" smtClean="0"/>
            </a:p>
            <a:p>
              <a:pPr algn="ctr"/>
              <a:r>
                <a:rPr lang="en-US" sz="1400" b="1" dirty="0" smtClean="0"/>
                <a:t>(collaboration with </a:t>
              </a:r>
              <a:r>
                <a:rPr lang="en-US" sz="1400" b="1" dirty="0"/>
                <a:t>the </a:t>
              </a:r>
              <a:r>
                <a:rPr lang="en-US" sz="1400" b="1" dirty="0" err="1"/>
                <a:t>pFind</a:t>
              </a:r>
              <a:r>
                <a:rPr lang="en-US" sz="1400" b="1" dirty="0"/>
                <a:t> </a:t>
              </a:r>
              <a:r>
                <a:rPr lang="en-US" sz="1400" b="1" dirty="0" smtClean="0"/>
                <a:t>group</a:t>
              </a:r>
              <a:r>
                <a:rPr lang="en-US" altLang="zh-CN" sz="1400" b="1" dirty="0"/>
                <a:t>, ICT, CAS</a:t>
              </a:r>
              <a:r>
                <a:rPr lang="en-US" sz="1400" b="1" dirty="0" smtClean="0"/>
                <a:t>) </a:t>
              </a:r>
              <a:endParaRPr lang="en-US" sz="1400" b="1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760" y="1868350"/>
              <a:ext cx="4029167" cy="27127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" name="组 2"/>
          <p:cNvGrpSpPr/>
          <p:nvPr/>
        </p:nvGrpSpPr>
        <p:grpSpPr>
          <a:xfrm>
            <a:off x="4716016" y="3212976"/>
            <a:ext cx="4464496" cy="3690992"/>
            <a:chOff x="4716016" y="3212976"/>
            <a:chExt cx="4464496" cy="369099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2346" y="3212976"/>
              <a:ext cx="3258126" cy="29636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ctangle 6"/>
            <p:cNvSpPr/>
            <p:nvPr/>
          </p:nvSpPr>
          <p:spPr>
            <a:xfrm>
              <a:off x="4716016" y="6165304"/>
              <a:ext cx="446449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Ding</a:t>
              </a:r>
              <a:r>
                <a:rPr lang="zh-CN" altLang="en-US" sz="1400" b="1" dirty="0" smtClean="0"/>
                <a:t> </a:t>
              </a:r>
              <a:r>
                <a:rPr lang="en-US" altLang="zh-CN" sz="1400" b="1" dirty="0" smtClean="0"/>
                <a:t>YH</a:t>
              </a:r>
              <a:r>
                <a:rPr lang="en-US" sz="1400" b="1" dirty="0" smtClean="0"/>
                <a:t> </a:t>
              </a:r>
              <a:r>
                <a:rPr lang="en-US" sz="1400" b="1" i="1" dirty="0" smtClean="0"/>
                <a:t>et al</a:t>
              </a:r>
              <a:r>
                <a:rPr lang="en-US" sz="1400" b="1" i="1" dirty="0"/>
                <a:t>. </a:t>
              </a:r>
              <a:r>
                <a:rPr lang="en-US" altLang="zh-CN" sz="1400" b="1" dirty="0"/>
                <a:t>Increasing the d</a:t>
              </a:r>
              <a:r>
                <a:rPr lang="en-US" altLang="zh-CN" sz="1400" b="1" dirty="0" smtClean="0"/>
                <a:t>epth </a:t>
              </a:r>
              <a:r>
                <a:rPr lang="en-US" altLang="zh-CN" sz="1400" b="1" dirty="0"/>
                <a:t>of </a:t>
              </a:r>
              <a:r>
                <a:rPr lang="en-US" altLang="zh-CN" sz="1400" b="1" dirty="0" smtClean="0"/>
                <a:t>mass-spectrometry-based</a:t>
              </a:r>
              <a:r>
                <a:rPr lang="zh-CN" altLang="en-US" sz="1400" b="1" dirty="0" smtClean="0"/>
                <a:t> </a:t>
              </a:r>
              <a:r>
                <a:rPr lang="en-US" altLang="zh-CN" sz="1400" b="1" dirty="0" smtClean="0"/>
                <a:t>structural analysis </a:t>
              </a:r>
              <a:r>
                <a:rPr lang="en-US" altLang="zh-CN" sz="1400" b="1" dirty="0"/>
                <a:t>of </a:t>
              </a:r>
              <a:r>
                <a:rPr lang="en-US" altLang="zh-CN" sz="1400" b="1" dirty="0" smtClean="0"/>
                <a:t>protein complexes </a:t>
              </a:r>
              <a:r>
                <a:rPr lang="en-US" altLang="zh-CN" sz="1400" b="1" dirty="0"/>
                <a:t>through the </a:t>
              </a:r>
              <a:r>
                <a:rPr lang="en-US" altLang="zh-CN" sz="1400" b="1" dirty="0" smtClean="0"/>
                <a:t>use of</a:t>
              </a:r>
              <a:r>
                <a:rPr lang="zh-CN" altLang="en-US" sz="1400" b="1" dirty="0" smtClean="0"/>
                <a:t> </a:t>
              </a:r>
              <a:r>
                <a:rPr lang="en-US" altLang="zh-CN" sz="1400" b="1" dirty="0" smtClean="0"/>
                <a:t>multiple cross</a:t>
              </a:r>
              <a:r>
                <a:rPr lang="en-US" altLang="zh-CN" sz="1400" b="1" dirty="0"/>
                <a:t>-</a:t>
              </a:r>
              <a:r>
                <a:rPr lang="en-US" altLang="zh-CN" sz="1400" b="1" dirty="0" smtClean="0"/>
                <a:t>Linkers.</a:t>
              </a:r>
              <a:r>
                <a:rPr lang="en-US" sz="1400" b="1" i="1" dirty="0" smtClean="0"/>
                <a:t> Anal</a:t>
              </a:r>
              <a:r>
                <a:rPr lang="zh-CN" altLang="en-US" sz="1400" b="1" i="1" dirty="0" smtClean="0"/>
                <a:t> </a:t>
              </a:r>
              <a:r>
                <a:rPr lang="en-US" altLang="zh-CN" sz="1400" b="1" i="1" dirty="0" err="1" smtClean="0"/>
                <a:t>Chem</a:t>
              </a:r>
              <a:r>
                <a:rPr lang="en-US" altLang="zh-CN" sz="1400" b="1" i="1" dirty="0" smtClean="0"/>
                <a:t>,</a:t>
              </a:r>
              <a:r>
                <a:rPr lang="en-US" sz="1400" b="1" dirty="0" smtClean="0"/>
                <a:t> 2016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9453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>
          <a:xfrm>
            <a:off x="457200" y="204800"/>
            <a:ext cx="8229600" cy="836613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0070C0"/>
                </a:solidFill>
              </a:rPr>
              <a:t>Advantages of </a:t>
            </a:r>
            <a:r>
              <a:rPr lang="en-US" altLang="zh-CN" b="1" err="1" smtClean="0">
                <a:solidFill>
                  <a:srgbClr val="0070C0"/>
                </a:solidFill>
              </a:rPr>
              <a:t>CXMS</a:t>
            </a:r>
            <a:endParaRPr lang="zh-CN" altLang="en-US" b="1" smtClean="0">
              <a:solidFill>
                <a:srgbClr val="0070C0"/>
              </a:solidFill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5148064" y="3299500"/>
            <a:ext cx="37543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</a:rPr>
              <a:t>identify direct binding proteins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</a:rPr>
              <a:t>map binding interfaces</a:t>
            </a:r>
          </a:p>
        </p:txBody>
      </p:sp>
      <p:sp>
        <p:nvSpPr>
          <p:cNvPr id="7" name="矩形 41"/>
          <p:cNvSpPr>
            <a:spLocks noChangeArrowheads="1"/>
          </p:cNvSpPr>
          <p:nvPr/>
        </p:nvSpPr>
        <p:spPr bwMode="auto">
          <a:xfrm>
            <a:off x="391438" y="1120209"/>
            <a:ext cx="836112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/>
              <a:t>(1) Identify direct and detailed protein-protein interactions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bg1">
                    <a:lumMod val="85000"/>
                  </a:schemeClr>
                </a:solidFill>
              </a:rPr>
              <a:t>(2) Provide distance restraints for structures</a:t>
            </a:r>
            <a:r>
              <a:rPr lang="zh-CN" alt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sz="2400" b="1" dirty="0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zh-CN" alt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sz="2400" b="1" dirty="0" smtClean="0">
                <a:solidFill>
                  <a:schemeClr val="bg1">
                    <a:lumMod val="85000"/>
                  </a:schemeClr>
                </a:solidFill>
              </a:rPr>
              <a:t>protein and protein complex</a:t>
            </a:r>
            <a:endParaRPr lang="zh-CN" alt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3" name="组 12"/>
          <p:cNvGrpSpPr/>
          <p:nvPr/>
        </p:nvGrpSpPr>
        <p:grpSpPr>
          <a:xfrm>
            <a:off x="539552" y="2348880"/>
            <a:ext cx="4320480" cy="3960440"/>
            <a:chOff x="827584" y="2627620"/>
            <a:chExt cx="4320480" cy="3960440"/>
          </a:xfrm>
        </p:grpSpPr>
        <p:sp>
          <p:nvSpPr>
            <p:cNvPr id="10" name="Rectangle 7"/>
            <p:cNvSpPr/>
            <p:nvPr/>
          </p:nvSpPr>
          <p:spPr>
            <a:xfrm>
              <a:off x="1475656" y="6249506"/>
              <a:ext cx="32403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0" dirty="0"/>
                <a:t>Coffman </a:t>
              </a:r>
              <a:r>
                <a:rPr lang="en-US" sz="1600" b="0" dirty="0" smtClean="0"/>
                <a:t>K </a:t>
              </a:r>
              <a:r>
                <a:rPr lang="en-US" sz="1600" i="1" dirty="0" smtClean="0"/>
                <a:t>et al.</a:t>
              </a:r>
              <a:r>
                <a:rPr lang="en-US" sz="1600" dirty="0" smtClean="0"/>
                <a:t>, </a:t>
              </a:r>
              <a:r>
                <a:rPr lang="en-US" sz="1600" b="0" i="1" dirty="0" smtClean="0"/>
                <a:t>J </a:t>
              </a:r>
              <a:r>
                <a:rPr lang="en-US" sz="1600" b="0" i="1" dirty="0" err="1"/>
                <a:t>Biol</a:t>
              </a:r>
              <a:r>
                <a:rPr lang="en-US" sz="1600" b="0" i="1" dirty="0"/>
                <a:t> </a:t>
              </a:r>
              <a:r>
                <a:rPr lang="en-US" sz="1600" b="0" i="1" dirty="0" err="1" smtClean="0"/>
                <a:t>Chem</a:t>
              </a:r>
              <a:r>
                <a:rPr lang="en-US" altLang="zh-CN" sz="1600" dirty="0" smtClean="0"/>
                <a:t>,</a:t>
              </a:r>
              <a:r>
                <a:rPr lang="zh-CN" altLang="en-US" sz="1600" i="1" dirty="0" smtClean="0"/>
                <a:t> </a:t>
              </a:r>
              <a:r>
                <a:rPr lang="en-US" sz="1600" dirty="0" smtClean="0"/>
                <a:t>2014</a:t>
              </a:r>
              <a:endParaRPr lang="en-US" sz="1600" b="0" dirty="0"/>
            </a:p>
          </p:txBody>
        </p:sp>
        <p:grpSp>
          <p:nvGrpSpPr>
            <p:cNvPr id="12" name="组 11"/>
            <p:cNvGrpSpPr/>
            <p:nvPr/>
          </p:nvGrpSpPr>
          <p:grpSpPr>
            <a:xfrm>
              <a:off x="827584" y="2627620"/>
              <a:ext cx="4320480" cy="3465676"/>
              <a:chOff x="755576" y="2555612"/>
              <a:chExt cx="4320480" cy="3465676"/>
            </a:xfrm>
          </p:grpSpPr>
          <p:grpSp>
            <p:nvGrpSpPr>
              <p:cNvPr id="4" name="组 3"/>
              <p:cNvGrpSpPr/>
              <p:nvPr/>
            </p:nvGrpSpPr>
            <p:grpSpPr>
              <a:xfrm>
                <a:off x="755576" y="2726006"/>
                <a:ext cx="4320480" cy="3295282"/>
                <a:chOff x="755576" y="2726006"/>
                <a:chExt cx="4320480" cy="3295282"/>
              </a:xfrm>
            </p:grpSpPr>
            <p:pic>
              <p:nvPicPr>
                <p:cNvPr id="3" name="图片 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5576" y="2726006"/>
                  <a:ext cx="4320480" cy="3295282"/>
                </a:xfrm>
                <a:prstGeom prst="rect">
                  <a:avLst/>
                </a:prstGeom>
              </p:spPr>
            </p:pic>
            <p:sp>
              <p:nvSpPr>
                <p:cNvPr id="11" name="矩形 10"/>
                <p:cNvSpPr/>
                <p:nvPr/>
              </p:nvSpPr>
              <p:spPr>
                <a:xfrm>
                  <a:off x="811887" y="2749133"/>
                  <a:ext cx="375737" cy="3825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" name="矩形 4"/>
              <p:cNvSpPr/>
              <p:nvPr/>
            </p:nvSpPr>
            <p:spPr>
              <a:xfrm>
                <a:off x="4211960" y="5229200"/>
                <a:ext cx="8386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accent5"/>
                    </a:solidFill>
                  </a:rPr>
                  <a:t>Raptor</a:t>
                </a:r>
                <a:endParaRPr lang="zh-CN" altLang="en-US" b="1" dirty="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157204" y="2555612"/>
                <a:ext cx="8468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4"/>
                    </a:solidFill>
                  </a:rPr>
                  <a:t>4E-BP1</a:t>
                </a:r>
                <a:endParaRPr lang="zh-CN" altLang="en-US" b="1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03569967"/>
      </p:ext>
    </p:extLst>
  </p:cSld>
  <p:clrMapOvr>
    <a:masterClrMapping/>
  </p:clrMapOvr>
  <p:transition xmlns:p14="http://schemas.microsoft.com/office/powerpoint/2010/main" advTm="3042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04800"/>
            <a:ext cx="8229600" cy="836613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0070C0"/>
                </a:solidFill>
              </a:rPr>
              <a:t>Advantages of </a:t>
            </a:r>
            <a:r>
              <a:rPr lang="en-US" altLang="zh-CN" b="1" err="1" smtClean="0">
                <a:solidFill>
                  <a:srgbClr val="0070C0"/>
                </a:solidFill>
              </a:rPr>
              <a:t>CXMS</a:t>
            </a:r>
            <a:endParaRPr lang="zh-CN" altLang="en-US" b="1" smtClean="0">
              <a:solidFill>
                <a:srgbClr val="0070C0"/>
              </a:solidFill>
            </a:endParaRPr>
          </a:p>
        </p:txBody>
      </p:sp>
      <p:sp>
        <p:nvSpPr>
          <p:cNvPr id="9" name="矩形 41"/>
          <p:cNvSpPr>
            <a:spLocks noChangeArrowheads="1"/>
          </p:cNvSpPr>
          <p:nvPr/>
        </p:nvSpPr>
        <p:spPr bwMode="auto">
          <a:xfrm>
            <a:off x="391438" y="1120209"/>
            <a:ext cx="836112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bg1">
                    <a:lumMod val="85000"/>
                  </a:schemeClr>
                </a:solidFill>
              </a:rPr>
              <a:t>(1) Identify </a:t>
            </a:r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</a:rPr>
              <a:t>direct and detailed protein-protein </a:t>
            </a:r>
            <a:r>
              <a:rPr lang="en-US" altLang="zh-CN" sz="2400" b="1" dirty="0" smtClean="0">
                <a:solidFill>
                  <a:schemeClr val="bg1">
                    <a:lumMod val="85000"/>
                  </a:schemeClr>
                </a:solidFill>
              </a:rPr>
              <a:t>interactions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/>
              <a:t>(2) Provide distance restraints for structures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of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protein and protein complex</a:t>
            </a:r>
            <a:endParaRPr lang="zh-CN" altLang="en-US" sz="2400" b="1" dirty="0"/>
          </a:p>
        </p:txBody>
      </p:sp>
      <p:grpSp>
        <p:nvGrpSpPr>
          <p:cNvPr id="4" name="组 3"/>
          <p:cNvGrpSpPr/>
          <p:nvPr/>
        </p:nvGrpSpPr>
        <p:grpSpPr>
          <a:xfrm>
            <a:off x="-8155" y="2420888"/>
            <a:ext cx="5300235" cy="3672408"/>
            <a:chOff x="134676" y="2420888"/>
            <a:chExt cx="5078809" cy="34563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/>
            <a:srcRect r="1524"/>
            <a:stretch/>
          </p:blipFill>
          <p:spPr>
            <a:xfrm>
              <a:off x="134676" y="2420888"/>
              <a:ext cx="5078809" cy="3456384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30462" y="2492896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1508" name="TextBox 28"/>
          <p:cNvSpPr txBox="1">
            <a:spLocks noChangeArrowheads="1"/>
          </p:cNvSpPr>
          <p:nvPr/>
        </p:nvSpPr>
        <p:spPr bwMode="auto">
          <a:xfrm>
            <a:off x="4717033" y="2758851"/>
            <a:ext cx="453548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 less </a:t>
            </a:r>
            <a:r>
              <a:rPr lang="en-US" altLang="zh-CN" sz="2400" dirty="0" smtClean="0">
                <a:solidFill>
                  <a:prstClr val="black"/>
                </a:solidFill>
              </a:rPr>
              <a:t>limited by protein size, sample concentration and </a:t>
            </a:r>
            <a:r>
              <a:rPr lang="en-US" altLang="zh-CN" sz="2400" dirty="0">
                <a:solidFill>
                  <a:prstClr val="black"/>
                </a:solidFill>
              </a:rPr>
              <a:t>purity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 capture dynamic conformations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 short analysis time and high throughput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971600" y="6165304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Wu</a:t>
            </a:r>
            <a:r>
              <a:rPr lang="zh-CN" altLang="en-US" sz="1600" dirty="0" smtClean="0"/>
              <a:t> </a:t>
            </a:r>
            <a:r>
              <a:rPr lang="en-US" sz="1600" b="0" dirty="0" smtClean="0"/>
              <a:t>S </a:t>
            </a:r>
            <a:r>
              <a:rPr lang="en-US" sz="1600" i="1" dirty="0" smtClean="0"/>
              <a:t>et al.</a:t>
            </a:r>
            <a:r>
              <a:rPr lang="en-US" sz="1600" dirty="0" smtClean="0"/>
              <a:t>, </a:t>
            </a:r>
            <a:r>
              <a:rPr lang="en-US" sz="1600" b="0" i="1" dirty="0" smtClean="0"/>
              <a:t>Nature</a:t>
            </a:r>
            <a:r>
              <a:rPr lang="en-US" altLang="zh-CN" sz="1600" dirty="0" smtClean="0"/>
              <a:t>,</a:t>
            </a:r>
            <a:r>
              <a:rPr lang="zh-CN" altLang="en-US" sz="1600" i="1" dirty="0" smtClean="0"/>
              <a:t> </a:t>
            </a:r>
            <a:r>
              <a:rPr lang="en-US" sz="1600" dirty="0" smtClean="0"/>
              <a:t>201</a:t>
            </a:r>
            <a:r>
              <a:rPr lang="en-US" altLang="zh-CN" sz="1600" dirty="0" smtClean="0"/>
              <a:t>6</a:t>
            </a:r>
            <a:endParaRPr lang="en-US" sz="16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854181"/>
      </p:ext>
    </p:extLst>
  </p:cSld>
  <p:clrMapOvr>
    <a:masterClrMapping/>
  </p:clrMapOvr>
  <p:transition xmlns:p14="http://schemas.microsoft.com/office/powerpoint/2010/main" advTm="3042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405424" y="4434840"/>
            <a:ext cx="2964897" cy="1753484"/>
            <a:chOff x="1417299" y="4432996"/>
            <a:chExt cx="2964897" cy="1753484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515300" y="5161033"/>
              <a:ext cx="164781" cy="52074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2127943" y="5812291"/>
              <a:ext cx="270" cy="219677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 rot="19678986">
              <a:off x="4144221" y="5187912"/>
              <a:ext cx="237975" cy="135197"/>
              <a:chOff x="2657147" y="1945449"/>
              <a:chExt cx="193629" cy="110778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2657147" y="1945449"/>
                <a:ext cx="147525" cy="48451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六角星 11"/>
              <p:cNvSpPr/>
              <p:nvPr/>
            </p:nvSpPr>
            <p:spPr>
              <a:xfrm>
                <a:off x="2758567" y="1945449"/>
                <a:ext cx="92209" cy="110778"/>
              </a:xfrm>
              <a:prstGeom prst="star6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mtClean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2307588" y="5033551"/>
              <a:ext cx="56475" cy="274588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六角星 28"/>
            <p:cNvSpPr/>
            <p:nvPr/>
          </p:nvSpPr>
          <p:spPr>
            <a:xfrm rot="9420000">
              <a:off x="1417299" y="5079808"/>
              <a:ext cx="113327" cy="135196"/>
            </a:xfrm>
            <a:prstGeom prst="star6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mtClean="0">
                <a:solidFill>
                  <a:prstClr val="white"/>
                </a:solidFill>
              </a:endParaRPr>
            </a:p>
          </p:txBody>
        </p:sp>
        <p:cxnSp>
          <p:nvCxnSpPr>
            <p:cNvPr id="96" name="直接连接符 95"/>
            <p:cNvCxnSpPr/>
            <p:nvPr/>
          </p:nvCxnSpPr>
          <p:spPr>
            <a:xfrm>
              <a:off x="3367819" y="5957996"/>
              <a:ext cx="211395" cy="118057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2935493" y="5115836"/>
              <a:ext cx="96973" cy="164281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8894" y="4432996"/>
              <a:ext cx="2569992" cy="1753484"/>
            </a:xfrm>
            <a:prstGeom prst="rect">
              <a:avLst/>
            </a:prstGeom>
          </p:spPr>
        </p:pic>
      </p:grpSp>
      <p:sp>
        <p:nvSpPr>
          <p:cNvPr id="23" name="椭圆 22"/>
          <p:cNvSpPr/>
          <p:nvPr/>
        </p:nvSpPr>
        <p:spPr>
          <a:xfrm>
            <a:off x="2108181" y="4897828"/>
            <a:ext cx="481836" cy="478465"/>
          </a:xfrm>
          <a:prstGeom prst="ellips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mtClean="0">
              <a:solidFill>
                <a:prstClr val="white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838869" y="5637324"/>
            <a:ext cx="481836" cy="478465"/>
          </a:xfrm>
          <a:prstGeom prst="ellips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mtClean="0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977895" y="4968627"/>
            <a:ext cx="481836" cy="478465"/>
          </a:xfrm>
          <a:prstGeom prst="ellips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mtClean="0">
              <a:solidFill>
                <a:prstClr val="white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297500" y="4900022"/>
            <a:ext cx="481836" cy="478465"/>
          </a:xfrm>
          <a:prstGeom prst="ellips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mtClean="0">
              <a:solidFill>
                <a:prstClr val="white"/>
              </a:solidFill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343" y="1882264"/>
            <a:ext cx="2416138" cy="1648511"/>
          </a:xfrm>
          <a:prstGeom prst="rect">
            <a:avLst/>
          </a:prstGeom>
        </p:spPr>
      </p:pic>
      <p:grpSp>
        <p:nvGrpSpPr>
          <p:cNvPr id="71" name="组合 70"/>
          <p:cNvGrpSpPr/>
          <p:nvPr/>
        </p:nvGrpSpPr>
        <p:grpSpPr>
          <a:xfrm>
            <a:off x="5904000" y="6037133"/>
            <a:ext cx="548243" cy="263332"/>
            <a:chOff x="3845627" y="1445371"/>
            <a:chExt cx="548243" cy="263332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4118759" y="1466150"/>
              <a:ext cx="0" cy="242553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3847605" y="1445371"/>
              <a:ext cx="546265" cy="0"/>
            </a:xfrm>
            <a:prstGeom prst="line">
              <a:avLst/>
            </a:prstGeom>
            <a:ln w="38100">
              <a:solidFill>
                <a:srgbClr val="1821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3845627" y="1692771"/>
              <a:ext cx="546265" cy="0"/>
            </a:xfrm>
            <a:prstGeom prst="line">
              <a:avLst/>
            </a:prstGeom>
            <a:ln w="38100">
              <a:solidFill>
                <a:srgbClr val="1821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/>
          <p:cNvGrpSpPr/>
          <p:nvPr/>
        </p:nvGrpSpPr>
        <p:grpSpPr>
          <a:xfrm>
            <a:off x="5040000" y="6031507"/>
            <a:ext cx="548243" cy="263332"/>
            <a:chOff x="3845627" y="1445371"/>
            <a:chExt cx="548243" cy="263332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4118759" y="1466150"/>
              <a:ext cx="0" cy="242553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3847605" y="1445371"/>
              <a:ext cx="546265" cy="0"/>
            </a:xfrm>
            <a:prstGeom prst="line">
              <a:avLst/>
            </a:prstGeom>
            <a:ln w="38100">
              <a:solidFill>
                <a:srgbClr val="009C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3845627" y="1692771"/>
              <a:ext cx="546265" cy="0"/>
            </a:xfrm>
            <a:prstGeom prst="line">
              <a:avLst/>
            </a:prstGeom>
            <a:ln w="38100">
              <a:solidFill>
                <a:srgbClr val="1821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组合 82"/>
          <p:cNvGrpSpPr/>
          <p:nvPr/>
        </p:nvGrpSpPr>
        <p:grpSpPr>
          <a:xfrm>
            <a:off x="5040000" y="4755919"/>
            <a:ext cx="546265" cy="244482"/>
            <a:chOff x="3551385" y="2328921"/>
            <a:chExt cx="546265" cy="244482"/>
          </a:xfrm>
        </p:grpSpPr>
        <p:cxnSp>
          <p:nvCxnSpPr>
            <p:cNvPr id="80" name="直接连接符 79"/>
            <p:cNvCxnSpPr/>
            <p:nvPr/>
          </p:nvCxnSpPr>
          <p:spPr>
            <a:xfrm>
              <a:off x="3824517" y="2393403"/>
              <a:ext cx="0" cy="18000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3551385" y="2572399"/>
              <a:ext cx="546265" cy="0"/>
            </a:xfrm>
            <a:prstGeom prst="line">
              <a:avLst/>
            </a:prstGeom>
            <a:ln w="38100">
              <a:solidFill>
                <a:srgbClr val="1821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六角星 81"/>
            <p:cNvSpPr/>
            <p:nvPr/>
          </p:nvSpPr>
          <p:spPr>
            <a:xfrm>
              <a:off x="3778412" y="2328921"/>
              <a:ext cx="92209" cy="110778"/>
            </a:xfrm>
            <a:prstGeom prst="star6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5904000" y="4755919"/>
            <a:ext cx="546265" cy="244482"/>
            <a:chOff x="3551385" y="2328921"/>
            <a:chExt cx="546265" cy="244482"/>
          </a:xfrm>
        </p:grpSpPr>
        <p:cxnSp>
          <p:nvCxnSpPr>
            <p:cNvPr id="85" name="直接连接符 84"/>
            <p:cNvCxnSpPr/>
            <p:nvPr/>
          </p:nvCxnSpPr>
          <p:spPr>
            <a:xfrm>
              <a:off x="3824517" y="2393403"/>
              <a:ext cx="0" cy="18000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3551385" y="2572399"/>
              <a:ext cx="546265" cy="0"/>
            </a:xfrm>
            <a:prstGeom prst="line">
              <a:avLst/>
            </a:prstGeom>
            <a:ln w="38100">
              <a:solidFill>
                <a:srgbClr val="009C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六角星 86"/>
            <p:cNvSpPr/>
            <p:nvPr/>
          </p:nvSpPr>
          <p:spPr>
            <a:xfrm>
              <a:off x="3778412" y="2328921"/>
              <a:ext cx="92209" cy="110778"/>
            </a:xfrm>
            <a:prstGeom prst="star6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5040000" y="5445552"/>
            <a:ext cx="546265" cy="150421"/>
            <a:chOff x="3610221" y="2552199"/>
            <a:chExt cx="546265" cy="150421"/>
          </a:xfrm>
        </p:grpSpPr>
        <p:cxnSp>
          <p:nvCxnSpPr>
            <p:cNvPr id="89" name="直接连接符 88"/>
            <p:cNvCxnSpPr/>
            <p:nvPr/>
          </p:nvCxnSpPr>
          <p:spPr>
            <a:xfrm>
              <a:off x="3769053" y="2552199"/>
              <a:ext cx="0" cy="14400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3988128" y="2552199"/>
              <a:ext cx="0" cy="14400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3762621" y="2571534"/>
              <a:ext cx="216000" cy="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3610221" y="2702620"/>
              <a:ext cx="546265" cy="0"/>
            </a:xfrm>
            <a:prstGeom prst="line">
              <a:avLst/>
            </a:prstGeom>
            <a:ln w="38100">
              <a:solidFill>
                <a:srgbClr val="1821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椭圆 102"/>
          <p:cNvSpPr/>
          <p:nvPr/>
        </p:nvSpPr>
        <p:spPr>
          <a:xfrm>
            <a:off x="3238289" y="5774462"/>
            <a:ext cx="481836" cy="478465"/>
          </a:xfrm>
          <a:prstGeom prst="ellips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mtClean="0">
              <a:solidFill>
                <a:prstClr val="white"/>
              </a:solidFill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5902498" y="5445552"/>
            <a:ext cx="546265" cy="150421"/>
            <a:chOff x="4400796" y="2552199"/>
            <a:chExt cx="546265" cy="150421"/>
          </a:xfrm>
        </p:grpSpPr>
        <p:cxnSp>
          <p:nvCxnSpPr>
            <p:cNvPr id="104" name="直接连接符 103"/>
            <p:cNvCxnSpPr/>
            <p:nvPr/>
          </p:nvCxnSpPr>
          <p:spPr>
            <a:xfrm>
              <a:off x="4559628" y="2552199"/>
              <a:ext cx="0" cy="14400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>
              <a:off x="4778703" y="2552199"/>
              <a:ext cx="0" cy="14400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>
              <a:off x="4553196" y="2571534"/>
              <a:ext cx="216000" cy="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4400796" y="2702620"/>
              <a:ext cx="546265" cy="0"/>
            </a:xfrm>
            <a:prstGeom prst="line">
              <a:avLst/>
            </a:prstGeom>
            <a:ln w="38100">
              <a:solidFill>
                <a:srgbClr val="009C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5040000" y="4225659"/>
            <a:ext cx="2809163" cy="338554"/>
            <a:chOff x="5040000" y="4381166"/>
            <a:chExt cx="2809163" cy="338554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5040000" y="4567729"/>
              <a:ext cx="546265" cy="0"/>
            </a:xfrm>
            <a:prstGeom prst="line">
              <a:avLst/>
            </a:prstGeom>
            <a:ln w="38100">
              <a:solidFill>
                <a:srgbClr val="1821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5904000" y="4567729"/>
              <a:ext cx="546265" cy="0"/>
            </a:xfrm>
            <a:prstGeom prst="line">
              <a:avLst/>
            </a:prstGeom>
            <a:ln w="38100">
              <a:solidFill>
                <a:srgbClr val="009C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20"/>
            <p:cNvSpPr txBox="1">
              <a:spLocks noChangeArrowheads="1"/>
            </p:cNvSpPr>
            <p:nvPr/>
          </p:nvSpPr>
          <p:spPr bwMode="auto">
            <a:xfrm>
              <a:off x="6634725" y="4381166"/>
              <a:ext cx="12144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prstClr val="black"/>
                  </a:solidFill>
                  <a:latin typeface="Arial" charset="0"/>
                  <a:ea typeface="ＭＳ Ｐゴシック" pitchFamily="34" charset="-128"/>
                </a:rPr>
                <a:t>Regular</a:t>
              </a:r>
              <a:endParaRPr lang="zh-CN" altLang="en-US" sz="1600" b="1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111" name="TextBox 20"/>
          <p:cNvSpPr txBox="1">
            <a:spLocks noChangeArrowheads="1"/>
          </p:cNvSpPr>
          <p:nvPr/>
        </p:nvSpPr>
        <p:spPr bwMode="auto">
          <a:xfrm>
            <a:off x="6632340" y="6003019"/>
            <a:ext cx="1393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Inter-linked</a:t>
            </a:r>
            <a:endParaRPr lang="zh-CN" altLang="en-US" sz="1600" b="1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2" name="TextBox 20"/>
          <p:cNvSpPr txBox="1">
            <a:spLocks noChangeArrowheads="1"/>
          </p:cNvSpPr>
          <p:nvPr/>
        </p:nvSpPr>
        <p:spPr bwMode="auto">
          <a:xfrm>
            <a:off x="6634725" y="4788624"/>
            <a:ext cx="1393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Mono-linked</a:t>
            </a:r>
            <a:endParaRPr lang="zh-CN" altLang="en-US" sz="1600" b="1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3" name="TextBox 20"/>
          <p:cNvSpPr txBox="1">
            <a:spLocks noChangeArrowheads="1"/>
          </p:cNvSpPr>
          <p:nvPr/>
        </p:nvSpPr>
        <p:spPr bwMode="auto">
          <a:xfrm>
            <a:off x="6610975" y="5372025"/>
            <a:ext cx="1393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Loop-linked</a:t>
            </a:r>
            <a:endParaRPr lang="zh-CN" altLang="en-US" sz="1600" b="1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4" name="TextBox 18"/>
          <p:cNvSpPr txBox="1">
            <a:spLocks noChangeArrowheads="1"/>
          </p:cNvSpPr>
          <p:nvPr/>
        </p:nvSpPr>
        <p:spPr bwMode="auto">
          <a:xfrm>
            <a:off x="310141" y="1554747"/>
            <a:ext cx="2290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Normal sample</a:t>
            </a:r>
            <a:endParaRPr lang="zh-CN" altLang="en-US" sz="2400" b="1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5" name="TextBox 34"/>
          <p:cNvSpPr txBox="1">
            <a:spLocks noChangeArrowheads="1"/>
          </p:cNvSpPr>
          <p:nvPr/>
        </p:nvSpPr>
        <p:spPr bwMode="auto">
          <a:xfrm>
            <a:off x="312121" y="3672094"/>
            <a:ext cx="26715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Cross-linked sample</a:t>
            </a:r>
            <a:endParaRPr lang="zh-CN" altLang="en-US" sz="2400" b="1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41409" y="2366747"/>
            <a:ext cx="2807953" cy="338554"/>
            <a:chOff x="5192535" y="1757576"/>
            <a:chExt cx="2807953" cy="338554"/>
          </a:xfrm>
        </p:grpSpPr>
        <p:cxnSp>
          <p:nvCxnSpPr>
            <p:cNvPr id="116" name="直接连接符 115"/>
            <p:cNvCxnSpPr/>
            <p:nvPr/>
          </p:nvCxnSpPr>
          <p:spPr>
            <a:xfrm>
              <a:off x="5192535" y="1945256"/>
              <a:ext cx="546265" cy="0"/>
            </a:xfrm>
            <a:prstGeom prst="line">
              <a:avLst/>
            </a:prstGeom>
            <a:ln w="38100">
              <a:solidFill>
                <a:srgbClr val="1821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>
              <a:off x="6055126" y="1945256"/>
              <a:ext cx="546265" cy="0"/>
            </a:xfrm>
            <a:prstGeom prst="line">
              <a:avLst/>
            </a:prstGeom>
            <a:ln w="38100">
              <a:solidFill>
                <a:srgbClr val="009C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20"/>
            <p:cNvSpPr txBox="1">
              <a:spLocks noChangeArrowheads="1"/>
            </p:cNvSpPr>
            <p:nvPr/>
          </p:nvSpPr>
          <p:spPr bwMode="auto">
            <a:xfrm>
              <a:off x="6786050" y="1757576"/>
              <a:ext cx="12144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prstClr val="black"/>
                  </a:solidFill>
                  <a:latin typeface="Arial" charset="0"/>
                  <a:ea typeface="ＭＳ Ｐゴシック" pitchFamily="34" charset="-128"/>
                </a:rPr>
                <a:t>Regular</a:t>
              </a:r>
              <a:endParaRPr lang="zh-CN" altLang="en-US" sz="1600" b="1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77" name="椭圆 76"/>
          <p:cNvSpPr/>
          <p:nvPr/>
        </p:nvSpPr>
        <p:spPr>
          <a:xfrm>
            <a:off x="2738603" y="4968627"/>
            <a:ext cx="481836" cy="478465"/>
          </a:xfrm>
          <a:prstGeom prst="ellips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mtClean="0">
              <a:solidFill>
                <a:prstClr val="white"/>
              </a:solidFill>
            </a:endParaRPr>
          </a:p>
        </p:txBody>
      </p:sp>
      <p:sp>
        <p:nvSpPr>
          <p:cNvPr id="61" name="内容占位符 2"/>
          <p:cNvSpPr txBox="1">
            <a:spLocks/>
          </p:cNvSpPr>
          <p:nvPr/>
        </p:nvSpPr>
        <p:spPr bwMode="auto">
          <a:xfrm>
            <a:off x="395288" y="868145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Cross-linked samples are extremely complex.</a:t>
            </a:r>
          </a:p>
        </p:txBody>
      </p:sp>
      <p:sp>
        <p:nvSpPr>
          <p:cNvPr id="62" name="标题 1"/>
          <p:cNvSpPr txBox="1">
            <a:spLocks/>
          </p:cNvSpPr>
          <p:nvPr/>
        </p:nvSpPr>
        <p:spPr bwMode="auto">
          <a:xfrm>
            <a:off x="457200" y="75974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 b="1" smtClean="0">
                <a:solidFill>
                  <a:srgbClr val="0070C0"/>
                </a:solidFill>
                <a:latin typeface="Calibri"/>
              </a:rPr>
              <a:t>Major Challenges</a:t>
            </a:r>
            <a:endParaRPr lang="zh-CN" altLang="en-US" sz="4000" b="1" smtClean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589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34" grpId="0" animBg="1"/>
      <p:bldP spid="103" grpId="0" animBg="1"/>
      <p:bldP spid="111" grpId="0"/>
      <p:bldP spid="112" grpId="0"/>
      <p:bldP spid="113" grpId="0"/>
      <p:bldP spid="114" grpId="0"/>
      <p:bldP spid="115" grpId="0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5523435" y="1707824"/>
            <a:ext cx="3163887" cy="10874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 r="8707"/>
          <a:stretch>
            <a:fillRect/>
          </a:stretch>
        </p:blipFill>
        <p:spPr bwMode="auto">
          <a:xfrm>
            <a:off x="52910" y="1709411"/>
            <a:ext cx="905351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4975747" y="5236836"/>
            <a:ext cx="1127125" cy="727075"/>
            <a:chOff x="5014032" y="5099048"/>
            <a:chExt cx="1126232" cy="727609"/>
          </a:xfrm>
        </p:grpSpPr>
        <p:cxnSp>
          <p:nvCxnSpPr>
            <p:cNvPr id="4" name="直接箭头连接符 3"/>
            <p:cNvCxnSpPr/>
            <p:nvPr/>
          </p:nvCxnSpPr>
          <p:spPr>
            <a:xfrm rot="5400000">
              <a:off x="4928841" y="5547848"/>
              <a:ext cx="428940" cy="15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>
            <a:xfrm rot="5400000">
              <a:off x="4800355" y="5611394"/>
              <a:ext cx="428940" cy="15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 rot="5400000">
              <a:off x="5374575" y="5312725"/>
              <a:ext cx="428940" cy="15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 rot="5400000">
              <a:off x="5759240" y="5553408"/>
              <a:ext cx="427352" cy="15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 rot="5400000">
              <a:off x="5925001" y="5482713"/>
              <a:ext cx="428940" cy="15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604" name="矩形 9"/>
          <p:cNvSpPr>
            <a:spLocks noChangeArrowheads="1"/>
          </p:cNvSpPr>
          <p:nvPr/>
        </p:nvSpPr>
        <p:spPr bwMode="auto">
          <a:xfrm>
            <a:off x="500063" y="857250"/>
            <a:ext cx="7847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CN" sz="3600">
                <a:solidFill>
                  <a:prstClr val="black"/>
                </a:solidFill>
              </a:rPr>
              <a:t> low abundance of cross-linked peptides</a:t>
            </a:r>
          </a:p>
        </p:txBody>
      </p:sp>
      <p:sp>
        <p:nvSpPr>
          <p:cNvPr id="12" name="菱形 11"/>
          <p:cNvSpPr/>
          <p:nvPr/>
        </p:nvSpPr>
        <p:spPr>
          <a:xfrm>
            <a:off x="4728097" y="1637974"/>
            <a:ext cx="163513" cy="188912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4559822" y="2615874"/>
            <a:ext cx="163513" cy="188912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3850210" y="2798436"/>
            <a:ext cx="163512" cy="188913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2307160" y="3085774"/>
            <a:ext cx="163512" cy="187325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3227910" y="2923849"/>
            <a:ext cx="163512" cy="188912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3015185" y="3152449"/>
            <a:ext cx="163512" cy="188912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5383735" y="3990649"/>
            <a:ext cx="163512" cy="188912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菱形 18"/>
          <p:cNvSpPr/>
          <p:nvPr/>
        </p:nvSpPr>
        <p:spPr>
          <a:xfrm>
            <a:off x="2738960" y="3962074"/>
            <a:ext cx="163512" cy="188912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4434410" y="3777924"/>
            <a:ext cx="163512" cy="188912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738710" y="4712961"/>
            <a:ext cx="165100" cy="188913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7674497" y="3579486"/>
            <a:ext cx="163513" cy="188913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菱形 22"/>
          <p:cNvSpPr/>
          <p:nvPr/>
        </p:nvSpPr>
        <p:spPr>
          <a:xfrm>
            <a:off x="3975622" y="4292274"/>
            <a:ext cx="163513" cy="188912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菱形 23"/>
          <p:cNvSpPr/>
          <p:nvPr/>
        </p:nvSpPr>
        <p:spPr>
          <a:xfrm>
            <a:off x="3440635" y="3541386"/>
            <a:ext cx="163512" cy="188913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菱形 24"/>
          <p:cNvSpPr/>
          <p:nvPr/>
        </p:nvSpPr>
        <p:spPr>
          <a:xfrm>
            <a:off x="6139385" y="4749474"/>
            <a:ext cx="163512" cy="188912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菱形 25"/>
          <p:cNvSpPr/>
          <p:nvPr/>
        </p:nvSpPr>
        <p:spPr>
          <a:xfrm>
            <a:off x="7350647" y="4506586"/>
            <a:ext cx="163513" cy="188913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菱形 26"/>
          <p:cNvSpPr/>
          <p:nvPr/>
        </p:nvSpPr>
        <p:spPr>
          <a:xfrm>
            <a:off x="6542610" y="4079549"/>
            <a:ext cx="163512" cy="188912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菱形 29"/>
          <p:cNvSpPr/>
          <p:nvPr/>
        </p:nvSpPr>
        <p:spPr>
          <a:xfrm>
            <a:off x="6758510" y="4612949"/>
            <a:ext cx="163512" cy="188912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菱形 31"/>
          <p:cNvSpPr/>
          <p:nvPr/>
        </p:nvSpPr>
        <p:spPr>
          <a:xfrm>
            <a:off x="5250385" y="4776461"/>
            <a:ext cx="163512" cy="188913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菱形 32"/>
          <p:cNvSpPr/>
          <p:nvPr/>
        </p:nvSpPr>
        <p:spPr>
          <a:xfrm>
            <a:off x="3610497" y="4800274"/>
            <a:ext cx="163513" cy="188912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菱形 34"/>
          <p:cNvSpPr/>
          <p:nvPr/>
        </p:nvSpPr>
        <p:spPr>
          <a:xfrm>
            <a:off x="2467497" y="4690736"/>
            <a:ext cx="163513" cy="187325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菱形 35"/>
          <p:cNvSpPr/>
          <p:nvPr/>
        </p:nvSpPr>
        <p:spPr>
          <a:xfrm>
            <a:off x="5677422" y="1858636"/>
            <a:ext cx="211138" cy="254000"/>
          </a:xfrm>
          <a:prstGeom prst="diamond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27" name="TextBox 36"/>
          <p:cNvSpPr txBox="1">
            <a:spLocks noChangeArrowheads="1"/>
          </p:cNvSpPr>
          <p:nvPr/>
        </p:nvSpPr>
        <p:spPr bwMode="auto">
          <a:xfrm>
            <a:off x="5874272" y="1772911"/>
            <a:ext cx="3171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66FF"/>
                </a:solidFill>
              </a:rPr>
              <a:t>regular peptides</a:t>
            </a:r>
          </a:p>
        </p:txBody>
      </p: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5783785" y="2247574"/>
            <a:ext cx="2952750" cy="460375"/>
            <a:chOff x="5821758" y="2109041"/>
            <a:chExt cx="2952219" cy="461665"/>
          </a:xfrm>
        </p:grpSpPr>
        <p:cxnSp>
          <p:nvCxnSpPr>
            <p:cNvPr id="38" name="直接箭头连接符 37"/>
            <p:cNvCxnSpPr/>
            <p:nvPr/>
          </p:nvCxnSpPr>
          <p:spPr>
            <a:xfrm rot="5400000">
              <a:off x="5644254" y="2350223"/>
              <a:ext cx="356596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30" name="矩形 39"/>
            <p:cNvSpPr>
              <a:spLocks noChangeArrowheads="1"/>
            </p:cNvSpPr>
            <p:nvPr/>
          </p:nvSpPr>
          <p:spPr bwMode="auto">
            <a:xfrm>
              <a:off x="5893637" y="2109041"/>
              <a:ext cx="28803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FF0000"/>
                  </a:solidFill>
                </a:rPr>
                <a:t>cross-linked peptides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39" name="标题 1"/>
          <p:cNvSpPr txBox="1">
            <a:spLocks/>
          </p:cNvSpPr>
          <p:nvPr/>
        </p:nvSpPr>
        <p:spPr bwMode="auto">
          <a:xfrm>
            <a:off x="457200" y="75974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 b="1" smtClean="0">
                <a:solidFill>
                  <a:srgbClr val="0070C0"/>
                </a:solidFill>
              </a:rPr>
              <a:t>Major Challenges</a:t>
            </a:r>
            <a:endParaRPr lang="zh-CN" altLang="en-US" sz="4000" b="1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8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78988"/>
            <a:ext cx="7920880" cy="5302340"/>
          </a:xfrm>
          <a:prstGeom prst="rect">
            <a:avLst/>
          </a:prstGeom>
        </p:spPr>
      </p:pic>
      <p:sp>
        <p:nvSpPr>
          <p:cNvPr id="80897" name="标题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66762"/>
          </a:xfrm>
        </p:spPr>
        <p:txBody>
          <a:bodyPr/>
          <a:lstStyle/>
          <a:p>
            <a:pPr eaLnBrk="1" hangingPunct="1"/>
            <a:r>
              <a:rPr lang="en-US" altLang="zh-CN" sz="3000" b="1" dirty="0" smtClean="0">
                <a:solidFill>
                  <a:srgbClr val="0070C0"/>
                </a:solidFill>
                <a:latin typeface="Calibri"/>
              </a:rPr>
              <a:t>Solution: </a:t>
            </a:r>
            <a:r>
              <a:rPr lang="en-US" altLang="zh-CN" sz="3000" b="1" u="sng" dirty="0">
                <a:solidFill>
                  <a:srgbClr val="0070C0"/>
                </a:solidFill>
              </a:rPr>
              <a:t>L</a:t>
            </a:r>
            <a:r>
              <a:rPr lang="en-US" altLang="zh-CN" sz="3000" b="1" dirty="0">
                <a:solidFill>
                  <a:srgbClr val="0070C0"/>
                </a:solidFill>
              </a:rPr>
              <a:t>ysine-targeted </a:t>
            </a:r>
            <a:r>
              <a:rPr lang="en-US" altLang="zh-CN" sz="3000" b="1" u="sng" dirty="0" err="1">
                <a:solidFill>
                  <a:srgbClr val="0070C0"/>
                </a:solidFill>
              </a:rPr>
              <a:t>e</a:t>
            </a:r>
            <a:r>
              <a:rPr lang="en-US" altLang="zh-CN" sz="3000" b="1" dirty="0" err="1">
                <a:solidFill>
                  <a:srgbClr val="0070C0"/>
                </a:solidFill>
              </a:rPr>
              <a:t>nrichable</a:t>
            </a:r>
            <a:r>
              <a:rPr lang="en-US" altLang="zh-CN" sz="3000" b="1" dirty="0">
                <a:solidFill>
                  <a:srgbClr val="0070C0"/>
                </a:solidFill>
              </a:rPr>
              <a:t> cross-l</a:t>
            </a:r>
            <a:r>
              <a:rPr lang="en-US" altLang="zh-CN" sz="3000" b="1" u="sng" dirty="0">
                <a:solidFill>
                  <a:srgbClr val="0070C0"/>
                </a:solidFill>
              </a:rPr>
              <a:t>i</a:t>
            </a:r>
            <a:r>
              <a:rPr lang="en-US" altLang="zh-CN" sz="3000" b="1" dirty="0">
                <a:solidFill>
                  <a:srgbClr val="0070C0"/>
                </a:solidFill>
              </a:rPr>
              <a:t>n</a:t>
            </a:r>
            <a:r>
              <a:rPr lang="en-US" altLang="zh-CN" sz="3000" b="1" u="sng" dirty="0">
                <a:solidFill>
                  <a:srgbClr val="0070C0"/>
                </a:solidFill>
              </a:rPr>
              <a:t>ker</a:t>
            </a:r>
            <a:r>
              <a:rPr lang="en-US" altLang="zh-CN" sz="3000" b="1" dirty="0">
                <a:solidFill>
                  <a:srgbClr val="0070C0"/>
                </a:solidFill>
              </a:rPr>
              <a:t> </a:t>
            </a:r>
            <a:r>
              <a:rPr lang="en-US" altLang="zh-CN" sz="3000" b="1" dirty="0" smtClean="0">
                <a:solidFill>
                  <a:srgbClr val="0070C0"/>
                </a:solidFill>
              </a:rPr>
              <a:t>(</a:t>
            </a:r>
            <a:r>
              <a:rPr lang="en-US" altLang="zh-CN" sz="3000" b="1" dirty="0" err="1" smtClean="0">
                <a:solidFill>
                  <a:srgbClr val="0070C0"/>
                </a:solidFill>
              </a:rPr>
              <a:t>Leiker</a:t>
            </a:r>
            <a:r>
              <a:rPr lang="en-US" altLang="zh-CN" sz="3000" b="1" dirty="0" smtClean="0">
                <a:solidFill>
                  <a:srgbClr val="0070C0"/>
                </a:solidFill>
              </a:rPr>
              <a:t>)</a:t>
            </a:r>
            <a:endParaRPr lang="zh-CN" altLang="en-US" sz="30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>
          <a:xfrm>
            <a:off x="3710304" y="6394207"/>
            <a:ext cx="5326192" cy="419169"/>
          </a:xfrm>
        </p:spPr>
        <p:txBody>
          <a:bodyPr>
            <a:noAutofit/>
          </a:bodyPr>
          <a:lstStyle/>
          <a:p>
            <a:pPr marL="349250" lvl="1" indent="0" algn="r" eaLnBrk="1" hangingPunct="1">
              <a:buNone/>
            </a:pPr>
            <a:r>
              <a:rPr lang="en-US" sz="1800" dirty="0" smtClean="0">
                <a:solidFill>
                  <a:srgbClr val="000000"/>
                </a:solidFill>
                <a:latin typeface="Calibri" charset="0"/>
                <a:ea typeface="宋体" charset="0"/>
              </a:rPr>
              <a:t>collaboration with Dr. 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  <a:ea typeface="宋体" charset="0"/>
              </a:rPr>
              <a:t>Xiaoguang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  <a:ea typeface="宋体" charset="0"/>
              </a:rPr>
              <a:t> Lei’s lab</a:t>
            </a:r>
          </a:p>
        </p:txBody>
      </p:sp>
      <p:grpSp>
        <p:nvGrpSpPr>
          <p:cNvPr id="5" name="组 4"/>
          <p:cNvGrpSpPr/>
          <p:nvPr/>
        </p:nvGrpSpPr>
        <p:grpSpPr>
          <a:xfrm>
            <a:off x="467544" y="3455252"/>
            <a:ext cx="4069732" cy="2872876"/>
            <a:chOff x="463687" y="3761151"/>
            <a:chExt cx="4069732" cy="2385139"/>
          </a:xfrm>
        </p:grpSpPr>
        <p:sp>
          <p:nvSpPr>
            <p:cNvPr id="2" name="TextBox 1"/>
            <p:cNvSpPr txBox="1"/>
            <p:nvPr/>
          </p:nvSpPr>
          <p:spPr>
            <a:xfrm>
              <a:off x="463687" y="3761151"/>
              <a:ext cx="1800200" cy="383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the best one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35695" y="4179632"/>
              <a:ext cx="3997724" cy="196665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0376937" y="37100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2385564"/>
      </p:ext>
    </p:extLst>
  </p:cSld>
  <p:clrMapOvr>
    <a:masterClrMapping/>
  </p:clrMapOvr>
  <p:transition xmlns:p14="http://schemas.microsoft.com/office/powerpoint/2010/main" advTm="2237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8000"/>
            <a:ext cx="7721425" cy="6618364"/>
          </a:xfrm>
          <a:prstGeom prst="rect">
            <a:avLst/>
          </a:prstGeom>
        </p:spPr>
      </p:pic>
      <p:sp>
        <p:nvSpPr>
          <p:cNvPr id="4" name="Rounded Rectangle 2"/>
          <p:cNvSpPr/>
          <p:nvPr/>
        </p:nvSpPr>
        <p:spPr>
          <a:xfrm>
            <a:off x="395536" y="4149080"/>
            <a:ext cx="8352928" cy="25922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5940152" y="3429000"/>
            <a:ext cx="282641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/>
              <a:t>Spacer arm: 9.3 </a:t>
            </a:r>
            <a:r>
              <a:rPr lang="en-US" altLang="zh-CN" sz="1600" b="1" dirty="0"/>
              <a:t>Å</a:t>
            </a:r>
            <a:endParaRPr lang="en-US" altLang="zh-CN" sz="1600" b="1" dirty="0" smtClean="0"/>
          </a:p>
          <a:p>
            <a:r>
              <a:rPr lang="en-US" altLang="zh-CN" sz="1600" b="1" dirty="0" smtClean="0"/>
              <a:t>C</a:t>
            </a:r>
            <a:r>
              <a:rPr lang="el-GR" altLang="zh-CN" sz="1600" b="1" dirty="0" smtClean="0"/>
              <a:t>α</a:t>
            </a:r>
            <a:r>
              <a:rPr lang="en-US" altLang="zh-CN" sz="1600" b="1" dirty="0"/>
              <a:t> </a:t>
            </a:r>
            <a:r>
              <a:rPr lang="en-US" altLang="zh-CN" sz="1600" b="1" dirty="0" smtClean="0"/>
              <a:t>- C</a:t>
            </a:r>
            <a:r>
              <a:rPr lang="el-GR" altLang="zh-CN" sz="1600" b="1" dirty="0" smtClean="0"/>
              <a:t>α</a:t>
            </a:r>
            <a:r>
              <a:rPr lang="en-US" altLang="zh-CN" sz="1600" b="1" dirty="0" smtClean="0"/>
              <a:t> distance restraint: </a:t>
            </a:r>
            <a:r>
              <a:rPr lang="en-US" altLang="zh-CN" sz="1600" b="1" dirty="0"/>
              <a:t>􏰂</a:t>
            </a:r>
            <a:r>
              <a:rPr lang="en-US" altLang="zh-CN" sz="1600" b="1" dirty="0" smtClean="0"/>
              <a:t>22 Å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60914589"/>
      </p:ext>
    </p:extLst>
  </p:cSld>
  <p:clrMapOvr>
    <a:masterClrMapping/>
  </p:clrMapOvr>
  <p:transition xmlns:p14="http://schemas.microsoft.com/office/powerpoint/2010/main" advTm="2237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8.4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8.4|2.4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15296</TotalTime>
  <Words>1135</Words>
  <Application>Microsoft Macintosh PowerPoint</Application>
  <PresentationFormat>全屏显示(4:3)</PresentationFormat>
  <Paragraphs>235</Paragraphs>
  <Slides>28</Slides>
  <Notes>26</Notes>
  <HiddenSlides>2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2" baseType="lpstr">
      <vt:lpstr>Office 主题</vt:lpstr>
      <vt:lpstr>1_Office 主题</vt:lpstr>
      <vt:lpstr>2_Office 主题</vt:lpstr>
      <vt:lpstr>文档</vt:lpstr>
      <vt:lpstr>Trifunctional Cross-linker for Mapping Protein-Protein Interaction Networks and Comparing Protein Conformational States </vt:lpstr>
      <vt:lpstr>PowerPoint 演示文稿</vt:lpstr>
      <vt:lpstr>PowerPoint 演示文稿</vt:lpstr>
      <vt:lpstr>Advantages of CXMS</vt:lpstr>
      <vt:lpstr>Advantages of CXMS</vt:lpstr>
      <vt:lpstr>PowerPoint 演示文稿</vt:lpstr>
      <vt:lpstr>PowerPoint 演示文稿</vt:lpstr>
      <vt:lpstr>Solution: Lysine-targeted enrichable cross-linker (Leiker)</vt:lpstr>
      <vt:lpstr>PowerPoint 演示文稿</vt:lpstr>
      <vt:lpstr>Enrichment Strategy</vt:lpstr>
      <vt:lpstr>PowerPoint 演示文稿</vt:lpstr>
      <vt:lpstr>Successful Enrichment</vt:lpstr>
      <vt:lpstr>PowerPoint 演示文稿</vt:lpstr>
      <vt:lpstr>Leiker Yielded at Least a Fourfold Increase in the Number of Inter-links </vt:lpstr>
      <vt:lpstr>Leiker-based CXMS Analysis of Ribosome Located Highly Dynamic Peripheral Ribosomal Proteins</vt:lpstr>
      <vt:lpstr>Leiker-based CXMS Analysis of Ribosome Located Highly Dynamic Peripheral Ribosomal Proteins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Acknowledgment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TanDan</dc:creator>
  <cp:lastModifiedBy>Dan Tan</cp:lastModifiedBy>
  <cp:revision>4176</cp:revision>
  <cp:lastPrinted>2014-06-05T08:50:49Z</cp:lastPrinted>
  <dcterms:created xsi:type="dcterms:W3CDTF">2014-05-22T02:18:12Z</dcterms:created>
  <dcterms:modified xsi:type="dcterms:W3CDTF">2016-08-09T09:57:44Z</dcterms:modified>
</cp:coreProperties>
</file>