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4" r:id="rId3"/>
    <p:sldId id="284" r:id="rId4"/>
    <p:sldId id="286" r:id="rId5"/>
    <p:sldId id="288" r:id="rId6"/>
    <p:sldId id="287" r:id="rId7"/>
    <p:sldId id="289" r:id="rId8"/>
    <p:sldId id="292" r:id="rId9"/>
    <p:sldId id="290" r:id="rId10"/>
    <p:sldId id="291" r:id="rId11"/>
    <p:sldId id="293" r:id="rId12"/>
    <p:sldId id="294" r:id="rId13"/>
    <p:sldId id="265" r:id="rId14"/>
    <p:sldId id="273" r:id="rId15"/>
    <p:sldId id="274" r:id="rId16"/>
    <p:sldId id="269" r:id="rId17"/>
    <p:sldId id="270" r:id="rId18"/>
    <p:sldId id="296" r:id="rId19"/>
    <p:sldId id="276" r:id="rId20"/>
    <p:sldId id="298" r:id="rId21"/>
    <p:sldId id="277" r:id="rId22"/>
    <p:sldId id="299" r:id="rId23"/>
    <p:sldId id="268" r:id="rId24"/>
    <p:sldId id="267" r:id="rId25"/>
    <p:sldId id="280" r:id="rId26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0399-091D-45EE-ADDB-B99FC9D80DFC}" type="datetimeFigureOut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C95AD-6F9D-455A-8973-D2D36D2D6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82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738A5-C430-4A35-8EC3-BA8B13146788}" type="datetimeFigureOut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2A15C-C2A4-4497-B48E-40F8D018BB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9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72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37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849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564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24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13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774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7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828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77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63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13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7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44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04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177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20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59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9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64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7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5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7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24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A15C-C2A4-4497-B48E-40F8D018BB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46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5B9A-6EAC-4A1B-B8B1-8C1F46B53A9E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2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876A-AE6D-41C3-8E6E-D032B7A3C0F1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B810-E181-4E18-8A8A-E604AFE59696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4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39C4-7EC8-4561-82B5-07159B7CBC4D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49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082-4917-4CD1-BF46-6379679C7BFE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46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AFBB-921A-4DE3-8DAD-3DABDE08E7EE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2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E0F7-AA12-4477-AAA2-135EE8E08D7C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9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18DE-5450-4785-9C05-0BB2F7C7647F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5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3278-7CD7-499C-BA99-B2C3CF3C3377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685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1A5D-E750-4CFE-B005-78103FC1C821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48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C409-4FC1-4D84-9BAF-63142EC37C6D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44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219D-CC62-4B0F-9E01-8B7D53B56384}" type="datetime1">
              <a:rPr lang="zh-CN" altLang="en-US" smtClean="0"/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EDA33-1A06-4EAD-8EC1-2179CDE3E1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0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9075"/>
            <a:ext cx="2863130" cy="110489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066800" y="1772794"/>
            <a:ext cx="9553575" cy="168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Ultra-deep tyrosine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phosphoproteomics</a:t>
            </a: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enabled by a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phosphotyrosine</a:t>
            </a: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superbinder</a:t>
            </a: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b="1" kern="1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377" y="3953575"/>
            <a:ext cx="11854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</a:rPr>
              <a:t>Lei Li (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李磊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</a:rPr>
              <a:t>Medical School of Qingdao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002060"/>
                </a:solidFill>
              </a:rPr>
              <a:t>(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青岛大学医学院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</a:rPr>
              <a:t>2016 – 08 - 11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228725" y="1209674"/>
            <a:ext cx="1440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28675" y="1362074"/>
            <a:ext cx="2160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9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2568992"/>
            <a:ext cx="6410325" cy="1847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762" y="804502"/>
            <a:ext cx="4391025" cy="1962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077" y="2182273"/>
            <a:ext cx="2235998" cy="265007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35902" y="1812941"/>
            <a:ext cx="22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SH2 superbinder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025" y="4348713"/>
            <a:ext cx="4419600" cy="189547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85975" y="6591300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Kaneko, T., et al. (2012). "Superbinder SH2 domains act as antagonists of cell signaling." </a:t>
            </a:r>
            <a:r>
              <a:rPr lang="en-US" altLang="zh-CN" sz="1200" u="sng" dirty="0">
                <a:latin typeface="Arial" panose="020B0604020202020204" pitchFamily="34" charset="0"/>
                <a:cs typeface="Arial" panose="020B0604020202020204" pitchFamily="34" charset="0"/>
              </a:rPr>
              <a:t>Science signaling </a:t>
            </a:r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zh-CN" sz="1200" u="sng" dirty="0">
                <a:latin typeface="Arial" panose="020B0604020202020204" pitchFamily="34" charset="0"/>
                <a:cs typeface="Arial" panose="020B0604020202020204" pitchFamily="34" charset="0"/>
              </a:rPr>
              <a:t>(243): ra68.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459195" y="873325"/>
            <a:ext cx="1232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PQR</a:t>
            </a:r>
            <a:r>
              <a:rPr lang="en-US" altLang="zh-CN" sz="1400" u="sng" dirty="0" err="1"/>
              <a:t>pY</a:t>
            </a:r>
            <a:r>
              <a:rPr lang="en-US" altLang="zh-CN" sz="1400" dirty="0" err="1"/>
              <a:t>LVIQGD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9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050252" y="2327291"/>
            <a:ext cx="7598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Q1: How is the performance of an SH2 superbinder on the enrichment of tyrosine phosphoproteome?</a:t>
            </a:r>
          </a:p>
          <a:p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Q2: What is the difference between an SH2 superbinder and an antibody of pTyr enrichment?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16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248525" y="546735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Accepted by </a:t>
            </a:r>
            <a:r>
              <a:rPr lang="en-US" altLang="zh-CN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Nature Chemical Biology</a:t>
            </a:r>
            <a:endParaRPr lang="zh-CN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38" y="1640245"/>
            <a:ext cx="8486775" cy="300990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7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80523" y="2640132"/>
            <a:ext cx="11030955" cy="1503165"/>
            <a:chOff x="623888" y="2005014"/>
            <a:chExt cx="11030955" cy="15031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888" y="2005014"/>
              <a:ext cx="4205287" cy="149340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1839" y="2033394"/>
              <a:ext cx="4495821" cy="147478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49255" y="2005014"/>
              <a:ext cx="1905588" cy="1493407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2246806" y="1902174"/>
            <a:ext cx="726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Peptides digested from BSA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α-casein, synthetic pTyr1 and pTyr2</a:t>
            </a:r>
          </a:p>
        </p:txBody>
      </p:sp>
      <p:sp>
        <p:nvSpPr>
          <p:cNvPr id="8" name="矩形 7"/>
          <p:cNvSpPr/>
          <p:nvPr/>
        </p:nvSpPr>
        <p:spPr>
          <a:xfrm>
            <a:off x="133350" y="4199112"/>
            <a:ext cx="1195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latin typeface="Times New Roman" panose="02020603050405020304" pitchFamily="18" charset="0"/>
              </a:rPr>
              <a:t>                   Mixture                 </a:t>
            </a:r>
            <a:r>
              <a:rPr lang="en-US" altLang="zh-CN" kern="100" dirty="0" err="1" smtClean="0">
                <a:latin typeface="Times New Roman" panose="02020603050405020304" pitchFamily="18" charset="0"/>
              </a:rPr>
              <a:t>wt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 Src SH2 domain             Ti</a:t>
            </a:r>
            <a:r>
              <a:rPr lang="en-US" altLang="zh-CN" kern="100" baseline="30000" dirty="0" smtClean="0">
                <a:latin typeface="Times New Roman" panose="02020603050405020304" pitchFamily="18" charset="0"/>
              </a:rPr>
              <a:t>4+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-IMAC                    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SH2 superbinder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83772" y="4235877"/>
            <a:ext cx="1742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SH2 </a:t>
            </a:r>
            <a:r>
              <a:rPr lang="en-US" altLang="zh-CN" kern="1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superbinder</a:t>
            </a:r>
            <a:endParaRPr lang="en-US" altLang="zh-CN" kern="1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&amp; Ti</a:t>
            </a:r>
            <a:r>
              <a:rPr lang="en-US" altLang="zh-CN" kern="100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4+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-IMAC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9013" y="5109597"/>
            <a:ext cx="114014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dirty="0" smtClean="0"/>
              <a:t>SH2 superbinder is capable </a:t>
            </a:r>
            <a:r>
              <a:rPr lang="en-US" altLang="zh-CN" dirty="0"/>
              <a:t>of extracting the two pTyr peptides from the peptide mixture 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dirty="0" smtClean="0"/>
              <a:t>The specificity for </a:t>
            </a:r>
            <a:r>
              <a:rPr lang="en-US" altLang="zh-CN" dirty="0" err="1" smtClean="0"/>
              <a:t>pTyr</a:t>
            </a:r>
            <a:r>
              <a:rPr lang="en-US" altLang="zh-CN" dirty="0" smtClean="0"/>
              <a:t> peptide enrichment was further improved when the Ti4+-IMAC was used subsequently to the </a:t>
            </a:r>
            <a:r>
              <a:rPr lang="en-US" altLang="zh-CN" dirty="0" err="1" smtClean="0"/>
              <a:t>superbinder</a:t>
            </a:r>
            <a:endParaRPr lang="en-US" altLang="zh-CN" dirty="0" smtClean="0"/>
          </a:p>
        </p:txBody>
      </p:sp>
      <p:sp>
        <p:nvSpPr>
          <p:cNvPr id="24" name="矩形 23"/>
          <p:cNvSpPr/>
          <p:nvPr/>
        </p:nvSpPr>
        <p:spPr>
          <a:xfrm>
            <a:off x="1247775" y="6591300"/>
            <a:ext cx="9429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Bian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et al.  "Ultra-deep tyrosine phosphoproteomics enabled by a phosphotyrosine superbinder” </a:t>
            </a:r>
            <a:r>
              <a:rPr lang="en-US" altLang="zh-CN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Nature Chemical Biology. Accepted.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" y="884939"/>
            <a:ext cx="1219200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</a:t>
            </a:r>
            <a:r>
              <a:rPr lang="en-US" altLang="zh-CN" sz="2800" b="1" kern="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pTyr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peptide enrichment by an SH2 </a:t>
            </a:r>
            <a:r>
              <a:rPr lang="en-US" altLang="zh-CN" sz="2800" b="1" kern="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superbinder</a:t>
            </a:r>
            <a:endParaRPr lang="zh-CN" altLang="zh-CN" sz="28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43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884939"/>
            <a:ext cx="1219200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pTyr antibodies</a:t>
            </a:r>
            <a:endParaRPr lang="zh-CN" altLang="zh-CN" sz="28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9013" y="5816062"/>
            <a:ext cx="1140142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Grb2 SH2 </a:t>
            </a:r>
            <a:r>
              <a:rPr lang="en-US" altLang="zh-CN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superbinders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identified more </a:t>
            </a:r>
            <a:r>
              <a:rPr lang="en-US" altLang="zh-CN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pTyr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sites than either 4G10 or the antibody mixture 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53" y="2304167"/>
            <a:ext cx="3419864" cy="313282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939" y="2629322"/>
            <a:ext cx="3867546" cy="2971623"/>
          </a:xfrm>
          <a:prstGeom prst="rect">
            <a:avLst/>
          </a:prstGeom>
        </p:spPr>
      </p:pic>
      <p:sp>
        <p:nvSpPr>
          <p:cNvPr id="24" name="右箭头 23"/>
          <p:cNvSpPr/>
          <p:nvPr/>
        </p:nvSpPr>
        <p:spPr>
          <a:xfrm>
            <a:off x="4606403" y="3847727"/>
            <a:ext cx="895350" cy="330453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83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3726" y="1619974"/>
            <a:ext cx="121920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in </a:t>
            </a:r>
            <a:r>
              <a:rPr lang="en-US" altLang="zh-CN" sz="20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pTyr</a:t>
            </a:r>
            <a:r>
              <a:rPr lang="en-US" altLang="zh-CN" sz="20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peptide-selectivity</a:t>
            </a:r>
            <a:endParaRPr lang="zh-CN" altLang="zh-CN" sz="20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557009"/>
            <a:ext cx="11068050" cy="3338965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1" y="884939"/>
            <a:ext cx="1219200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pTyr antibodies</a:t>
            </a:r>
            <a:endParaRPr lang="zh-CN" altLang="zh-CN" sz="28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08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7"/>
          <p:cNvGrpSpPr/>
          <p:nvPr/>
        </p:nvGrpSpPr>
        <p:grpSpPr>
          <a:xfrm>
            <a:off x="6394990" y="2617879"/>
            <a:ext cx="2958614" cy="2948572"/>
            <a:chOff x="1244883" y="551954"/>
            <a:chExt cx="2160512" cy="2067946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366" y="551954"/>
              <a:ext cx="2011684" cy="2011684"/>
            </a:xfrm>
            <a:prstGeom prst="rect">
              <a:avLst/>
            </a:prstGeom>
          </p:spPr>
        </p:pic>
        <p:sp>
          <p:nvSpPr>
            <p:cNvPr id="14" name="TextBox 219"/>
            <p:cNvSpPr txBox="1"/>
            <p:nvPr/>
          </p:nvSpPr>
          <p:spPr>
            <a:xfrm>
              <a:off x="1424692" y="2382459"/>
              <a:ext cx="1980703" cy="23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Log2 intensity ratio (S/A)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220"/>
            <p:cNvSpPr txBox="1"/>
            <p:nvPr/>
          </p:nvSpPr>
          <p:spPr>
            <a:xfrm rot="16200000">
              <a:off x="1011629" y="1256115"/>
              <a:ext cx="713736" cy="24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Density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06916" y="2259639"/>
            <a:ext cx="3131810" cy="3489651"/>
            <a:chOff x="2429810" y="1959847"/>
            <a:chExt cx="1881327" cy="2155264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594" y="2286307"/>
              <a:ext cx="1828804" cy="1828804"/>
            </a:xfrm>
            <a:prstGeom prst="rect">
              <a:avLst/>
            </a:prstGeom>
          </p:spPr>
        </p:pic>
        <p:sp>
          <p:nvSpPr>
            <p:cNvPr id="22" name="TextBox 266"/>
            <p:cNvSpPr txBox="1"/>
            <p:nvPr/>
          </p:nvSpPr>
          <p:spPr>
            <a:xfrm>
              <a:off x="2688680" y="3913502"/>
              <a:ext cx="1622457" cy="19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atio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S:A)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67"/>
            <p:cNvSpPr txBox="1"/>
            <p:nvPr/>
          </p:nvSpPr>
          <p:spPr>
            <a:xfrm rot="16200000">
              <a:off x="1618550" y="2939910"/>
              <a:ext cx="1807405" cy="1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Number of  pTyr peptides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19" y="1959847"/>
              <a:ext cx="1219202" cy="443485"/>
            </a:xfrm>
            <a:prstGeom prst="rect">
              <a:avLst/>
            </a:prstGeom>
          </p:spPr>
        </p:pic>
        <p:cxnSp>
          <p:nvCxnSpPr>
            <p:cNvPr id="25" name="Straight Connector 3"/>
            <p:cNvCxnSpPr/>
            <p:nvPr/>
          </p:nvCxnSpPr>
          <p:spPr>
            <a:xfrm>
              <a:off x="2829257" y="3748740"/>
              <a:ext cx="1343743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6109726" y="5801457"/>
            <a:ext cx="38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Log2 intensity ratio for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pTyr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peptides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93687" y="5796727"/>
            <a:ext cx="272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pTyr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peptides 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726" y="1570475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Src </a:t>
            </a:r>
            <a:r>
              <a:rPr lang="en-US" altLang="zh-CN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superbinder (S) or 4G10 (A) 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(dimethyl labeling)</a:t>
            </a:r>
            <a:endParaRPr lang="zh-CN" altLang="zh-CN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" y="884939"/>
            <a:ext cx="1219200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pTyr antibodies</a:t>
            </a:r>
            <a:endParaRPr lang="zh-CN" altLang="zh-CN" sz="28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08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884939"/>
            <a:ext cx="12192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Ultra-deep Tyr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phosphoproteomics</a:t>
            </a: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superbinder</a:t>
            </a: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AP-MS/MS</a:t>
            </a:r>
            <a:endParaRPr lang="zh-CN" altLang="zh-C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053" y="1871614"/>
            <a:ext cx="5988791" cy="4262485"/>
          </a:xfrm>
          <a:prstGeom prst="rect">
            <a:avLst/>
          </a:prstGeom>
        </p:spPr>
      </p:pic>
      <p:sp>
        <p:nvSpPr>
          <p:cNvPr id="4" name="左大括号 3"/>
          <p:cNvSpPr/>
          <p:nvPr/>
        </p:nvSpPr>
        <p:spPr>
          <a:xfrm>
            <a:off x="2828925" y="3171825"/>
            <a:ext cx="243128" cy="2447925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23975" y="4072621"/>
            <a:ext cx="150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Nine human cell lines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55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884939"/>
            <a:ext cx="12192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Ultra-deep Tyr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phosphoproteomics</a:t>
            </a: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superbinder</a:t>
            </a: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AP-MS/MS</a:t>
            </a:r>
            <a:endParaRPr lang="zh-CN" altLang="zh-C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6" y="2717308"/>
            <a:ext cx="3352800" cy="3143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175" y="2536333"/>
            <a:ext cx="5257800" cy="35052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387110" y="1712485"/>
            <a:ext cx="440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known and novel pTyr sites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69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884939"/>
            <a:ext cx="12192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features of the Tyr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phosphoproteome</a:t>
            </a:r>
            <a:endParaRPr lang="zh-CN" altLang="zh-C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组合 186"/>
          <p:cNvGrpSpPr/>
          <p:nvPr/>
        </p:nvGrpSpPr>
        <p:grpSpPr>
          <a:xfrm>
            <a:off x="3490912" y="1795415"/>
            <a:ext cx="4576763" cy="4574578"/>
            <a:chOff x="776287" y="1871615"/>
            <a:chExt cx="4576763" cy="4574578"/>
          </a:xfrm>
        </p:grpSpPr>
        <p:sp>
          <p:nvSpPr>
            <p:cNvPr id="4" name="矩形 3"/>
            <p:cNvSpPr/>
            <p:nvPr/>
          </p:nvSpPr>
          <p:spPr>
            <a:xfrm>
              <a:off x="776287" y="5707529"/>
              <a:ext cx="457676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proportion of Tyr phosphorylation in the 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human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cell lines in the different functional categories of proteins</a:t>
              </a:r>
              <a:endPara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900" y="1871615"/>
              <a:ext cx="4248150" cy="3838575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2409825" y="4800600"/>
              <a:ext cx="0" cy="3714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3257550" y="4886325"/>
              <a:ext cx="0" cy="285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2409825" y="5172075"/>
              <a:ext cx="847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本框 121"/>
            <p:cNvSpPr txBox="1"/>
            <p:nvPr/>
          </p:nvSpPr>
          <p:spPr>
            <a:xfrm>
              <a:off x="2156915" y="5191036"/>
              <a:ext cx="1250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pTyr toolkit</a:t>
              </a:r>
              <a:endParaRPr lang="zh-CN" altLang="en-US" dirty="0"/>
            </a:p>
          </p:txBody>
        </p:sp>
      </p:grpSp>
      <p:sp>
        <p:nvSpPr>
          <p:cNvPr id="188" name="灯片编号占位符 1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27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03" y="1362230"/>
            <a:ext cx="4772271" cy="5033766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21921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00338" y="1835520"/>
            <a:ext cx="18002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</a:rPr>
              <a:t>Background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00449" y="4238493"/>
            <a:ext cx="18002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</a:rPr>
              <a:t>Conclusion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62395" y="2157228"/>
            <a:ext cx="564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-Introduction of tyrosine phosphorylation signaling</a:t>
            </a:r>
          </a:p>
          <a:p>
            <a:r>
              <a:rPr lang="en-US" altLang="zh-CN" dirty="0" smtClean="0"/>
              <a:t>-Enrichment of tyrosine phosphorylation using antibodies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21619" y="2881211"/>
            <a:ext cx="32814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</a:rPr>
              <a:t>Result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31185" y="3322606"/>
            <a:ext cx="577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-Efficient pTyr peptide enrichment by an pTyr superbinder</a:t>
            </a:r>
          </a:p>
          <a:p>
            <a:r>
              <a:rPr lang="en-US" altLang="zh-CN" dirty="0" smtClean="0"/>
              <a:t>-Tyr phosphoproteome determined by the superbinder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48262" y="5352273"/>
            <a:ext cx="28918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</a:rPr>
              <a:t>Acknowledgments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82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884939"/>
            <a:ext cx="12192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features of the Tyr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phosphoproteome</a:t>
            </a:r>
            <a:endParaRPr lang="zh-CN" altLang="zh-C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6" name="图片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771" y="1605199"/>
            <a:ext cx="2853235" cy="494096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8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884939"/>
            <a:ext cx="12192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Profiling tyrosine kinase activity by the </a:t>
            </a:r>
            <a:r>
              <a:rPr lang="en-US" altLang="zh-CN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superbinder</a:t>
            </a:r>
            <a:endParaRPr lang="zh-CN" altLang="zh-C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Group 4"/>
          <p:cNvGrpSpPr/>
          <p:nvPr/>
        </p:nvGrpSpPr>
        <p:grpSpPr>
          <a:xfrm>
            <a:off x="2729406" y="2043828"/>
            <a:ext cx="6121807" cy="4674821"/>
            <a:chOff x="571093" y="92326"/>
            <a:chExt cx="6121807" cy="4674821"/>
          </a:xfrm>
        </p:grpSpPr>
        <p:pic>
          <p:nvPicPr>
            <p:cNvPr id="117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93" y="92326"/>
              <a:ext cx="5851478" cy="4592951"/>
            </a:xfrm>
            <a:prstGeom prst="rect">
              <a:avLst/>
            </a:prstGeom>
          </p:spPr>
        </p:pic>
        <p:sp>
          <p:nvSpPr>
            <p:cNvPr id="118" name="Rectangle 1"/>
            <p:cNvSpPr/>
            <p:nvPr/>
          </p:nvSpPr>
          <p:spPr>
            <a:xfrm>
              <a:off x="2298700" y="4361606"/>
              <a:ext cx="4394200" cy="405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0" name="Rectangle 3"/>
          <p:cNvSpPr/>
          <p:nvPr/>
        </p:nvSpPr>
        <p:spPr>
          <a:xfrm>
            <a:off x="5431738" y="4799477"/>
            <a:ext cx="2108200" cy="13335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47"/>
          <p:cNvSpPr/>
          <p:nvPr/>
        </p:nvSpPr>
        <p:spPr>
          <a:xfrm>
            <a:off x="5431738" y="4532777"/>
            <a:ext cx="2108200" cy="13335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48"/>
          <p:cNvSpPr/>
          <p:nvPr/>
        </p:nvSpPr>
        <p:spPr>
          <a:xfrm>
            <a:off x="5438088" y="5828177"/>
            <a:ext cx="2108200" cy="13335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0" y="1553911"/>
            <a:ext cx="12192000" cy="45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kinase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loop phosphorylation profiles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different cell lines</a:t>
            </a:r>
            <a:endParaRPr lang="zh-CN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右大括号 3"/>
          <p:cNvSpPr/>
          <p:nvPr/>
        </p:nvSpPr>
        <p:spPr>
          <a:xfrm rot="5400000">
            <a:off x="6460444" y="5358113"/>
            <a:ext cx="99782" cy="19335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90426" y="6325312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Breast cell lines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08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884939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growth inhibited by </a:t>
            </a:r>
            <a:r>
              <a:rPr lang="en-US" altLang="zh-CN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en-US" altLang="zh-C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Inhibitors</a:t>
            </a:r>
            <a:endParaRPr lang="zh-CN" altLang="zh-C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6228" y="5807111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Q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uantitative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kinase activity profiling enabled by the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superbinder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-based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phosphoproteomics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be used to inform cancer treatment by specifically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targeting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activated kinases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52401" y="46894"/>
            <a:ext cx="128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1" y="1623603"/>
            <a:ext cx="7248524" cy="41761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15475" y="5219700"/>
            <a:ext cx="1130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(IGF1R inhibitor)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515475" y="5372100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(ERBB2 inhibitor)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525000" y="5524500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(DDR1 inhibitor)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819525" y="1659993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(ERBB2)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015988" y="1678547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(IGF1R)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968613" y="1651186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(DDR1)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5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8944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9726" y="1655079"/>
            <a:ext cx="9000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</a:rPr>
              <a:t>Development of a novel </a:t>
            </a:r>
            <a:r>
              <a:rPr lang="en-US" altLang="zh-CN" dirty="0">
                <a:latin typeface="Times New Roman" panose="02020603050405020304" pitchFamily="18" charset="0"/>
              </a:rPr>
              <a:t>strategy for </a:t>
            </a:r>
            <a:r>
              <a:rPr lang="en-US" altLang="zh-CN" dirty="0" smtClean="0">
                <a:latin typeface="Times New Roman" panose="02020603050405020304" pitchFamily="18" charset="0"/>
              </a:rPr>
              <a:t>pTyr enrichment;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 smtClean="0"/>
              <a:t>Cell </a:t>
            </a:r>
            <a:r>
              <a:rPr lang="en-US" altLang="zh-CN" b="1" dirty="0"/>
              <a:t>type-specific global kinase activation patterns </a:t>
            </a:r>
            <a:r>
              <a:rPr lang="en-US" altLang="zh-CN" dirty="0" smtClean="0"/>
              <a:t>guide </a:t>
            </a:r>
            <a:r>
              <a:rPr lang="en-US" altLang="zh-CN" dirty="0"/>
              <a:t>the design of experiments to inhibit cancer cell proliferation by blocking the highly activated tyrosine </a:t>
            </a:r>
            <a:r>
              <a:rPr lang="en-US" altLang="zh-CN" dirty="0" smtClean="0"/>
              <a:t>kinases;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 smtClean="0"/>
              <a:t>Superbinder </a:t>
            </a:r>
            <a:r>
              <a:rPr lang="en-US" altLang="zh-CN" b="1" dirty="0"/>
              <a:t>is a highly efficient and cost-effective </a:t>
            </a:r>
            <a:r>
              <a:rPr lang="en-US" altLang="zh-CN" dirty="0"/>
              <a:t>alternative to conventional </a:t>
            </a:r>
            <a:r>
              <a:rPr lang="en-US" altLang="zh-CN" dirty="0" smtClean="0"/>
              <a:t>pTyr antibodies.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0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" y="8944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zh-CN" altLang="en-US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42296" y="3136409"/>
            <a:ext cx="2718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/>
              <a:t>Zou lab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en-US" altLang="zh-CN" b="1" dirty="0" smtClean="0"/>
              <a:t>Dr. </a:t>
            </a:r>
            <a:r>
              <a:rPr lang="en-US" altLang="zh-CN" b="1" dirty="0" err="1" smtClean="0"/>
              <a:t>Mingliang</a:t>
            </a:r>
            <a:r>
              <a:rPr lang="en-US" altLang="zh-CN" b="1" dirty="0" smtClean="0"/>
              <a:t> Ye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 smtClean="0"/>
              <a:t>Dr. </a:t>
            </a:r>
            <a:r>
              <a:rPr lang="en-US" altLang="zh-CN" b="1" dirty="0" err="1" smtClean="0"/>
              <a:t>Yangyang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Bian</a:t>
            </a:r>
            <a:endParaRPr lang="en-US" altLang="zh-CN" b="1" dirty="0" smtClean="0"/>
          </a:p>
          <a:p>
            <a:pPr algn="ctr">
              <a:lnSpc>
                <a:spcPct val="150000"/>
              </a:lnSpc>
            </a:pPr>
            <a:r>
              <a:rPr lang="en-US" altLang="zh-CN" b="1" dirty="0" smtClean="0"/>
              <a:t>Dr. </a:t>
            </a:r>
            <a:r>
              <a:rPr lang="en-US" altLang="zh-CN" b="1" dirty="0" err="1" smtClean="0"/>
              <a:t>Mingming</a:t>
            </a:r>
            <a:r>
              <a:rPr lang="en-US" altLang="zh-CN" b="1" dirty="0" smtClean="0"/>
              <a:t> Dong</a:t>
            </a:r>
          </a:p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746276" y="3172017"/>
            <a:ext cx="2718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/>
              <a:t>Shawn Li lab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en-US" altLang="zh-CN" b="1" dirty="0" smtClean="0"/>
              <a:t>Dr. Tomonori </a:t>
            </a:r>
            <a:r>
              <a:rPr lang="en-US" altLang="zh-CN" b="1" dirty="0"/>
              <a:t>Kaneko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 smtClean="0"/>
              <a:t>Dr. </a:t>
            </a:r>
            <a:r>
              <a:rPr lang="en-US" altLang="zh-CN" b="1" dirty="0" err="1" smtClean="0"/>
              <a:t>Huadong</a:t>
            </a:r>
            <a:r>
              <a:rPr lang="en-US" altLang="zh-CN" b="1" dirty="0" smtClean="0"/>
              <a:t> Liu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 smtClean="0"/>
              <a:t>Dr. </a:t>
            </a:r>
            <a:r>
              <a:rPr lang="en-US" altLang="zh-CN" b="1" dirty="0" err="1" smtClean="0"/>
              <a:t>Xuguang</a:t>
            </a:r>
            <a:r>
              <a:rPr lang="en-US" altLang="zh-CN" b="1" dirty="0" smtClean="0"/>
              <a:t> Liu</a:t>
            </a:r>
          </a:p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321" y="2447221"/>
            <a:ext cx="3578439" cy="605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090" y="2461358"/>
            <a:ext cx="605351" cy="629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177" y="2449754"/>
            <a:ext cx="1619250" cy="59055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0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96050"/>
            <a:ext cx="12192000" cy="1905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09726" y="1580994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444425"/>
            <a:ext cx="11403024" cy="33786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1183" y="3452426"/>
            <a:ext cx="1140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kern="0" dirty="0" smtClean="0">
                <a:solidFill>
                  <a:srgbClr val="FFFF00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Thanks for your attention!</a:t>
            </a:r>
            <a:endParaRPr lang="zh-CN" altLang="en-US" sz="3600" b="1" i="1" kern="0" dirty="0">
              <a:solidFill>
                <a:srgbClr val="FFFF00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1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866261"/>
            <a:ext cx="4386739" cy="5629035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563824" y="6591300"/>
            <a:ext cx="5045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Illustrated reprinted courtesy of Cell Signaling Technology.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924425" y="914400"/>
            <a:ext cx="2258021" cy="1828800"/>
          </a:xfrm>
          <a:custGeom>
            <a:avLst/>
            <a:gdLst>
              <a:gd name="connsiteX0" fmla="*/ 257175 w 2258021"/>
              <a:gd name="connsiteY0" fmla="*/ 161925 h 1828800"/>
              <a:gd name="connsiteX1" fmla="*/ 285750 w 2258021"/>
              <a:gd name="connsiteY1" fmla="*/ 114300 h 1828800"/>
              <a:gd name="connsiteX2" fmla="*/ 342900 w 2258021"/>
              <a:gd name="connsiteY2" fmla="*/ 85725 h 1828800"/>
              <a:gd name="connsiteX3" fmla="*/ 590550 w 2258021"/>
              <a:gd name="connsiteY3" fmla="*/ 57150 h 1828800"/>
              <a:gd name="connsiteX4" fmla="*/ 619125 w 2258021"/>
              <a:gd name="connsiteY4" fmla="*/ 47625 h 1828800"/>
              <a:gd name="connsiteX5" fmla="*/ 657225 w 2258021"/>
              <a:gd name="connsiteY5" fmla="*/ 38100 h 1828800"/>
              <a:gd name="connsiteX6" fmla="*/ 742950 w 2258021"/>
              <a:gd name="connsiteY6" fmla="*/ 9525 h 1828800"/>
              <a:gd name="connsiteX7" fmla="*/ 838200 w 2258021"/>
              <a:gd name="connsiteY7" fmla="*/ 0 h 1828800"/>
              <a:gd name="connsiteX8" fmla="*/ 1647825 w 2258021"/>
              <a:gd name="connsiteY8" fmla="*/ 9525 h 1828800"/>
              <a:gd name="connsiteX9" fmla="*/ 1676400 w 2258021"/>
              <a:gd name="connsiteY9" fmla="*/ 19050 h 1828800"/>
              <a:gd name="connsiteX10" fmla="*/ 1752600 w 2258021"/>
              <a:gd name="connsiteY10" fmla="*/ 47625 h 1828800"/>
              <a:gd name="connsiteX11" fmla="*/ 1790700 w 2258021"/>
              <a:gd name="connsiteY11" fmla="*/ 76200 h 1828800"/>
              <a:gd name="connsiteX12" fmla="*/ 1828800 w 2258021"/>
              <a:gd name="connsiteY12" fmla="*/ 95250 h 1828800"/>
              <a:gd name="connsiteX13" fmla="*/ 1905000 w 2258021"/>
              <a:gd name="connsiteY13" fmla="*/ 171450 h 1828800"/>
              <a:gd name="connsiteX14" fmla="*/ 1943100 w 2258021"/>
              <a:gd name="connsiteY14" fmla="*/ 209550 h 1828800"/>
              <a:gd name="connsiteX15" fmla="*/ 1962150 w 2258021"/>
              <a:gd name="connsiteY15" fmla="*/ 238125 h 1828800"/>
              <a:gd name="connsiteX16" fmla="*/ 1971675 w 2258021"/>
              <a:gd name="connsiteY16" fmla="*/ 266700 h 1828800"/>
              <a:gd name="connsiteX17" fmla="*/ 2000250 w 2258021"/>
              <a:gd name="connsiteY17" fmla="*/ 304800 h 1828800"/>
              <a:gd name="connsiteX18" fmla="*/ 2019300 w 2258021"/>
              <a:gd name="connsiteY18" fmla="*/ 342900 h 1828800"/>
              <a:gd name="connsiteX19" fmla="*/ 2038350 w 2258021"/>
              <a:gd name="connsiteY19" fmla="*/ 371475 h 1828800"/>
              <a:gd name="connsiteX20" fmla="*/ 2057400 w 2258021"/>
              <a:gd name="connsiteY20" fmla="*/ 428625 h 1828800"/>
              <a:gd name="connsiteX21" fmla="*/ 2095500 w 2258021"/>
              <a:gd name="connsiteY21" fmla="*/ 495300 h 1828800"/>
              <a:gd name="connsiteX22" fmla="*/ 2105025 w 2258021"/>
              <a:gd name="connsiteY22" fmla="*/ 523875 h 1828800"/>
              <a:gd name="connsiteX23" fmla="*/ 2171700 w 2258021"/>
              <a:gd name="connsiteY23" fmla="*/ 609600 h 1828800"/>
              <a:gd name="connsiteX24" fmla="*/ 2209800 w 2258021"/>
              <a:gd name="connsiteY24" fmla="*/ 695325 h 1828800"/>
              <a:gd name="connsiteX25" fmla="*/ 2219325 w 2258021"/>
              <a:gd name="connsiteY25" fmla="*/ 733425 h 1828800"/>
              <a:gd name="connsiteX26" fmla="*/ 2238375 w 2258021"/>
              <a:gd name="connsiteY26" fmla="*/ 790575 h 1828800"/>
              <a:gd name="connsiteX27" fmla="*/ 2257425 w 2258021"/>
              <a:gd name="connsiteY27" fmla="*/ 952500 h 1828800"/>
              <a:gd name="connsiteX28" fmla="*/ 2238375 w 2258021"/>
              <a:gd name="connsiteY28" fmla="*/ 1323975 h 1828800"/>
              <a:gd name="connsiteX29" fmla="*/ 2228850 w 2258021"/>
              <a:gd name="connsiteY29" fmla="*/ 1362075 h 1828800"/>
              <a:gd name="connsiteX30" fmla="*/ 2209800 w 2258021"/>
              <a:gd name="connsiteY30" fmla="*/ 1457325 h 1828800"/>
              <a:gd name="connsiteX31" fmla="*/ 2200275 w 2258021"/>
              <a:gd name="connsiteY31" fmla="*/ 1485900 h 1828800"/>
              <a:gd name="connsiteX32" fmla="*/ 2181225 w 2258021"/>
              <a:gd name="connsiteY32" fmla="*/ 1514475 h 1828800"/>
              <a:gd name="connsiteX33" fmla="*/ 2171700 w 2258021"/>
              <a:gd name="connsiteY33" fmla="*/ 1562100 h 1828800"/>
              <a:gd name="connsiteX34" fmla="*/ 2162175 w 2258021"/>
              <a:gd name="connsiteY34" fmla="*/ 1619250 h 1828800"/>
              <a:gd name="connsiteX35" fmla="*/ 2114550 w 2258021"/>
              <a:gd name="connsiteY35" fmla="*/ 1666875 h 1828800"/>
              <a:gd name="connsiteX36" fmla="*/ 2038350 w 2258021"/>
              <a:gd name="connsiteY36" fmla="*/ 1724025 h 1828800"/>
              <a:gd name="connsiteX37" fmla="*/ 2000250 w 2258021"/>
              <a:gd name="connsiteY37" fmla="*/ 1752600 h 1828800"/>
              <a:gd name="connsiteX38" fmla="*/ 1952625 w 2258021"/>
              <a:gd name="connsiteY38" fmla="*/ 1771650 h 1828800"/>
              <a:gd name="connsiteX39" fmla="*/ 1914525 w 2258021"/>
              <a:gd name="connsiteY39" fmla="*/ 1790700 h 1828800"/>
              <a:gd name="connsiteX40" fmla="*/ 1885950 w 2258021"/>
              <a:gd name="connsiteY40" fmla="*/ 1800225 h 1828800"/>
              <a:gd name="connsiteX41" fmla="*/ 1819275 w 2258021"/>
              <a:gd name="connsiteY41" fmla="*/ 1828800 h 1828800"/>
              <a:gd name="connsiteX42" fmla="*/ 1485900 w 2258021"/>
              <a:gd name="connsiteY42" fmla="*/ 1809750 h 1828800"/>
              <a:gd name="connsiteX43" fmla="*/ 1400175 w 2258021"/>
              <a:gd name="connsiteY43" fmla="*/ 1790700 h 1828800"/>
              <a:gd name="connsiteX44" fmla="*/ 1247775 w 2258021"/>
              <a:gd name="connsiteY44" fmla="*/ 1762125 h 1828800"/>
              <a:gd name="connsiteX45" fmla="*/ 1200150 w 2258021"/>
              <a:gd name="connsiteY45" fmla="*/ 1743075 h 1828800"/>
              <a:gd name="connsiteX46" fmla="*/ 1171575 w 2258021"/>
              <a:gd name="connsiteY46" fmla="*/ 1724025 h 1828800"/>
              <a:gd name="connsiteX47" fmla="*/ 1076325 w 2258021"/>
              <a:gd name="connsiteY47" fmla="*/ 1695450 h 1828800"/>
              <a:gd name="connsiteX48" fmla="*/ 1000125 w 2258021"/>
              <a:gd name="connsiteY48" fmla="*/ 1676400 h 1828800"/>
              <a:gd name="connsiteX49" fmla="*/ 476250 w 2258021"/>
              <a:gd name="connsiteY49" fmla="*/ 1666875 h 1828800"/>
              <a:gd name="connsiteX50" fmla="*/ 342900 w 2258021"/>
              <a:gd name="connsiteY50" fmla="*/ 1657350 h 1828800"/>
              <a:gd name="connsiteX51" fmla="*/ 276225 w 2258021"/>
              <a:gd name="connsiteY51" fmla="*/ 1638300 h 1828800"/>
              <a:gd name="connsiteX52" fmla="*/ 190500 w 2258021"/>
              <a:gd name="connsiteY52" fmla="*/ 1609725 h 1828800"/>
              <a:gd name="connsiteX53" fmla="*/ 161925 w 2258021"/>
              <a:gd name="connsiteY53" fmla="*/ 1590675 h 1828800"/>
              <a:gd name="connsiteX54" fmla="*/ 123825 w 2258021"/>
              <a:gd name="connsiteY54" fmla="*/ 1533525 h 1828800"/>
              <a:gd name="connsiteX55" fmla="*/ 76200 w 2258021"/>
              <a:gd name="connsiteY55" fmla="*/ 1466850 h 1828800"/>
              <a:gd name="connsiteX56" fmla="*/ 57150 w 2258021"/>
              <a:gd name="connsiteY56" fmla="*/ 1419225 h 1828800"/>
              <a:gd name="connsiteX57" fmla="*/ 38100 w 2258021"/>
              <a:gd name="connsiteY57" fmla="*/ 1381125 h 1828800"/>
              <a:gd name="connsiteX58" fmla="*/ 19050 w 2258021"/>
              <a:gd name="connsiteY58" fmla="*/ 1276350 h 1828800"/>
              <a:gd name="connsiteX59" fmla="*/ 0 w 2258021"/>
              <a:gd name="connsiteY59" fmla="*/ 1190625 h 1828800"/>
              <a:gd name="connsiteX60" fmla="*/ 9525 w 2258021"/>
              <a:gd name="connsiteY60" fmla="*/ 447675 h 1828800"/>
              <a:gd name="connsiteX61" fmla="*/ 28575 w 2258021"/>
              <a:gd name="connsiteY61" fmla="*/ 361950 h 1828800"/>
              <a:gd name="connsiteX62" fmla="*/ 38100 w 2258021"/>
              <a:gd name="connsiteY62" fmla="*/ 304800 h 1828800"/>
              <a:gd name="connsiteX63" fmla="*/ 57150 w 2258021"/>
              <a:gd name="connsiteY63" fmla="*/ 247650 h 1828800"/>
              <a:gd name="connsiteX64" fmla="*/ 142875 w 2258021"/>
              <a:gd name="connsiteY64" fmla="*/ 180975 h 1828800"/>
              <a:gd name="connsiteX65" fmla="*/ 200025 w 2258021"/>
              <a:gd name="connsiteY65" fmla="*/ 161925 h 1828800"/>
              <a:gd name="connsiteX66" fmla="*/ 266700 w 2258021"/>
              <a:gd name="connsiteY66" fmla="*/ 142875 h 1828800"/>
              <a:gd name="connsiteX67" fmla="*/ 257175 w 2258021"/>
              <a:gd name="connsiteY67" fmla="*/ 161925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58021" h="1828800">
                <a:moveTo>
                  <a:pt x="257175" y="161925"/>
                </a:moveTo>
                <a:cubicBezTo>
                  <a:pt x="260350" y="157163"/>
                  <a:pt x="271913" y="126600"/>
                  <a:pt x="285750" y="114300"/>
                </a:cubicBezTo>
                <a:cubicBezTo>
                  <a:pt x="301669" y="100150"/>
                  <a:pt x="323240" y="93917"/>
                  <a:pt x="342900" y="85725"/>
                </a:cubicBezTo>
                <a:cubicBezTo>
                  <a:pt x="433670" y="47904"/>
                  <a:pt x="464523" y="63451"/>
                  <a:pt x="590550" y="57150"/>
                </a:cubicBezTo>
                <a:cubicBezTo>
                  <a:pt x="600075" y="53975"/>
                  <a:pt x="609471" y="50383"/>
                  <a:pt x="619125" y="47625"/>
                </a:cubicBezTo>
                <a:cubicBezTo>
                  <a:pt x="631712" y="44029"/>
                  <a:pt x="644713" y="41950"/>
                  <a:pt x="657225" y="38100"/>
                </a:cubicBezTo>
                <a:cubicBezTo>
                  <a:pt x="686014" y="29242"/>
                  <a:pt x="712979" y="12522"/>
                  <a:pt x="742950" y="9525"/>
                </a:cubicBezTo>
                <a:lnTo>
                  <a:pt x="838200" y="0"/>
                </a:lnTo>
                <a:lnTo>
                  <a:pt x="1647825" y="9525"/>
                </a:lnTo>
                <a:cubicBezTo>
                  <a:pt x="1657863" y="9753"/>
                  <a:pt x="1666999" y="15525"/>
                  <a:pt x="1676400" y="19050"/>
                </a:cubicBezTo>
                <a:cubicBezTo>
                  <a:pt x="1767515" y="53218"/>
                  <a:pt x="1687740" y="26005"/>
                  <a:pt x="1752600" y="47625"/>
                </a:cubicBezTo>
                <a:cubicBezTo>
                  <a:pt x="1765300" y="57150"/>
                  <a:pt x="1777238" y="67786"/>
                  <a:pt x="1790700" y="76200"/>
                </a:cubicBezTo>
                <a:cubicBezTo>
                  <a:pt x="1802741" y="83725"/>
                  <a:pt x="1817892" y="86160"/>
                  <a:pt x="1828800" y="95250"/>
                </a:cubicBezTo>
                <a:cubicBezTo>
                  <a:pt x="1856395" y="118246"/>
                  <a:pt x="1879600" y="146050"/>
                  <a:pt x="1905000" y="171450"/>
                </a:cubicBezTo>
                <a:cubicBezTo>
                  <a:pt x="1917700" y="184150"/>
                  <a:pt x="1933137" y="194606"/>
                  <a:pt x="1943100" y="209550"/>
                </a:cubicBezTo>
                <a:cubicBezTo>
                  <a:pt x="1949450" y="219075"/>
                  <a:pt x="1957030" y="227886"/>
                  <a:pt x="1962150" y="238125"/>
                </a:cubicBezTo>
                <a:cubicBezTo>
                  <a:pt x="1966640" y="247105"/>
                  <a:pt x="1966694" y="257983"/>
                  <a:pt x="1971675" y="266700"/>
                </a:cubicBezTo>
                <a:cubicBezTo>
                  <a:pt x="1979551" y="280483"/>
                  <a:pt x="1991836" y="291338"/>
                  <a:pt x="2000250" y="304800"/>
                </a:cubicBezTo>
                <a:cubicBezTo>
                  <a:pt x="2007775" y="316841"/>
                  <a:pt x="2012255" y="330572"/>
                  <a:pt x="2019300" y="342900"/>
                </a:cubicBezTo>
                <a:cubicBezTo>
                  <a:pt x="2024980" y="352839"/>
                  <a:pt x="2033701" y="361014"/>
                  <a:pt x="2038350" y="371475"/>
                </a:cubicBezTo>
                <a:cubicBezTo>
                  <a:pt x="2046505" y="389825"/>
                  <a:pt x="2049942" y="409981"/>
                  <a:pt x="2057400" y="428625"/>
                </a:cubicBezTo>
                <a:cubicBezTo>
                  <a:pt x="2090798" y="512120"/>
                  <a:pt x="2061134" y="426567"/>
                  <a:pt x="2095500" y="495300"/>
                </a:cubicBezTo>
                <a:cubicBezTo>
                  <a:pt x="2099990" y="504280"/>
                  <a:pt x="2099456" y="515521"/>
                  <a:pt x="2105025" y="523875"/>
                </a:cubicBezTo>
                <a:cubicBezTo>
                  <a:pt x="2137899" y="573185"/>
                  <a:pt x="2146338" y="533515"/>
                  <a:pt x="2171700" y="609600"/>
                </a:cubicBezTo>
                <a:cubicBezTo>
                  <a:pt x="2194370" y="677610"/>
                  <a:pt x="2179611" y="650042"/>
                  <a:pt x="2209800" y="695325"/>
                </a:cubicBezTo>
                <a:cubicBezTo>
                  <a:pt x="2212975" y="708025"/>
                  <a:pt x="2215563" y="720886"/>
                  <a:pt x="2219325" y="733425"/>
                </a:cubicBezTo>
                <a:cubicBezTo>
                  <a:pt x="2225095" y="752659"/>
                  <a:pt x="2238375" y="790575"/>
                  <a:pt x="2238375" y="790575"/>
                </a:cubicBezTo>
                <a:cubicBezTo>
                  <a:pt x="2240469" y="807327"/>
                  <a:pt x="2257425" y="940148"/>
                  <a:pt x="2257425" y="952500"/>
                </a:cubicBezTo>
                <a:cubicBezTo>
                  <a:pt x="2257425" y="1090347"/>
                  <a:pt x="2263270" y="1199499"/>
                  <a:pt x="2238375" y="1323975"/>
                </a:cubicBezTo>
                <a:cubicBezTo>
                  <a:pt x="2235808" y="1336812"/>
                  <a:pt x="2231593" y="1349275"/>
                  <a:pt x="2228850" y="1362075"/>
                </a:cubicBezTo>
                <a:cubicBezTo>
                  <a:pt x="2222066" y="1393735"/>
                  <a:pt x="2220039" y="1426608"/>
                  <a:pt x="2209800" y="1457325"/>
                </a:cubicBezTo>
                <a:cubicBezTo>
                  <a:pt x="2206625" y="1466850"/>
                  <a:pt x="2204765" y="1476920"/>
                  <a:pt x="2200275" y="1485900"/>
                </a:cubicBezTo>
                <a:cubicBezTo>
                  <a:pt x="2195155" y="1496139"/>
                  <a:pt x="2187575" y="1504950"/>
                  <a:pt x="2181225" y="1514475"/>
                </a:cubicBezTo>
                <a:cubicBezTo>
                  <a:pt x="2178050" y="1530350"/>
                  <a:pt x="2174596" y="1546172"/>
                  <a:pt x="2171700" y="1562100"/>
                </a:cubicBezTo>
                <a:cubicBezTo>
                  <a:pt x="2168245" y="1581101"/>
                  <a:pt x="2168282" y="1600928"/>
                  <a:pt x="2162175" y="1619250"/>
                </a:cubicBezTo>
                <a:cubicBezTo>
                  <a:pt x="2152523" y="1648206"/>
                  <a:pt x="2136902" y="1650619"/>
                  <a:pt x="2114550" y="1666875"/>
                </a:cubicBezTo>
                <a:cubicBezTo>
                  <a:pt x="2088873" y="1685549"/>
                  <a:pt x="2063750" y="1704975"/>
                  <a:pt x="2038350" y="1724025"/>
                </a:cubicBezTo>
                <a:cubicBezTo>
                  <a:pt x="2025650" y="1733550"/>
                  <a:pt x="2014990" y="1746704"/>
                  <a:pt x="2000250" y="1752600"/>
                </a:cubicBezTo>
                <a:cubicBezTo>
                  <a:pt x="1984375" y="1758950"/>
                  <a:pt x="1968249" y="1764706"/>
                  <a:pt x="1952625" y="1771650"/>
                </a:cubicBezTo>
                <a:cubicBezTo>
                  <a:pt x="1939650" y="1777417"/>
                  <a:pt x="1927576" y="1785107"/>
                  <a:pt x="1914525" y="1790700"/>
                </a:cubicBezTo>
                <a:cubicBezTo>
                  <a:pt x="1905297" y="1794655"/>
                  <a:pt x="1895178" y="1796270"/>
                  <a:pt x="1885950" y="1800225"/>
                </a:cubicBezTo>
                <a:cubicBezTo>
                  <a:pt x="1803560" y="1835535"/>
                  <a:pt x="1886288" y="1806462"/>
                  <a:pt x="1819275" y="1828800"/>
                </a:cubicBezTo>
                <a:lnTo>
                  <a:pt x="1485900" y="1809750"/>
                </a:lnTo>
                <a:cubicBezTo>
                  <a:pt x="1399920" y="1803459"/>
                  <a:pt x="1456911" y="1803793"/>
                  <a:pt x="1400175" y="1790700"/>
                </a:cubicBezTo>
                <a:cubicBezTo>
                  <a:pt x="1340797" y="1776997"/>
                  <a:pt x="1304171" y="1771524"/>
                  <a:pt x="1247775" y="1762125"/>
                </a:cubicBezTo>
                <a:cubicBezTo>
                  <a:pt x="1231900" y="1755775"/>
                  <a:pt x="1215443" y="1750721"/>
                  <a:pt x="1200150" y="1743075"/>
                </a:cubicBezTo>
                <a:cubicBezTo>
                  <a:pt x="1189911" y="1737955"/>
                  <a:pt x="1182036" y="1728674"/>
                  <a:pt x="1171575" y="1724025"/>
                </a:cubicBezTo>
                <a:cubicBezTo>
                  <a:pt x="1130831" y="1705917"/>
                  <a:pt x="1115114" y="1706533"/>
                  <a:pt x="1076325" y="1695450"/>
                </a:cubicBezTo>
                <a:cubicBezTo>
                  <a:pt x="1047639" y="1687254"/>
                  <a:pt x="1033009" y="1677496"/>
                  <a:pt x="1000125" y="1676400"/>
                </a:cubicBezTo>
                <a:cubicBezTo>
                  <a:pt x="825568" y="1670581"/>
                  <a:pt x="650875" y="1670050"/>
                  <a:pt x="476250" y="1666875"/>
                </a:cubicBezTo>
                <a:cubicBezTo>
                  <a:pt x="431800" y="1663700"/>
                  <a:pt x="387015" y="1663652"/>
                  <a:pt x="342900" y="1657350"/>
                </a:cubicBezTo>
                <a:cubicBezTo>
                  <a:pt x="320018" y="1654081"/>
                  <a:pt x="298525" y="1644382"/>
                  <a:pt x="276225" y="1638300"/>
                </a:cubicBezTo>
                <a:cubicBezTo>
                  <a:pt x="236208" y="1627386"/>
                  <a:pt x="231119" y="1630035"/>
                  <a:pt x="190500" y="1609725"/>
                </a:cubicBezTo>
                <a:cubicBezTo>
                  <a:pt x="180261" y="1604605"/>
                  <a:pt x="171450" y="1597025"/>
                  <a:pt x="161925" y="1590675"/>
                </a:cubicBezTo>
                <a:cubicBezTo>
                  <a:pt x="149225" y="1571625"/>
                  <a:pt x="137562" y="1551841"/>
                  <a:pt x="123825" y="1533525"/>
                </a:cubicBezTo>
                <a:cubicBezTo>
                  <a:pt x="117353" y="1524896"/>
                  <a:pt x="83164" y="1480778"/>
                  <a:pt x="76200" y="1466850"/>
                </a:cubicBezTo>
                <a:cubicBezTo>
                  <a:pt x="68554" y="1451557"/>
                  <a:pt x="64094" y="1434849"/>
                  <a:pt x="57150" y="1419225"/>
                </a:cubicBezTo>
                <a:cubicBezTo>
                  <a:pt x="51383" y="1406250"/>
                  <a:pt x="44450" y="1393825"/>
                  <a:pt x="38100" y="1381125"/>
                </a:cubicBezTo>
                <a:cubicBezTo>
                  <a:pt x="31207" y="1339768"/>
                  <a:pt x="27925" y="1316288"/>
                  <a:pt x="19050" y="1276350"/>
                </a:cubicBezTo>
                <a:cubicBezTo>
                  <a:pt x="-7853" y="1155286"/>
                  <a:pt x="28728" y="1334264"/>
                  <a:pt x="0" y="1190625"/>
                </a:cubicBezTo>
                <a:cubicBezTo>
                  <a:pt x="3175" y="942975"/>
                  <a:pt x="3630" y="695275"/>
                  <a:pt x="9525" y="447675"/>
                </a:cubicBezTo>
                <a:cubicBezTo>
                  <a:pt x="11175" y="378384"/>
                  <a:pt x="17895" y="410010"/>
                  <a:pt x="28575" y="361950"/>
                </a:cubicBezTo>
                <a:cubicBezTo>
                  <a:pt x="32765" y="343097"/>
                  <a:pt x="33416" y="323536"/>
                  <a:pt x="38100" y="304800"/>
                </a:cubicBezTo>
                <a:cubicBezTo>
                  <a:pt x="42970" y="285319"/>
                  <a:pt x="42951" y="261849"/>
                  <a:pt x="57150" y="247650"/>
                </a:cubicBezTo>
                <a:cubicBezTo>
                  <a:pt x="81805" y="222995"/>
                  <a:pt x="108696" y="192368"/>
                  <a:pt x="142875" y="180975"/>
                </a:cubicBezTo>
                <a:lnTo>
                  <a:pt x="200025" y="161925"/>
                </a:lnTo>
                <a:cubicBezTo>
                  <a:pt x="227260" y="152847"/>
                  <a:pt x="236800" y="148855"/>
                  <a:pt x="266700" y="142875"/>
                </a:cubicBezTo>
                <a:cubicBezTo>
                  <a:pt x="269813" y="142252"/>
                  <a:pt x="254000" y="166687"/>
                  <a:pt x="257175" y="16192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6" y="2407681"/>
            <a:ext cx="2773120" cy="20859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08992" y="300932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Kinome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右箭头 42"/>
          <p:cNvSpPr/>
          <p:nvPr/>
        </p:nvSpPr>
        <p:spPr>
          <a:xfrm>
            <a:off x="3680573" y="3378657"/>
            <a:ext cx="895350" cy="330453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59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9" y="1460197"/>
            <a:ext cx="5972894" cy="42560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675" y="1374473"/>
            <a:ext cx="6029324" cy="4360790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55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367281"/>
            <a:ext cx="8629650" cy="501015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000375" y="4214764"/>
            <a:ext cx="523875" cy="2715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643562" y="2061623"/>
            <a:ext cx="523875" cy="2715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872162" y="4633373"/>
            <a:ext cx="523875" cy="2715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36757" y="973188"/>
            <a:ext cx="426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Tyrosine kinases and their inhibitors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77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095" y="1586110"/>
            <a:ext cx="3459162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143000" y="1035568"/>
            <a:ext cx="419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EGFR signaling pathway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748082" y="2327216"/>
            <a:ext cx="4795829" cy="2979012"/>
            <a:chOff x="6786182" y="2660591"/>
            <a:chExt cx="4795829" cy="2979012"/>
          </a:xfrm>
        </p:grpSpPr>
        <p:sp>
          <p:nvSpPr>
            <p:cNvPr id="14" name="Curved Down Arrow 115"/>
            <p:cNvSpPr/>
            <p:nvPr/>
          </p:nvSpPr>
          <p:spPr>
            <a:xfrm>
              <a:off x="7195821" y="3060136"/>
              <a:ext cx="2176334" cy="781831"/>
            </a:xfrm>
            <a:prstGeom prst="curvedDownArrow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16"/>
            <p:cNvSpPr/>
            <p:nvPr/>
          </p:nvSpPr>
          <p:spPr>
            <a:xfrm>
              <a:off x="7903157" y="2660591"/>
              <a:ext cx="801339" cy="34761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TK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33"/>
            <p:cNvGrpSpPr/>
            <p:nvPr/>
          </p:nvGrpSpPr>
          <p:grpSpPr>
            <a:xfrm>
              <a:off x="6786182" y="3985865"/>
              <a:ext cx="1172116" cy="567989"/>
              <a:chOff x="1733292" y="4367763"/>
              <a:chExt cx="921070" cy="360040"/>
            </a:xfrm>
          </p:grpSpPr>
          <p:sp>
            <p:nvSpPr>
              <p:cNvPr id="18" name="Oval 138"/>
              <p:cNvSpPr/>
              <p:nvPr/>
            </p:nvSpPr>
            <p:spPr>
              <a:xfrm>
                <a:off x="1735756" y="4367763"/>
                <a:ext cx="839434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139"/>
              <p:cNvSpPr txBox="1"/>
              <p:nvPr/>
            </p:nvSpPr>
            <p:spPr>
              <a:xfrm>
                <a:off x="1733292" y="4428843"/>
                <a:ext cx="921070" cy="23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Substrate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Oval 140"/>
            <p:cNvSpPr/>
            <p:nvPr/>
          </p:nvSpPr>
          <p:spPr>
            <a:xfrm>
              <a:off x="10387191" y="4023644"/>
              <a:ext cx="1194820" cy="426477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rved Down Arrow 146"/>
            <p:cNvSpPr/>
            <p:nvPr/>
          </p:nvSpPr>
          <p:spPr>
            <a:xfrm flipH="1" flipV="1">
              <a:off x="7195821" y="4594513"/>
              <a:ext cx="2067526" cy="650961"/>
            </a:xfrm>
            <a:prstGeom prst="curvedDownArrow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29"/>
            <p:cNvSpPr/>
            <p:nvPr/>
          </p:nvSpPr>
          <p:spPr>
            <a:xfrm>
              <a:off x="9672567" y="4118002"/>
              <a:ext cx="256482" cy="23124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cxnSp>
          <p:nvCxnSpPr>
            <p:cNvPr id="29" name="Straight Arrow Connector 233"/>
            <p:cNvCxnSpPr>
              <a:stCxn id="23" idx="2"/>
              <a:endCxn id="28" idx="6"/>
            </p:cNvCxnSpPr>
            <p:nvPr/>
          </p:nvCxnSpPr>
          <p:spPr>
            <a:xfrm flipH="1" flipV="1">
              <a:off x="9929049" y="4233622"/>
              <a:ext cx="458142" cy="326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236"/>
            <p:cNvSpPr txBox="1"/>
            <p:nvPr/>
          </p:nvSpPr>
          <p:spPr>
            <a:xfrm>
              <a:off x="10425283" y="408079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SH2/PTB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141"/>
            <p:cNvSpPr/>
            <p:nvPr/>
          </p:nvSpPr>
          <p:spPr>
            <a:xfrm>
              <a:off x="7783373" y="5314498"/>
              <a:ext cx="949825" cy="325105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PTP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133"/>
            <p:cNvGrpSpPr/>
            <p:nvPr/>
          </p:nvGrpSpPr>
          <p:grpSpPr>
            <a:xfrm>
              <a:off x="8601202" y="3937217"/>
              <a:ext cx="1172116" cy="567989"/>
              <a:chOff x="1733292" y="4367763"/>
              <a:chExt cx="921070" cy="360040"/>
            </a:xfrm>
          </p:grpSpPr>
          <p:sp>
            <p:nvSpPr>
              <p:cNvPr id="34" name="Oval 138"/>
              <p:cNvSpPr/>
              <p:nvPr/>
            </p:nvSpPr>
            <p:spPr>
              <a:xfrm>
                <a:off x="1735756" y="4367763"/>
                <a:ext cx="839434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139"/>
              <p:cNvSpPr txBox="1"/>
              <p:nvPr/>
            </p:nvSpPr>
            <p:spPr>
              <a:xfrm>
                <a:off x="1733292" y="4428843"/>
                <a:ext cx="921070" cy="23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Substrate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71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854350" y="4077504"/>
            <a:ext cx="30573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anti-pTyr antibody p-Tyr-100</a:t>
            </a:r>
          </a:p>
          <a:p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anti-pTyr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antibody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4G10</a:t>
            </a:r>
          </a:p>
          <a:p>
            <a:r>
              <a:rPr lang="en-US" altLang="zh-CN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anti-pTyr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antibody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pY20</a:t>
            </a:r>
          </a:p>
          <a:p>
            <a:r>
              <a:rPr lang="en-US" altLang="zh-CN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anti-pTyr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antibody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pY99</a:t>
            </a:r>
            <a:endParaRPr lang="en-US" altLang="zh-CN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…</a:t>
            </a:r>
            <a:endParaRPr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650" y="1399903"/>
            <a:ext cx="9930766" cy="2100739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31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556957" y="1946216"/>
            <a:ext cx="4795829" cy="2979012"/>
            <a:chOff x="6786182" y="2660591"/>
            <a:chExt cx="4795829" cy="2979012"/>
          </a:xfrm>
        </p:grpSpPr>
        <p:sp>
          <p:nvSpPr>
            <p:cNvPr id="14" name="Curved Down Arrow 115"/>
            <p:cNvSpPr/>
            <p:nvPr/>
          </p:nvSpPr>
          <p:spPr>
            <a:xfrm>
              <a:off x="7195821" y="3060136"/>
              <a:ext cx="2176334" cy="781831"/>
            </a:xfrm>
            <a:prstGeom prst="curvedDownArrow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16"/>
            <p:cNvSpPr/>
            <p:nvPr/>
          </p:nvSpPr>
          <p:spPr>
            <a:xfrm>
              <a:off x="7903157" y="2660591"/>
              <a:ext cx="801339" cy="34761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TK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33"/>
            <p:cNvGrpSpPr/>
            <p:nvPr/>
          </p:nvGrpSpPr>
          <p:grpSpPr>
            <a:xfrm>
              <a:off x="6786182" y="3985865"/>
              <a:ext cx="1172116" cy="567989"/>
              <a:chOff x="1733292" y="4367763"/>
              <a:chExt cx="921070" cy="360040"/>
            </a:xfrm>
          </p:grpSpPr>
          <p:sp>
            <p:nvSpPr>
              <p:cNvPr id="18" name="Oval 138"/>
              <p:cNvSpPr/>
              <p:nvPr/>
            </p:nvSpPr>
            <p:spPr>
              <a:xfrm>
                <a:off x="1735756" y="4367763"/>
                <a:ext cx="839434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139"/>
              <p:cNvSpPr txBox="1"/>
              <p:nvPr/>
            </p:nvSpPr>
            <p:spPr>
              <a:xfrm>
                <a:off x="1733292" y="4428843"/>
                <a:ext cx="921070" cy="23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Substrate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Oval 140"/>
            <p:cNvSpPr/>
            <p:nvPr/>
          </p:nvSpPr>
          <p:spPr>
            <a:xfrm>
              <a:off x="10387191" y="4023644"/>
              <a:ext cx="1194820" cy="426477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rved Down Arrow 146"/>
            <p:cNvSpPr/>
            <p:nvPr/>
          </p:nvSpPr>
          <p:spPr>
            <a:xfrm flipH="1" flipV="1">
              <a:off x="7195821" y="4594513"/>
              <a:ext cx="2067526" cy="650961"/>
            </a:xfrm>
            <a:prstGeom prst="curvedDownArrow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29"/>
            <p:cNvSpPr/>
            <p:nvPr/>
          </p:nvSpPr>
          <p:spPr>
            <a:xfrm>
              <a:off x="9672567" y="4118002"/>
              <a:ext cx="256482" cy="23124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cxnSp>
          <p:nvCxnSpPr>
            <p:cNvPr id="29" name="Straight Arrow Connector 233"/>
            <p:cNvCxnSpPr>
              <a:stCxn id="23" idx="2"/>
              <a:endCxn id="28" idx="6"/>
            </p:cNvCxnSpPr>
            <p:nvPr/>
          </p:nvCxnSpPr>
          <p:spPr>
            <a:xfrm flipH="1" flipV="1">
              <a:off x="9929049" y="4233622"/>
              <a:ext cx="458142" cy="326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236"/>
            <p:cNvSpPr txBox="1"/>
            <p:nvPr/>
          </p:nvSpPr>
          <p:spPr>
            <a:xfrm>
              <a:off x="10425283" y="408079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SH2/PTB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141"/>
            <p:cNvSpPr/>
            <p:nvPr/>
          </p:nvSpPr>
          <p:spPr>
            <a:xfrm>
              <a:off x="7783373" y="5314498"/>
              <a:ext cx="949825" cy="325105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PTP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133"/>
            <p:cNvGrpSpPr/>
            <p:nvPr/>
          </p:nvGrpSpPr>
          <p:grpSpPr>
            <a:xfrm>
              <a:off x="8601202" y="3937217"/>
              <a:ext cx="1172116" cy="567989"/>
              <a:chOff x="1733292" y="4367763"/>
              <a:chExt cx="921070" cy="360040"/>
            </a:xfrm>
          </p:grpSpPr>
          <p:sp>
            <p:nvSpPr>
              <p:cNvPr id="34" name="Oval 138"/>
              <p:cNvSpPr/>
              <p:nvPr/>
            </p:nvSpPr>
            <p:spPr>
              <a:xfrm>
                <a:off x="1735756" y="4367763"/>
                <a:ext cx="839434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139"/>
              <p:cNvSpPr txBox="1"/>
              <p:nvPr/>
            </p:nvSpPr>
            <p:spPr>
              <a:xfrm>
                <a:off x="1733292" y="4428843"/>
                <a:ext cx="921070" cy="23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Substrate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6871409" y="31026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Mutation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21782" y="3288414"/>
            <a:ext cx="232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pTyr superbinder 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6991095" y="3457420"/>
            <a:ext cx="895350" cy="330453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64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46894"/>
            <a:ext cx="1581150" cy="6101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" y="238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6" y="815128"/>
            <a:ext cx="9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313" y="1199617"/>
            <a:ext cx="4314825" cy="49198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85975" y="6591300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Kaneko, T., et al. (2012). "Superbinder SH2 domains act as antagonists of cell signaling." </a:t>
            </a:r>
            <a:r>
              <a:rPr lang="en-US" altLang="zh-CN" sz="1200" u="sng" dirty="0">
                <a:latin typeface="Arial" panose="020B0604020202020204" pitchFamily="34" charset="0"/>
                <a:cs typeface="Arial" panose="020B0604020202020204" pitchFamily="34" charset="0"/>
              </a:rPr>
              <a:t>Science signaling </a:t>
            </a:r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zh-CN" sz="1200" u="sng" dirty="0">
                <a:latin typeface="Arial" panose="020B0604020202020204" pitchFamily="34" charset="0"/>
                <a:cs typeface="Arial" panose="020B0604020202020204" pitchFamily="34" charset="0"/>
              </a:rPr>
              <a:t>(243): ra68.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A33-1A06-4EAD-8EC1-2179CDE3E170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9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654</Words>
  <Application>Microsoft Office PowerPoint</Application>
  <PresentationFormat>宽屏</PresentationFormat>
  <Paragraphs>170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宋体</vt:lpstr>
      <vt:lpstr>Arial</vt:lpstr>
      <vt:lpstr>Calibri</vt:lpstr>
      <vt:lpstr>Calibri Light</vt:lpstr>
      <vt:lpstr>Cambria</vt:lpstr>
      <vt:lpstr>Tempus Sans ITC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142</cp:revision>
  <cp:lastPrinted>2016-08-07T09:36:42Z</cp:lastPrinted>
  <dcterms:created xsi:type="dcterms:W3CDTF">2016-08-05T02:26:01Z</dcterms:created>
  <dcterms:modified xsi:type="dcterms:W3CDTF">2016-08-08T09:19:21Z</dcterms:modified>
</cp:coreProperties>
</file>