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63" r:id="rId1"/>
  </p:sldMasterIdLst>
  <p:notesMasterIdLst>
    <p:notesMasterId r:id="rId33"/>
  </p:notesMasterIdLst>
  <p:handoutMasterIdLst>
    <p:handoutMasterId r:id="rId34"/>
  </p:handoutMasterIdLst>
  <p:sldIdLst>
    <p:sldId id="492" r:id="rId2"/>
    <p:sldId id="537" r:id="rId3"/>
    <p:sldId id="470" r:id="rId4"/>
    <p:sldId id="471" r:id="rId5"/>
    <p:sldId id="472" r:id="rId6"/>
    <p:sldId id="502" r:id="rId7"/>
    <p:sldId id="503" r:id="rId8"/>
    <p:sldId id="522" r:id="rId9"/>
    <p:sldId id="507" r:id="rId10"/>
    <p:sldId id="512" r:id="rId11"/>
    <p:sldId id="524" r:id="rId12"/>
    <p:sldId id="549" r:id="rId13"/>
    <p:sldId id="520" r:id="rId14"/>
    <p:sldId id="515" r:id="rId15"/>
    <p:sldId id="516" r:id="rId16"/>
    <p:sldId id="560" r:id="rId17"/>
    <p:sldId id="518" r:id="rId18"/>
    <p:sldId id="519" r:id="rId19"/>
    <p:sldId id="473" r:id="rId20"/>
    <p:sldId id="474" r:id="rId21"/>
    <p:sldId id="479" r:id="rId22"/>
    <p:sldId id="561" r:id="rId23"/>
    <p:sldId id="562" r:id="rId24"/>
    <p:sldId id="547" r:id="rId25"/>
    <p:sldId id="552" r:id="rId26"/>
    <p:sldId id="553" r:id="rId27"/>
    <p:sldId id="521" r:id="rId28"/>
    <p:sldId id="555" r:id="rId29"/>
    <p:sldId id="559" r:id="rId30"/>
    <p:sldId id="491" r:id="rId31"/>
    <p:sldId id="551" r:id="rId32"/>
  </p:sldIdLst>
  <p:sldSz cx="9144000" cy="6858000" type="screen4x3"/>
  <p:notesSz cx="6807200" cy="99393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7B2"/>
    <a:srgbClr val="008080"/>
    <a:srgbClr val="766A82"/>
    <a:srgbClr val="A7BEC6"/>
    <a:srgbClr val="FFFF66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78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9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notesViewPr>
    <p:cSldViewPr snapToGrid="0">
      <p:cViewPr>
        <p:scale>
          <a:sx n="110" d="100"/>
          <a:sy n="110" d="100"/>
        </p:scale>
        <p:origin x="-1925" y="336"/>
      </p:cViewPr>
      <p:guideLst>
        <p:guide orient="horz" pos="3131"/>
        <p:guide pos="214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6641" tIns="48321" rIns="96641" bIns="4832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40" y="0"/>
            <a:ext cx="2949787" cy="496967"/>
          </a:xfrm>
          <a:prstGeom prst="rect">
            <a:avLst/>
          </a:prstGeom>
        </p:spPr>
        <p:txBody>
          <a:bodyPr vert="horz" lIns="96641" tIns="48321" rIns="96641" bIns="48321" rtlCol="0"/>
          <a:lstStyle>
            <a:lvl1pPr algn="r">
              <a:defRPr sz="1200"/>
            </a:lvl1pPr>
          </a:lstStyle>
          <a:p>
            <a:fld id="{5E99848A-4F88-4799-92C8-007128B58A68}" type="datetimeFigureOut">
              <a:rPr lang="en-US" smtClean="0"/>
              <a:t>8/3/2016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6641" tIns="48321" rIns="96641" bIns="4832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40" y="9440646"/>
            <a:ext cx="2949787" cy="496967"/>
          </a:xfrm>
          <a:prstGeom prst="rect">
            <a:avLst/>
          </a:prstGeom>
        </p:spPr>
        <p:txBody>
          <a:bodyPr vert="horz" lIns="96641" tIns="48321" rIns="96641" bIns="48321" rtlCol="0" anchor="b"/>
          <a:lstStyle>
            <a:lvl1pPr algn="r">
              <a:defRPr sz="1200"/>
            </a:lvl1pPr>
          </a:lstStyle>
          <a:p>
            <a:fld id="{B0A97013-E174-4971-BC5C-B05B18A2A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09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6641" tIns="48321" rIns="96641" bIns="4832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40" y="0"/>
            <a:ext cx="2949787" cy="496967"/>
          </a:xfrm>
          <a:prstGeom prst="rect">
            <a:avLst/>
          </a:prstGeom>
        </p:spPr>
        <p:txBody>
          <a:bodyPr vert="horz" lIns="96641" tIns="48321" rIns="96641" bIns="48321" rtlCol="0"/>
          <a:lstStyle>
            <a:lvl1pPr algn="r">
              <a:defRPr sz="1200"/>
            </a:lvl1pPr>
          </a:lstStyle>
          <a:p>
            <a:fld id="{BD1A5F0D-B213-4A92-A58F-483B79D39FB0}" type="datetimeFigureOut">
              <a:rPr lang="de-DE" smtClean="0"/>
              <a:pPr/>
              <a:t>03.08.2016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1" tIns="48321" rIns="96641" bIns="48321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6641" tIns="48321" rIns="96641" bIns="4832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6641" tIns="48321" rIns="96641" bIns="4832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40" y="9440646"/>
            <a:ext cx="2949787" cy="496967"/>
          </a:xfrm>
          <a:prstGeom prst="rect">
            <a:avLst/>
          </a:prstGeom>
        </p:spPr>
        <p:txBody>
          <a:bodyPr vert="horz" lIns="96641" tIns="48321" rIns="96641" bIns="48321" rtlCol="0" anchor="b"/>
          <a:lstStyle>
            <a:lvl1pPr algn="r">
              <a:defRPr sz="1200"/>
            </a:lvl1pPr>
          </a:lstStyle>
          <a:p>
            <a:fld id="{56B7FB4A-A538-4700-9216-ACEEBB78117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696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864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030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8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799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n-US" altLang="zh-CN" sz="1100" dirty="0" smtClean="0">
              <a:solidFill>
                <a:srgbClr val="3F3F3F">
                  <a:lumMod val="75000"/>
                  <a:lumOff val="25000"/>
                </a:srgbClr>
              </a:solidFill>
              <a:latin typeface="宋体" pitchFamily="2" charset="-122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C8B5E-F842-4115-AFC2-9DCDE79D739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53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842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98E829-079F-417B-9932-96E0D8C15BE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28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849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7292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70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792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890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043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4463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7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 dirty="0" smtClean="0"/>
              <a:t/>
            </a:r>
            <a:br>
              <a:rPr lang="zh-CN" altLang="en-US" dirty="0" smtClean="0"/>
            </a:br>
            <a:endParaRPr lang="en-US" altLang="zh-CN" dirty="0" smtClean="0">
              <a:effectLst/>
            </a:endParaRPr>
          </a:p>
          <a:p>
            <a:endParaRPr lang="zh-CN" altLang="en-US" dirty="0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01A43A-EBE4-43A3-B9A7-E012F47332BD}" type="slidenum">
              <a:rPr lang="de-DE" altLang="zh-CN" sz="1300"/>
              <a:pPr/>
              <a:t>22</a:t>
            </a:fld>
            <a:endParaRPr lang="de-DE" altLang="zh-CN" sz="1300"/>
          </a:p>
        </p:txBody>
      </p:sp>
    </p:spTree>
    <p:extLst>
      <p:ext uri="{BB962C8B-B14F-4D97-AF65-F5344CB8AC3E}">
        <p14:creationId xmlns:p14="http://schemas.microsoft.com/office/powerpoint/2010/main" val="3296931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677524-B819-4B47-9437-359F54C996FB}" type="slidenum">
              <a:rPr lang="de-DE" altLang="zh-CN" sz="1300"/>
              <a:pPr/>
              <a:t>23</a:t>
            </a:fld>
            <a:endParaRPr lang="de-DE" altLang="zh-CN" sz="1300"/>
          </a:p>
        </p:txBody>
      </p:sp>
    </p:spTree>
    <p:extLst>
      <p:ext uri="{BB962C8B-B14F-4D97-AF65-F5344CB8AC3E}">
        <p14:creationId xmlns:p14="http://schemas.microsoft.com/office/powerpoint/2010/main" val="2643974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36170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856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924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311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995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97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37991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6335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388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441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68513" y="501650"/>
            <a:ext cx="2522537" cy="1893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90462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22E0F-F38E-4A42-9D52-322124DAE97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8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1137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9020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758C44-53B3-458A-A2BB-E1B8F59ED30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7FB4A-A538-4700-9216-ACEEBB781172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541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3418736"/>
            <a:ext cx="9144000" cy="3436044"/>
          </a:xfrm>
          <a:prstGeom prst="rect">
            <a:avLst/>
          </a:pr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Arial" pitchFamily="124" charset="0"/>
            </a:endParaRPr>
          </a:p>
        </p:txBody>
      </p:sp>
      <p:pic>
        <p:nvPicPr>
          <p:cNvPr id="10" name="image12.pn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2414" y="3650462"/>
            <a:ext cx="2392362" cy="5691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252413" y="5368413"/>
            <a:ext cx="4023360" cy="932010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1600" b="0" baseline="0">
                <a:solidFill>
                  <a:schemeClr val="accent5"/>
                </a:solidFill>
              </a:defRPr>
            </a:lvl1pPr>
            <a:lvl2pPr marL="114300" indent="4763">
              <a:spcAft>
                <a:spcPts val="0"/>
              </a:spcAft>
              <a:buFontTx/>
              <a:buNone/>
              <a:defRPr sz="1400" i="1" baseline="0">
                <a:solidFill>
                  <a:schemeClr val="accent5"/>
                </a:solidFill>
              </a:defRPr>
            </a:lvl2pPr>
          </a:lstStyle>
          <a:p>
            <a:pPr lvl="0"/>
            <a:r>
              <a:rPr lang="en-US" dirty="0" smtClean="0"/>
              <a:t>16pt Presenter Name</a:t>
            </a:r>
          </a:p>
          <a:p>
            <a:pPr lvl="1"/>
            <a:r>
              <a:rPr lang="en-US" dirty="0" smtClean="0"/>
              <a:t>14pt Italic Presenter Title </a:t>
            </a:r>
          </a:p>
        </p:txBody>
      </p:sp>
      <p:sp>
        <p:nvSpPr>
          <p:cNvPr id="18" name="Title 16"/>
          <p:cNvSpPr>
            <a:spLocks noGrp="1"/>
          </p:cNvSpPr>
          <p:nvPr>
            <p:ph type="title" hasCustomPrompt="1"/>
          </p:nvPr>
        </p:nvSpPr>
        <p:spPr>
          <a:xfrm>
            <a:off x="252414" y="4850575"/>
            <a:ext cx="8661400" cy="443190"/>
          </a:xfrm>
          <a:noFill/>
        </p:spPr>
        <p:txBody>
          <a:bodyPr wrap="square" lIns="91440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28pt Arial Title</a:t>
            </a:r>
            <a:endParaRPr lang="en-US" dirty="0"/>
          </a:p>
        </p:txBody>
      </p:sp>
      <p:grpSp>
        <p:nvGrpSpPr>
          <p:cNvPr id="2" name="Group 5"/>
          <p:cNvGrpSpPr/>
          <p:nvPr/>
        </p:nvGrpSpPr>
        <p:grpSpPr>
          <a:xfrm>
            <a:off x="0" y="6297615"/>
            <a:ext cx="9144000" cy="567431"/>
            <a:chOff x="0" y="6289662"/>
            <a:chExt cx="9144000" cy="56743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6289662"/>
              <a:ext cx="9144000" cy="567431"/>
            </a:xfrm>
            <a:prstGeom prst="rect">
              <a:avLst/>
            </a:prstGeom>
            <a:solidFill>
              <a:schemeClr val="accent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1800">
                <a:latin typeface="Arial" pitchFamily="12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72000" y="6467489"/>
              <a:ext cx="4320089" cy="215444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no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The world leader in serving science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682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conten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33400"/>
            <a:ext cx="9144000" cy="1979613"/>
          </a:xfrm>
          <a:solidFill>
            <a:srgbClr val="7FBA00"/>
          </a:solidFill>
        </p:spPr>
        <p:txBody>
          <a:bodyPr lIns="274320" anchor="ctr" anchorCtr="0"/>
          <a:lstStyle>
            <a:lvl1pPr marL="0" indent="0">
              <a:spcBef>
                <a:spcPts val="600"/>
              </a:spcBef>
              <a:buClr>
                <a:schemeClr val="bg1"/>
              </a:buClr>
              <a:buFontTx/>
              <a:buNone/>
              <a:defRPr sz="1800" baseline="0">
                <a:solidFill>
                  <a:schemeClr val="bg1"/>
                </a:solidFill>
              </a:defRPr>
            </a:lvl1pPr>
            <a:lvl2pPr marL="171450" indent="0">
              <a:buFontTx/>
              <a:buNone/>
              <a:defRPr sz="1600"/>
            </a:lvl2pPr>
          </a:lstStyle>
          <a:p>
            <a:pPr marL="0" indent="0"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sz="2400" kern="0" dirty="0" smtClean="0">
                <a:solidFill>
                  <a:schemeClr val="bg1"/>
                </a:solidFill>
              </a:rPr>
              <a:t>Place sub-head or framing statement text in this box. </a:t>
            </a:r>
            <a:br>
              <a:rPr lang="en-US" sz="2400" kern="0" dirty="0" smtClean="0">
                <a:solidFill>
                  <a:schemeClr val="bg1"/>
                </a:solidFill>
              </a:rPr>
            </a:br>
            <a:r>
              <a:rPr lang="en-US" sz="2400" kern="0" dirty="0" smtClean="0">
                <a:solidFill>
                  <a:schemeClr val="bg1"/>
                </a:solidFill>
              </a:rPr>
              <a:t>Change box color and transparency as desired.</a:t>
            </a:r>
            <a:br>
              <a:rPr lang="en-US" sz="2400" kern="0" dirty="0" smtClean="0">
                <a:solidFill>
                  <a:schemeClr val="bg1"/>
                </a:solidFill>
              </a:rPr>
            </a:br>
            <a:r>
              <a:rPr lang="en-US" sz="2400" kern="0" dirty="0" smtClean="0">
                <a:solidFill>
                  <a:schemeClr val="bg1"/>
                </a:solidFill>
              </a:rPr>
              <a:t>Vertically reposition as desired.</a:t>
            </a:r>
          </a:p>
        </p:txBody>
      </p:sp>
    </p:spTree>
    <p:extLst>
      <p:ext uri="{BB962C8B-B14F-4D97-AF65-F5344CB8AC3E}">
        <p14:creationId xmlns:p14="http://schemas.microsoft.com/office/powerpoint/2010/main" val="1368842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type="title"/>
          </p:nvPr>
        </p:nvSpPr>
        <p:spPr bwMode="black">
          <a:xfrm>
            <a:off x="246065" y="44373"/>
            <a:ext cx="8667014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2597" tIns="42594" rIns="42597" bIns="425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22328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6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64820" y="6716714"/>
            <a:ext cx="142142" cy="1285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3054-C9C3-4EF0-BB5C-4868E98F2CC2}" type="slidenum">
              <a:rPr lang="en-GB" altLang="zh-CN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4" name="Rectangle 104"/>
          <p:cNvSpPr>
            <a:spLocks noGrp="1" noChangeArrowheads="1"/>
          </p:cNvSpPr>
          <p:nvPr>
            <p:ph type="ftr" sz="quarter" idx="11"/>
          </p:nvPr>
        </p:nvSpPr>
        <p:spPr>
          <a:xfrm>
            <a:off x="5250474" y="6705600"/>
            <a:ext cx="3198934" cy="139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Module und Variations_E</a:t>
            </a:r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dt" sz="half" idx="12"/>
          </p:nvPr>
        </p:nvSpPr>
        <p:spPr>
          <a:xfrm>
            <a:off x="6101862" y="6564314"/>
            <a:ext cx="2347546" cy="1365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Roland Berger Strategy Consultants</a:t>
            </a: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265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42888" y="1065215"/>
            <a:ext cx="8677275" cy="4833937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buClr>
                <a:schemeClr val="accent5">
                  <a:lumMod val="75000"/>
                </a:schemeClr>
              </a:buClr>
              <a:defRPr/>
            </a:lvl3pPr>
          </a:lstStyle>
          <a:p>
            <a:pPr lvl="0"/>
            <a:r>
              <a:rPr lang="en-US" dirty="0" smtClean="0"/>
              <a:t>First level: Arial 20pt</a:t>
            </a:r>
          </a:p>
          <a:p>
            <a:pPr lvl="1"/>
            <a:r>
              <a:rPr lang="en-US" dirty="0" smtClean="0"/>
              <a:t>Second level: Arial 18pt</a:t>
            </a:r>
          </a:p>
          <a:p>
            <a:pPr lvl="2"/>
            <a:r>
              <a:rPr lang="en-US" dirty="0" smtClean="0"/>
              <a:t>Third level: Arial 16pt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38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49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bod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34950" y="777923"/>
            <a:ext cx="8685213" cy="5127578"/>
          </a:xfrm>
          <a:prstGeom prst="roundRect">
            <a:avLst>
              <a:gd name="adj" fmla="val 2774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ts val="2000"/>
              <a:buFont typeface=""/>
              <a:buChar char="•"/>
              <a:defRPr lang="en-US" sz="20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42900" indent="-17145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8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635000" indent="-1905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lvl="0"/>
            <a:r>
              <a:rPr lang="en-US" dirty="0" smtClean="0"/>
              <a:t>First level: Arial 20pt</a:t>
            </a:r>
          </a:p>
          <a:p>
            <a:pPr lvl="1"/>
            <a:r>
              <a:rPr lang="en-US" dirty="0" smtClean="0"/>
              <a:t>Second level: Arial 18pt</a:t>
            </a:r>
          </a:p>
          <a:p>
            <a:pPr lvl="2"/>
            <a:r>
              <a:rPr lang="en-US" dirty="0" smtClean="0"/>
              <a:t>Third level: Arial 16pt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8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55897" y="905775"/>
            <a:ext cx="4144963" cy="4825100"/>
          </a:xfrm>
        </p:spPr>
        <p:txBody>
          <a:bodyPr/>
          <a:lstStyle>
            <a:lvl1pPr marL="0" indent="-188913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ct val="100000"/>
              <a:buFont typeface=""/>
              <a:buChar char="•"/>
              <a:defRPr sz="2000" b="0" baseline="0">
                <a:solidFill>
                  <a:srgbClr val="000000"/>
                </a:solidFill>
                <a:latin typeface="Arial"/>
              </a:defRPr>
            </a:lvl1pPr>
            <a:lvl2pPr marL="403225" indent="-171450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latin typeface="Arial"/>
              </a:defRPr>
            </a:lvl2pPr>
            <a:lvl3pPr marL="457200" indent="169863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level: Arial 18pt</a:t>
            </a:r>
          </a:p>
          <a:p>
            <a:pPr lvl="1"/>
            <a:r>
              <a:rPr lang="en-US" dirty="0" smtClean="0"/>
              <a:t>Second level: Arial 16pt</a:t>
            </a:r>
          </a:p>
          <a:p>
            <a:pPr lvl="2"/>
            <a:r>
              <a:rPr lang="en-US" dirty="0" smtClean="0"/>
              <a:t>Third level: Arial 14pt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4763614" y="905775"/>
            <a:ext cx="4144963" cy="4825100"/>
          </a:xfrm>
        </p:spPr>
        <p:txBody>
          <a:bodyPr/>
          <a:lstStyle>
            <a:lvl1pPr marL="0" indent="-188913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EE3134"/>
              </a:buClr>
              <a:buSzPct val="100000"/>
              <a:buFont typeface=""/>
              <a:buChar char="•"/>
              <a:defRPr sz="2000" b="0" baseline="0">
                <a:solidFill>
                  <a:srgbClr val="000000"/>
                </a:solidFill>
                <a:latin typeface="Arial"/>
              </a:defRPr>
            </a:lvl1pPr>
            <a:lvl2pPr marL="403225" indent="-171450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800">
                <a:solidFill>
                  <a:srgbClr val="000000"/>
                </a:solidFill>
                <a:latin typeface="Arial"/>
              </a:defRPr>
            </a:lvl2pPr>
            <a:lvl3pPr marL="457200" indent="169863" algn="l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chemeClr val="accent5"/>
              </a:buClr>
              <a:buSzPct val="100000"/>
              <a:buFont typeface="Arial"/>
              <a:buChar char="•"/>
              <a:defRPr sz="1600">
                <a:solidFill>
                  <a:srgbClr val="000000"/>
                </a:solidFill>
                <a:latin typeface="Arial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level: Arial 18pt</a:t>
            </a:r>
          </a:p>
          <a:p>
            <a:pPr lvl="1"/>
            <a:r>
              <a:rPr lang="en-US" dirty="0" smtClean="0"/>
              <a:t>Second level: Arial 16pt</a:t>
            </a:r>
          </a:p>
          <a:p>
            <a:pPr lvl="2"/>
            <a:r>
              <a:rPr lang="en-US" dirty="0" smtClean="0"/>
              <a:t>Third level: Arial 14pt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028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75201" y="905777"/>
            <a:ext cx="4144962" cy="4999725"/>
          </a:xfrm>
          <a:prstGeom prst="roundRect">
            <a:avLst>
              <a:gd name="adj" fmla="val 343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lang="en-US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12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12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57428" lvl="0" indent="-157428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 smtClean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 smtClean="0"/>
              <a:t>Second level: Arial 16pt</a:t>
            </a:r>
          </a:p>
          <a:p>
            <a:pPr marL="635000" lvl="2" indent="-190500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 smtClean="0"/>
              <a:t>Third level: Arial 14pt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34951" y="905777"/>
            <a:ext cx="4144963" cy="4999725"/>
          </a:xfrm>
          <a:prstGeom prst="roundRect">
            <a:avLst>
              <a:gd name="adj" fmla="val 343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101600" dir="8400000" sx="98000" sy="98000" rotWithShape="0">
              <a:prstClr val="black">
                <a:alpha val="40000"/>
              </a:prstClr>
            </a:outerShdw>
          </a:effectLst>
        </p:spPr>
        <p:txBody>
          <a:bodyPr vert="horz" wrap="square" lIns="91430" tIns="91440" rIns="91430" bIns="45716" numCol="1" anchor="t" anchorCtr="0" compatLnSpc="1">
            <a:prstTxWarp prst="textNoShape">
              <a:avLst/>
            </a:prstTxWarp>
          </a:bodyPr>
          <a:lstStyle>
            <a:lvl1pPr>
              <a:spcAft>
                <a:spcPts val="1200"/>
              </a:spcAft>
              <a:defRPr lang="en-US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>
              <a:spcAft>
                <a:spcPts val="12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>
              <a:spcAft>
                <a:spcPts val="1200"/>
              </a:spcAft>
              <a:defRPr lang="en-US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</a:lstStyle>
          <a:p>
            <a:pPr marL="157428" lvl="0" indent="-157428">
              <a:lnSpc>
                <a:spcPct val="100000"/>
              </a:lnSpc>
              <a:buClr>
                <a:srgbClr val="EE3134"/>
              </a:buClr>
              <a:buSzPts val="2000"/>
              <a:buFont typeface=""/>
            </a:pPr>
            <a:r>
              <a:rPr lang="en-US" dirty="0" smtClean="0"/>
              <a:t>First level: Arial 18pt</a:t>
            </a:r>
          </a:p>
          <a:p>
            <a:pPr lvl="1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 smtClean="0"/>
              <a:t>Second level: Arial 16pt</a:t>
            </a:r>
          </a:p>
          <a:p>
            <a:pPr marL="635000" lvl="2" indent="-190500">
              <a:lnSpc>
                <a:spcPct val="100000"/>
              </a:lnSpc>
              <a:buClr>
                <a:schemeClr val="accent5"/>
              </a:buClr>
              <a:buSzPct val="100000"/>
              <a:buFont typeface="Arial"/>
            </a:pPr>
            <a:r>
              <a:rPr lang="en-US" dirty="0" smtClean="0"/>
              <a:t>Third level: Arial 14pt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37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our boxes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249238" y="942975"/>
            <a:ext cx="4135436" cy="2182126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Pct val="100000"/>
              <a:buFont typeface=""/>
              <a:buChar char="•"/>
              <a:defRPr lang="en-US" sz="160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08610" indent="-15430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40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08000" indent="-152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  <a:defRPr lang="en-US" sz="1200" b="0" kern="120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level: Arial 16pt</a:t>
            </a:r>
          </a:p>
          <a:p>
            <a:pPr lvl="1"/>
            <a:r>
              <a:rPr lang="en-US" dirty="0" smtClean="0"/>
              <a:t>Second level: Arial 14pt</a:t>
            </a:r>
          </a:p>
          <a:p>
            <a:pPr lvl="2"/>
            <a:r>
              <a:rPr lang="en-US" dirty="0" smtClean="0"/>
              <a:t>Third level: Arial 12pt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800601" y="942975"/>
            <a:ext cx="4135436" cy="2182126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Pts val="2000"/>
              <a:buFont typeface="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08610" indent="-15430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08000" indent="-152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level: Arial 16pt</a:t>
            </a:r>
          </a:p>
          <a:p>
            <a:pPr marL="308610" lvl="1" indent="-154305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 smtClean="0"/>
              <a:t>Second level: Arial 14pt</a:t>
            </a:r>
          </a:p>
          <a:p>
            <a:pPr marL="508000" lvl="2" indent="-152400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 smtClean="0"/>
              <a:t>Third level: Arial 12pt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49239" y="3304275"/>
            <a:ext cx="4135435" cy="2182126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Pts val="2000"/>
              <a:buFont typeface="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08610" indent="-15430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08000" indent="-152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level: Arial 16pt</a:t>
            </a:r>
          </a:p>
          <a:p>
            <a:pPr marL="308610" lvl="1" indent="-154305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 smtClean="0"/>
              <a:t>Second level: Arial 14pt</a:t>
            </a:r>
          </a:p>
          <a:p>
            <a:pPr marL="508000" lvl="2" indent="-152400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 smtClean="0"/>
              <a:t>Third level: Arial 12pt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half" idx="14" hasCustomPrompt="1"/>
          </p:nvPr>
        </p:nvSpPr>
        <p:spPr>
          <a:xfrm>
            <a:off x="4800601" y="3304275"/>
            <a:ext cx="4135436" cy="2182126"/>
          </a:xfrm>
          <a:prstGeom prst="roundRect">
            <a:avLst>
              <a:gd name="adj" fmla="val 5211"/>
            </a:avLst>
          </a:prstGeom>
          <a:gradFill flip="none" rotWithShape="1">
            <a:gsLst>
              <a:gs pos="0">
                <a:schemeClr val="bg2">
                  <a:lumMod val="20000"/>
                  <a:lumOff val="80000"/>
                </a:schemeClr>
              </a:gs>
              <a:gs pos="47000">
                <a:srgbClr val="FFFFFF"/>
              </a:gs>
            </a:gsLst>
            <a:lin ang="10800000" scaled="1"/>
            <a:tileRect/>
          </a:gradFill>
          <a:ln w="15875" cap="flat" algn="ctr">
            <a:solidFill>
              <a:schemeClr val="bg2"/>
            </a:solidFill>
            <a:round/>
            <a:headEnd type="none" w="med" len="med"/>
            <a:tailEnd type="none" w="med" len="med"/>
          </a:ln>
          <a:effectLst>
            <a:outerShdw blurRad="254000" dist="228600" dir="6600000" sx="95000" sy="95000" algn="tl" rotWithShape="0">
              <a:schemeClr val="tx1">
                <a:alpha val="43000"/>
              </a:schemeClr>
            </a:outerShdw>
          </a:effec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57428" indent="-157428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EE3134"/>
              </a:buClr>
              <a:buSzPts val="2000"/>
              <a:buFont typeface=""/>
              <a:buChar char="•"/>
              <a:defRPr lang="en-US" sz="16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1pPr>
            <a:lvl2pPr marL="308610" indent="-15430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4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2pPr>
            <a:lvl3pPr marL="508000" indent="-1524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3E6181"/>
              </a:buClr>
              <a:buSzPts val="2000"/>
              <a:buFont typeface="Arial"/>
              <a:buChar char="•"/>
              <a:defRPr lang="en-US" sz="1200" b="0" kern="1200" dirty="0" smtClean="0">
                <a:solidFill>
                  <a:srgbClr val="000000"/>
                </a:solidFill>
                <a:latin typeface="Arial"/>
                <a:ea typeface="ＭＳ Ｐゴシック" pitchFamily="100" charset="-128"/>
                <a:cs typeface="+mn-cs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First level: Arial 16pt</a:t>
            </a:r>
          </a:p>
          <a:p>
            <a:pPr marL="308610" lvl="1" indent="-154305" algn="l" defTabSz="3429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 smtClean="0"/>
              <a:t>Second level: Arial 14pt</a:t>
            </a:r>
          </a:p>
          <a:p>
            <a:pPr marL="508000" lvl="2" indent="-152400" algn="l" defTabSz="5715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chemeClr val="accent5"/>
              </a:buClr>
              <a:buSzPct val="100000"/>
              <a:buFont typeface="Arial"/>
              <a:buChar char="•"/>
            </a:pPr>
            <a:r>
              <a:rPr lang="en-US" dirty="0" smtClean="0"/>
              <a:t>Third level: Arial 12pt</a:t>
            </a:r>
          </a:p>
        </p:txBody>
      </p:sp>
    </p:spTree>
    <p:extLst>
      <p:ext uri="{BB962C8B-B14F-4D97-AF65-F5344CB8AC3E}">
        <p14:creationId xmlns:p14="http://schemas.microsoft.com/office/powerpoint/2010/main" val="3385152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 with layou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ote on using Guides"/>
          <p:cNvSpPr txBox="1"/>
          <p:nvPr/>
        </p:nvSpPr>
        <p:spPr>
          <a:xfrm>
            <a:off x="4600575" y="1429403"/>
            <a:ext cx="3810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Use the embedded guides in the template</a:t>
            </a:r>
            <a:r>
              <a:rPr lang="en-US" sz="1600" baseline="0" dirty="0" smtClean="0"/>
              <a:t> to consistently position content throughout your presentation. 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Toggle guides on/off as desired.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Note: PowerPoint v2007, 2010, 2011/2016 [Mac] and 365/2013 may not display guides in a reliably consistent manner between versions and are sometimes lost when copying content between presentations.</a:t>
            </a:r>
          </a:p>
          <a:p>
            <a:endParaRPr lang="en-US" sz="1600" baseline="0" dirty="0" smtClean="0"/>
          </a:p>
          <a:p>
            <a:r>
              <a:rPr lang="en-US" sz="1600" baseline="0" dirty="0" smtClean="0"/>
              <a:t>To mitigate these issues, </a:t>
            </a:r>
            <a:br>
              <a:rPr lang="en-US" sz="1600" baseline="0" dirty="0" smtClean="0"/>
            </a:br>
            <a:r>
              <a:rPr lang="en-US" sz="1600" baseline="0" dirty="0" smtClean="0"/>
              <a:t>the lines on this layout are provided </a:t>
            </a:r>
            <a:br>
              <a:rPr lang="en-US" sz="1600" baseline="0" dirty="0" smtClean="0"/>
            </a:br>
            <a:r>
              <a:rPr lang="en-US" sz="1600" baseline="0" dirty="0" smtClean="0"/>
              <a:t>in the event that you need to re-create or re-set the original template guides.</a:t>
            </a:r>
          </a:p>
        </p:txBody>
      </p:sp>
      <p:grpSp>
        <p:nvGrpSpPr>
          <p:cNvPr id="2" name="Group 41"/>
          <p:cNvGrpSpPr/>
          <p:nvPr/>
        </p:nvGrpSpPr>
        <p:grpSpPr>
          <a:xfrm>
            <a:off x="0" y="0"/>
            <a:ext cx="9144000" cy="6305550"/>
            <a:chOff x="0" y="0"/>
            <a:chExt cx="9144000" cy="6305550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242888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Connector 4"/>
            <p:cNvCxnSpPr/>
            <p:nvPr/>
          </p:nvCxnSpPr>
          <p:spPr bwMode="auto">
            <a:xfrm>
              <a:off x="8915400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0" y="525463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0" y="10668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0" y="57150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0" y="5895975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638425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6486525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2305050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858000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4572000" y="809625"/>
              <a:ext cx="0" cy="490537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242888" y="3426948"/>
              <a:ext cx="8677275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42888" y="2514600"/>
              <a:ext cx="8677275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42888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915400" y="0"/>
              <a:ext cx="0" cy="63055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0" y="525463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0" y="10668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0" y="5715000"/>
              <a:ext cx="9144000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Guides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" y="1789356"/>
            <a:ext cx="2847975" cy="2381250"/>
          </a:xfrm>
          <a:prstGeom prst="roundRect">
            <a:avLst>
              <a:gd name="adj" fmla="val 3467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1059655" y="1108846"/>
            <a:ext cx="277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Toggle Guide</a:t>
            </a:r>
            <a:r>
              <a:rPr lang="en-US" sz="1200" baseline="0" dirty="0" smtClean="0"/>
              <a:t> visibility via </a:t>
            </a:r>
            <a:br>
              <a:rPr lang="en-US" sz="1200" baseline="0" dirty="0" smtClean="0"/>
            </a:br>
            <a:r>
              <a:rPr lang="en-US" sz="1200" b="1" dirty="0" smtClean="0"/>
              <a:t>View Tab :</a:t>
            </a:r>
            <a:r>
              <a:rPr lang="en-US" sz="1200" b="1" baseline="0" dirty="0" smtClean="0"/>
              <a:t> Show &gt; Guides</a:t>
            </a:r>
          </a:p>
          <a:p>
            <a:r>
              <a:rPr lang="en-US" sz="1200" baseline="0" dirty="0" smtClean="0"/>
              <a:t>[Click dropdown arrow for Settings]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12195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130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/>
          <p:nvPr/>
        </p:nvGrpSpPr>
        <p:grpSpPr>
          <a:xfrm>
            <a:off x="0" y="6299202"/>
            <a:ext cx="9144000" cy="558799"/>
            <a:chOff x="0" y="6320302"/>
            <a:chExt cx="9144000" cy="558799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6320302"/>
              <a:ext cx="9144000" cy="55879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24" charset="0"/>
              </a:endParaRPr>
            </a:p>
          </p:txBody>
        </p:sp>
        <p:pic>
          <p:nvPicPr>
            <p:cNvPr id="1031" name="Picture 3" descr="ThermoFisher_PPT-Logo_032-Bk.jp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7700963" y="6478588"/>
              <a:ext cx="1231900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4476" y="1065215"/>
            <a:ext cx="8675688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First level: Arial 20pt</a:t>
            </a:r>
          </a:p>
          <a:p>
            <a:pPr lvl="1"/>
            <a:r>
              <a:rPr lang="en-US" dirty="0" smtClean="0"/>
              <a:t>Second level: Arial 18pt</a:t>
            </a:r>
          </a:p>
          <a:p>
            <a:pPr lvl="2"/>
            <a:r>
              <a:rPr lang="en-US" dirty="0" smtClean="0"/>
              <a:t>Third level: Arial 16pt					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title"/>
          </p:nvPr>
        </p:nvSpPr>
        <p:spPr bwMode="gray">
          <a:xfrm>
            <a:off x="1" y="0"/>
            <a:ext cx="9143999" cy="5334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 : Arial 24pt</a:t>
            </a:r>
          </a:p>
        </p:txBody>
      </p:sp>
      <p:sp>
        <p:nvSpPr>
          <p:cNvPr id="98313" name="Rectangle 9"/>
          <p:cNvSpPr>
            <a:spLocks noChangeArrowheads="1"/>
          </p:cNvSpPr>
          <p:nvPr/>
        </p:nvSpPr>
        <p:spPr bwMode="auto">
          <a:xfrm>
            <a:off x="120651" y="6383338"/>
            <a:ext cx="1309688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fld id="{BC224649-6F24-4CDF-9623-7616656F3EFD}" type="slidenum">
              <a:rPr lang="en-US" sz="1000" b="1"/>
              <a:pPr/>
              <a:t>‹#›</a:t>
            </a:fld>
            <a:endParaRPr lang="en-US" sz="1200" b="1"/>
          </a:p>
        </p:txBody>
      </p:sp>
      <p:sp>
        <p:nvSpPr>
          <p:cNvPr id="98322" name="Line 18"/>
          <p:cNvSpPr>
            <a:spLocks noChangeShapeType="1"/>
          </p:cNvSpPr>
          <p:nvPr/>
        </p:nvSpPr>
        <p:spPr bwMode="auto">
          <a:xfrm>
            <a:off x="-7938" y="6311900"/>
            <a:ext cx="9151938" cy="0"/>
          </a:xfrm>
          <a:prstGeom prst="line">
            <a:avLst/>
          </a:prstGeom>
          <a:noFill/>
          <a:ln w="28575">
            <a:solidFill>
              <a:schemeClr val="accent5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latin typeface="Arial" pitchFamily="12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877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ＭＳ Ｐゴシック" pitchFamily="-60" charset="-128"/>
          <a:cs typeface="ＭＳ Ｐゴシック" pitchFamily="-60" charset="-128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  <a:ea typeface="ＭＳ Ｐゴシック" pitchFamily="-60" charset="-128"/>
          <a:cs typeface="ＭＳ Ｐゴシック" pitchFamily="-60" charset="-128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itchFamily="124" charset="0"/>
        </a:defRPr>
      </a:lvl9pPr>
    </p:titleStyle>
    <p:bodyStyle>
      <a:lvl1pPr marL="188913" indent="-188913" algn="l" defTabSz="171450" rtl="0" eaLnBrk="1" fontAlgn="base" hangingPunct="1">
        <a:spcBef>
          <a:spcPct val="0"/>
        </a:spcBef>
        <a:spcAft>
          <a:spcPts val="600"/>
        </a:spcAft>
        <a:buClr>
          <a:schemeClr val="accent4"/>
        </a:buClr>
        <a:buChar char="•"/>
        <a:defRPr sz="2000" b="0">
          <a:solidFill>
            <a:schemeClr val="tx1"/>
          </a:solidFill>
          <a:latin typeface="+mn-lt"/>
          <a:ea typeface="ＭＳ Ｐゴシック" pitchFamily="-60" charset="-128"/>
          <a:cs typeface="ＭＳ Ｐゴシック" pitchFamily="-60" charset="-128"/>
        </a:defRPr>
      </a:lvl1pPr>
      <a:lvl2pPr marL="342900" indent="-171450" algn="l" defTabSz="342900" rtl="0" eaLnBrk="1" fontAlgn="base" hangingPunct="1">
        <a:spcBef>
          <a:spcPct val="0"/>
        </a:spcBef>
        <a:spcAft>
          <a:spcPts val="600"/>
        </a:spcAft>
        <a:buClr>
          <a:schemeClr val="accent5">
            <a:lumMod val="75000"/>
          </a:schemeClr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  <a:ea typeface="ＭＳ Ｐゴシック" pitchFamily="124" charset="-128"/>
        </a:defRPr>
      </a:lvl2pPr>
      <a:lvl3pPr marL="571500" indent="-171450" algn="l" defTabSz="571500" rtl="0" eaLnBrk="1" fontAlgn="base" hangingPunct="1">
        <a:spcBef>
          <a:spcPct val="0"/>
        </a:spcBef>
        <a:spcAft>
          <a:spcPts val="600"/>
        </a:spcAft>
        <a:buClr>
          <a:schemeClr val="accent5">
            <a:lumMod val="75000"/>
          </a:schemeClr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  <a:ea typeface="ＭＳ Ｐゴシック" pitchFamily="124" charset="-128"/>
        </a:defRPr>
      </a:lvl3pPr>
      <a:lvl4pPr marL="1317625" indent="-203200" algn="l" rtl="0" eaLnBrk="1" fontAlgn="base" hangingPunct="1">
        <a:spcBef>
          <a:spcPct val="0"/>
        </a:spcBef>
        <a:spcAft>
          <a:spcPct val="20000"/>
        </a:spcAft>
        <a:buFont typeface="Symbol" pitchFamily="18" charset="2"/>
        <a:buChar char="-"/>
        <a:defRPr sz="1600">
          <a:solidFill>
            <a:schemeClr val="tx1"/>
          </a:solidFill>
          <a:latin typeface="+mn-lt"/>
          <a:ea typeface="ＭＳ Ｐゴシック" pitchFamily="124" charset="-128"/>
        </a:defRPr>
      </a:lvl4pPr>
      <a:lvl5pPr marL="17160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5pPr>
      <a:lvl6pPr marL="21732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6pPr>
      <a:lvl7pPr marL="26304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7pPr>
      <a:lvl8pPr marL="30876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8pPr>
      <a:lvl9pPr marL="3544888" indent="-182563" algn="l" rtl="0" eaLnBrk="1" fontAlgn="base" hangingPunct="1">
        <a:spcBef>
          <a:spcPct val="0"/>
        </a:spcBef>
        <a:spcAft>
          <a:spcPct val="20000"/>
        </a:spcAft>
        <a:buChar char="•"/>
        <a:defRPr sz="1500">
          <a:solidFill>
            <a:schemeClr val="tx1"/>
          </a:solidFill>
          <a:latin typeface="+mn-lt"/>
          <a:ea typeface="ＭＳ Ｐゴシック" pitchFamily="1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2880" userDrawn="1">
          <p15:clr>
            <a:srgbClr val="F26B43"/>
          </p15:clr>
        </p15:guide>
        <p15:guide id="2" pos="153" userDrawn="1">
          <p15:clr>
            <a:srgbClr val="F26B43"/>
          </p15:clr>
        </p15:guide>
        <p15:guide id="3" pos="1453" userDrawn="1">
          <p15:clr>
            <a:srgbClr val="F26B43"/>
          </p15:clr>
        </p15:guide>
        <p15:guide id="4" pos="1663" userDrawn="1">
          <p15:clr>
            <a:srgbClr val="F26B43"/>
          </p15:clr>
        </p15:guide>
        <p15:guide id="5" pos="4104" userDrawn="1">
          <p15:clr>
            <a:srgbClr val="F26B43"/>
          </p15:clr>
        </p15:guide>
        <p15:guide id="6" pos="4320" userDrawn="1">
          <p15:clr>
            <a:srgbClr val="F26B43"/>
          </p15:clr>
        </p15:guide>
        <p15:guide id="7" pos="5615" userDrawn="1">
          <p15:clr>
            <a:srgbClr val="F26B43"/>
          </p15:clr>
        </p15:guide>
        <p15:guide id="8" orient="horz" pos="336" userDrawn="1">
          <p15:clr>
            <a:srgbClr val="F26B43"/>
          </p15:clr>
        </p15:guide>
        <p15:guide id="9" orient="horz" pos="671" userDrawn="1">
          <p15:clr>
            <a:srgbClr val="F26B43"/>
          </p15:clr>
        </p15:guide>
        <p15:guide id="10" orient="horz" pos="233" userDrawn="1">
          <p15:clr>
            <a:srgbClr val="F26B43"/>
          </p15:clr>
        </p15:guide>
        <p15:guide id="11" orient="horz" pos="3967" userDrawn="1">
          <p15:clr>
            <a:srgbClr val="F26B43"/>
          </p15:clr>
        </p15:guide>
        <p15:guide id="12" orient="horz" pos="3716" userDrawn="1">
          <p15:clr>
            <a:srgbClr val="F26B43"/>
          </p15:clr>
        </p15:guide>
        <p15:guide id="13" orient="horz" pos="15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jing.li@thermofisher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00" r="12500"/>
          <a:stretch/>
        </p:blipFill>
        <p:spPr>
          <a:xfrm>
            <a:off x="0" y="0"/>
            <a:ext cx="91535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919" t="92721" r="39403" b="153"/>
          <a:stretch/>
        </p:blipFill>
        <p:spPr>
          <a:xfrm>
            <a:off x="-1" y="6369269"/>
            <a:ext cx="3499946" cy="48873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241300" y="4362907"/>
            <a:ext cx="8661400" cy="72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4320" tIns="45716" rIns="45720" bIns="45716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r>
              <a:rPr lang="zh-CN" altLang="en-US" kern="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基于超高分辨质谱的精准医</a:t>
            </a:r>
            <a:r>
              <a:rPr lang="zh-CN" altLang="en-US" kern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</a:t>
            </a:r>
            <a:r>
              <a:rPr lang="zh-CN" altLang="en-US" kern="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研究</a:t>
            </a:r>
            <a:endParaRPr lang="en-US" kern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24654" y="5025907"/>
            <a:ext cx="4023360" cy="932010"/>
          </a:xfrm>
          <a:prstGeom prst="rect">
            <a:avLst/>
          </a:prstGeom>
        </p:spPr>
        <p:txBody>
          <a:bodyPr/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 marL="0" indent="0">
              <a:buNone/>
            </a:pPr>
            <a:r>
              <a:rPr lang="zh-CN" altLang="en-US" sz="1600" kern="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李静</a:t>
            </a:r>
            <a:endParaRPr lang="en-US" altLang="zh-CN" sz="1600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zh-CN" altLang="en-US" sz="1600" kern="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生命科学质谱应用经理 </a:t>
            </a:r>
            <a:endParaRPr lang="en-US" altLang="zh-CN" sz="1600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1600" kern="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hlinkClick r:id="rId4"/>
              </a:rPr>
              <a:t>jing.li@thermofisher.com</a:t>
            </a:r>
            <a:endParaRPr lang="en-US" altLang="zh-CN" sz="1600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1600" kern="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18616512396</a:t>
            </a:r>
          </a:p>
          <a:p>
            <a:pPr marL="0" indent="0">
              <a:buNone/>
            </a:pPr>
            <a:endParaRPr lang="zh-CN" altLang="en-US" sz="1600" kern="0" dirty="0" smtClean="0">
              <a:ea typeface="宋体" pitchFamily="2" charset="-122"/>
              <a:cs typeface="Arial Unicode MS" pitchFamily="34" charset="-122"/>
            </a:endParaRPr>
          </a:p>
          <a:p>
            <a:endParaRPr lang="en-US" sz="1600" kern="0" dirty="0" smtClean="0"/>
          </a:p>
          <a:p>
            <a:endParaRPr lang="en-US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14" y="3877060"/>
            <a:ext cx="2514376" cy="213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5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908" y="761307"/>
            <a:ext cx="8614182" cy="2149844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r>
              <a:rPr lang="zh-CN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迄今最深度的血浆蛋白质组定量实验，共鉴定血浆蛋白</a:t>
            </a: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5304</a:t>
            </a:r>
            <a:r>
              <a:rPr lang="zh-CN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个，蛋白丰度跨越了</a:t>
            </a: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9</a:t>
            </a:r>
            <a:r>
              <a:rPr lang="zh-CN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个数量级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。如</a:t>
            </a:r>
            <a:r>
              <a:rPr lang="en-US" altLang="zh-CN" sz="1600" dirty="0" err="1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cardiactroponins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肌</a:t>
            </a: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钙蛋白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 I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和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，这两个早期心肌损伤标志蛋白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zh-CN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浓度在</a:t>
            </a: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10</a:t>
            </a:r>
            <a:r>
              <a:rPr lang="en-US" altLang="zh-CN" sz="1600" b="1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-12</a:t>
            </a: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g/</a:t>
            </a:r>
            <a:r>
              <a:rPr lang="en-US" altLang="zh-CN" sz="1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mL</a:t>
            </a:r>
            <a:r>
              <a:rPr lang="zh-CN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水平</a:t>
            </a: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，在所有病人样品中都被鉴定并定量。</a:t>
            </a:r>
            <a:endParaRPr lang="en-US" altLang="zh-CN" sz="16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一共发现</a:t>
            </a: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333</a:t>
            </a:r>
            <a:r>
              <a:rPr lang="zh-CN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个蛋白的表达量有显著改变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。其中约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90%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的蛋白上调，如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myoglobin 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肌红蛋白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MB)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en-US" altLang="zh-CN" sz="1600" dirty="0" err="1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creatine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kinase B (</a:t>
            </a: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肌酸激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酶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CKB)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en-US" altLang="zh-CN" sz="1600" dirty="0" err="1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creatine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kinase M (CKM)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fatty acid binding protein (</a:t>
            </a:r>
            <a:r>
              <a:rPr lang="en-US" altLang="zh-CN" sz="16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脂肪酸结合蛋白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FABP)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，以及全部的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Troponins (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肌钙蛋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白</a:t>
            </a: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TNNT2, TNNI3, TNNC1, TNNC2)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。另有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38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个蛋白表达下调。发生变化的蛋白根据不同时间点的变化趋势被进一步聚类为五组。</a:t>
            </a:r>
            <a:endParaRPr lang="en-US" altLang="zh-CN" sz="16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筛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选到的显著差异蛋白可用于后续的验证。</a:t>
            </a:r>
            <a:endParaRPr lang="zh-CN" altLang="en-US" sz="16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744322" name="Picture 2"/>
          <p:cNvPicPr>
            <a:picLocks noChangeAspect="1" noChangeArrowheads="1"/>
          </p:cNvPicPr>
          <p:nvPr/>
        </p:nvPicPr>
        <p:blipFill>
          <a:blip r:embed="rId3" cstate="print"/>
          <a:srcRect r="2579"/>
          <a:stretch>
            <a:fillRect/>
          </a:stretch>
        </p:blipFill>
        <p:spPr bwMode="auto">
          <a:xfrm>
            <a:off x="1404572" y="3481808"/>
            <a:ext cx="4023160" cy="260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97159"/>
          </a:xfrm>
        </p:spPr>
        <p:txBody>
          <a:bodyPr/>
          <a:lstStyle/>
          <a:p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血浆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biomarker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发现：早期心肌损伤相关标志物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2760" y="6402979"/>
            <a:ext cx="636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Mol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Cell Proteomics. 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2015;14(9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):2375-93.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41894" y="3700446"/>
            <a:ext cx="3402106" cy="2155286"/>
            <a:chOff x="5741894" y="3700446"/>
            <a:chExt cx="3402106" cy="21552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02" y="3700446"/>
              <a:ext cx="1448044" cy="166911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741894" y="5486400"/>
              <a:ext cx="3402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 </a:t>
              </a:r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深度 </a:t>
              </a:r>
              <a:r>
                <a:rPr lang="en-US" altLang="zh-CN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VS </a:t>
              </a:r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便捷性 重复性 通量</a:t>
              </a: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888" y="3700446"/>
              <a:ext cx="1390044" cy="1636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5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Minimalistic Proteomics---</a:t>
            </a:r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血浆蛋白质组分析新流程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-14683" y="638656"/>
            <a:ext cx="7660830" cy="494236"/>
          </a:xfrm>
          <a:prstGeom prst="homePlat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建立了简单易用、高自动化、高重复性的血浆蛋白质组分析流</a:t>
            </a:r>
            <a:r>
              <a:rPr lang="zh-CN" altLang="en-US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程</a:t>
            </a:r>
            <a:endParaRPr lang="zh-CN" altLang="en-US" sz="2000" b="1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3768" y="1343762"/>
            <a:ext cx="6667873" cy="4960785"/>
            <a:chOff x="673768" y="1343762"/>
            <a:chExt cx="6667873" cy="496078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280" y="2804597"/>
              <a:ext cx="6578361" cy="34999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768" y="1343762"/>
              <a:ext cx="5962717" cy="165032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332602" y="6426282"/>
            <a:ext cx="596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Cell Systems 2, 185–195, 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2016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052460" y="3763474"/>
            <a:ext cx="331281" cy="257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en-US" sz="1800" dirty="0" smtClean="0">
              <a:solidFill>
                <a:schemeClr val="bg1"/>
              </a:solidFill>
              <a:latin typeface="Arial" pitchFamily="12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688582" y="1238148"/>
            <a:ext cx="6052000" cy="4920332"/>
            <a:chOff x="1688582" y="1238148"/>
            <a:chExt cx="6052000" cy="4920332"/>
          </a:xfrm>
        </p:grpSpPr>
        <p:grpSp>
          <p:nvGrpSpPr>
            <p:cNvPr id="5" name="Group 4"/>
            <p:cNvGrpSpPr/>
            <p:nvPr/>
          </p:nvGrpSpPr>
          <p:grpSpPr>
            <a:xfrm>
              <a:off x="1688582" y="1238148"/>
              <a:ext cx="5653059" cy="4912080"/>
              <a:chOff x="7040364" y="1600959"/>
              <a:chExt cx="5653059" cy="49120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40364" y="1600959"/>
                <a:ext cx="5653059" cy="491208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03583" y="4056999"/>
                <a:ext cx="2221780" cy="2091845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 bwMode="auto">
            <a:xfrm>
              <a:off x="4646482" y="5751093"/>
              <a:ext cx="3094100" cy="4073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solidFill>
                  <a:schemeClr val="bg1"/>
                </a:solidFill>
                <a:latin typeface="Arial" pitchFamily="12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4718466" y="3718416"/>
            <a:ext cx="393295" cy="2571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en-US" sz="1800" dirty="0" smtClean="0">
              <a:latin typeface="Arial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80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Minimalistic Proteomics---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唾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液蛋白组分析揭示口腔菌群动</a:t>
            </a:r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态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177289" y="691463"/>
            <a:ext cx="7660830" cy="494236"/>
          </a:xfrm>
          <a:prstGeom prst="homePlat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zh-CN" altLang="en-US" sz="2000" b="1" dirty="0">
                <a:solidFill>
                  <a:schemeClr val="bg1"/>
                </a:solidFill>
                <a:ea typeface="宋体" pitchFamily="2" charset="-122"/>
              </a:rPr>
              <a:t>建立了简单易用、高自动化、高重复性</a:t>
            </a:r>
            <a:r>
              <a:rPr lang="zh-CN" altLang="en-US" sz="2000" b="1" dirty="0" smtClean="0">
                <a:solidFill>
                  <a:schemeClr val="bg1"/>
                </a:solidFill>
                <a:ea typeface="宋体" pitchFamily="2" charset="-122"/>
              </a:rPr>
              <a:t>的</a:t>
            </a:r>
            <a:r>
              <a:rPr lang="zh-CN" altLang="en-US" sz="2000" b="1" dirty="0">
                <a:solidFill>
                  <a:schemeClr val="bg1"/>
                </a:solidFill>
                <a:ea typeface="宋体" pitchFamily="2" charset="-122"/>
              </a:rPr>
              <a:t>唾液</a:t>
            </a:r>
            <a:r>
              <a:rPr lang="zh-CN" altLang="en-US" sz="2000" b="1" dirty="0" smtClean="0">
                <a:solidFill>
                  <a:schemeClr val="bg1"/>
                </a:solidFill>
                <a:ea typeface="宋体" pitchFamily="2" charset="-122"/>
              </a:rPr>
              <a:t>蛋</a:t>
            </a:r>
            <a:r>
              <a:rPr lang="zh-CN" altLang="en-US" sz="2000" b="1" dirty="0">
                <a:solidFill>
                  <a:schemeClr val="bg1"/>
                </a:solidFill>
                <a:ea typeface="宋体" pitchFamily="2" charset="-122"/>
              </a:rPr>
              <a:t>白质组分析流</a:t>
            </a:r>
            <a:r>
              <a:rPr lang="zh-CN" altLang="en-US" sz="2000" b="1" dirty="0" smtClean="0">
                <a:solidFill>
                  <a:schemeClr val="bg1"/>
                </a:solidFill>
                <a:ea typeface="宋体" pitchFamily="2" charset="-122"/>
              </a:rPr>
              <a:t>程</a:t>
            </a:r>
            <a:endParaRPr lang="zh-CN" altLang="en-US" sz="2000" b="1" dirty="0">
              <a:solidFill>
                <a:schemeClr val="bg1"/>
              </a:solidFill>
              <a:ea typeface="宋体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393" y="1343762"/>
            <a:ext cx="6006408" cy="36406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0393" y="4984436"/>
            <a:ext cx="72716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定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量分析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8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位健康人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个不同时间点的唾液蛋白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组</a:t>
            </a:r>
            <a:endParaRPr lang="en-US" altLang="zh-CN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来自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50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个细菌属的超过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2000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种细菌蛋白被定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量</a:t>
            </a:r>
            <a:endParaRPr lang="en-US" altLang="zh-CN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蛋白组学分析结果与人类基因组计划中的测序数据相吻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合</a:t>
            </a:r>
            <a:endParaRPr lang="en-US" altLang="zh-CN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组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学与临床的对接和转化是大势所趋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……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71688" y="6342828"/>
            <a:ext cx="520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Grassl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et al. Genome Medicine (2016) 8:44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074920" y="4008120"/>
            <a:ext cx="563880" cy="2438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en-US" sz="1800" dirty="0" smtClean="0">
              <a:latin typeface="Arial" pitchFamily="12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20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242"/>
            <a:ext cx="9143999" cy="700088"/>
          </a:xfrm>
        </p:spPr>
        <p:txBody>
          <a:bodyPr/>
          <a:lstStyle/>
          <a:p>
            <a:r>
              <a:rPr lang="zh-CN" altLang="en-US" b="1" dirty="0">
                <a:ea typeface="宋体" panose="02010600030101010101" pitchFamily="2" charset="-122"/>
              </a:rPr>
              <a:t>全新发布：医学中的蛋白质组学应用文集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2954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773113">
              <a:spcBef>
                <a:spcPts val="600"/>
              </a:spcBef>
              <a:spcAft>
                <a:spcPts val="1800"/>
              </a:spcAft>
            </a:pPr>
            <a:r>
              <a:rPr lang="en-US" altLang="zh-CN" dirty="0" smtClean="0">
                <a:latin typeface="Arial" charset="0"/>
              </a:rPr>
              <a:t>.</a:t>
            </a:r>
          </a:p>
        </p:txBody>
      </p:sp>
      <p:grpSp>
        <p:nvGrpSpPr>
          <p:cNvPr id="6" name="Group 23"/>
          <p:cNvGrpSpPr/>
          <p:nvPr/>
        </p:nvGrpSpPr>
        <p:grpSpPr>
          <a:xfrm>
            <a:off x="4470156" y="199062"/>
            <a:ext cx="4673843" cy="8945013"/>
            <a:chOff x="4427983" y="2899181"/>
            <a:chExt cx="4673843" cy="8945013"/>
          </a:xfrm>
        </p:grpSpPr>
        <p:grpSp>
          <p:nvGrpSpPr>
            <p:cNvPr id="7" name="Group 18"/>
            <p:cNvGrpSpPr/>
            <p:nvPr/>
          </p:nvGrpSpPr>
          <p:grpSpPr>
            <a:xfrm>
              <a:off x="4427984" y="3501008"/>
              <a:ext cx="4381424" cy="5402360"/>
              <a:chOff x="447119" y="1198702"/>
              <a:chExt cx="8364232" cy="9321569"/>
            </a:xfrm>
            <a:solidFill>
              <a:schemeClr val="tx2">
                <a:lumMod val="95000"/>
              </a:schemeClr>
            </a:solidFill>
          </p:grpSpPr>
          <p:sp>
            <p:nvSpPr>
              <p:cNvPr id="20" name="Rectangle 19"/>
              <p:cNvSpPr/>
              <p:nvPr/>
            </p:nvSpPr>
            <p:spPr bwMode="auto">
              <a:xfrm>
                <a:off x="449584" y="1212685"/>
                <a:ext cx="8361767" cy="930758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eaLnBrk="0" hangingPunct="0">
                  <a:lnSpc>
                    <a:spcPct val="110000"/>
                  </a:lnSpc>
                </a:pPr>
                <a:endParaRPr lang="en-US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7119" y="1198702"/>
                <a:ext cx="8247888" cy="709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12700" dir="5400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10000"/>
                  </a:lnSpc>
                </a:pPr>
                <a:endParaRPr lang="en-US" dirty="0">
                  <a:latin typeface="Arial" pitchFamily="68" charset="0"/>
                </a:endParaRPr>
              </a:p>
            </p:txBody>
          </p:sp>
        </p:grp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427983" y="2899181"/>
              <a:ext cx="4673843" cy="89450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Aft>
                  <a:spcPts val="1000"/>
                </a:spcAft>
                <a:buClrTx/>
                <a:defRPr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ＭＳ Ｐゴシック" pitchFamily="100" charset="-128"/>
                </a:defRPr>
              </a:lvl1pPr>
            </a:lstStyle>
            <a:p>
              <a:pPr marL="285750" indent="-285750"/>
              <a:endParaRPr lang="en-US" sz="1600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endParaRPr lang="en-US" altLang="zh-CN" sz="1800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zh-CN" altLang="en-US" sz="1800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甄选了五十余篇近五年基于</a:t>
              </a:r>
              <a:r>
                <a:rPr lang="en-US" altLang="zh-CN" sz="1800" b="1" dirty="0" err="1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Orbitrap</a:t>
              </a:r>
              <a:r>
                <a:rPr lang="zh-CN" altLang="en-US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质</a:t>
              </a:r>
              <a:endParaRPr lang="en-US" altLang="zh-CN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r>
                <a:rPr lang="en-US" altLang="zh-CN" b="1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</a:t>
              </a:r>
              <a:r>
                <a:rPr lang="en-US" altLang="zh-CN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  </a:t>
              </a:r>
              <a:r>
                <a:rPr lang="zh-CN" altLang="en-US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谱的高水平文献进行综述，提炼蛋白质</a:t>
              </a:r>
              <a:endParaRPr lang="en-US" altLang="zh-CN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r>
                <a:rPr lang="zh-CN" altLang="en-US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   组学应用于临床研究的方法、思路。</a:t>
              </a:r>
              <a:endParaRPr lang="en-US" altLang="zh-CN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lvl="0" indent="-285750">
                <a:lnSpc>
                  <a:spcPct val="100000"/>
                </a:lnSpc>
                <a:spcAft>
                  <a:spcPts val="0"/>
                </a:spcAft>
              </a:pPr>
              <a:endParaRPr lang="en-US" altLang="zh-CN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zh-CN" altLang="en-US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十</a:t>
              </a:r>
              <a:r>
                <a:rPr lang="zh-CN" altLang="en-US" b="1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五种疾病</a:t>
              </a:r>
              <a:endParaRPr lang="en-US" altLang="zh-CN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zh-CN" altLang="en-US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恶性肿瘤、心血管疾病、泌尿系统疾病</a:t>
              </a:r>
              <a:r>
                <a:rPr lang="zh-CN" altLang="en-US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、</a:t>
              </a:r>
              <a:endParaRPr lang="en-US" altLang="zh-CN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r>
                <a:rPr lang="zh-CN" altLang="en-US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     代</a:t>
              </a:r>
              <a:r>
                <a:rPr lang="zh-CN" altLang="en-US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谢性疾病等</a:t>
              </a:r>
              <a:endParaRPr lang="en-US" altLang="zh-CN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zh-CN" b="1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zh-CN" altLang="en-US" b="1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三类生物样本</a:t>
              </a:r>
              <a:endParaRPr lang="en-US" altLang="zh-CN" b="1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zh-CN" altLang="en-US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体液</a:t>
              </a:r>
              <a:r>
                <a:rPr lang="en-US" altLang="zh-CN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(</a:t>
              </a:r>
              <a:r>
                <a:rPr lang="zh-CN" altLang="en-US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血清血</a:t>
              </a:r>
              <a:r>
                <a:rPr lang="zh-CN" altLang="en-US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浆、尿</a:t>
              </a:r>
              <a:r>
                <a:rPr lang="zh-CN" altLang="en-US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液</a:t>
              </a:r>
              <a:r>
                <a:rPr lang="en-US" altLang="zh-CN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)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zh-CN" altLang="en-US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组织</a:t>
              </a:r>
              <a:r>
                <a:rPr lang="en-US" altLang="zh-CN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(</a:t>
              </a:r>
              <a:r>
                <a:rPr lang="zh-CN" altLang="en-US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常规组织、活体穿刺、石蜡包埋</a:t>
              </a:r>
              <a:r>
                <a:rPr lang="en-US" altLang="zh-CN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) 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zh-CN" altLang="en-US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细</a:t>
              </a:r>
              <a:r>
                <a:rPr lang="zh-CN" altLang="en-US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胞</a:t>
              </a:r>
              <a:endParaRPr lang="en-US" altLang="zh-CN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zh-CN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zh-CN" altLang="en-US" b="1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不</a:t>
              </a:r>
              <a:r>
                <a:rPr lang="zh-CN" altLang="en-US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同样品种类的前处理方法和研究思路</a:t>
              </a:r>
              <a:endParaRPr lang="en-US" altLang="zh-CN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zh-CN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zh-CN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en-US" altLang="zh-CN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endParaRPr lang="en-US" altLang="zh-CN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lvl="0" indent="-285750">
                <a:lnSpc>
                  <a:spcPct val="100000"/>
                </a:lnSpc>
                <a:spcAft>
                  <a:spcPts val="0"/>
                </a:spcAft>
              </a:pPr>
              <a:endParaRPr lang="en-US" altLang="zh-CN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pPr marL="285750" lvl="0" indent="-285750">
                <a:lnSpc>
                  <a:spcPct val="100000"/>
                </a:lnSpc>
                <a:spcAft>
                  <a:spcPts val="0"/>
                </a:spcAft>
              </a:pPr>
              <a:r>
                <a:rPr lang="en-US" altLang="zh-CN" b="1" dirty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</a:t>
              </a:r>
              <a:r>
                <a:rPr lang="en-US" altLang="zh-CN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  </a:t>
              </a:r>
            </a:p>
            <a:p>
              <a:pPr marL="285750" lvl="0" indent="-285750">
                <a:lnSpc>
                  <a:spcPct val="100000"/>
                </a:lnSpc>
                <a:spcAft>
                  <a:spcPts val="0"/>
                </a:spcAft>
              </a:pPr>
              <a:r>
                <a:rPr lang="en-US" altLang="zh-CN" b="1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   </a:t>
              </a:r>
              <a:endParaRPr lang="en-US" altLang="zh-CN" b="1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endParaRPr>
            </a:p>
            <a:p>
              <a:r>
                <a:rPr lang="zh-CN" altLang="en-US" dirty="0" smtClean="0">
                  <a:solidFill>
                    <a:srgbClr val="3F3F3F">
                      <a:lumMod val="75000"/>
                      <a:lumOff val="25000"/>
                    </a:srgbClr>
                  </a:solidFill>
                  <a:latin typeface="Calibri" pitchFamily="34" charset="0"/>
                  <a:ea typeface="宋体" pitchFamily="2" charset="-122"/>
                  <a:cs typeface="Calibri" pitchFamily="34" charset="0"/>
                </a:rPr>
                <a:t> </a:t>
              </a:r>
              <a:endParaRPr lang="en-US" sz="1600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宋体" pitchFamily="2" charset="-122"/>
                <a:ea typeface="宋体" pitchFamily="2" charset="-122"/>
                <a:cs typeface="Calibri" pitchFamily="34" charset="0"/>
              </a:endParaRPr>
            </a:p>
            <a:p>
              <a:endParaRPr lang="en-US" sz="1600" b="1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宋体" pitchFamily="2" charset="-122"/>
                <a:ea typeface="宋体" pitchFamily="2" charset="-122"/>
                <a:cs typeface="Calibri" pitchFamily="34" charset="0"/>
              </a:endParaRPr>
            </a:p>
          </p:txBody>
        </p:sp>
      </p:grpSp>
      <p:sp>
        <p:nvSpPr>
          <p:cNvPr id="17" name="Down Arrow 16"/>
          <p:cNvSpPr/>
          <p:nvPr/>
        </p:nvSpPr>
        <p:spPr bwMode="auto">
          <a:xfrm rot="16200000">
            <a:off x="3379546" y="3042652"/>
            <a:ext cx="2017485" cy="522514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bg2">
              <a:lumMod val="20000"/>
              <a:lumOff val="80000"/>
            </a:schemeClr>
          </a:solidFill>
          <a:ln w="38100" cap="flat" algn="ctr">
            <a:noFill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1450" indent="-171450" algn="ctr">
              <a:lnSpc>
                <a:spcPts val="1800"/>
              </a:lnSpc>
              <a:spcAft>
                <a:spcPts val="600"/>
              </a:spcAft>
              <a:buClr>
                <a:schemeClr val="accent4"/>
              </a:buClr>
              <a:buFont typeface="Arial" charset="0"/>
              <a:buChar char="•"/>
            </a:pPr>
            <a:endParaRPr lang="en-US" sz="1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909" t="11152" r="31728" b="6424"/>
          <a:stretch/>
        </p:blipFill>
        <p:spPr>
          <a:xfrm>
            <a:off x="228600" y="875971"/>
            <a:ext cx="3906199" cy="5270269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31" y="875971"/>
            <a:ext cx="4241557" cy="526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89602" y="6401374"/>
            <a:ext cx="496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资料索取请联系：</a:t>
            </a:r>
            <a:r>
              <a:rPr lang="en-US" altLang="zh-CN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jing.li@thermofisher.com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9106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ea typeface="宋体" panose="02010600030101010101" pitchFamily="2" charset="-122"/>
              </a:rPr>
              <a:t>蛋白质组学生物标志物研究流程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5655"/>
          <a:stretch/>
        </p:blipFill>
        <p:spPr bwMode="auto">
          <a:xfrm>
            <a:off x="2727096" y="1720615"/>
            <a:ext cx="5682804" cy="349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512" y="2548292"/>
            <a:ext cx="2846231" cy="2500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发现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验证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确证、检测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910" y="3283250"/>
            <a:ext cx="9028090" cy="934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12" y="2559023"/>
            <a:ext cx="2846231" cy="2500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DDA</a:t>
            </a: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PRM</a:t>
            </a:r>
          </a:p>
        </p:txBody>
      </p:sp>
    </p:spTree>
    <p:extLst>
      <p:ext uri="{BB962C8B-B14F-4D97-AF65-F5344CB8AC3E}">
        <p14:creationId xmlns:p14="http://schemas.microsoft.com/office/powerpoint/2010/main" val="39170116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763794" y="839388"/>
            <a:ext cx="4345404" cy="5039597"/>
            <a:chOff x="4763794" y="839388"/>
            <a:chExt cx="4345404" cy="5039597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794" y="839388"/>
              <a:ext cx="4345404" cy="3985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336607" y="1090873"/>
              <a:ext cx="1928733" cy="4616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altLang="zh-CN" kern="0" dirty="0" smtClean="0">
                  <a:ea typeface="宋体" panose="02010600030101010101" pitchFamily="2" charset="-122"/>
                </a:rPr>
                <a:t>DIA</a:t>
              </a:r>
              <a:r>
                <a:rPr lang="zh-CN" altLang="en-US" kern="0" dirty="0" smtClean="0">
                  <a:ea typeface="宋体" panose="02010600030101010101" pitchFamily="2" charset="-122"/>
                </a:rPr>
                <a:t>质谱采集</a:t>
              </a:r>
              <a:endParaRPr lang="zh-CN" alt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628095" y="5509653"/>
              <a:ext cx="1114408" cy="369332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zh-CN" altLang="en-US" b="1" kern="0" dirty="0" smtClean="0">
                  <a:solidFill>
                    <a:srgbClr val="FF0000"/>
                  </a:solidFill>
                  <a:ea typeface="宋体" panose="02010600030101010101" pitchFamily="2" charset="-122"/>
                </a:rPr>
                <a:t>活检样本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Up Arrow 18"/>
            <p:cNvSpPr/>
            <p:nvPr/>
          </p:nvSpPr>
          <p:spPr>
            <a:xfrm>
              <a:off x="6667474" y="4786159"/>
              <a:ext cx="341194" cy="34516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628095" y="3791432"/>
              <a:ext cx="1415772" cy="46166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zh-CN" altLang="en-US" b="1" kern="0" dirty="0" smtClean="0">
                  <a:solidFill>
                    <a:srgbClr val="FF0000"/>
                  </a:solidFill>
                  <a:ea typeface="宋体" panose="02010600030101010101" pitchFamily="2" charset="-122"/>
                </a:rPr>
                <a:t>数字样</a:t>
              </a:r>
              <a:r>
                <a:rPr lang="zh-CN" altLang="en-US" b="1" kern="0" dirty="0">
                  <a:solidFill>
                    <a:srgbClr val="FF0000"/>
                  </a:solidFill>
                  <a:ea typeface="宋体" panose="02010600030101010101" pitchFamily="2" charset="-122"/>
                </a:rPr>
                <a:t>本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34951" y="905778"/>
            <a:ext cx="4144963" cy="4411289"/>
          </a:xfrm>
        </p:spPr>
        <p:txBody>
          <a:bodyPr/>
          <a:lstStyle/>
          <a:p>
            <a:r>
              <a:rPr lang="en-US" altLang="zh-CN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（数据非依赖采集模式）是一种全息质谱采集模式，能够将小量的组织样本转变成永久性的数字文件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，并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具有可溯源性，随时进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行数据的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二次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挖掘</a:t>
            </a:r>
            <a:endParaRPr lang="en-US" altLang="zh-CN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活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体组织检查（</a:t>
            </a:r>
            <a:r>
              <a:rPr lang="en-US" altLang="zh-CN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biopsy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）取出的组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织样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本的量非常有限并且不可再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生；十分适合用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策略将</a:t>
            </a:r>
            <a:r>
              <a:rPr lang="zh-CN" altLang="en-US" sz="1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临床样本转化为数字</a:t>
            </a:r>
            <a:r>
              <a:rPr lang="zh-CN" altLang="en-US" sz="18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样本</a:t>
            </a:r>
            <a:endParaRPr lang="en-US" altLang="zh-CN" sz="1800" b="1" dirty="0" smtClean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r>
              <a:rPr lang="zh-CN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大队列临床样本数目较多，相比基于标记的定量策略，</a:t>
            </a:r>
            <a:r>
              <a:rPr lang="en-US" altLang="zh-CN" sz="18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  <a:r>
              <a:rPr lang="zh-CN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具有成本低的优势；相比</a:t>
            </a:r>
            <a:r>
              <a:rPr lang="en-US" altLang="zh-CN" sz="1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DDA</a:t>
            </a:r>
            <a:r>
              <a:rPr lang="zh-CN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分析策略，</a:t>
            </a:r>
            <a:r>
              <a:rPr lang="en-US" altLang="zh-CN" sz="18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  <a:r>
              <a:rPr lang="zh-CN" alt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具有更理想的重复性</a:t>
            </a:r>
            <a:endParaRPr lang="en-US" altLang="zh-CN" sz="1800" dirty="0" smtClean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en-US" altLang="zh-CN" sz="18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1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altLang="zh-CN" sz="18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大规模验证：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临床样本转化为数字样本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的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定量策略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751" t="8549" r="24721" b="18653"/>
          <a:stretch/>
        </p:blipFill>
        <p:spPr>
          <a:xfrm>
            <a:off x="6135699" y="5131328"/>
            <a:ext cx="1404743" cy="10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应用于尿液生物标志物研究</a:t>
            </a:r>
            <a:endParaRPr lang="zh-CN" altLang="en-US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6333066"/>
            <a:ext cx="421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J. Proteome Res. 2015, 14, 4752−4762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944" t="91067" r="60050" b="1177"/>
          <a:stretch/>
        </p:blipFill>
        <p:spPr>
          <a:xfrm>
            <a:off x="159981" y="726913"/>
            <a:ext cx="2855282" cy="533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879" y="1819782"/>
            <a:ext cx="2945599" cy="1147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364" y="558051"/>
            <a:ext cx="5661211" cy="247564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97139" y="2967675"/>
            <a:ext cx="9038890" cy="4042393"/>
            <a:chOff x="297139" y="2967675"/>
            <a:chExt cx="9038890" cy="4042393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39" y="3059664"/>
              <a:ext cx="2217461" cy="1349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8371" y="2967675"/>
              <a:ext cx="1514402" cy="145382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139" y="4720133"/>
              <a:ext cx="2148100" cy="128886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57040" y="4587584"/>
              <a:ext cx="1575734" cy="1421409"/>
            </a:xfrm>
            <a:prstGeom prst="rect">
              <a:avLst/>
            </a:prstGeom>
          </p:spPr>
        </p:pic>
        <p:grpSp>
          <p:nvGrpSpPr>
            <p:cNvPr id="127" name="Group 126"/>
            <p:cNvGrpSpPr/>
            <p:nvPr/>
          </p:nvGrpSpPr>
          <p:grpSpPr>
            <a:xfrm>
              <a:off x="4210708" y="3039750"/>
              <a:ext cx="5125321" cy="3970318"/>
              <a:chOff x="4394200" y="3058344"/>
              <a:chExt cx="5125321" cy="3970318"/>
            </a:xfrm>
          </p:grpSpPr>
          <p:sp>
            <p:nvSpPr>
              <p:cNvPr id="124" name="TextBox 123"/>
              <p:cNvSpPr txBox="1"/>
              <p:nvPr/>
            </p:nvSpPr>
            <p:spPr>
              <a:xfrm>
                <a:off x="4394200" y="3058344"/>
                <a:ext cx="5125321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zh-CN" altLang="en-US" b="1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快速技</a:t>
                </a:r>
                <a:r>
                  <a:rPr lang="zh-CN" altLang="en-US" b="1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术流程：</a:t>
                </a:r>
                <a:endParaRPr lang="en-US" altLang="zh-CN" b="1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zh-CN" altLang="en-US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样品前处理在</a:t>
                </a:r>
                <a:r>
                  <a:rPr lang="en-US" altLang="zh-CN" dirty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2.75</a:t>
                </a:r>
                <a:r>
                  <a:rPr lang="zh-CN" altLang="en-US" dirty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小时内完</a:t>
                </a:r>
                <a:r>
                  <a:rPr lang="zh-CN" altLang="en-US" dirty="0" smtClean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成</a:t>
                </a:r>
                <a:endParaRPr lang="en-US" altLang="zh-CN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  <a:p>
                <a:pPr>
                  <a:buClr>
                    <a:srgbClr val="FF0000"/>
                  </a:buClr>
                </a:pP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LC-MS DIA </a:t>
                </a:r>
                <a:r>
                  <a:rPr lang="zh-CN" altLang="en-US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方法（</a:t>
                </a:r>
                <a:r>
                  <a:rPr lang="en-US" altLang="zh-CN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30</a:t>
                </a:r>
                <a:r>
                  <a:rPr lang="zh-CN" altLang="en-US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分钟梯度</a:t>
                </a:r>
                <a:r>
                  <a:rPr lang="zh-CN" altLang="en-US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）</a:t>
                </a:r>
                <a:endParaRPr lang="en-US" altLang="zh-CN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  <a:p>
                <a:r>
                  <a:rPr lang="zh-CN" altLang="en-US" dirty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构</a:t>
                </a:r>
                <a:r>
                  <a:rPr lang="zh-CN" altLang="en-US" dirty="0" smtClean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建尿蛋白数据库</a:t>
                </a:r>
                <a:endParaRPr lang="en-US" altLang="zh-CN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  <a:p>
                <a:endParaRPr lang="en-US" altLang="zh-CN" b="1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buClr>
                    <a:srgbClr val="FF0000"/>
                  </a:buClr>
                  <a:buFont typeface="Wingdings" panose="05000000000000000000" pitchFamily="2" charset="2"/>
                  <a:buChar char="l"/>
                </a:pPr>
                <a:r>
                  <a:rPr lang="zh-CN" altLang="en-US" b="1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标志物发现：</a:t>
                </a:r>
                <a:endParaRPr lang="en-US" altLang="zh-CN" b="1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  <a:p>
                <a:r>
                  <a:rPr lang="en-US" altLang="zh-CN" b="1" i="1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Myeloperoxidase</a:t>
                </a:r>
                <a:r>
                  <a:rPr lang="en-US" altLang="zh-CN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b="1" i="1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(PERM</a:t>
                </a:r>
                <a:r>
                  <a:rPr lang="en-US" altLang="zh-CN" b="1" i="1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altLang="zh-CN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120-fold  in UTI</a:t>
                </a:r>
                <a:r>
                  <a:rPr lang="zh-CN" altLang="en-US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（</a:t>
                </a:r>
                <a:r>
                  <a:rPr lang="zh-CN" altLang="en-US" dirty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尿路感</a:t>
                </a:r>
                <a:r>
                  <a:rPr lang="zh-CN" altLang="en-US" dirty="0" smtClean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染</a:t>
                </a:r>
                <a:r>
                  <a:rPr lang="zh-CN" altLang="en-US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），</a:t>
                </a:r>
                <a:r>
                  <a:rPr lang="en-US" altLang="zh-CN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AUROC=0.968</a:t>
                </a:r>
              </a:p>
              <a:p>
                <a:r>
                  <a:rPr lang="en-US" altLang="zh-CN" b="1" i="1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Cystatin</a:t>
                </a:r>
                <a:r>
                  <a:rPr lang="en-US" altLang="zh-CN" b="1" i="1" dirty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-B (CYTB</a:t>
                </a:r>
                <a:r>
                  <a:rPr lang="en-US" altLang="zh-CN" b="1" i="1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altLang="zh-CN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5.8-fold  in OC</a:t>
                </a:r>
                <a:r>
                  <a:rPr lang="zh-CN" altLang="en-US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（</a:t>
                </a:r>
                <a:r>
                  <a:rPr lang="zh-CN" altLang="en-US" dirty="0" smtClean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卵</a:t>
                </a:r>
                <a:r>
                  <a:rPr lang="zh-CN" altLang="en-US" dirty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巢囊</a:t>
                </a:r>
                <a:r>
                  <a:rPr lang="zh-CN" altLang="en-US" dirty="0" smtClean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肿） </a:t>
                </a:r>
                <a:r>
                  <a:rPr lang="zh-CN" altLang="en-US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，</a:t>
                </a:r>
                <a:r>
                  <a:rPr lang="en-US" altLang="zh-CN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AUROC=0.91</a:t>
                </a:r>
                <a:endParaRPr lang="en-US" altLang="zh-CN" dirty="0">
                  <a:solidFill>
                    <a:prstClr val="black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  <a:p>
                <a:endParaRPr lang="en-US" altLang="zh-CN" b="1" i="1" dirty="0">
                  <a:solidFill>
                    <a:prstClr val="black"/>
                  </a:solidFill>
                </a:endParaRPr>
              </a:p>
              <a:p>
                <a:endParaRPr lang="en-US" altLang="zh-CN" dirty="0">
                  <a:solidFill>
                    <a:prstClr val="black"/>
                  </a:solidFill>
                </a:endParaRPr>
              </a:p>
              <a:p>
                <a:endParaRPr lang="en-US" altLang="zh-CN" b="1" i="1" dirty="0">
                  <a:solidFill>
                    <a:prstClr val="black"/>
                  </a:solidFill>
                </a:endParaRPr>
              </a:p>
              <a:p>
                <a:endParaRPr lang="zh-CN" altLang="en-US" dirty="0"/>
              </a:p>
            </p:txBody>
          </p:sp>
          <p:sp>
            <p:nvSpPr>
              <p:cNvPr id="125" name="Up Arrow 124"/>
              <p:cNvSpPr/>
              <p:nvPr/>
            </p:nvSpPr>
            <p:spPr bwMode="auto">
              <a:xfrm>
                <a:off x="5259169" y="5026512"/>
                <a:ext cx="152400" cy="237067"/>
              </a:xfrm>
              <a:prstGeom prst="up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zh-CN" altLang="en-US" sz="1800" dirty="0" smtClean="0">
                  <a:latin typeface="Arial" pitchFamily="124" charset="0"/>
                </a:endParaRPr>
              </a:p>
            </p:txBody>
          </p:sp>
          <p:sp>
            <p:nvSpPr>
              <p:cNvPr id="126" name="Up Arrow 125"/>
              <p:cNvSpPr/>
              <p:nvPr/>
            </p:nvSpPr>
            <p:spPr bwMode="auto">
              <a:xfrm>
                <a:off x="5182969" y="5558637"/>
                <a:ext cx="152400" cy="237067"/>
              </a:xfrm>
              <a:prstGeom prst="up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zh-CN" altLang="en-US" sz="1800" dirty="0" smtClean="0">
                  <a:latin typeface="Arial" pitchFamily="12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287849" y="2575714"/>
            <a:ext cx="100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</a:t>
            </a:r>
            <a:r>
              <a:rPr lang="en-US" altLang="zh-CN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2.75</a:t>
            </a:r>
            <a:endParaRPr lang="zh-CN" alt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9920" y="726913"/>
            <a:ext cx="169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儿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童突发腹痛</a:t>
            </a:r>
            <a:endParaRPr lang="en-US" altLang="zh-CN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诱因？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1281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9" name="Picture 2" descr="C:\Users\wei.zhang.APAC\Desktop\DIA solution\New Picture (3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138" y="847726"/>
            <a:ext cx="4512244" cy="476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0"/>
            <a:ext cx="9163633" cy="59055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2pPr>
            <a:lvl3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3pPr>
            <a:lvl4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4pPr>
            <a:lvl5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  <a:ea typeface="ＭＳ Ｐゴシック" pitchFamily="-60" charset="-128"/>
                <a:cs typeface="ＭＳ Ｐゴシック" pitchFamily="-60" charset="-128"/>
              </a:defRPr>
            </a:lvl5pPr>
            <a:lvl6pPr marL="4572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6pPr>
            <a:lvl7pPr marL="9144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7pPr>
            <a:lvl8pPr marL="13716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8pPr>
            <a:lvl9pPr marL="1828800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124" charset="0"/>
              </a:defRPr>
            </a:lvl9pPr>
          </a:lstStyle>
          <a:p>
            <a:pPr>
              <a:defRPr/>
            </a:pPr>
            <a:r>
              <a:rPr lang="en-US" altLang="zh-CN" b="1" kern="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  <a:r>
              <a:rPr lang="zh-CN" altLang="en-US" b="1" kern="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解决方案</a:t>
            </a:r>
            <a:endParaRPr lang="zh-CN" altLang="en-US" b="1" kern="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915" y="893888"/>
            <a:ext cx="3808151" cy="46680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9197" y="6324504"/>
            <a:ext cx="496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</a:t>
            </a:r>
            <a:r>
              <a:rPr lang="zh-CN" altLang="en-US" sz="1400" dirty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资料索取请联系：</a:t>
            </a:r>
            <a:r>
              <a:rPr lang="en-US" altLang="zh-CN" sz="1400" dirty="0" smtClean="0">
                <a:solidFill>
                  <a:srgbClr val="3F3F3F">
                    <a:lumMod val="75000"/>
                    <a:lumOff val="25000"/>
                  </a:srgbClr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jing.li@thermofisher.com</a:t>
            </a:r>
            <a:endParaRPr lang="zh-CN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38" y="4978208"/>
            <a:ext cx="909883" cy="7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6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+mn-lt"/>
                <a:ea typeface="宋体" panose="02010600030101010101" pitchFamily="2" charset="-122"/>
              </a:rPr>
              <a:t>蛋</a:t>
            </a:r>
            <a:r>
              <a:rPr lang="zh-CN" altLang="en-US" b="1" dirty="0">
                <a:latin typeface="+mn-lt"/>
                <a:ea typeface="宋体" panose="02010600030101010101" pitchFamily="2" charset="-122"/>
              </a:rPr>
              <a:t>白质组学生物标志物研究流程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5655"/>
          <a:stretch/>
        </p:blipFill>
        <p:spPr bwMode="auto">
          <a:xfrm>
            <a:off x="2727096" y="1720615"/>
            <a:ext cx="5682804" cy="349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1512" y="2548292"/>
            <a:ext cx="2846231" cy="2500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发现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验证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确证、检测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55" y="4246739"/>
            <a:ext cx="9028090" cy="934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82012" y="2559023"/>
            <a:ext cx="2846231" cy="2500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DDA</a:t>
            </a: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3483" y="1793681"/>
            <a:ext cx="1347986" cy="622203"/>
            <a:chOff x="7294372" y="3378633"/>
            <a:chExt cx="1347986" cy="622203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7294372" y="3378633"/>
              <a:ext cx="1300717" cy="62220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41641" y="3489503"/>
              <a:ext cx="130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基础研究</a:t>
              </a:r>
              <a:endPara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60752" y="5424672"/>
            <a:ext cx="1347986" cy="622203"/>
            <a:chOff x="7294372" y="3378633"/>
            <a:chExt cx="1347986" cy="622203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7294372" y="3378633"/>
              <a:ext cx="1300717" cy="62220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41641" y="3489503"/>
              <a:ext cx="130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临床应用</a:t>
              </a:r>
              <a:endParaRPr lang="zh-CN" altLang="en-US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543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" t="2627" r="33103" b="29557"/>
          <a:stretch/>
        </p:blipFill>
        <p:spPr>
          <a:xfrm rot="385316">
            <a:off x="963081" y="670179"/>
            <a:ext cx="6952535" cy="5817253"/>
          </a:xfrm>
          <a:scene3d>
            <a:camera prst="orthographicFront">
              <a:rot lat="0" lon="900000" rev="0"/>
            </a:camera>
            <a:lightRig rig="threePt" dir="t"/>
          </a:scene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+mn-lt"/>
                <a:ea typeface="宋体" panose="02010600030101010101" pitchFamily="2" charset="-122"/>
              </a:rPr>
              <a:t>蛋</a:t>
            </a:r>
            <a:r>
              <a:rPr lang="zh-CN" altLang="en-US" b="1" dirty="0">
                <a:latin typeface="+mn-lt"/>
                <a:ea typeface="宋体" panose="02010600030101010101" pitchFamily="2" charset="-122"/>
              </a:rPr>
              <a:t>白质组</a:t>
            </a:r>
            <a:r>
              <a:rPr lang="zh-CN" altLang="en-US" b="1" dirty="0" smtClean="0">
                <a:latin typeface="+mn-lt"/>
                <a:ea typeface="宋体" panose="02010600030101010101" pitchFamily="2" charset="-122"/>
              </a:rPr>
              <a:t>学的临床转化面临挑战</a:t>
            </a:r>
            <a:endParaRPr lang="zh-CN" altLang="en-US" b="1" dirty="0">
              <a:latin typeface="+mn-lt"/>
              <a:ea typeface="宋体" panose="02010600030101010101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0133" y="533400"/>
            <a:ext cx="8324064" cy="6452016"/>
            <a:chOff x="0" y="533400"/>
            <a:chExt cx="8103734" cy="6291688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5261547"/>
              <a:ext cx="7015397" cy="15635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Arial" pitchFamily="12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44169" y="533400"/>
              <a:ext cx="7015397" cy="15635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Arial" pitchFamily="12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09863" y="1075545"/>
              <a:ext cx="899410" cy="418600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Arial" pitchFamily="12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566769" y="1840042"/>
              <a:ext cx="1536965" cy="342150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Arial" pitchFamily="12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356008" y="5393161"/>
            <a:ext cx="2863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</a:rPr>
              <a:t>Published papers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59566" y="5406751"/>
            <a:ext cx="2863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accent1"/>
                </a:solidFill>
              </a:rPr>
              <a:t>FDA approved marker</a:t>
            </a:r>
            <a:endParaRPr lang="zh-CN" altLang="en-US" sz="14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5702" y="6366294"/>
            <a:ext cx="630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Jean Charles Sanchez</a:t>
            </a:r>
            <a:r>
              <a:rPr lang="zh-CN" altLang="en-US" sz="1400" dirty="0"/>
              <a:t>，</a:t>
            </a:r>
            <a:r>
              <a:rPr lang="en-US" altLang="zh-CN" sz="1400" dirty="0" err="1"/>
              <a:t>Univeristy</a:t>
            </a:r>
            <a:r>
              <a:rPr lang="en-US" altLang="zh-CN" sz="1400" dirty="0"/>
              <a:t> of Geneva</a:t>
            </a:r>
            <a:r>
              <a:rPr lang="zh-CN" altLang="en-US" sz="1400" dirty="0"/>
              <a:t>，</a:t>
            </a:r>
            <a:r>
              <a:rPr lang="en-US" altLang="zh-CN" sz="1400" dirty="0"/>
              <a:t>HUPO2015</a:t>
            </a:r>
            <a:endParaRPr lang="zh-CN" altLang="en-US" sz="1400" dirty="0"/>
          </a:p>
          <a:p>
            <a:endParaRPr lang="zh-CN" alt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17250" y="6317041"/>
            <a:ext cx="91095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entagon 15"/>
          <p:cNvSpPr/>
          <p:nvPr/>
        </p:nvSpPr>
        <p:spPr>
          <a:xfrm>
            <a:off x="1636354" y="744191"/>
            <a:ext cx="2769054" cy="494236"/>
          </a:xfrm>
          <a:prstGeom prst="homePlat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 组学技术日趋成熟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72157" y="1607412"/>
            <a:ext cx="530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蛋白质组学相关</a:t>
            </a:r>
            <a:r>
              <a:rPr lang="en-US" altLang="zh-CN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marker</a:t>
            </a:r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研究  </a:t>
            </a:r>
            <a:r>
              <a:rPr lang="en-US" altLang="zh-CN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VS   FDA</a:t>
            </a:r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批准</a:t>
            </a:r>
            <a:r>
              <a:rPr lang="en-US" altLang="zh-CN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marker</a:t>
            </a:r>
            <a:endParaRPr lang="zh-CN" altLang="en-US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8" name="Pentagon 17"/>
          <p:cNvSpPr/>
          <p:nvPr/>
        </p:nvSpPr>
        <p:spPr>
          <a:xfrm rot="10800000">
            <a:off x="4748802" y="721243"/>
            <a:ext cx="2516641" cy="494236"/>
          </a:xfrm>
          <a:prstGeom prst="homePlat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>
              <a:defRPr/>
            </a:pPr>
            <a:endParaRPr kumimoji="0" lang="zh-CN" altLang="en-US" sz="20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85895" y="791254"/>
            <a:ext cx="2618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kern="0" dirty="0">
                <a:solidFill>
                  <a:sysClr val="window" lastClr="FFFFFF"/>
                </a:solidFill>
                <a:latin typeface="Calibri"/>
                <a:ea typeface="宋体"/>
              </a:rPr>
              <a:t>FDA</a:t>
            </a:r>
            <a:r>
              <a:rPr lang="zh-CN" altLang="en-US" sz="2000" b="1" kern="0" dirty="0">
                <a:solidFill>
                  <a:sysClr val="window" lastClr="FFFFFF"/>
                </a:solidFill>
                <a:latin typeface="Calibri"/>
                <a:ea typeface="宋体"/>
              </a:rPr>
              <a:t>审批蜗行依旧</a:t>
            </a:r>
          </a:p>
        </p:txBody>
      </p:sp>
    </p:spTree>
    <p:extLst>
      <p:ext uri="{BB962C8B-B14F-4D97-AF65-F5344CB8AC3E}">
        <p14:creationId xmlns:p14="http://schemas.microsoft.com/office/powerpoint/2010/main" val="1590141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灯片编号占位符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685817" indent="-263776"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055103" indent="-211021"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477145" indent="-211021"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99186" indent="-211021"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4AC5A5D2-0193-4CD4-B5FB-EDAC10D8407B}" type="slidenum">
              <a:rPr lang="en-GB" altLang="zh-CN" sz="831"/>
              <a:pPr/>
              <a:t>2</a:t>
            </a:fld>
            <a:endParaRPr lang="en-GB" altLang="zh-CN" sz="831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Calibri" panose="020F0502020204030204" pitchFamily="34" charset="0"/>
                <a:ea typeface="MingLiU" pitchFamily="49" charset="-120"/>
                <a:cs typeface="Calibri" panose="020F0502020204030204" pitchFamily="34" charset="0"/>
              </a:rPr>
              <a:t>FDA approved </a:t>
            </a:r>
            <a:r>
              <a:rPr lang="en-US" altLang="zh-CN" sz="3200" b="1" dirty="0" smtClean="0">
                <a:latin typeface="Calibri" panose="020F0502020204030204" pitchFamily="34" charset="0"/>
                <a:ea typeface="MingLiU" pitchFamily="49" charset="-120"/>
                <a:cs typeface="Calibri" panose="020F0502020204030204" pitchFamily="34" charset="0"/>
              </a:rPr>
              <a:t>cancer biomarkers </a:t>
            </a:r>
            <a:endParaRPr lang="en-US" altLang="zh-CN" sz="3200" i="1" kern="100" spc="-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3"/>
          <p:cNvSpPr>
            <a:spLocks/>
          </p:cNvSpPr>
          <p:nvPr/>
        </p:nvSpPr>
        <p:spPr bwMode="auto">
          <a:xfrm>
            <a:off x="1675841" y="2853309"/>
            <a:ext cx="790575" cy="1633537"/>
          </a:xfrm>
          <a:custGeom>
            <a:avLst/>
            <a:gdLst>
              <a:gd name="T0" fmla="*/ 0 w 498"/>
              <a:gd name="T1" fmla="*/ 2147483646 h 1029"/>
              <a:gd name="T2" fmla="*/ 2147483646 w 498"/>
              <a:gd name="T3" fmla="*/ 2147483646 h 1029"/>
              <a:gd name="T4" fmla="*/ 2147483646 w 498"/>
              <a:gd name="T5" fmla="*/ 0 h 1029"/>
              <a:gd name="T6" fmla="*/ 2147483646 w 498"/>
              <a:gd name="T7" fmla="*/ 0 h 1029"/>
              <a:gd name="T8" fmla="*/ 2147483646 w 498"/>
              <a:gd name="T9" fmla="*/ 2147483646 h 1029"/>
              <a:gd name="T10" fmla="*/ 2147483646 w 498"/>
              <a:gd name="T11" fmla="*/ 2147483646 h 10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8"/>
              <a:gd name="T19" fmla="*/ 0 h 1029"/>
              <a:gd name="T20" fmla="*/ 498 w 498"/>
              <a:gd name="T21" fmla="*/ 1029 h 10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8" h="1029">
                <a:moveTo>
                  <a:pt x="0" y="1029"/>
                </a:moveTo>
                <a:lnTo>
                  <a:pt x="91" y="1029"/>
                </a:lnTo>
                <a:lnTo>
                  <a:pt x="91" y="0"/>
                </a:lnTo>
                <a:lnTo>
                  <a:pt x="166" y="0"/>
                </a:lnTo>
                <a:lnTo>
                  <a:pt x="166" y="1029"/>
                </a:lnTo>
                <a:lnTo>
                  <a:pt x="498" y="1029"/>
                </a:ln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12" name="Arc 4"/>
          <p:cNvSpPr>
            <a:spLocks/>
          </p:cNvSpPr>
          <p:nvPr/>
        </p:nvSpPr>
        <p:spPr bwMode="auto">
          <a:xfrm rot="16200000" flipV="1">
            <a:off x="1355165" y="2042097"/>
            <a:ext cx="1050925" cy="1917700"/>
          </a:xfrm>
          <a:custGeom>
            <a:avLst/>
            <a:gdLst>
              <a:gd name="T0" fmla="*/ 2147483646 w 21600"/>
              <a:gd name="T1" fmla="*/ 0 h 27599"/>
              <a:gd name="T2" fmla="*/ 2147483646 w 21600"/>
              <a:gd name="T3" fmla="*/ 2147483646 h 27599"/>
              <a:gd name="T4" fmla="*/ 0 w 21600"/>
              <a:gd name="T5" fmla="*/ 2147483646 h 27599"/>
              <a:gd name="T6" fmla="*/ 0 60000 65536"/>
              <a:gd name="T7" fmla="*/ 0 60000 65536"/>
              <a:gd name="T8" fmla="*/ 0 60000 65536"/>
              <a:gd name="T9" fmla="*/ 0 w 21600"/>
              <a:gd name="T10" fmla="*/ 0 h 27599"/>
              <a:gd name="T11" fmla="*/ 21600 w 21600"/>
              <a:gd name="T12" fmla="*/ 27599 h 27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599" fill="none" extrusionOk="0">
                <a:moveTo>
                  <a:pt x="16279" y="0"/>
                </a:moveTo>
                <a:cubicBezTo>
                  <a:pt x="19710" y="3933"/>
                  <a:pt x="21600" y="8976"/>
                  <a:pt x="21600" y="14196"/>
                </a:cubicBezTo>
                <a:cubicBezTo>
                  <a:pt x="21600" y="19061"/>
                  <a:pt x="19957" y="23783"/>
                  <a:pt x="16938" y="27598"/>
                </a:cubicBezTo>
              </a:path>
              <a:path w="21600" h="27599" stroke="0" extrusionOk="0">
                <a:moveTo>
                  <a:pt x="16279" y="0"/>
                </a:moveTo>
                <a:cubicBezTo>
                  <a:pt x="19710" y="3933"/>
                  <a:pt x="21600" y="8976"/>
                  <a:pt x="21600" y="14196"/>
                </a:cubicBezTo>
                <a:cubicBezTo>
                  <a:pt x="21600" y="19061"/>
                  <a:pt x="19957" y="23783"/>
                  <a:pt x="16938" y="27598"/>
                </a:cubicBezTo>
                <a:lnTo>
                  <a:pt x="0" y="14196"/>
                </a:lnTo>
                <a:lnTo>
                  <a:pt x="16279" y="0"/>
                </a:lnTo>
                <a:close/>
              </a:path>
            </a:pathLst>
          </a:custGeom>
          <a:noFill/>
          <a:ln w="22225">
            <a:solidFill>
              <a:srgbClr val="00808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13" name="Arc 5"/>
          <p:cNvSpPr>
            <a:spLocks/>
          </p:cNvSpPr>
          <p:nvPr/>
        </p:nvSpPr>
        <p:spPr bwMode="auto">
          <a:xfrm rot="16200000" flipV="1">
            <a:off x="4037331" y="2057172"/>
            <a:ext cx="1050925" cy="1917700"/>
          </a:xfrm>
          <a:custGeom>
            <a:avLst/>
            <a:gdLst>
              <a:gd name="T0" fmla="*/ 2147483646 w 21600"/>
              <a:gd name="T1" fmla="*/ 0 h 27599"/>
              <a:gd name="T2" fmla="*/ 2147483646 w 21600"/>
              <a:gd name="T3" fmla="*/ 2147483646 h 27599"/>
              <a:gd name="T4" fmla="*/ 0 w 21600"/>
              <a:gd name="T5" fmla="*/ 2147483646 h 27599"/>
              <a:gd name="T6" fmla="*/ 0 60000 65536"/>
              <a:gd name="T7" fmla="*/ 0 60000 65536"/>
              <a:gd name="T8" fmla="*/ 0 60000 65536"/>
              <a:gd name="T9" fmla="*/ 0 w 21600"/>
              <a:gd name="T10" fmla="*/ 0 h 27599"/>
              <a:gd name="T11" fmla="*/ 21600 w 21600"/>
              <a:gd name="T12" fmla="*/ 27599 h 27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599" fill="none" extrusionOk="0">
                <a:moveTo>
                  <a:pt x="16279" y="0"/>
                </a:moveTo>
                <a:cubicBezTo>
                  <a:pt x="19710" y="3933"/>
                  <a:pt x="21600" y="8976"/>
                  <a:pt x="21600" y="14196"/>
                </a:cubicBezTo>
                <a:cubicBezTo>
                  <a:pt x="21600" y="19061"/>
                  <a:pt x="19957" y="23783"/>
                  <a:pt x="16938" y="27598"/>
                </a:cubicBezTo>
              </a:path>
              <a:path w="21600" h="27599" stroke="0" extrusionOk="0">
                <a:moveTo>
                  <a:pt x="16279" y="0"/>
                </a:moveTo>
                <a:cubicBezTo>
                  <a:pt x="19710" y="3933"/>
                  <a:pt x="21600" y="8976"/>
                  <a:pt x="21600" y="14196"/>
                </a:cubicBezTo>
                <a:cubicBezTo>
                  <a:pt x="21600" y="19061"/>
                  <a:pt x="19957" y="23783"/>
                  <a:pt x="16938" y="27598"/>
                </a:cubicBezTo>
                <a:lnTo>
                  <a:pt x="0" y="14196"/>
                </a:lnTo>
                <a:lnTo>
                  <a:pt x="16279" y="0"/>
                </a:lnTo>
                <a:close/>
              </a:path>
            </a:pathLst>
          </a:custGeom>
          <a:noFill/>
          <a:ln w="22225">
            <a:solidFill>
              <a:srgbClr val="00808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14" name="Arc 6"/>
          <p:cNvSpPr>
            <a:spLocks/>
          </p:cNvSpPr>
          <p:nvPr/>
        </p:nvSpPr>
        <p:spPr bwMode="auto">
          <a:xfrm rot="16200000" flipV="1">
            <a:off x="6689408" y="2064363"/>
            <a:ext cx="1050925" cy="1917700"/>
          </a:xfrm>
          <a:custGeom>
            <a:avLst/>
            <a:gdLst>
              <a:gd name="T0" fmla="*/ 2147483646 w 21600"/>
              <a:gd name="T1" fmla="*/ 0 h 27599"/>
              <a:gd name="T2" fmla="*/ 2147483646 w 21600"/>
              <a:gd name="T3" fmla="*/ 2147483646 h 27599"/>
              <a:gd name="T4" fmla="*/ 0 w 21600"/>
              <a:gd name="T5" fmla="*/ 2147483646 h 27599"/>
              <a:gd name="T6" fmla="*/ 0 60000 65536"/>
              <a:gd name="T7" fmla="*/ 0 60000 65536"/>
              <a:gd name="T8" fmla="*/ 0 60000 65536"/>
              <a:gd name="T9" fmla="*/ 0 w 21600"/>
              <a:gd name="T10" fmla="*/ 0 h 27599"/>
              <a:gd name="T11" fmla="*/ 21600 w 21600"/>
              <a:gd name="T12" fmla="*/ 27599 h 275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7599" fill="none" extrusionOk="0">
                <a:moveTo>
                  <a:pt x="16279" y="0"/>
                </a:moveTo>
                <a:cubicBezTo>
                  <a:pt x="19710" y="3933"/>
                  <a:pt x="21600" y="8976"/>
                  <a:pt x="21600" y="14196"/>
                </a:cubicBezTo>
                <a:cubicBezTo>
                  <a:pt x="21600" y="19061"/>
                  <a:pt x="19957" y="23783"/>
                  <a:pt x="16938" y="27598"/>
                </a:cubicBezTo>
              </a:path>
              <a:path w="21600" h="27599" stroke="0" extrusionOk="0">
                <a:moveTo>
                  <a:pt x="16279" y="0"/>
                </a:moveTo>
                <a:cubicBezTo>
                  <a:pt x="19710" y="3933"/>
                  <a:pt x="21600" y="8976"/>
                  <a:pt x="21600" y="14196"/>
                </a:cubicBezTo>
                <a:cubicBezTo>
                  <a:pt x="21600" y="19061"/>
                  <a:pt x="19957" y="23783"/>
                  <a:pt x="16938" y="27598"/>
                </a:cubicBezTo>
                <a:lnTo>
                  <a:pt x="0" y="14196"/>
                </a:lnTo>
                <a:lnTo>
                  <a:pt x="16279" y="0"/>
                </a:lnTo>
                <a:close/>
              </a:path>
            </a:pathLst>
          </a:custGeom>
          <a:noFill/>
          <a:ln w="22225">
            <a:solidFill>
              <a:srgbClr val="008080"/>
            </a:solidFill>
            <a:round/>
            <a:headEnd type="triangle" w="med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>
            <a:off x="4356419" y="2868384"/>
            <a:ext cx="790575" cy="1633537"/>
          </a:xfrm>
          <a:custGeom>
            <a:avLst/>
            <a:gdLst>
              <a:gd name="T0" fmla="*/ 0 w 498"/>
              <a:gd name="T1" fmla="*/ 2147483646 h 1029"/>
              <a:gd name="T2" fmla="*/ 2147483646 w 498"/>
              <a:gd name="T3" fmla="*/ 2147483646 h 1029"/>
              <a:gd name="T4" fmla="*/ 2147483646 w 498"/>
              <a:gd name="T5" fmla="*/ 0 h 1029"/>
              <a:gd name="T6" fmla="*/ 2147483646 w 498"/>
              <a:gd name="T7" fmla="*/ 0 h 1029"/>
              <a:gd name="T8" fmla="*/ 2147483646 w 498"/>
              <a:gd name="T9" fmla="*/ 2147483646 h 1029"/>
              <a:gd name="T10" fmla="*/ 2147483646 w 498"/>
              <a:gd name="T11" fmla="*/ 2147483646 h 10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8"/>
              <a:gd name="T19" fmla="*/ 0 h 1029"/>
              <a:gd name="T20" fmla="*/ 498 w 498"/>
              <a:gd name="T21" fmla="*/ 1029 h 10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8" h="1029">
                <a:moveTo>
                  <a:pt x="0" y="1029"/>
                </a:moveTo>
                <a:lnTo>
                  <a:pt x="91" y="1029"/>
                </a:lnTo>
                <a:lnTo>
                  <a:pt x="91" y="0"/>
                </a:lnTo>
                <a:lnTo>
                  <a:pt x="166" y="0"/>
                </a:lnTo>
                <a:lnTo>
                  <a:pt x="166" y="1029"/>
                </a:lnTo>
                <a:lnTo>
                  <a:pt x="498" y="1029"/>
                </a:ln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/>
          </a:p>
        </p:txBody>
      </p:sp>
      <p:sp>
        <p:nvSpPr>
          <p:cNvPr id="16" name="Freeform 8"/>
          <p:cNvSpPr>
            <a:spLocks/>
          </p:cNvSpPr>
          <p:nvPr/>
        </p:nvSpPr>
        <p:spPr bwMode="auto">
          <a:xfrm>
            <a:off x="7008496" y="2875575"/>
            <a:ext cx="790575" cy="1633537"/>
          </a:xfrm>
          <a:custGeom>
            <a:avLst/>
            <a:gdLst>
              <a:gd name="T0" fmla="*/ 0 w 498"/>
              <a:gd name="T1" fmla="*/ 2147483646 h 1029"/>
              <a:gd name="T2" fmla="*/ 2147483646 w 498"/>
              <a:gd name="T3" fmla="*/ 2147483646 h 1029"/>
              <a:gd name="T4" fmla="*/ 2147483646 w 498"/>
              <a:gd name="T5" fmla="*/ 0 h 1029"/>
              <a:gd name="T6" fmla="*/ 2147483646 w 498"/>
              <a:gd name="T7" fmla="*/ 0 h 1029"/>
              <a:gd name="T8" fmla="*/ 2147483646 w 498"/>
              <a:gd name="T9" fmla="*/ 2147483646 h 1029"/>
              <a:gd name="T10" fmla="*/ 2147483646 w 498"/>
              <a:gd name="T11" fmla="*/ 2147483646 h 102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98"/>
              <a:gd name="T19" fmla="*/ 0 h 1029"/>
              <a:gd name="T20" fmla="*/ 498 w 498"/>
              <a:gd name="T21" fmla="*/ 1029 h 102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98" h="1029">
                <a:moveTo>
                  <a:pt x="0" y="1029"/>
                </a:moveTo>
                <a:lnTo>
                  <a:pt x="91" y="1029"/>
                </a:lnTo>
                <a:lnTo>
                  <a:pt x="91" y="0"/>
                </a:lnTo>
                <a:lnTo>
                  <a:pt x="166" y="0"/>
                </a:lnTo>
                <a:lnTo>
                  <a:pt x="166" y="1029"/>
                </a:lnTo>
                <a:lnTo>
                  <a:pt x="498" y="1029"/>
                </a:lnTo>
              </a:path>
            </a:pathLst>
          </a:custGeom>
          <a:noFill/>
          <a:ln w="28575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/>
          <a:lstStyle/>
          <a:p>
            <a:endParaRPr lang="zh-CN" alt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067353"/>
              </p:ext>
            </p:extLst>
          </p:nvPr>
        </p:nvGraphicFramePr>
        <p:xfrm>
          <a:off x="656872" y="4773530"/>
          <a:ext cx="2358781" cy="88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8781"/>
              </a:tblGrid>
              <a:tr h="88348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dirty="0" smtClean="0">
                          <a:latin typeface="Calibri" panose="020F0502020204030204" pitchFamily="34" charset="0"/>
                          <a:ea typeface="MingLiU" pitchFamily="49" charset="-120"/>
                          <a:cs typeface="Calibri" panose="020F0502020204030204" pitchFamily="34" charset="0"/>
                        </a:rPr>
                        <a:t>FDA approved cancer protein biomarkers</a:t>
                      </a:r>
                      <a:endParaRPr lang="en-US" altLang="zh-CN" sz="1800" i="1" kern="100" spc="-5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Text Placeholder 9"/>
          <p:cNvSpPr txBox="1">
            <a:spLocks/>
          </p:cNvSpPr>
          <p:nvPr/>
        </p:nvSpPr>
        <p:spPr>
          <a:xfrm>
            <a:off x="1217714" y="1298354"/>
            <a:ext cx="1621764" cy="1083733"/>
          </a:xfrm>
          <a:prstGeom prst="rect">
            <a:avLst/>
          </a:prstGeom>
        </p:spPr>
        <p:txBody>
          <a:bodyPr/>
          <a:lstStyle>
            <a:lvl1pPr marL="342900" indent="-342900" algn="l" defTabSz="330200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92113" indent="-3905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835025" indent="-4413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239838" indent="-4032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6241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5pPr>
            <a:lvl6pPr marL="30813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6pPr>
            <a:lvl7pPr marL="35385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7pPr>
            <a:lvl8pPr marL="39957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8pPr>
            <a:lvl9pPr marL="44529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6600" dirty="0" smtClean="0"/>
              <a:t>27 </a:t>
            </a:r>
            <a:endParaRPr lang="en-US" sz="6600" kern="0" dirty="0">
              <a:solidFill>
                <a:schemeClr val="tx1"/>
              </a:solidFill>
            </a:endParaRPr>
          </a:p>
        </p:txBody>
      </p:sp>
      <p:sp>
        <p:nvSpPr>
          <p:cNvPr id="21" name="Text Placeholder 10"/>
          <p:cNvSpPr txBox="1">
            <a:spLocks/>
          </p:cNvSpPr>
          <p:nvPr/>
        </p:nvSpPr>
        <p:spPr>
          <a:xfrm>
            <a:off x="4252304" y="1263591"/>
            <a:ext cx="1621764" cy="1083733"/>
          </a:xfrm>
          <a:prstGeom prst="rect">
            <a:avLst/>
          </a:prstGeom>
        </p:spPr>
        <p:txBody>
          <a:bodyPr/>
          <a:lstStyle>
            <a:lvl1pPr marL="342900" indent="-342900" algn="l" defTabSz="330200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92113" indent="-3905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835025" indent="-4413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239838" indent="-4032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6241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5pPr>
            <a:lvl6pPr marL="30813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6pPr>
            <a:lvl7pPr marL="35385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7pPr>
            <a:lvl8pPr marL="39957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8pPr>
            <a:lvl9pPr marL="44529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6600" kern="0" dirty="0" smtClean="0">
                <a:solidFill>
                  <a:srgbClr val="766A82"/>
                </a:solidFill>
              </a:rPr>
              <a:t>1</a:t>
            </a:r>
            <a:endParaRPr lang="en-US" sz="6600" kern="0" dirty="0">
              <a:solidFill>
                <a:srgbClr val="766A82"/>
              </a:solidFill>
            </a:endParaRPr>
          </a:p>
        </p:txBody>
      </p:sp>
      <p:sp>
        <p:nvSpPr>
          <p:cNvPr id="22" name="Text Placeholder 10"/>
          <p:cNvSpPr txBox="1">
            <a:spLocks/>
          </p:cNvSpPr>
          <p:nvPr/>
        </p:nvSpPr>
        <p:spPr>
          <a:xfrm>
            <a:off x="6858060" y="1331758"/>
            <a:ext cx="1621764" cy="1083733"/>
          </a:xfrm>
          <a:prstGeom prst="rect">
            <a:avLst/>
          </a:prstGeom>
        </p:spPr>
        <p:txBody>
          <a:bodyPr/>
          <a:lstStyle>
            <a:lvl1pPr marL="342900" indent="-342900" algn="l" defTabSz="330200" rtl="0" eaLnBrk="0" fontAlgn="base" hangingPunct="0">
              <a:spcBef>
                <a:spcPct val="0"/>
              </a:spcBef>
              <a:spcAft>
                <a:spcPct val="0"/>
              </a:spcAft>
              <a:defRPr kumimoji="1" sz="17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92113" indent="-3905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835025" indent="-4413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–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239838" indent="-403225" algn="l" defTabSz="330200" rtl="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 kumimoji="1"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6241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5pPr>
            <a:lvl6pPr marL="30813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6pPr>
            <a:lvl7pPr marL="35385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7pPr>
            <a:lvl8pPr marL="39957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8pPr>
            <a:lvl9pPr marL="4452938" indent="4763" algn="ctr" defTabSz="330200" rtl="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 kumimoji="1" sz="1400" b="1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6600" kern="0" dirty="0"/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6872" y="6439715"/>
            <a:ext cx="7525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Data Resources</a:t>
            </a:r>
            <a:r>
              <a:rPr lang="zh-CN" altLang="en-US" sz="1200" dirty="0" smtClean="0"/>
              <a:t>：</a:t>
            </a:r>
            <a:r>
              <a:rPr lang="en-US" altLang="zh-CN" sz="1200" dirty="0"/>
              <a:t> </a:t>
            </a:r>
            <a:r>
              <a:rPr lang="en-US" altLang="zh-CN" sz="1200" dirty="0" smtClean="0"/>
              <a:t>GOBIOM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and FDA Website</a:t>
            </a:r>
            <a:endParaRPr lang="en-US" altLang="zh-CN" sz="12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017944"/>
              </p:ext>
            </p:extLst>
          </p:nvPr>
        </p:nvGraphicFramePr>
        <p:xfrm>
          <a:off x="3425582" y="4758290"/>
          <a:ext cx="2448486" cy="88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48486"/>
              </a:tblGrid>
              <a:tr h="88348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dirty="0" smtClean="0">
                          <a:latin typeface="Calibri" panose="020F0502020204030204" pitchFamily="34" charset="0"/>
                          <a:ea typeface="MingLiU" pitchFamily="49" charset="-120"/>
                          <a:cs typeface="Calibri" panose="020F0502020204030204" pitchFamily="34" charset="0"/>
                        </a:rPr>
                        <a:t>Protein biomarkers discovered by Proteomics</a:t>
                      </a:r>
                      <a:endParaRPr lang="en-US" altLang="zh-CN" sz="1800" i="1" kern="100" spc="-5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638393"/>
              </p:ext>
            </p:extLst>
          </p:nvPr>
        </p:nvGraphicFramePr>
        <p:xfrm>
          <a:off x="6366513" y="4773530"/>
          <a:ext cx="2101212" cy="883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01212"/>
              </a:tblGrid>
              <a:tr h="88348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i="0" dirty="0" smtClean="0">
                          <a:latin typeface="Calibri" panose="020F0502020204030204" pitchFamily="34" charset="0"/>
                          <a:ea typeface="MingLiU" pitchFamily="49" charset="-120"/>
                          <a:cs typeface="Calibri" panose="020F0502020204030204" pitchFamily="34" charset="0"/>
                        </a:rPr>
                        <a:t>Protein biomarkers detected </a:t>
                      </a:r>
                      <a:r>
                        <a:rPr lang="zh-CN" altLang="en-US" sz="1800" b="1" i="0" baseline="0" dirty="0" smtClean="0">
                          <a:latin typeface="Calibri" panose="020F0502020204030204" pitchFamily="34" charset="0"/>
                          <a:ea typeface="MingLiU" pitchFamily="49" charset="-12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800" b="1" i="0" baseline="0" dirty="0" smtClean="0">
                          <a:latin typeface="Calibri" panose="020F0502020204030204" pitchFamily="34" charset="0"/>
                          <a:ea typeface="MingLiU" pitchFamily="49" charset="-120"/>
                          <a:cs typeface="Calibri" panose="020F0502020204030204" pitchFamily="34" charset="0"/>
                        </a:rPr>
                        <a:t>through</a:t>
                      </a:r>
                      <a:r>
                        <a:rPr lang="en-US" altLang="zh-CN" sz="1800" b="1" i="0" kern="100" spc="-5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MS</a:t>
                      </a:r>
                      <a:endParaRPr lang="en-US" altLang="zh-CN" sz="1800" b="1" i="0" baseline="0" dirty="0" smtClean="0">
                        <a:latin typeface="Calibri" panose="020F0502020204030204" pitchFamily="34" charset="0"/>
                        <a:ea typeface="MingLiU" pitchFamily="49" charset="-120"/>
                        <a:cs typeface="Calibri" panose="020F0502020204030204" pitchFamily="34" charset="0"/>
                      </a:endParaRPr>
                    </a:p>
                  </a:txBody>
                  <a:tcPr marL="0" marR="0"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62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+mn-lt"/>
                <a:ea typeface="宋体" panose="02010600030101010101" pitchFamily="2" charset="-122"/>
              </a:rPr>
              <a:t>生</a:t>
            </a:r>
            <a:r>
              <a:rPr lang="zh-CN" altLang="en-US" b="1" dirty="0">
                <a:latin typeface="+mn-lt"/>
                <a:ea typeface="宋体" panose="02010600030101010101" pitchFamily="2" charset="-122"/>
              </a:rPr>
              <a:t>物标志物验证的周期性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87114"/>
              </p:ext>
            </p:extLst>
          </p:nvPr>
        </p:nvGraphicFramePr>
        <p:xfrm>
          <a:off x="219823" y="784824"/>
          <a:ext cx="8609060" cy="4389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806"/>
                <a:gridCol w="1336887"/>
                <a:gridCol w="1431032"/>
                <a:gridCol w="2033573"/>
                <a:gridCol w="1129762"/>
              </a:tblGrid>
              <a:tr h="819026"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Analytes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Discovery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Approved </a:t>
                      </a:r>
                    </a:p>
                    <a:p>
                      <a:r>
                        <a:rPr lang="en-US" altLang="zh-CN" sz="1800" dirty="0" smtClean="0"/>
                        <a:t>by FDA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err="1" smtClean="0"/>
                        <a:t>Commercialised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</a:rPr>
                        <a:t>Timing</a:t>
                      </a: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（</a:t>
                      </a:r>
                      <a:r>
                        <a:rPr lang="en-US" altLang="zh-CN" sz="1800" dirty="0" smtClean="0">
                          <a:solidFill>
                            <a:schemeClr val="bg1"/>
                          </a:solidFill>
                        </a:rPr>
                        <a:t>years</a:t>
                      </a:r>
                      <a:r>
                        <a:rPr lang="zh-CN" altLang="en-US" sz="1800" dirty="0" smtClean="0">
                          <a:solidFill>
                            <a:schemeClr val="bg1"/>
                          </a:solidFill>
                        </a:rPr>
                        <a:t>）</a:t>
                      </a:r>
                      <a:endParaRPr lang="zh-CN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586166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PSA(</a:t>
                      </a:r>
                      <a:r>
                        <a:rPr lang="zh-CN" altLang="en-US" sz="1800" dirty="0" smtClean="0"/>
                        <a:t>前列腺特异抗原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1979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1985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1996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86166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Troponin(</a:t>
                      </a:r>
                      <a:r>
                        <a:rPr lang="zh-CN" altLang="en-US" dirty="0" smtClean="0">
                          <a:effectLst/>
                        </a:rPr>
                        <a:t>肌钙蛋白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1960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1995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1995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86166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BNP(</a:t>
                      </a:r>
                      <a:r>
                        <a:rPr lang="zh-CN" altLang="en-US" sz="1800" dirty="0" smtClean="0"/>
                        <a:t>脑尿钠肽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1969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2000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2003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34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86166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D-dimer(D-</a:t>
                      </a:r>
                      <a:r>
                        <a:rPr lang="zh-CN" altLang="en-US" sz="1800" dirty="0" smtClean="0"/>
                        <a:t>二聚体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1975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1989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1995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86166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S100b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1967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1997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&gt;40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86166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GFAP(</a:t>
                      </a:r>
                      <a:r>
                        <a:rPr lang="zh-CN" altLang="en-US" dirty="0" smtClean="0">
                          <a:effectLst/>
                        </a:rPr>
                        <a:t>神经胶质纤维酸性蛋白</a:t>
                      </a:r>
                      <a:r>
                        <a:rPr lang="en-US" altLang="zh-CN" sz="1800" dirty="0" smtClean="0"/>
                        <a:t>)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1977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-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0000"/>
                          </a:solidFill>
                        </a:rPr>
                        <a:t>&gt;35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5702" y="6366294"/>
            <a:ext cx="6303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Jean Charles Sanchez</a:t>
            </a:r>
            <a:r>
              <a:rPr lang="zh-CN" altLang="en-US" sz="1200" dirty="0"/>
              <a:t>，</a:t>
            </a:r>
            <a:r>
              <a:rPr lang="en-US" altLang="zh-CN" sz="1200" dirty="0" err="1"/>
              <a:t>Univeristy</a:t>
            </a:r>
            <a:r>
              <a:rPr lang="en-US" altLang="zh-CN" sz="1200" dirty="0"/>
              <a:t> of Geneva</a:t>
            </a:r>
            <a:r>
              <a:rPr lang="zh-CN" altLang="en-US" sz="1200" dirty="0"/>
              <a:t>，</a:t>
            </a:r>
            <a:r>
              <a:rPr lang="en-US" altLang="zh-CN" sz="1200" dirty="0"/>
              <a:t>HUPO2015</a:t>
            </a:r>
            <a:endParaRPr lang="zh-CN" altLang="en-US" sz="1200" dirty="0"/>
          </a:p>
          <a:p>
            <a:endParaRPr lang="zh-CN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7240" y="5512893"/>
            <a:ext cx="8509519" cy="560863"/>
            <a:chOff x="205273" y="5411755"/>
            <a:chExt cx="8509519" cy="783772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205273" y="5411755"/>
              <a:ext cx="8509519" cy="783772"/>
            </a:xfrm>
            <a:prstGeom prst="roundRect">
              <a:avLst/>
            </a:prstGeom>
            <a:solidFill>
              <a:srgbClr val="6DABE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Arial" pitchFamily="12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45332" y="5480475"/>
              <a:ext cx="66294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提升标志物验证的便捷性，加速转化的效率 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84" y="602120"/>
            <a:ext cx="6260248" cy="519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40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0088"/>
          </a:xfrm>
        </p:spPr>
        <p:txBody>
          <a:bodyPr/>
          <a:lstStyle/>
          <a:p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生物标志物验证的便捷性</a:t>
            </a:r>
            <a:r>
              <a:rPr lang="en-US" altLang="zh-CN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---</a:t>
            </a:r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基于</a:t>
            </a:r>
            <a:r>
              <a:rPr lang="en-US" altLang="zh-CN" b="1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Orbitrap</a:t>
            </a:r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的</a:t>
            </a:r>
            <a:r>
              <a:rPr lang="en-US" altLang="zh-CN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PRM</a:t>
            </a:r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定量优势</a:t>
            </a:r>
          </a:p>
        </p:txBody>
      </p:sp>
      <p:sp>
        <p:nvSpPr>
          <p:cNvPr id="182275" name="Content Placeholder 2"/>
          <p:cNvSpPr>
            <a:spLocks noGrp="1"/>
          </p:cNvSpPr>
          <p:nvPr>
            <p:ph idx="1"/>
          </p:nvPr>
        </p:nvSpPr>
        <p:spPr>
          <a:xfrm>
            <a:off x="239485" y="1012262"/>
            <a:ext cx="9505094" cy="1271280"/>
          </a:xfrm>
        </p:spPr>
        <p:txBody>
          <a:bodyPr anchor="ctr"/>
          <a:lstStyle/>
          <a:p>
            <a:pPr marL="0" indent="0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dirty="0" smtClean="0">
                <a:ea typeface="宋体" panose="02010600030101010101" pitchFamily="2" charset="-122"/>
              </a:rPr>
              <a:t> (1) </a:t>
            </a:r>
            <a:r>
              <a:rPr lang="zh-CN" altLang="en-US" dirty="0" smtClean="0">
                <a:ea typeface="宋体" panose="02010600030101010101" pitchFamily="2" charset="-122"/>
              </a:rPr>
              <a:t>依托于发现阶段的质谱平台，无需方法转移，快速</a:t>
            </a:r>
            <a:r>
              <a:rPr lang="zh-CN" altLang="en-US" dirty="0">
                <a:ea typeface="宋体" panose="02010600030101010101" pitchFamily="2" charset="-122"/>
              </a:rPr>
              <a:t>实现上下</a:t>
            </a:r>
            <a:r>
              <a:rPr lang="zh-CN" altLang="en-US" dirty="0" smtClean="0">
                <a:ea typeface="宋体" panose="02010600030101010101" pitchFamily="2" charset="-122"/>
              </a:rPr>
              <a:t>游</a:t>
            </a:r>
            <a:r>
              <a:rPr lang="zh-CN" altLang="en-US" dirty="0">
                <a:ea typeface="宋体" panose="02010600030101010101" pitchFamily="2" charset="-122"/>
              </a:rPr>
              <a:t>的统</a:t>
            </a:r>
            <a:r>
              <a:rPr lang="zh-CN" altLang="en-US" dirty="0" smtClean="0">
                <a:ea typeface="宋体" panose="02010600030101010101" pitchFamily="2" charset="-122"/>
              </a:rPr>
              <a:t>一</a:t>
            </a:r>
            <a:endParaRPr lang="en-US" altLang="zh-CN" dirty="0"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zh-CN" altLang="en-US" dirty="0" smtClean="0">
                <a:ea typeface="宋体" panose="02010600030101010101" pitchFamily="2" charset="-122"/>
              </a:rPr>
              <a:t> </a:t>
            </a:r>
            <a:r>
              <a:rPr lang="en-US" altLang="zh-CN" dirty="0" smtClean="0">
                <a:ea typeface="宋体" panose="02010600030101010101" pitchFamily="2" charset="-122"/>
              </a:rPr>
              <a:t>(2) </a:t>
            </a:r>
            <a:r>
              <a:rPr lang="zh-CN" altLang="en-US" dirty="0" smtClean="0">
                <a:ea typeface="宋体" panose="02010600030101010101" pitchFamily="2" charset="-122"/>
              </a:rPr>
              <a:t>无需优化碰撞能量，无需指定子离子，方法开发简单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marL="0" indent="0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dirty="0">
                <a:ea typeface="宋体" panose="02010600030101010101" pitchFamily="2" charset="-122"/>
              </a:rPr>
              <a:t> (3</a:t>
            </a:r>
            <a:r>
              <a:rPr lang="en-US" altLang="zh-CN" dirty="0" smtClean="0">
                <a:ea typeface="宋体" panose="02010600030101010101" pitchFamily="2" charset="-122"/>
              </a:rPr>
              <a:t>) </a:t>
            </a:r>
            <a:r>
              <a:rPr lang="zh-CN" altLang="en-US" dirty="0" smtClean="0">
                <a:ea typeface="宋体" panose="02010600030101010101" pitchFamily="2" charset="-122"/>
              </a:rPr>
              <a:t>高</a:t>
            </a:r>
            <a:r>
              <a:rPr lang="zh-CN" altLang="en-US" dirty="0">
                <a:ea typeface="宋体" panose="02010600030101010101" pitchFamily="2" charset="-122"/>
              </a:rPr>
              <a:t>分辨扫描，选择性高，有效排</a:t>
            </a:r>
            <a:r>
              <a:rPr lang="zh-CN" altLang="en-US" dirty="0" smtClean="0">
                <a:ea typeface="宋体" panose="02010600030101010101" pitchFamily="2" charset="-122"/>
              </a:rPr>
              <a:t>除临床样本中复</a:t>
            </a:r>
            <a:r>
              <a:rPr lang="zh-CN" altLang="en-US" dirty="0">
                <a:ea typeface="宋体" panose="02010600030101010101" pitchFamily="2" charset="-122"/>
              </a:rPr>
              <a:t>杂基质干</a:t>
            </a:r>
            <a:r>
              <a:rPr lang="zh-CN" altLang="en-US" dirty="0" smtClean="0">
                <a:ea typeface="宋体" panose="02010600030101010101" pitchFamily="2" charset="-122"/>
              </a:rPr>
              <a:t>扰</a:t>
            </a:r>
            <a:endParaRPr lang="en-US" altLang="zh-CN" dirty="0" smtClean="0">
              <a:ea typeface="宋体" panose="02010600030101010101" pitchFamily="2" charset="-122"/>
            </a:endParaRPr>
          </a:p>
          <a:p>
            <a:pPr marL="0" indent="0" eaLnBrk="1" hangingPunct="1">
              <a:lnSpc>
                <a:spcPct val="130000"/>
              </a:lnSpc>
              <a:spcAft>
                <a:spcPct val="0"/>
              </a:spcAft>
              <a:buFont typeface="Wingdings" panose="05000000000000000000" pitchFamily="2" charset="2"/>
              <a:buChar char="l"/>
            </a:pPr>
            <a:r>
              <a:rPr lang="en-US" altLang="zh-CN" dirty="0" smtClean="0">
                <a:ea typeface="宋体" panose="02010600030101010101" pitchFamily="2" charset="-122"/>
              </a:rPr>
              <a:t> 4) </a:t>
            </a:r>
            <a:r>
              <a:rPr lang="zh-CN" altLang="en-US" dirty="0" smtClean="0">
                <a:ea typeface="宋体" panose="02010600030101010101" pitchFamily="2" charset="-122"/>
              </a:rPr>
              <a:t>谱图可以直接检索数据库，同时完成定性、定量</a:t>
            </a:r>
            <a:endParaRPr lang="en-US" altLang="zh-CN" dirty="0" smtClean="0">
              <a:ea typeface="宋体" panose="02010600030101010101" pitchFamily="2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74" y="2595716"/>
            <a:ext cx="5973918" cy="357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PRM</a:t>
            </a:r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临</a:t>
            </a:r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床应用实例</a:t>
            </a:r>
            <a:endParaRPr lang="zh-CN" altLang="en-US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96291" name="Content Placeholder 1"/>
          <p:cNvSpPr>
            <a:spLocks noGrp="1"/>
          </p:cNvSpPr>
          <p:nvPr>
            <p:ph idx="1"/>
          </p:nvPr>
        </p:nvSpPr>
        <p:spPr>
          <a:xfrm>
            <a:off x="71153" y="873215"/>
            <a:ext cx="3365808" cy="4012680"/>
          </a:xfrm>
        </p:spPr>
        <p:txBody>
          <a:bodyPr/>
          <a:lstStyle/>
          <a:p>
            <a:pPr algn="just" eaLnBrk="1" hangingPunct="1">
              <a:spcAft>
                <a:spcPts val="1200"/>
              </a:spcAft>
            </a:pPr>
            <a:r>
              <a:rPr lang="en-US" altLang="zh-CN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(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血清淀粉样蛋白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是急性期反应蛋白，分为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SAA1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与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SAA2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两种亚型，序列同源度高达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90%</a:t>
            </a: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抗体无法有效区分。</a:t>
            </a:r>
            <a:endParaRPr lang="en-US" altLang="zh-CN" sz="16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SAA1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和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SAA2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同时存在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SNP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，包含多个不同的等位基因编码，分别为</a:t>
            </a:r>
            <a:r>
              <a:rPr lang="en-US" altLang="zh-CN" sz="16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SAA1 </a:t>
            </a:r>
            <a:r>
              <a:rPr lang="el-GR" altLang="zh-CN" sz="16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α/β/γ</a:t>
            </a:r>
            <a:r>
              <a:rPr lang="en-US" altLang="zh-CN" sz="16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与</a:t>
            </a:r>
            <a:r>
              <a:rPr lang="en-US" altLang="zh-CN" sz="16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SAA2 </a:t>
            </a:r>
            <a:r>
              <a:rPr lang="el-GR" altLang="zh-CN" sz="16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α/β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。</a:t>
            </a:r>
            <a:endParaRPr lang="en-US" altLang="zh-CN" sz="16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血浆中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不同亚型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/SNP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可能与恶性肿瘤的发生和转移密切相关。</a:t>
            </a:r>
            <a:endParaRPr lang="en-US" altLang="zh-CN" sz="16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本实验开发了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SAA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的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PRM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定量流程，用于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27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例非小细胞肺癌和</a:t>
            </a:r>
            <a:r>
              <a:rPr lang="en-US" altLang="zh-CN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20</a:t>
            </a:r>
            <a:r>
              <a:rPr lang="zh-CN" altLang="en-US" sz="16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例正常人血浆样品中的标志物验证。</a:t>
            </a:r>
            <a:endParaRPr lang="en-US" altLang="zh-CN" sz="16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9629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67768"/>
            <a:ext cx="549751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2407643"/>
            <a:ext cx="3316288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4" name="Rectangle 12"/>
          <p:cNvSpPr>
            <a:spLocks noChangeArrowheads="1"/>
          </p:cNvSpPr>
          <p:nvPr/>
        </p:nvSpPr>
        <p:spPr bwMode="auto">
          <a:xfrm>
            <a:off x="2846388" y="6427788"/>
            <a:ext cx="3190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zh-CN" sz="1600" dirty="0">
                <a:ea typeface="宋体" panose="02010600030101010101" pitchFamily="2" charset="-122"/>
              </a:rPr>
              <a:t>Proteomics 2015, 15, 3116–3125</a:t>
            </a:r>
            <a:endParaRPr lang="zh-CN" altLang="en-US" sz="16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9267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PRM</a:t>
            </a:r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临</a:t>
            </a:r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床应用实例</a:t>
            </a:r>
            <a:endParaRPr lang="zh-CN" altLang="en-US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209" y="913930"/>
            <a:ext cx="36263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定</a:t>
            </a:r>
            <a:r>
              <a:rPr lang="zh-CN" altLang="en-US" sz="16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量方法：</a:t>
            </a: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选择强度最高的子离子最为定量离子，其他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5</a:t>
            </a: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个子离子用于和谱图库匹配进行定性确证。</a:t>
            </a:r>
            <a:endParaRPr lang="en-US" altLang="zh-CN" sz="16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indent="-285750" algn="just" eaLnBrk="1" hangingPunct="1"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16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定量结果</a:t>
            </a:r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：</a:t>
            </a:r>
            <a:r>
              <a:rPr lang="en-US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9.6-104.2ng/mL(LOQ)</a:t>
            </a:r>
            <a:endParaRPr lang="zh-CN" altLang="en-US" sz="16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98341" name="Rectangle 10"/>
          <p:cNvSpPr>
            <a:spLocks noChangeArrowheads="1"/>
          </p:cNvSpPr>
          <p:nvPr/>
        </p:nvSpPr>
        <p:spPr bwMode="auto">
          <a:xfrm>
            <a:off x="2846388" y="6427788"/>
            <a:ext cx="29266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zh-CN" sz="16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Proteomics 2015, 15, 3116–3125</a:t>
            </a:r>
            <a:endParaRPr lang="zh-CN" altLang="en-US" sz="16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683001" y="1046495"/>
            <a:ext cx="5426075" cy="4873624"/>
            <a:chOff x="3683733" y="1087095"/>
            <a:chExt cx="5424986" cy="4873543"/>
          </a:xfrm>
        </p:grpSpPr>
        <p:pic>
          <p:nvPicPr>
            <p:cNvPr id="398343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733" y="1426915"/>
              <a:ext cx="5424986" cy="4144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8344" name="TextBox 7"/>
            <p:cNvSpPr txBox="1">
              <a:spLocks noChangeArrowheads="1"/>
            </p:cNvSpPr>
            <p:nvPr/>
          </p:nvSpPr>
          <p:spPr bwMode="auto">
            <a:xfrm>
              <a:off x="4378818" y="1089242"/>
              <a:ext cx="15696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1800">
                  <a:latin typeface="宋体" panose="02010600030101010101" pitchFamily="2" charset="-122"/>
                  <a:ea typeface="宋体" panose="02010600030101010101" pitchFamily="2" charset="-122"/>
                </a:rPr>
                <a:t>亚型水平定量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61076" y="1087095"/>
              <a:ext cx="1481199" cy="36932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1800" dirty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SNP</a:t>
              </a:r>
              <a:r>
                <a:rPr lang="zh-CN" altLang="en-US" sz="1800" dirty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水平定量</a:t>
              </a:r>
            </a:p>
          </p:txBody>
        </p:sp>
        <p:sp>
          <p:nvSpPr>
            <p:cNvPr id="398346" name="TextBox 13"/>
            <p:cNvSpPr txBox="1">
              <a:spLocks noChangeArrowheads="1"/>
            </p:cNvSpPr>
            <p:nvPr/>
          </p:nvSpPr>
          <p:spPr bwMode="auto">
            <a:xfrm>
              <a:off x="5226481" y="5580575"/>
              <a:ext cx="6463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1800" b="1">
                  <a:latin typeface="宋体" panose="02010600030101010101" pitchFamily="2" charset="-122"/>
                  <a:ea typeface="宋体" panose="02010600030101010101" pitchFamily="2" charset="-122"/>
                </a:rPr>
                <a:t>肺癌</a:t>
              </a:r>
            </a:p>
          </p:txBody>
        </p:sp>
        <p:sp>
          <p:nvSpPr>
            <p:cNvPr id="398347" name="TextBox 14"/>
            <p:cNvSpPr txBox="1">
              <a:spLocks noChangeArrowheads="1"/>
            </p:cNvSpPr>
            <p:nvPr/>
          </p:nvSpPr>
          <p:spPr bwMode="auto">
            <a:xfrm>
              <a:off x="4436929" y="5577176"/>
              <a:ext cx="6495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1800" b="1">
                  <a:latin typeface="宋体" panose="02010600030101010101" pitchFamily="2" charset="-122"/>
                  <a:ea typeface="宋体" panose="02010600030101010101" pitchFamily="2" charset="-122"/>
                </a:rPr>
                <a:t>对照</a:t>
              </a:r>
            </a:p>
          </p:txBody>
        </p:sp>
        <p:sp>
          <p:nvSpPr>
            <p:cNvPr id="398348" name="TextBox 15"/>
            <p:cNvSpPr txBox="1">
              <a:spLocks noChangeArrowheads="1"/>
            </p:cNvSpPr>
            <p:nvPr/>
          </p:nvSpPr>
          <p:spPr bwMode="auto">
            <a:xfrm>
              <a:off x="7864505" y="5591306"/>
              <a:ext cx="6463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1800" b="1">
                  <a:latin typeface="宋体" panose="02010600030101010101" pitchFamily="2" charset="-122"/>
                  <a:ea typeface="宋体" panose="02010600030101010101" pitchFamily="2" charset="-122"/>
                </a:rPr>
                <a:t>肺癌</a:t>
              </a:r>
            </a:p>
          </p:txBody>
        </p:sp>
        <p:sp>
          <p:nvSpPr>
            <p:cNvPr id="398349" name="TextBox 16"/>
            <p:cNvSpPr txBox="1">
              <a:spLocks noChangeArrowheads="1"/>
            </p:cNvSpPr>
            <p:nvPr/>
          </p:nvSpPr>
          <p:spPr bwMode="auto">
            <a:xfrm>
              <a:off x="7074953" y="5587907"/>
              <a:ext cx="6495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zh-CN" altLang="en-US" sz="1800" b="1">
                  <a:latin typeface="宋体" panose="02010600030101010101" pitchFamily="2" charset="-122"/>
                  <a:ea typeface="宋体" panose="02010600030101010101" pitchFamily="2" charset="-122"/>
                </a:rPr>
                <a:t>对照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6834" r="51680" b="3456"/>
          <a:stretch>
            <a:fillRect/>
          </a:stretch>
        </p:blipFill>
        <p:spPr bwMode="auto">
          <a:xfrm>
            <a:off x="259070" y="2554467"/>
            <a:ext cx="34258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048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蛋白质组</a:t>
            </a:r>
            <a:r>
              <a:rPr lang="zh-CN" altLang="en-US" b="1" kern="1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学生</a:t>
            </a:r>
            <a:r>
              <a:rPr lang="zh-CN" altLang="en-US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物标志物研</a:t>
            </a:r>
            <a:r>
              <a:rPr lang="zh-CN" altLang="en-US" b="1" kern="1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究三阶段</a:t>
            </a:r>
            <a:endParaRPr lang="zh-CN" altLang="en-US" b="1" kern="12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5655"/>
          <a:stretch/>
        </p:blipFill>
        <p:spPr bwMode="auto">
          <a:xfrm>
            <a:off x="2675585" y="1042698"/>
            <a:ext cx="5682804" cy="349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" y="1870375"/>
            <a:ext cx="2846231" cy="2500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发现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验证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确证、检测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30501" y="1881106"/>
            <a:ext cx="2846231" cy="2500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宋体" panose="02010600030101010101" pitchFamily="2" charset="-122"/>
              </a:rPr>
              <a:t>DDA</a:t>
            </a: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宋体" panose="02010600030101010101" pitchFamily="2" charset="-122"/>
              </a:rPr>
              <a:t>DIA</a:t>
            </a: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Arial"/>
                <a:ea typeface="宋体" panose="02010600030101010101" pitchFamily="2" charset="-122"/>
              </a:rPr>
              <a:t>PRM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2162103" y="5050756"/>
            <a:ext cx="2254469" cy="914400"/>
          </a:xfrm>
          <a:prstGeom prst="roundRect">
            <a:avLst/>
          </a:prstGeom>
          <a:solidFill>
            <a:srgbClr val="63A7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en-US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742393" y="5050756"/>
            <a:ext cx="2254469" cy="914400"/>
          </a:xfrm>
          <a:prstGeom prst="roundRect">
            <a:avLst/>
          </a:prstGeom>
          <a:solidFill>
            <a:srgbClr val="63A7B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en-US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82820" y="5159516"/>
            <a:ext cx="181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实验室自建项目</a:t>
            </a:r>
            <a:endParaRPr lang="en-US" altLang="zh-CN" b="1" dirty="0" smtClean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LDTs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3110" y="5153726"/>
            <a:ext cx="1813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体外诊断</a:t>
            </a:r>
            <a:endParaRPr lang="en-US" altLang="zh-CN" b="1" dirty="0" smtClean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IVD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494972" y="4862286"/>
            <a:ext cx="6168571" cy="129177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en-US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013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FDA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释放积极信号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167" t="7389" r="10664" b="37364"/>
          <a:stretch/>
        </p:blipFill>
        <p:spPr>
          <a:xfrm>
            <a:off x="817711" y="933077"/>
            <a:ext cx="7369713" cy="30472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8871" y="4612341"/>
            <a:ext cx="7138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探究在哪些标志物检测方面质谱有取代免疫学方法的可能性；</a:t>
            </a:r>
            <a:endParaRPr lang="en-US" altLang="zh-CN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直至此次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workshop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为止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FDA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尚未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批准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任何一个基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于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质谱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的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IVD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方案用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于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蛋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白质或多肽类生物标志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物的定量</a:t>
            </a:r>
            <a:endParaRPr lang="en-US" altLang="zh-CN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一些基于质谱的创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新检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测方法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，主要通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过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LDTs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服务于临床</a:t>
            </a:r>
          </a:p>
        </p:txBody>
      </p:sp>
    </p:spTree>
    <p:extLst>
      <p:ext uri="{BB962C8B-B14F-4D97-AF65-F5344CB8AC3E}">
        <p14:creationId xmlns:p14="http://schemas.microsoft.com/office/powerpoint/2010/main" val="3520170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6248" y="1065213"/>
            <a:ext cx="7590555" cy="48339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基于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质谱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方法的蛋白质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/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多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肽生物标志物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LDTs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检测项目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899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赛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默飞质谱生物标志物研究中心（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BRIMS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690" y="943467"/>
            <a:ext cx="35259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Thermo BRIMS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中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心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于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2005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年建立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于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美国马萨诸塞州剑桥，毗邻麻省总医院等美国顶尖医院，致力于以质谱定量技术为基础的临床生物标志物研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究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并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最终应用于临床诊断市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场</a:t>
            </a:r>
            <a:endParaRPr lang="en-US" altLang="zh-CN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合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作遍布美国的大型医院和第三方医学诊断实验室</a:t>
            </a:r>
            <a:endParaRPr lang="zh-CN" altLang="zh-CN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zh-CN" alt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31" y="4187989"/>
            <a:ext cx="1595050" cy="1595050"/>
          </a:xfrm>
        </p:spPr>
      </p:pic>
      <p:sp>
        <p:nvSpPr>
          <p:cNvPr id="11" name="TextBox 10"/>
          <p:cNvSpPr txBox="1"/>
          <p:nvPr/>
        </p:nvSpPr>
        <p:spPr>
          <a:xfrm>
            <a:off x="760730" y="360304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Dr. Bruno </a:t>
            </a:r>
            <a:r>
              <a:rPr lang="en-US" altLang="zh-CN" b="1" dirty="0" err="1" smtClean="0"/>
              <a:t>Domon</a:t>
            </a:r>
            <a:endParaRPr lang="zh-CN" alt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599" y="646227"/>
            <a:ext cx="5383235" cy="2956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796" y="3603043"/>
            <a:ext cx="2973249" cy="9352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89599" y="4593773"/>
            <a:ext cx="51594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与</a:t>
            </a:r>
            <a:r>
              <a:rPr lang="en-US" altLang="zh-CN" dirty="0" err="1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Nuclea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Biotechnologies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合作开发了二型糖尿病人血浆中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Insulin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及类似物的</a:t>
            </a:r>
            <a:r>
              <a:rPr lang="en-US" altLang="zh-CN" dirty="0" err="1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orbitrap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质谱检测方法，并通过了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CLIA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（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Clinical Laboratory Improvement Amendments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认证，意味着该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质</a:t>
            </a:r>
            <a:r>
              <a:rPr lang="zh-CN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谱检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测业务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可用于</a:t>
            </a: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临床指导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。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065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1462" y="689032"/>
            <a:ext cx="5939494" cy="37159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国内利好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政策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2387" y="4710213"/>
            <a:ext cx="6754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/>
              <a:t>通知中明确指</a:t>
            </a:r>
            <a:r>
              <a:rPr lang="zh-CN" altLang="en-US" dirty="0" smtClean="0"/>
              <a:t>出</a:t>
            </a:r>
            <a:r>
              <a:rPr lang="zh-CN" altLang="en-US" dirty="0"/>
              <a:t>，</a:t>
            </a:r>
            <a:r>
              <a:rPr lang="zh-CN" altLang="en-US" dirty="0" smtClean="0"/>
              <a:t>对</a:t>
            </a:r>
            <a:r>
              <a:rPr lang="zh-CN" altLang="en-US" dirty="0"/>
              <a:t>于未列入</a:t>
            </a:r>
            <a:r>
              <a:rPr lang="en-US" altLang="zh-CN" dirty="0"/>
              <a:t>《</a:t>
            </a:r>
            <a:r>
              <a:rPr lang="zh-CN" altLang="en-US" dirty="0"/>
              <a:t>医疗机构临床检验项目目录（</a:t>
            </a:r>
            <a:r>
              <a:rPr lang="en-US" altLang="zh-CN" dirty="0"/>
              <a:t>2013</a:t>
            </a:r>
            <a:r>
              <a:rPr lang="zh-CN" altLang="en-US" dirty="0"/>
              <a:t>年版）</a:t>
            </a:r>
            <a:r>
              <a:rPr lang="en-US" altLang="zh-CN" dirty="0"/>
              <a:t>》</a:t>
            </a:r>
            <a:r>
              <a:rPr lang="zh-CN" altLang="en-US" dirty="0"/>
              <a:t>，但临床意义明确、特异性和敏感性较好、价格效益合理的临床检验项目，应当及时论证，满足临床需</a:t>
            </a:r>
            <a:r>
              <a:rPr lang="zh-CN" altLang="en-US" dirty="0" smtClean="0"/>
              <a:t>求</a:t>
            </a:r>
            <a:endParaRPr lang="en-US" altLang="zh-CN" dirty="0" smtClean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zh-CN" altLang="en-US" dirty="0" smtClean="0"/>
              <a:t>卫计委对</a:t>
            </a:r>
            <a:r>
              <a:rPr lang="en-US" altLang="zh-CN" dirty="0" smtClean="0"/>
              <a:t>LDTs</a:t>
            </a:r>
            <a:r>
              <a:rPr lang="zh-CN" altLang="en-US" dirty="0" smtClean="0"/>
              <a:t>项目开闸放水，国</a:t>
            </a:r>
            <a:r>
              <a:rPr lang="zh-CN" altLang="en-US" dirty="0"/>
              <a:t>内体外诊断行业迎来发展良机</a:t>
            </a:r>
          </a:p>
        </p:txBody>
      </p:sp>
    </p:spTree>
    <p:extLst>
      <p:ext uri="{BB962C8B-B14F-4D97-AF65-F5344CB8AC3E}">
        <p14:creationId xmlns:p14="http://schemas.microsoft.com/office/powerpoint/2010/main" val="2784642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政策利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好，质谱在哪些方面可有所为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883" y="1642425"/>
            <a:ext cx="83856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标志物存在蛋白质变异体</a:t>
            </a:r>
            <a:endParaRPr lang="en-US" altLang="zh-CN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● SNP </a:t>
            </a:r>
            <a:r>
              <a:rPr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导致出现蛋白质变异体，免疫学方法识别区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分致病和非致病突变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en-US" sz="2000" dirty="0">
              <a:solidFill>
                <a:srgbClr val="6DABE4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883" y="2812746"/>
            <a:ext cx="56028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标志物检测受自抗体影响</a:t>
            </a:r>
            <a:endParaRPr lang="en-US" altLang="zh-CN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● </a:t>
            </a:r>
            <a:r>
              <a:rPr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自抗体存在导致免疫学方法定量结果不准确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83" y="5126623"/>
            <a:ext cx="7654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蛋白质标志物集（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Protein panels </a:t>
            </a:r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● </a:t>
            </a:r>
            <a:r>
              <a:rPr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需要同时检测多个生物标志物，免疫学方法无法满足通量要求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83" y="3923615"/>
            <a:ext cx="8624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标志物存在不同的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proteoforms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● </a:t>
            </a:r>
            <a:r>
              <a:rPr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免疫学方法存在交叉反应问题</a:t>
            </a:r>
            <a:endParaRPr lang="en-US" sz="2000" dirty="0">
              <a:solidFill>
                <a:srgbClr val="6DABE4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179884" y="533400"/>
            <a:ext cx="3934916" cy="953637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en-US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883" y="780961"/>
            <a:ext cx="3934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ea typeface="宋体" panose="02010600030101010101" pitchFamily="2" charset="-122"/>
              </a:rPr>
              <a:t>临床检测：</a:t>
            </a:r>
            <a:r>
              <a:rPr lang="zh-CN" altLang="en-US" sz="2000" b="1" dirty="0" smtClean="0">
                <a:ea typeface="宋体" panose="02010600030101010101" pitchFamily="2" charset="-122"/>
              </a:rPr>
              <a:t>质</a:t>
            </a:r>
            <a:r>
              <a:rPr lang="zh-CN" altLang="en-US" sz="2000" b="1" dirty="0">
                <a:ea typeface="宋体" panose="02010600030101010101" pitchFamily="2" charset="-122"/>
              </a:rPr>
              <a:t>谱 </a:t>
            </a:r>
            <a:r>
              <a:rPr lang="en-US" altLang="zh-CN" sz="2000" b="1" dirty="0" err="1">
                <a:ea typeface="宋体" panose="02010600030101010101" pitchFamily="2" charset="-122"/>
              </a:rPr>
              <a:t>vs</a:t>
            </a:r>
            <a:r>
              <a:rPr lang="en-US" altLang="zh-CN" sz="2000" b="1" dirty="0">
                <a:ea typeface="宋体" panose="02010600030101010101" pitchFamily="2" charset="-122"/>
              </a:rPr>
              <a:t> </a:t>
            </a:r>
            <a:r>
              <a:rPr lang="zh-CN" altLang="en-US" sz="2000" b="1" dirty="0">
                <a:ea typeface="宋体" panose="02010600030101010101" pitchFamily="2" charset="-122"/>
              </a:rPr>
              <a:t>免疫学方法</a:t>
            </a:r>
            <a:endParaRPr lang="zh-CN" altLang="en-US" sz="2000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5" y="594407"/>
            <a:ext cx="2623932" cy="116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84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精准</a:t>
            </a:r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医学</a:t>
            </a:r>
            <a:r>
              <a:rPr lang="en-US" altLang="zh-CN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PRECISION </a:t>
            </a:r>
            <a:r>
              <a:rPr lang="en-US" altLang="zh-CN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MEDICINE INITIATIVE (PMI</a:t>
            </a:r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0701"/>
            <a:ext cx="9143999" cy="3650906"/>
          </a:xfrm>
        </p:spPr>
      </p:pic>
      <p:sp>
        <p:nvSpPr>
          <p:cNvPr id="2" name="TextBox 1"/>
          <p:cNvSpPr txBox="1"/>
          <p:nvPr/>
        </p:nvSpPr>
        <p:spPr>
          <a:xfrm>
            <a:off x="389314" y="6434362"/>
            <a:ext cx="748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TCGA(The Cancer Genome </a:t>
            </a:r>
            <a:r>
              <a:rPr lang="en-US" altLang="zh-CN" sz="1200" dirty="0" smtClean="0"/>
              <a:t>Atlas</a:t>
            </a:r>
            <a:r>
              <a:rPr lang="zh-CN" altLang="en-US" sz="1200" dirty="0" smtClean="0"/>
              <a:t>）</a:t>
            </a:r>
            <a:r>
              <a:rPr lang="zh-CN" altLang="zh-CN" sz="1200" dirty="0" smtClean="0"/>
              <a:t>癌</a:t>
            </a:r>
            <a:r>
              <a:rPr lang="zh-CN" altLang="zh-CN" sz="1200" dirty="0"/>
              <a:t>症基因组图谱计</a:t>
            </a:r>
            <a:r>
              <a:rPr lang="zh-CN" altLang="zh-CN" sz="1200" dirty="0" smtClean="0"/>
              <a:t>划</a:t>
            </a:r>
            <a:r>
              <a:rPr lang="zh-CN" altLang="en-US" sz="1200" dirty="0" smtClean="0"/>
              <a:t>，通过肿</a:t>
            </a:r>
            <a:r>
              <a:rPr lang="zh-CN" altLang="en-US" sz="1200" dirty="0"/>
              <a:t>瘤的大规模测</a:t>
            </a:r>
            <a:r>
              <a:rPr lang="zh-CN" altLang="en-US" sz="1200" dirty="0" smtClean="0"/>
              <a:t>序寻</a:t>
            </a:r>
            <a:r>
              <a:rPr lang="zh-CN" altLang="en-US" sz="1200" dirty="0"/>
              <a:t>找引发癌症的遗传因</a:t>
            </a:r>
            <a:r>
              <a:rPr lang="zh-CN" altLang="en-US" sz="1200" dirty="0" smtClean="0"/>
              <a:t>素</a:t>
            </a:r>
            <a:endParaRPr lang="zh-CN" alt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49645" y="4364983"/>
            <a:ext cx="8994355" cy="1692275"/>
            <a:chOff x="149645" y="4364983"/>
            <a:chExt cx="8994355" cy="1692275"/>
          </a:xfrm>
        </p:grpSpPr>
        <p:sp>
          <p:nvSpPr>
            <p:cNvPr id="37" name="AutoShape 6"/>
            <p:cNvSpPr>
              <a:spLocks noChangeArrowheads="1"/>
            </p:cNvSpPr>
            <p:nvPr/>
          </p:nvSpPr>
          <p:spPr bwMode="gray">
            <a:xfrm>
              <a:off x="2005433" y="4988871"/>
              <a:ext cx="400050" cy="449262"/>
            </a:xfrm>
            <a:prstGeom prst="chevron">
              <a:avLst>
                <a:gd name="adj" fmla="val 5251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" name="AutoShape 7"/>
            <p:cNvSpPr>
              <a:spLocks noChangeArrowheads="1"/>
            </p:cNvSpPr>
            <p:nvPr/>
          </p:nvSpPr>
          <p:spPr bwMode="gray">
            <a:xfrm>
              <a:off x="4467645" y="4988871"/>
              <a:ext cx="398463" cy="449262"/>
            </a:xfrm>
            <a:prstGeom prst="chevron">
              <a:avLst>
                <a:gd name="adj" fmla="val 52514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9" name="Oval 8"/>
            <p:cNvSpPr>
              <a:spLocks noChangeArrowheads="1"/>
            </p:cNvSpPr>
            <p:nvPr/>
          </p:nvSpPr>
          <p:spPr bwMode="gray">
            <a:xfrm>
              <a:off x="5075658" y="4369746"/>
              <a:ext cx="1703387" cy="168751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0" name="Oval 9"/>
            <p:cNvSpPr>
              <a:spLocks noChangeArrowheads="1"/>
            </p:cNvSpPr>
            <p:nvPr/>
          </p:nvSpPr>
          <p:spPr bwMode="gray">
            <a:xfrm>
              <a:off x="5075658" y="4369746"/>
              <a:ext cx="1703387" cy="168751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32001"/>
                  </a:schemeClr>
                </a:gs>
                <a:gs pos="100000">
                  <a:schemeClr val="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1" name="Oval 10"/>
            <p:cNvSpPr>
              <a:spLocks noChangeArrowheads="1"/>
            </p:cNvSpPr>
            <p:nvPr/>
          </p:nvSpPr>
          <p:spPr bwMode="gray">
            <a:xfrm>
              <a:off x="5186783" y="4480871"/>
              <a:ext cx="1481137" cy="146685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2" name="Oval 11"/>
            <p:cNvSpPr>
              <a:spLocks noChangeArrowheads="1"/>
            </p:cNvSpPr>
            <p:nvPr/>
          </p:nvSpPr>
          <p:spPr bwMode="gray">
            <a:xfrm>
              <a:off x="5212183" y="4488808"/>
              <a:ext cx="1481137" cy="1466850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3" name="Oval 12"/>
            <p:cNvSpPr>
              <a:spLocks noChangeArrowheads="1"/>
            </p:cNvSpPr>
            <p:nvPr/>
          </p:nvSpPr>
          <p:spPr bwMode="gray">
            <a:xfrm>
              <a:off x="5266158" y="4552308"/>
              <a:ext cx="1335087" cy="132080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4" name="Oval 13"/>
            <p:cNvSpPr>
              <a:spLocks noChangeArrowheads="1"/>
            </p:cNvSpPr>
            <p:nvPr/>
          </p:nvSpPr>
          <p:spPr bwMode="gray">
            <a:xfrm>
              <a:off x="149645" y="4364983"/>
              <a:ext cx="1703388" cy="168751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5" name="Oval 14"/>
            <p:cNvSpPr>
              <a:spLocks noChangeArrowheads="1"/>
            </p:cNvSpPr>
            <p:nvPr/>
          </p:nvSpPr>
          <p:spPr bwMode="gray">
            <a:xfrm>
              <a:off x="149645" y="4364983"/>
              <a:ext cx="1703388" cy="168751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32001"/>
                  </a:schemeClr>
                </a:gs>
                <a:gs pos="100000">
                  <a:schemeClr val="folHlink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6" name="Oval 15"/>
            <p:cNvSpPr>
              <a:spLocks noChangeArrowheads="1"/>
            </p:cNvSpPr>
            <p:nvPr/>
          </p:nvSpPr>
          <p:spPr bwMode="gray">
            <a:xfrm>
              <a:off x="260770" y="4474521"/>
              <a:ext cx="1481138" cy="1466850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7" name="Oval 16"/>
            <p:cNvSpPr>
              <a:spLocks noChangeArrowheads="1"/>
            </p:cNvSpPr>
            <p:nvPr/>
          </p:nvSpPr>
          <p:spPr bwMode="gray">
            <a:xfrm>
              <a:off x="262358" y="4477696"/>
              <a:ext cx="1481137" cy="1466850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48" name="Oval 17"/>
            <p:cNvSpPr>
              <a:spLocks noChangeArrowheads="1"/>
            </p:cNvSpPr>
            <p:nvPr/>
          </p:nvSpPr>
          <p:spPr bwMode="gray">
            <a:xfrm>
              <a:off x="335383" y="4549133"/>
              <a:ext cx="1333500" cy="132080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49" name="Group 18"/>
            <p:cNvGrpSpPr>
              <a:grpSpLocks/>
            </p:cNvGrpSpPr>
            <p:nvPr/>
          </p:nvGrpSpPr>
          <p:grpSpPr bwMode="auto">
            <a:xfrm>
              <a:off x="356020" y="4568183"/>
              <a:ext cx="1290638" cy="1277938"/>
              <a:chOff x="4166" y="1706"/>
              <a:chExt cx="1252" cy="1252"/>
            </a:xfrm>
          </p:grpSpPr>
          <p:sp>
            <p:nvSpPr>
              <p:cNvPr id="50" name="Oval 1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1" name="Oval 2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2" name="Oval 2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3" name="Oval 2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54" name="Oval 23"/>
            <p:cNvSpPr>
              <a:spLocks noChangeArrowheads="1"/>
            </p:cNvSpPr>
            <p:nvPr/>
          </p:nvSpPr>
          <p:spPr bwMode="gray">
            <a:xfrm>
              <a:off x="2613445" y="4369746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55" name="Oval 24"/>
            <p:cNvSpPr>
              <a:spLocks noChangeArrowheads="1"/>
            </p:cNvSpPr>
            <p:nvPr/>
          </p:nvSpPr>
          <p:spPr bwMode="gray">
            <a:xfrm>
              <a:off x="2613445" y="4369746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32001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56" name="Oval 25"/>
            <p:cNvSpPr>
              <a:spLocks noChangeArrowheads="1"/>
            </p:cNvSpPr>
            <p:nvPr/>
          </p:nvSpPr>
          <p:spPr bwMode="gray">
            <a:xfrm>
              <a:off x="2724570" y="4480871"/>
              <a:ext cx="1481138" cy="146685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57" name="Oval 26"/>
            <p:cNvSpPr>
              <a:spLocks noChangeArrowheads="1"/>
            </p:cNvSpPr>
            <p:nvPr/>
          </p:nvSpPr>
          <p:spPr bwMode="gray">
            <a:xfrm>
              <a:off x="2726158" y="4482458"/>
              <a:ext cx="1481137" cy="146685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58" name="Oval 27"/>
            <p:cNvSpPr>
              <a:spLocks noChangeArrowheads="1"/>
            </p:cNvSpPr>
            <p:nvPr/>
          </p:nvSpPr>
          <p:spPr bwMode="gray">
            <a:xfrm>
              <a:off x="2797595" y="4552308"/>
              <a:ext cx="1333500" cy="132080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59" name="Group 28"/>
            <p:cNvGrpSpPr>
              <a:grpSpLocks/>
            </p:cNvGrpSpPr>
            <p:nvPr/>
          </p:nvGrpSpPr>
          <p:grpSpPr bwMode="auto">
            <a:xfrm>
              <a:off x="2819820" y="4568183"/>
              <a:ext cx="1290638" cy="1277938"/>
              <a:chOff x="4166" y="1706"/>
              <a:chExt cx="1252" cy="1252"/>
            </a:xfrm>
          </p:grpSpPr>
          <p:sp>
            <p:nvSpPr>
              <p:cNvPr id="60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1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2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3" name="Oval 3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4" name="Group 33"/>
            <p:cNvGrpSpPr>
              <a:grpSpLocks/>
            </p:cNvGrpSpPr>
            <p:nvPr/>
          </p:nvGrpSpPr>
          <p:grpSpPr bwMode="auto">
            <a:xfrm>
              <a:off x="5289970" y="4568183"/>
              <a:ext cx="1292225" cy="1277938"/>
              <a:chOff x="4166" y="1706"/>
              <a:chExt cx="1252" cy="1252"/>
            </a:xfrm>
          </p:grpSpPr>
          <p:sp>
            <p:nvSpPr>
              <p:cNvPr id="65" name="Oval 34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6" name="Oval 35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7" name="Oval 36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68" name="Oval 37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69" name="Text Box 38"/>
            <p:cNvSpPr txBox="1">
              <a:spLocks noChangeArrowheads="1"/>
            </p:cNvSpPr>
            <p:nvPr/>
          </p:nvSpPr>
          <p:spPr bwMode="gray">
            <a:xfrm>
              <a:off x="316333" y="4930999"/>
              <a:ext cx="133882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</a:rPr>
                <a:t>百万人</a:t>
              </a:r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的</a:t>
              </a:r>
              <a:endPara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基</a:t>
              </a:r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</a:rPr>
                <a:t>因组计划</a:t>
              </a:r>
              <a:endParaRPr lang="en-US" altLang="zh-CN" dirty="0">
                <a:solidFill>
                  <a:srgbClr val="00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1" name="Text Box 40"/>
            <p:cNvSpPr txBox="1">
              <a:spLocks noChangeArrowheads="1"/>
            </p:cNvSpPr>
            <p:nvPr/>
          </p:nvSpPr>
          <p:spPr bwMode="gray">
            <a:xfrm>
              <a:off x="5167921" y="4808814"/>
              <a:ext cx="15696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</a:rPr>
                <a:t>建</a:t>
              </a:r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立基因检</a:t>
              </a:r>
              <a:endPara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测新方法评估</a:t>
              </a:r>
              <a:endPara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审批通道</a:t>
              </a:r>
              <a:endParaRPr lang="en-US" altLang="zh-CN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3" name="AutoShape 6"/>
            <p:cNvSpPr>
              <a:spLocks noChangeArrowheads="1"/>
            </p:cNvSpPr>
            <p:nvPr/>
          </p:nvSpPr>
          <p:spPr bwMode="gray">
            <a:xfrm>
              <a:off x="6832600" y="4984109"/>
              <a:ext cx="400050" cy="449262"/>
            </a:xfrm>
            <a:prstGeom prst="chevron">
              <a:avLst>
                <a:gd name="adj" fmla="val 5251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4" name="Oval 23"/>
            <p:cNvSpPr>
              <a:spLocks noChangeArrowheads="1"/>
            </p:cNvSpPr>
            <p:nvPr/>
          </p:nvSpPr>
          <p:spPr bwMode="gray">
            <a:xfrm>
              <a:off x="7440612" y="4364984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5" name="Oval 24"/>
            <p:cNvSpPr>
              <a:spLocks noChangeArrowheads="1"/>
            </p:cNvSpPr>
            <p:nvPr/>
          </p:nvSpPr>
          <p:spPr bwMode="gray">
            <a:xfrm>
              <a:off x="7440612" y="4364984"/>
              <a:ext cx="1703388" cy="168751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32001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6" name="Oval 25"/>
            <p:cNvSpPr>
              <a:spLocks noChangeArrowheads="1"/>
            </p:cNvSpPr>
            <p:nvPr/>
          </p:nvSpPr>
          <p:spPr bwMode="gray">
            <a:xfrm>
              <a:off x="7551737" y="4476109"/>
              <a:ext cx="1481138" cy="146685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7" name="Oval 26"/>
            <p:cNvSpPr>
              <a:spLocks noChangeArrowheads="1"/>
            </p:cNvSpPr>
            <p:nvPr/>
          </p:nvSpPr>
          <p:spPr bwMode="gray">
            <a:xfrm>
              <a:off x="7553325" y="4477696"/>
              <a:ext cx="1481137" cy="146685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8" name="Oval 27"/>
            <p:cNvSpPr>
              <a:spLocks noChangeArrowheads="1"/>
            </p:cNvSpPr>
            <p:nvPr/>
          </p:nvSpPr>
          <p:spPr bwMode="gray">
            <a:xfrm>
              <a:off x="7624762" y="4547546"/>
              <a:ext cx="1333500" cy="1320800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zh-CN" altLang="en-US"/>
            </a:p>
          </p:txBody>
        </p:sp>
        <p:grpSp>
          <p:nvGrpSpPr>
            <p:cNvPr id="79" name="Group 28"/>
            <p:cNvGrpSpPr>
              <a:grpSpLocks/>
            </p:cNvGrpSpPr>
            <p:nvPr/>
          </p:nvGrpSpPr>
          <p:grpSpPr bwMode="auto">
            <a:xfrm>
              <a:off x="7646987" y="4563421"/>
              <a:ext cx="1290638" cy="1277938"/>
              <a:chOff x="4166" y="1706"/>
              <a:chExt cx="1252" cy="1252"/>
            </a:xfrm>
          </p:grpSpPr>
          <p:sp>
            <p:nvSpPr>
              <p:cNvPr id="80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81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82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83" name="Oval 32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85" name="Text Box 38"/>
            <p:cNvSpPr txBox="1">
              <a:spLocks noChangeArrowheads="1"/>
            </p:cNvSpPr>
            <p:nvPr/>
          </p:nvSpPr>
          <p:spPr bwMode="gray">
            <a:xfrm>
              <a:off x="2912694" y="4934968"/>
              <a:ext cx="110799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</a:rPr>
                <a:t>启动</a:t>
              </a:r>
              <a:r>
                <a:rPr lang="en-US" altLang="zh-CN" dirty="0">
                  <a:latin typeface="宋体" panose="02010600030101010101" pitchFamily="2" charset="-122"/>
                  <a:ea typeface="宋体" panose="02010600030101010101" pitchFamily="2" charset="-122"/>
                </a:rPr>
                <a:t>TCGA</a:t>
              </a:r>
            </a:p>
            <a:p>
              <a:pPr algn="ctr" eaLnBrk="0" hangingPunct="0"/>
              <a:r>
                <a:rPr lang="zh-CN" altLang="en-US" dirty="0">
                  <a:latin typeface="宋体" panose="02010600030101010101" pitchFamily="2" charset="-122"/>
                  <a:ea typeface="宋体" panose="02010600030101010101" pitchFamily="2" charset="-122"/>
                </a:rPr>
                <a:t>计划二期</a:t>
              </a:r>
              <a:endParaRPr lang="en-US" altLang="zh-CN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6" name="Text Box 40"/>
            <p:cNvSpPr txBox="1">
              <a:spLocks noChangeArrowheads="1"/>
            </p:cNvSpPr>
            <p:nvPr/>
          </p:nvSpPr>
          <p:spPr bwMode="gray">
            <a:xfrm>
              <a:off x="7598797" y="4760897"/>
              <a:ext cx="1338828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制定政策</a:t>
              </a:r>
              <a:endPara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保护隐私和</a:t>
              </a:r>
              <a:endPara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数据安全</a:t>
              </a:r>
              <a:endParaRPr lang="en-US" altLang="zh-CN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6318" y="4590954"/>
              <a:ext cx="780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NIH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153053" y="4667293"/>
              <a:ext cx="780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NCI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35257" y="4599651"/>
              <a:ext cx="780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FDA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983669" y="4554788"/>
              <a:ext cx="780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ONC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20487" y="2869275"/>
            <a:ext cx="840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19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总结</a:t>
            </a:r>
            <a:endParaRPr 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362" y="797585"/>
            <a:ext cx="8677275" cy="4833937"/>
          </a:xfrm>
        </p:spPr>
        <p:txBody>
          <a:bodyPr/>
          <a:lstStyle/>
          <a:p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蛋白质组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学是遗传信息、环境因素、生活习惯的多因素的综合体现，最能反映疾病是否发生及发生的进程，可从精准治疗、诊断、预防三个方面助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力精准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医学计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划的开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展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；</a:t>
            </a:r>
            <a:endParaRPr lang="en-US" altLang="zh-CN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en-US" altLang="zh-CN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r>
              <a:rPr lang="en-US" altLang="zh-CN" sz="1800" dirty="0" err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Orbitrap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超高分辨质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谱在分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辨率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、准确度、稳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定性、灵敏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度方面具有显著的优越性，基于</a:t>
            </a:r>
            <a:r>
              <a:rPr lang="en-US" altLang="zh-CN" sz="1800" dirty="0" err="1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Orbitrap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质谱多种定量技术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(DDA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、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、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PRM)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可用于疾病生物标志物研究的不同阶段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发现、验证及最终确证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，实现了上下游的无缝衔接；</a:t>
            </a:r>
            <a:endParaRPr lang="en-US" altLang="zh-CN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依托于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BRIMS 10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年的积累以及蛋白质组学优势，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Thermo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在蛋白质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/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多肽生物标志物临床定量方面会持续投入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，引领实</a:t>
            </a:r>
            <a:r>
              <a:rPr lang="zh-CN" altLang="en-US" sz="18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验室自建项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目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(LDTs)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和体外诊断</a:t>
            </a:r>
            <a:r>
              <a:rPr lang="en-US" altLang="zh-CN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(IVD)</a:t>
            </a:r>
            <a:r>
              <a: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市场，助力精准医学研究。</a:t>
            </a:r>
            <a:endParaRPr lang="en-US" sz="180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endParaRPr lang="en-US" altLang="zh-CN" dirty="0" smtClean="0">
              <a:latin typeface="Microsoft YaHei" pitchFamily="34" charset="-122"/>
              <a:ea typeface="Microsoft YaHei" pitchFamily="34" charset="-122"/>
            </a:endParaRPr>
          </a:p>
          <a:p>
            <a:endParaRPr lang="en-US" altLang="zh-CN" dirty="0" smtClean="0">
              <a:latin typeface="Microsoft YaHei" pitchFamily="34" charset="-122"/>
              <a:ea typeface="Microsoft YaHei" pitchFamily="34" charset="-122"/>
            </a:endParaRPr>
          </a:p>
          <a:p>
            <a:endParaRPr lang="en-US" altLang="zh-CN" dirty="0" smtClean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l="8084" t="27941" r="5389" b="21814"/>
          <a:stretch>
            <a:fillRect/>
          </a:stretch>
        </p:blipFill>
        <p:spPr bwMode="auto">
          <a:xfrm>
            <a:off x="6869151" y="4935439"/>
            <a:ext cx="1806497" cy="128142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599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谢谢关注！</a:t>
            </a:r>
            <a:endParaRPr lang="zh-CN" altLang="en-US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5491" y="2113965"/>
            <a:ext cx="3186642" cy="318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140479" y="760988"/>
            <a:ext cx="4656667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欢迎</a:t>
            </a:r>
            <a:r>
              <a:rPr lang="zh-CN" altLang="zh-CN" sz="24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关注微信公众号</a:t>
            </a:r>
            <a:endParaRPr lang="en-US" altLang="zh-CN" sz="2400" dirty="0" smtClean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Orbitrap</a:t>
            </a:r>
            <a:r>
              <a:rPr lang="zh-CN" altLang="zh-CN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组学俱乐部</a:t>
            </a:r>
            <a:r>
              <a:rPr lang="en-US" altLang="zh-CN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(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MSOmics</a:t>
            </a:r>
            <a:r>
              <a:rPr lang="en-US" altLang="zh-CN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  <a:endParaRPr lang="zh-CN" altLang="en-US" sz="2400" dirty="0" smtClean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 15"/>
          <p:cNvSpPr txBox="1">
            <a:spLocks noChangeArrowheads="1"/>
          </p:cNvSpPr>
          <p:nvPr/>
        </p:nvSpPr>
        <p:spPr bwMode="gray">
          <a:xfrm>
            <a:off x="318557" y="5230398"/>
            <a:ext cx="49815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/>
          <a:lstStyle/>
          <a:p>
            <a:pPr>
              <a:lnSpc>
                <a:spcPct val="110000"/>
              </a:lnSpc>
              <a:spcAft>
                <a:spcPts val="0"/>
              </a:spcAft>
              <a:buClr>
                <a:srgbClr val="F51D30"/>
              </a:buClr>
              <a:defRPr/>
            </a:pPr>
            <a:r>
              <a:rPr lang="zh-CN" altLang="en-US" sz="1800" kern="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李静</a:t>
            </a:r>
            <a:endParaRPr lang="en-US" altLang="zh-CN" sz="1800" kern="0" dirty="0" smtClean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buClr>
                <a:srgbClr val="F51D30"/>
              </a:buClr>
              <a:defRPr/>
            </a:pPr>
            <a:r>
              <a:rPr lang="en-US" altLang="zh-CN" sz="1800" kern="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18616512396</a:t>
            </a:r>
            <a:endParaRPr lang="en-US" altLang="zh-CN" sz="1800" kern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  <a:buClr>
                <a:srgbClr val="F51D30"/>
              </a:buClr>
              <a:defRPr/>
            </a:pPr>
            <a:r>
              <a:rPr lang="en-US" altLang="zh-CN" kern="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jing</a:t>
            </a:r>
            <a:r>
              <a:rPr lang="en-US" altLang="zh-CN" sz="1800" kern="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.li@thermofisher.com</a:t>
            </a:r>
            <a:endParaRPr lang="zh-CN" altLang="en-US" sz="1800" kern="0" dirty="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04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0" y="-18288"/>
            <a:ext cx="9144000" cy="700088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中国的精准</a:t>
            </a:r>
            <a:r>
              <a:rPr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医学</a:t>
            </a:r>
            <a:endParaRPr 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6304" y="836107"/>
            <a:ext cx="4190111" cy="5421932"/>
            <a:chOff x="146304" y="836107"/>
            <a:chExt cx="4190111" cy="5421932"/>
          </a:xfrm>
        </p:grpSpPr>
        <p:sp>
          <p:nvSpPr>
            <p:cNvPr id="11" name="TextBox 10"/>
            <p:cNvSpPr txBox="1"/>
            <p:nvPr/>
          </p:nvSpPr>
          <p:spPr>
            <a:xfrm>
              <a:off x="146304" y="4657601"/>
              <a:ext cx="419011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7</a:t>
              </a:r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月</a:t>
              </a:r>
              <a:r>
                <a:rPr lang="en-US" altLang="zh-CN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29</a:t>
              </a:r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日，在央视新闻频道播出的</a:t>
              </a:r>
              <a:r>
                <a:rPr lang="en-US" altLang="zh-CN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《</a:t>
              </a:r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朝闻天下</a:t>
              </a:r>
              <a:r>
                <a:rPr lang="en-US" altLang="zh-CN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》</a:t>
              </a:r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节目中，大篇幅地报导了“精准医学” 详细介绍了“精准医学”的概念、发展和应用。</a:t>
              </a:r>
              <a:endParaRPr lang="en-US" altLang="zh-CN" sz="1400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11</a:t>
              </a:r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月</a:t>
              </a:r>
              <a:r>
                <a:rPr lang="en-US" altLang="zh-CN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30</a:t>
              </a:r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号，央视再度聚焦精准医学，</a:t>
              </a:r>
              <a:r>
                <a:rPr lang="zh-CN" altLang="en-US" sz="1400" dirty="0">
                  <a:latin typeface="宋体" panose="02010600030101010101" pitchFamily="2" charset="-122"/>
                  <a:ea typeface="宋体" panose="02010600030101010101" pitchFamily="2" charset="-122"/>
                </a:rPr>
                <a:t>提</a:t>
              </a:r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出我</a:t>
              </a:r>
              <a:r>
                <a:rPr lang="zh-CN" altLang="en-US" sz="1400" dirty="0">
                  <a:latin typeface="宋体" panose="02010600030101010101" pitchFamily="2" charset="-122"/>
                  <a:ea typeface="宋体" panose="02010600030101010101" pitchFamily="2" charset="-122"/>
                </a:rPr>
                <a:t>国正在制定“精准</a:t>
              </a:r>
              <a:r>
                <a:rPr lang="zh-CN" altLang="en-US" sz="14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医学”</a:t>
              </a:r>
              <a:r>
                <a:rPr lang="zh-CN" altLang="en-US" sz="1400" dirty="0">
                  <a:latin typeface="宋体" panose="02010600030101010101" pitchFamily="2" charset="-122"/>
                  <a:ea typeface="宋体" panose="02010600030101010101" pitchFamily="2" charset="-122"/>
                </a:rPr>
                <a:t>战略规划，这一计划也将被纳入到“十三五重大科技专项”。</a:t>
              </a:r>
            </a:p>
            <a:p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46304" y="836107"/>
              <a:ext cx="4059936" cy="5421931"/>
            </a:xfrm>
            <a:prstGeom prst="rect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9013"/>
            <a:stretch/>
          </p:blipFill>
          <p:spPr>
            <a:xfrm>
              <a:off x="502205" y="2691276"/>
              <a:ext cx="3412824" cy="1898315"/>
            </a:xfrm>
            <a:prstGeom prst="rect">
              <a:avLst/>
            </a:prstGeom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05" y="836108"/>
              <a:ext cx="3412824" cy="187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4747180" y="836108"/>
            <a:ext cx="4075969" cy="5421930"/>
            <a:chOff x="4747180" y="836108"/>
            <a:chExt cx="4075969" cy="5421930"/>
          </a:xfrm>
        </p:grpSpPr>
        <p:sp>
          <p:nvSpPr>
            <p:cNvPr id="10" name="Rectangle 9"/>
            <p:cNvSpPr/>
            <p:nvPr/>
          </p:nvSpPr>
          <p:spPr bwMode="auto">
            <a:xfrm>
              <a:off x="4747180" y="836108"/>
              <a:ext cx="4059936" cy="5421930"/>
            </a:xfrm>
            <a:prstGeom prst="rect">
              <a:avLst/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763213" y="962862"/>
              <a:ext cx="4059936" cy="19082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宋体" panose="02010600030101010101" pitchFamily="2" charset="-122"/>
                  <a:ea typeface="宋体" panose="02010600030101010101" pitchFamily="2" charset="-122"/>
                </a:rPr>
                <a:t>精准</a:t>
              </a:r>
              <a:r>
                <a:rPr lang="zh-CN" altLang="en-US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医学定义</a:t>
              </a:r>
              <a:endParaRPr lang="en-US" altLang="zh-CN" b="1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r>
                <a:rPr lang="zh-CN" altLang="zh-CN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根据患者的临床信息，应用现代遗传技术、分子影像技术、生物信息技术，结合患者的生活环境和方式，实现精准的疾病分类及</a:t>
              </a:r>
              <a:r>
                <a:rPr lang="zh-CN" altLang="zh-CN" sz="1600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诊断</a:t>
              </a:r>
              <a:r>
                <a:rPr lang="zh-CN" altLang="zh-CN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，制定具有个性化的疾病</a:t>
              </a:r>
              <a:r>
                <a:rPr lang="zh-CN" altLang="zh-CN" sz="1600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预防</a:t>
              </a:r>
              <a:r>
                <a:rPr lang="zh-CN" altLang="zh-CN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和</a:t>
              </a:r>
              <a:r>
                <a:rPr lang="zh-CN" altLang="zh-CN" sz="1600" dirty="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治疗</a:t>
              </a:r>
              <a:r>
                <a:rPr lang="zh-CN" altLang="zh-CN" sz="1600" dirty="0">
                  <a:latin typeface="宋体" panose="02010600030101010101" pitchFamily="2" charset="-122"/>
                  <a:ea typeface="宋体" panose="02010600030101010101" pitchFamily="2" charset="-122"/>
                </a:rPr>
                <a:t>方案</a:t>
              </a:r>
              <a:r>
                <a:rPr lang="zh-CN" altLang="zh-CN" sz="1600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。</a:t>
              </a:r>
              <a:endParaRPr lang="en-US" altLang="zh-CN" sz="1600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endParaRPr lang="en-US" altLang="zh-CN" dirty="0"/>
            </a:p>
            <a:p>
              <a:endParaRPr lang="zh-CN" alt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877355" y="2412332"/>
            <a:ext cx="3750532" cy="3775342"/>
            <a:chOff x="4877355" y="2412332"/>
            <a:chExt cx="3750532" cy="3775342"/>
          </a:xfrm>
        </p:grpSpPr>
        <p:sp>
          <p:nvSpPr>
            <p:cNvPr id="12" name="AutoShape 4"/>
            <p:cNvSpPr>
              <a:spLocks noChangeArrowheads="1"/>
            </p:cNvSpPr>
            <p:nvPr/>
          </p:nvSpPr>
          <p:spPr bwMode="blackWhite">
            <a:xfrm>
              <a:off x="4877355" y="2778389"/>
              <a:ext cx="1785651" cy="1700920"/>
            </a:xfrm>
            <a:prstGeom prst="roundRect">
              <a:avLst>
                <a:gd name="adj" fmla="val 9106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zh-CN" altLang="en-US" sz="16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主要聚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焦</a:t>
              </a:r>
              <a:endParaRPr lang="en-US" altLang="zh-CN" sz="1600" b="1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恶</a:t>
              </a:r>
              <a:r>
                <a:rPr lang="zh-CN" altLang="en-US" sz="16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性肿瘤</a:t>
              </a:r>
              <a:endParaRPr lang="en-US" altLang="zh-CN" sz="1600" b="1" dirty="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AutoShape 5"/>
            <p:cNvSpPr>
              <a:spLocks noChangeArrowheads="1"/>
            </p:cNvSpPr>
            <p:nvPr/>
          </p:nvSpPr>
          <p:spPr bwMode="blackWhite">
            <a:xfrm>
              <a:off x="6842236" y="2778389"/>
              <a:ext cx="1785651" cy="1702189"/>
            </a:xfrm>
            <a:prstGeom prst="roundRect">
              <a:avLst>
                <a:gd name="adj" fmla="val 9106"/>
              </a:avLst>
            </a:prstGeom>
            <a:solidFill>
              <a:srgbClr val="7474C1"/>
            </a:solidFill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US" altLang="zh-CN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" name="AutoShape 6"/>
            <p:cNvSpPr>
              <a:spLocks noChangeArrowheads="1"/>
            </p:cNvSpPr>
            <p:nvPr/>
          </p:nvSpPr>
          <p:spPr bwMode="blackWhite">
            <a:xfrm>
              <a:off x="4877355" y="4516441"/>
              <a:ext cx="1785651" cy="1664579"/>
            </a:xfrm>
            <a:prstGeom prst="roundRect">
              <a:avLst>
                <a:gd name="adj" fmla="val 9106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9804"/>
                    <a:invGamma/>
                  </a:schemeClr>
                </a:gs>
              </a:gsLst>
              <a:lin ang="5400000" scaled="1"/>
            </a:gradFill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通过单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一基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因</a:t>
              </a:r>
              <a:endPara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组学研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究对疾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病</a:t>
              </a:r>
              <a:endPara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algn="ctr"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实现精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确分类</a:t>
              </a:r>
            </a:p>
          </p:txBody>
        </p:sp>
        <p:sp>
          <p:nvSpPr>
            <p:cNvPr id="16" name="AutoShape 6"/>
            <p:cNvSpPr>
              <a:spLocks noChangeArrowheads="1"/>
            </p:cNvSpPr>
            <p:nvPr/>
          </p:nvSpPr>
          <p:spPr bwMode="blackWhite">
            <a:xfrm>
              <a:off x="6793181" y="4523095"/>
              <a:ext cx="1834703" cy="1664579"/>
            </a:xfrm>
            <a:prstGeom prst="roundRect">
              <a:avLst>
                <a:gd name="adj" fmla="val 9106"/>
              </a:avLst>
            </a:prstGeom>
            <a:solidFill>
              <a:srgbClr val="EA9F54"/>
            </a:solidFill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前瞻性布局，整合</a:t>
              </a:r>
              <a:endPara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基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因组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、蛋白质组</a:t>
              </a:r>
              <a:endPara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、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转录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组、代谢组</a:t>
              </a:r>
              <a:endPara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等</a:t>
              </a:r>
              <a:r>
                <a:rPr lang="zh-CN" altLang="en-US" sz="16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生</a:t>
              </a:r>
              <a:r>
                <a:rPr lang="zh-CN" altLang="en-US" sz="1600" b="1" dirty="0">
                  <a:solidFill>
                    <a:srgbClr val="C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命组学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研究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，</a:t>
              </a:r>
              <a:endPara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意在挖掘多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层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次</a:t>
              </a:r>
              <a:endParaRPr lang="en-US" altLang="zh-CN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eaLnBrk="0" hangingPunct="0"/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分子信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息</a:t>
              </a:r>
            </a:p>
            <a:p>
              <a:pPr eaLnBrk="0" hangingPunct="0"/>
              <a:endPara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842235" y="2819004"/>
              <a:ext cx="178565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聚焦我国高发重大疾病问题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：包括肿</a:t>
              </a:r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瘤、心脑血管、代谢性疾病、免疫性疾病及罕见病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endParaRPr lang="zh-CN" altLang="en-US" sz="16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93863" y="2412332"/>
              <a:ext cx="1103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美国版</a:t>
              </a: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19712" y="2437474"/>
              <a:ext cx="1103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中国版</a:t>
              </a:r>
              <a:endParaRPr lang="zh-CN" altLang="en-US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97290" y="1077965"/>
            <a:ext cx="6197306" cy="765865"/>
            <a:chOff x="1397290" y="1077965"/>
            <a:chExt cx="6197306" cy="765865"/>
          </a:xfrm>
        </p:grpSpPr>
        <p:grpSp>
          <p:nvGrpSpPr>
            <p:cNvPr id="19" name="Group 18"/>
            <p:cNvGrpSpPr/>
            <p:nvPr/>
          </p:nvGrpSpPr>
          <p:grpSpPr>
            <a:xfrm>
              <a:off x="3780642" y="1141489"/>
              <a:ext cx="1300717" cy="622203"/>
              <a:chOff x="1156518" y="1677949"/>
              <a:chExt cx="1300717" cy="622203"/>
            </a:xfrm>
          </p:grpSpPr>
          <p:sp>
            <p:nvSpPr>
              <p:cNvPr id="20" name="Rounded Rectangle 19"/>
              <p:cNvSpPr/>
              <p:nvPr/>
            </p:nvSpPr>
            <p:spPr bwMode="auto">
              <a:xfrm>
                <a:off x="1156518" y="1677949"/>
                <a:ext cx="1300717" cy="62220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zh-CN" altLang="en-US" sz="1800" dirty="0" smtClean="0">
                  <a:latin typeface="Arial" pitchFamily="124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226833" y="1835163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73152">
                  <a:defRPr/>
                </a:pPr>
                <a:r>
                  <a:rPr lang="zh-CN" altLang="en-US" sz="2000" dirty="0" smtClean="0">
                    <a:latin typeface="宋体" panose="02010600030101010101" pitchFamily="2" charset="-122"/>
                    <a:ea typeface="宋体" panose="02010600030101010101" pitchFamily="2" charset="-122"/>
                  </a:rPr>
                  <a:t>循证医学</a:t>
                </a:r>
                <a:endParaRPr lang="en-US" sz="2000" dirty="0" smtClean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397290" y="1221627"/>
              <a:ext cx="1300717" cy="622203"/>
              <a:chOff x="1156518" y="1677949"/>
              <a:chExt cx="1300717" cy="622203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1156518" y="1677949"/>
                <a:ext cx="1300717" cy="62220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zh-CN" altLang="en-US" sz="1800" dirty="0" smtClean="0">
                  <a:latin typeface="Arial" pitchFamily="124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226833" y="1835163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73152">
                  <a:defRPr/>
                </a:pPr>
                <a:r>
                  <a:rPr lang="zh-CN" altLang="en-US" sz="2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经</a:t>
                </a:r>
                <a:r>
                  <a:rPr lang="zh-CN" altLang="en-US" sz="2000" dirty="0" smtClean="0">
                    <a:latin typeface="宋体" panose="02010600030101010101" pitchFamily="2" charset="-122"/>
                    <a:ea typeface="宋体" panose="02010600030101010101" pitchFamily="2" charset="-122"/>
                  </a:rPr>
                  <a:t>验医学</a:t>
                </a:r>
                <a:endParaRPr lang="en-US" sz="2000" dirty="0" smtClean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293879" y="1077965"/>
              <a:ext cx="1300717" cy="622203"/>
              <a:chOff x="1156518" y="1677949"/>
              <a:chExt cx="1300717" cy="622203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1156518" y="1677949"/>
                <a:ext cx="1300717" cy="62220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zh-CN" altLang="en-US" sz="1800" dirty="0" smtClean="0">
                  <a:latin typeface="Arial" pitchFamily="12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226833" y="1835163"/>
                <a:ext cx="12105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73152">
                  <a:defRPr/>
                </a:pPr>
                <a:r>
                  <a:rPr lang="zh-CN" altLang="en-US" sz="2000" dirty="0" smtClean="0">
                    <a:latin typeface="宋体" panose="02010600030101010101" pitchFamily="2" charset="-122"/>
                    <a:ea typeface="宋体" panose="02010600030101010101" pitchFamily="2" charset="-122"/>
                  </a:rPr>
                  <a:t>精准医学</a:t>
                </a:r>
                <a:endParaRPr lang="en-US" sz="2000" dirty="0" smtClean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Right Arrow 16"/>
            <p:cNvSpPr/>
            <p:nvPr/>
          </p:nvSpPr>
          <p:spPr bwMode="auto">
            <a:xfrm>
              <a:off x="2768322" y="1311227"/>
              <a:ext cx="852647" cy="324062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Arial" pitchFamily="124" charset="0"/>
              </a:endParaRPr>
            </a:p>
          </p:txBody>
        </p:sp>
        <p:sp>
          <p:nvSpPr>
            <p:cNvPr id="29" name="Right Arrow 28"/>
            <p:cNvSpPr/>
            <p:nvPr/>
          </p:nvSpPr>
          <p:spPr bwMode="auto">
            <a:xfrm>
              <a:off x="5288875" y="1239642"/>
              <a:ext cx="852647" cy="324062"/>
            </a:xfrm>
            <a:prstGeom prst="righ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Arial" pitchFamily="12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3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62000"/>
          </a:xfrm>
        </p:spPr>
        <p:txBody>
          <a:bodyPr/>
          <a:lstStyle/>
          <a:p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生命组学</a:t>
            </a:r>
            <a:r>
              <a:rPr lang="en-US" altLang="zh-CN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---</a:t>
            </a:r>
            <a:r>
              <a:rPr lang="zh-CN" altLang="en-US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助力疾</a:t>
            </a:r>
            <a:r>
              <a:rPr lang="zh-CN" altLang="en-US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病的预防、诊断和治疗</a:t>
            </a:r>
            <a:endParaRPr lang="en-US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81087" y="900388"/>
            <a:ext cx="6411639" cy="5330063"/>
            <a:chOff x="2781087" y="900388"/>
            <a:chExt cx="6411639" cy="5330063"/>
          </a:xfrm>
        </p:grpSpPr>
        <p:grpSp>
          <p:nvGrpSpPr>
            <p:cNvPr id="2" name="Group 16"/>
            <p:cNvGrpSpPr/>
            <p:nvPr/>
          </p:nvGrpSpPr>
          <p:grpSpPr>
            <a:xfrm>
              <a:off x="3060029" y="1283608"/>
              <a:ext cx="3149600" cy="4433719"/>
              <a:chOff x="2159000" y="943143"/>
              <a:chExt cx="3149600" cy="4657557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817" r="45652" b="84426"/>
              <a:stretch>
                <a:fillRect/>
              </a:stretch>
            </p:blipFill>
            <p:spPr bwMode="auto">
              <a:xfrm>
                <a:off x="2159000" y="943143"/>
                <a:ext cx="3048000" cy="733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2773" t="73836" r="44534" b="4316"/>
              <a:stretch>
                <a:fillRect/>
              </a:stretch>
            </p:blipFill>
            <p:spPr bwMode="auto">
              <a:xfrm>
                <a:off x="2273300" y="4572000"/>
                <a:ext cx="2971800" cy="1028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817" t="24744" r="48167" b="56375"/>
              <a:stretch>
                <a:fillRect/>
              </a:stretch>
            </p:blipFill>
            <p:spPr bwMode="auto">
              <a:xfrm>
                <a:off x="2159000" y="2133600"/>
                <a:ext cx="2819400" cy="889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817" t="47941" r="44534" b="26164"/>
              <a:stretch>
                <a:fillRect/>
              </a:stretch>
            </p:blipFill>
            <p:spPr bwMode="auto">
              <a:xfrm>
                <a:off x="2159000" y="3352800"/>
                <a:ext cx="31496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4876800" y="1464300"/>
              <a:ext cx="405130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Genomics</a:t>
              </a:r>
            </a:p>
            <a:p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Transcriptomics</a:t>
              </a:r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endParaRPr lang="en-US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r>
                <a:rPr lang="en-US" sz="18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Proteomics</a:t>
              </a:r>
            </a:p>
            <a:p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r>
                <a:rPr lang="en-US" sz="18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Metabolomics</a:t>
              </a:r>
            </a:p>
            <a:p>
              <a:pPr algn="ctr"/>
              <a:r>
                <a:rPr lang="en-US" sz="1800" dirty="0" err="1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Lipidomics</a:t>
              </a:r>
              <a:endPara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38913" name="Picture 1" descr="C:\Users\david.peake\Pictures\850475s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81087" y="5588081"/>
              <a:ext cx="3351379" cy="642370"/>
            </a:xfrm>
            <a:prstGeom prst="rect">
              <a:avLst/>
            </a:prstGeom>
            <a:noFill/>
          </p:spPr>
        </p:pic>
        <p:sp>
          <p:nvSpPr>
            <p:cNvPr id="22" name="Rectangle 21"/>
            <p:cNvSpPr/>
            <p:nvPr/>
          </p:nvSpPr>
          <p:spPr>
            <a:xfrm>
              <a:off x="7434325" y="1499085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3152">
                <a:defRPr/>
              </a:pPr>
              <a:r>
                <a:rPr lang="zh-CN" altLang="en-US" sz="1400" dirty="0" smtClean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基因组学</a:t>
              </a:r>
              <a:endParaRPr lang="en-US" altLang="zh-CN" sz="140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defTabSz="973152">
                <a:defRPr/>
              </a:pPr>
              <a:r>
                <a:rPr lang="zh-CN" altLang="en-US" sz="1400" dirty="0" smtClean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疾病发生的可能性</a:t>
              </a:r>
              <a:endParaRPr lang="en-US" sz="140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22139" y="2807910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3152">
                <a:defRPr/>
              </a:pPr>
              <a:r>
                <a:rPr lang="zh-CN" altLang="en-US" sz="14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转录组学</a:t>
              </a:r>
              <a:endParaRPr lang="en-US" altLang="zh-CN" sz="14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defTabSz="973152">
                <a:defRPr/>
              </a:pPr>
              <a:r>
                <a:rPr lang="zh-CN" altLang="en-US" sz="1400" dirty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疾病很</a:t>
              </a:r>
              <a:r>
                <a:rPr lang="zh-CN" altLang="en-US" sz="14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有可能发生</a:t>
              </a:r>
              <a:endParaRPr lang="en-US" sz="14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613862" y="3612855"/>
              <a:ext cx="1441420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3152">
                <a:defRPr/>
              </a:pPr>
              <a:r>
                <a:rPr lang="zh-CN" altLang="en-US" sz="1400" dirty="0" smtClean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蛋白组学</a:t>
              </a:r>
              <a:endParaRPr lang="en-US" altLang="zh-CN" sz="140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defTabSz="973152">
                <a:defRPr/>
              </a:pPr>
              <a:r>
                <a:rPr lang="zh-CN" altLang="en-US" sz="1400" dirty="0" smtClean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疾病是否发生</a:t>
              </a:r>
              <a:endParaRPr lang="en-US" altLang="zh-CN" sz="140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defTabSz="973152">
                <a:defRPr/>
              </a:pPr>
              <a:r>
                <a:rPr lang="zh-CN" altLang="en-US" sz="1400" dirty="0" smtClean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以及发</a:t>
              </a:r>
              <a:r>
                <a:rPr lang="zh-CN" altLang="en-US" sz="1400" dirty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生的进</a:t>
              </a:r>
              <a:r>
                <a:rPr lang="zh-CN" altLang="en-US" sz="1400" dirty="0" smtClean="0">
                  <a:solidFill>
                    <a:srgbClr val="C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程</a:t>
              </a:r>
              <a:endParaRPr lang="en-US" altLang="zh-CN" sz="1400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713861" y="4906487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3152">
                <a:defRPr/>
              </a:pPr>
              <a:r>
                <a:rPr lang="zh-CN" altLang="en-US" sz="14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代谢组学</a:t>
              </a:r>
              <a:endParaRPr lang="en-US" altLang="zh-CN" sz="14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defTabSz="973152">
                <a:defRPr/>
              </a:pPr>
              <a:r>
                <a:rPr lang="zh-CN" altLang="en-US" sz="14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已发生过了</a:t>
              </a:r>
              <a:endParaRPr lang="en-US" altLang="zh-CN" sz="14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97470" y="900388"/>
              <a:ext cx="3295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G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enotype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基因型</a:t>
              </a:r>
              <a:endPara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97470" y="5181544"/>
              <a:ext cx="28336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8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Phenotype</a:t>
              </a:r>
              <a:r>
                <a:rPr lang="zh-CN" altLang="en-US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表型</a:t>
              </a:r>
              <a:endPara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>
              <a:off x="6896100" y="3963986"/>
              <a:ext cx="0" cy="79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6896100" y="1765215"/>
              <a:ext cx="0" cy="792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6902450" y="2938467"/>
              <a:ext cx="0" cy="720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0" y="838201"/>
            <a:ext cx="3073018" cy="5324535"/>
            <a:chOff x="0" y="838201"/>
            <a:chExt cx="3073018" cy="5324535"/>
          </a:xfrm>
        </p:grpSpPr>
        <p:sp>
          <p:nvSpPr>
            <p:cNvPr id="4" name="TextBox 3"/>
            <p:cNvSpPr txBox="1"/>
            <p:nvPr/>
          </p:nvSpPr>
          <p:spPr>
            <a:xfrm>
              <a:off x="0" y="838201"/>
              <a:ext cx="1760418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DNA</a:t>
              </a: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RNA</a:t>
              </a: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Proteins</a:t>
              </a: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endParaRPr lang="en-US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Metabolites</a:t>
              </a:r>
            </a:p>
            <a:p>
              <a:pPr algn="ctr"/>
              <a:r>
                <a:rPr lang="en-US" sz="2000" b="1" dirty="0" smtClean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Lipids</a:t>
              </a:r>
              <a:endParaRPr lang="en-US" sz="2000" b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>
              <a:off x="914400" y="2852067"/>
              <a:ext cx="0" cy="9144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914400" y="4382293"/>
              <a:ext cx="0" cy="9144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880209" y="1464300"/>
              <a:ext cx="0" cy="9144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56" name="Group 55"/>
            <p:cNvGrpSpPr/>
            <p:nvPr/>
          </p:nvGrpSpPr>
          <p:grpSpPr>
            <a:xfrm>
              <a:off x="1244890" y="1069227"/>
              <a:ext cx="1332199" cy="622203"/>
              <a:chOff x="1156518" y="1677949"/>
              <a:chExt cx="1332199" cy="622203"/>
            </a:xfrm>
          </p:grpSpPr>
          <p:sp>
            <p:nvSpPr>
              <p:cNvPr id="52" name="Rounded Rectangle 51"/>
              <p:cNvSpPr/>
              <p:nvPr/>
            </p:nvSpPr>
            <p:spPr bwMode="auto">
              <a:xfrm>
                <a:off x="1156518" y="1677949"/>
                <a:ext cx="1300717" cy="62220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zh-CN" altLang="en-US" sz="18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226833" y="1835163"/>
                <a:ext cx="126188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73152">
                  <a:defRPr/>
                </a:pPr>
                <a:r>
                  <a:rPr lang="zh-CN" altLang="en-US" sz="1400" dirty="0" smtClean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携带遗传信息</a:t>
                </a:r>
                <a:endParaRPr lang="en-US" sz="14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7" name="Rounded Rectangle 56"/>
            <p:cNvSpPr/>
            <p:nvPr/>
          </p:nvSpPr>
          <p:spPr bwMode="auto">
            <a:xfrm>
              <a:off x="1430310" y="3859171"/>
              <a:ext cx="1300717" cy="62220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542638" y="3908663"/>
              <a:ext cx="10823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73152">
                <a:defRPr/>
              </a:pPr>
              <a:r>
                <a:rPr lang="zh-CN" altLang="zh-CN" sz="1400" dirty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机体功能</a:t>
              </a:r>
              <a:r>
                <a:rPr lang="zh-CN" altLang="zh-CN" sz="14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的</a:t>
              </a:r>
              <a:endParaRPr lang="en-US" altLang="zh-CN" sz="14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  <a:p>
              <a:pPr defTabSz="973152">
                <a:defRPr/>
              </a:pPr>
              <a:r>
                <a:rPr lang="zh-CN" altLang="zh-CN" sz="14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真</a:t>
              </a:r>
              <a:r>
                <a:rPr lang="zh-CN" altLang="zh-CN" sz="1400" dirty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正执行者</a:t>
              </a:r>
              <a:endParaRPr lang="en-US" sz="14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8921" name="Curved Left Arrow 38920"/>
            <p:cNvSpPr/>
            <p:nvPr/>
          </p:nvSpPr>
          <p:spPr bwMode="auto">
            <a:xfrm>
              <a:off x="1244890" y="1981625"/>
              <a:ext cx="515528" cy="1595834"/>
            </a:xfrm>
            <a:prstGeom prst="curvedLeftArrow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accent3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772301" y="2336482"/>
              <a:ext cx="1300717" cy="622203"/>
              <a:chOff x="1156518" y="1677949"/>
              <a:chExt cx="1300717" cy="622203"/>
            </a:xfrm>
          </p:grpSpPr>
          <p:sp>
            <p:nvSpPr>
              <p:cNvPr id="75" name="Rounded Rectangle 74"/>
              <p:cNvSpPr/>
              <p:nvPr/>
            </p:nvSpPr>
            <p:spPr bwMode="auto">
              <a:xfrm>
                <a:off x="1156518" y="1677949"/>
                <a:ext cx="1300717" cy="62220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zh-CN" altLang="en-US" sz="18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1226833" y="1835163"/>
                <a:ext cx="9028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73152">
                  <a:defRPr/>
                </a:pPr>
                <a:r>
                  <a:rPr lang="zh-CN" altLang="en-US" sz="1400" dirty="0" smtClean="0"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环境因素</a:t>
                </a:r>
                <a:endParaRPr lang="en-US" sz="1400" dirty="0" smtClean="0"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0" y="3577459"/>
            <a:ext cx="9055282" cy="1276748"/>
            <a:chOff x="0" y="3577459"/>
            <a:chExt cx="9055282" cy="1276748"/>
          </a:xfrm>
        </p:grpSpPr>
        <p:sp>
          <p:nvSpPr>
            <p:cNvPr id="38922" name="Rounded Rectangle 38921"/>
            <p:cNvSpPr/>
            <p:nvPr/>
          </p:nvSpPr>
          <p:spPr bwMode="auto">
            <a:xfrm>
              <a:off x="0" y="3577459"/>
              <a:ext cx="9055282" cy="1276748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8845" y="3786374"/>
              <a:ext cx="33269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蛋白质组学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986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蛋白质组学助力精准</a:t>
            </a:r>
            <a:r>
              <a:rPr lang="zh-CN" altLang="en-US" b="1" kern="1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医学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4120" y="1252682"/>
            <a:ext cx="8555759" cy="1216515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zh-CN" altLang="en-US" sz="24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精准的诊断</a:t>
            </a:r>
            <a:endParaRPr lang="en-US" altLang="zh-CN" sz="24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特异性诊断生物标记物的发现（卵巢癌标志物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OVA1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，结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肠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癌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标志物</a:t>
            </a:r>
            <a:r>
              <a:rPr lang="en-US" altLang="zh-CN" dirty="0" err="1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SimpliPro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Colon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™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肺癌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标志物</a:t>
            </a:r>
            <a:r>
              <a:rPr lang="en-US" altLang="zh-CN" dirty="0" err="1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Xpresys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™ 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Lung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None/>
            </a:pPr>
            <a:endParaRPr lang="en-US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None/>
            </a:pPr>
            <a:endParaRPr lang="en-US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94120" y="4137791"/>
            <a:ext cx="9166959" cy="209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zh-CN" altLang="en-US" sz="2400" b="1" kern="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精准的治疗</a:t>
            </a:r>
            <a:endParaRPr lang="en-US" altLang="zh-CN" sz="2400" b="1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zh-CN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优化诊疗效果，减少无效或过度治疗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，实现个体化治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疗（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BRCA1 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基因突变）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监测疗效、判断预后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（甲状腺癌术后标志物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Thyroglobulin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en-US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en-US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4120" y="2642107"/>
            <a:ext cx="8177068" cy="209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>
            <a:lvl1pPr marL="188913" indent="-188913" algn="l" defTabSz="17145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4"/>
              </a:buClr>
              <a:buChar char="•"/>
              <a:defRPr sz="2000" b="0">
                <a:solidFill>
                  <a:schemeClr val="tx1"/>
                </a:solidFill>
                <a:latin typeface="+mn-lt"/>
                <a:ea typeface="ＭＳ Ｐゴシック" pitchFamily="-60" charset="-128"/>
                <a:cs typeface="ＭＳ Ｐゴシック" pitchFamily="-60" charset="-128"/>
              </a:defRPr>
            </a:lvl1pPr>
            <a:lvl2pPr marL="342900" indent="-171450" algn="l" defTabSz="3429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800" baseline="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2pPr>
            <a:lvl3pPr marL="571500" indent="-171450" algn="l" defTabSz="571500" rtl="0" eaLnBrk="1" fontAlgn="base" hangingPunct="1">
              <a:spcBef>
                <a:spcPct val="0"/>
              </a:spcBef>
              <a:spcAft>
                <a:spcPts val="600"/>
              </a:spcAft>
              <a:buClr>
                <a:schemeClr val="accent5">
                  <a:lumMod val="75000"/>
                </a:schemeClr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3pPr>
            <a:lvl4pPr marL="1317625" indent="-203200" algn="l" rtl="0" eaLnBrk="1" fontAlgn="base" hangingPunct="1">
              <a:spcBef>
                <a:spcPct val="0"/>
              </a:spcBef>
              <a:spcAft>
                <a:spcPct val="20000"/>
              </a:spcAft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4pPr>
            <a:lvl5pPr marL="17160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5pPr>
            <a:lvl6pPr marL="21732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6pPr>
            <a:lvl7pPr marL="26304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7pPr>
            <a:lvl8pPr marL="30876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8pPr>
            <a:lvl9pPr marL="3544888" indent="-182563" algn="l" rtl="0" eaLnBrk="1" fontAlgn="base" hangingPunct="1">
              <a:spcBef>
                <a:spcPct val="0"/>
              </a:spcBef>
              <a:spcAft>
                <a:spcPct val="20000"/>
              </a:spcAft>
              <a:buChar char="•"/>
              <a:defRPr sz="1500">
                <a:solidFill>
                  <a:schemeClr val="tx1"/>
                </a:solidFill>
                <a:latin typeface="+mn-lt"/>
                <a:ea typeface="ＭＳ Ｐゴシック" pitchFamily="124" charset="-128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zh-CN" altLang="en-US" sz="2400" b="1" kern="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精准的预防</a:t>
            </a:r>
            <a:endParaRPr lang="en-US" altLang="zh-CN" sz="2400" b="1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ct val="20000"/>
              </a:spcAft>
              <a:buClr>
                <a:schemeClr val="folHlink"/>
              </a:buClr>
              <a:buFont typeface="Wingdings" pitchFamily="2" charset="2"/>
              <a:buChar char="ü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暴露组学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---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疾病与环境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（农药、环境污染物等）</a:t>
            </a:r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spcAft>
                <a:spcPct val="20000"/>
              </a:spcAft>
              <a:buClr>
                <a:schemeClr val="folHlink"/>
              </a:buClr>
              <a:buFont typeface="Wingdings" pitchFamily="2" charset="2"/>
              <a:buChar char="ü"/>
            </a:pP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营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养组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学</a:t>
            </a:r>
            <a:r>
              <a:rPr lang="en-US" altLang="zh-CN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---</a:t>
            </a:r>
            <a:r>
              <a:rPr lang="zh-CN" altLang="en-US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营养与健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康（吸烟饮酒、饮食习惯）</a:t>
            </a:r>
            <a:endParaRPr lang="en-US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buFontTx/>
              <a:buNone/>
            </a:pPr>
            <a:endParaRPr lang="en-US" kern="0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12050" t="9491" r="45140" b="75907"/>
          <a:stretch/>
        </p:blipFill>
        <p:spPr bwMode="auto">
          <a:xfrm>
            <a:off x="2699372" y="2676366"/>
            <a:ext cx="3449054" cy="705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408" t="14138" r="4422" b="72281"/>
          <a:stretch/>
        </p:blipFill>
        <p:spPr>
          <a:xfrm>
            <a:off x="2699372" y="5004029"/>
            <a:ext cx="3443787" cy="67560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99372" y="3885934"/>
            <a:ext cx="3449054" cy="837282"/>
            <a:chOff x="641684" y="3968163"/>
            <a:chExt cx="3449054" cy="8372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5156" t="16667" r="74375" b="72136"/>
            <a:stretch/>
          </p:blipFill>
          <p:spPr>
            <a:xfrm>
              <a:off x="2566738" y="4030158"/>
              <a:ext cx="1524000" cy="50024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10156" t="13802" r="63906" b="69531"/>
            <a:stretch/>
          </p:blipFill>
          <p:spPr>
            <a:xfrm>
              <a:off x="641684" y="3968163"/>
              <a:ext cx="1968166" cy="83728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421" r="7935" b="80736"/>
          <a:stretch/>
        </p:blipFill>
        <p:spPr>
          <a:xfrm>
            <a:off x="973309" y="5497573"/>
            <a:ext cx="3316027" cy="7505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8524" y="5529483"/>
            <a:ext cx="3502664" cy="6102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5326" y="533400"/>
            <a:ext cx="6664423" cy="78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06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蛋白质组</a:t>
            </a:r>
            <a:r>
              <a:rPr lang="zh-CN" altLang="en-US" b="1" kern="1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学生</a:t>
            </a:r>
            <a:r>
              <a:rPr lang="zh-CN" altLang="en-US" b="1" kern="12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物标志物研</a:t>
            </a:r>
            <a:r>
              <a:rPr lang="zh-CN" altLang="en-US" b="1" kern="1200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究流程</a:t>
            </a:r>
            <a:endParaRPr lang="zh-CN" altLang="en-US" b="1" kern="12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5655"/>
          <a:stretch/>
        </p:blipFill>
        <p:spPr bwMode="auto">
          <a:xfrm>
            <a:off x="2675585" y="1507155"/>
            <a:ext cx="5682804" cy="349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" y="2334832"/>
            <a:ext cx="2846231" cy="2500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发现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验证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</a:t>
            </a:r>
            <a:r>
              <a:rPr lang="en-US" altLang="zh-CN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iomarker</a:t>
            </a:r>
            <a:r>
              <a:rPr lang="zh-CN" altLang="en-US" sz="2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确证、检测</a:t>
            </a:r>
            <a:endParaRPr lang="en-US" altLang="zh-CN" sz="2000" b="1" dirty="0" smtClean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885" y="2104736"/>
            <a:ext cx="9028090" cy="10303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330501" y="2345563"/>
            <a:ext cx="2846231" cy="25002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DDA</a:t>
            </a: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</a:t>
            </a:r>
          </a:p>
          <a:p>
            <a:pPr>
              <a:lnSpc>
                <a:spcPct val="150000"/>
              </a:lnSpc>
              <a:spcAft>
                <a:spcPts val="390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PRM</a:t>
            </a:r>
          </a:p>
        </p:txBody>
      </p:sp>
    </p:spTree>
    <p:extLst>
      <p:ext uri="{BB962C8B-B14F-4D97-AF65-F5344CB8AC3E}">
        <p14:creationId xmlns:p14="http://schemas.microsoft.com/office/powerpoint/2010/main" val="230913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55" name="Rectangle 15"/>
          <p:cNvSpPr>
            <a:spLocks noChangeArrowheads="1"/>
          </p:cNvSpPr>
          <p:nvPr/>
        </p:nvSpPr>
        <p:spPr bwMode="auto">
          <a:xfrm>
            <a:off x="0" y="3528989"/>
            <a:ext cx="56530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57250" lvl="1" indent="-400050">
              <a:spcBef>
                <a:spcPct val="10000"/>
              </a:spcBef>
              <a:buClr>
                <a:srgbClr val="FF0000"/>
              </a:buClr>
              <a:buSzPct val="100000"/>
              <a:buFont typeface="Arial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5714" name="Picture 2" descr="http://ars.els-cdn.com/content/image/1-s2.0-S1574789108001518-g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389" y="1791854"/>
            <a:ext cx="6665549" cy="4350157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345665" y="455169"/>
            <a:ext cx="4226338" cy="115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marL="568325" lvl="1" indent="-188913"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endParaRPr lang="en-US" altLang="zh-CN" sz="1800" b="1" kern="0" dirty="0" smtClean="0">
              <a:solidFill>
                <a:srgbClr val="C00000"/>
              </a:solidFill>
              <a:latin typeface="+mn-lt"/>
              <a:ea typeface="宋体" panose="02010600030101010101" pitchFamily="2" charset="-122"/>
            </a:endParaRPr>
          </a:p>
          <a:p>
            <a:pPr marL="568325" lvl="1" indent="-188913"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zh-CN" altLang="en-US" sz="1400" b="1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有创采集，样</a:t>
            </a:r>
            <a:r>
              <a:rPr lang="zh-CN" altLang="en-US" sz="1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品量有限 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(&lt;</a:t>
            </a:r>
            <a:r>
              <a:rPr lang="el-GR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μ</a:t>
            </a:r>
            <a:r>
              <a:rPr lang="en-US" altLang="zh-CN" sz="1400" b="1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g)</a:t>
            </a:r>
          </a:p>
          <a:p>
            <a:pPr marL="568325" lvl="1" indent="-188913"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zh-CN" altLang="en-US" sz="14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高度复杂 </a:t>
            </a:r>
            <a:r>
              <a:rPr lang="en-US" altLang="zh-CN" sz="14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</a:t>
            </a:r>
            <a:r>
              <a:rPr lang="zh-CN" altLang="en-US" sz="14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动态范围达</a:t>
            </a:r>
            <a:r>
              <a:rPr lang="en-US" altLang="zh-CN" sz="14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11-12</a:t>
            </a:r>
            <a:r>
              <a:rPr lang="zh-CN" altLang="en-US" sz="14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个数量级</a:t>
            </a:r>
            <a:r>
              <a:rPr lang="en-US" altLang="zh-CN" sz="14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)</a:t>
            </a:r>
          </a:p>
          <a:p>
            <a:pPr marL="568325" lvl="1" indent="-188913"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zh-CN" altLang="en-US" sz="1400" b="1" kern="0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高丰度蛋白质的影响（丰度前</a:t>
            </a:r>
            <a:r>
              <a:rPr lang="en-US" altLang="zh-CN" sz="1400" b="1" kern="0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22</a:t>
            </a:r>
            <a:r>
              <a:rPr lang="zh-CN" altLang="en-US" sz="1400" b="1" kern="0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位的占全部蛋白质质量的</a:t>
            </a:r>
            <a:r>
              <a:rPr lang="en-US" altLang="zh-CN" sz="1400" b="1" kern="0" dirty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99</a:t>
            </a:r>
            <a:r>
              <a:rPr lang="en-US" altLang="zh-CN" sz="14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%</a:t>
            </a:r>
            <a:r>
              <a:rPr lang="zh-CN" altLang="en-US" sz="14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）</a:t>
            </a:r>
            <a:endParaRPr lang="en-US" altLang="zh-CN" sz="1400" b="1" kern="0" dirty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379412" lvl="1">
              <a:spcAft>
                <a:spcPts val="600"/>
              </a:spcAft>
              <a:buClr>
                <a:srgbClr val="000000"/>
              </a:buClr>
              <a:defRPr/>
            </a:pPr>
            <a:endParaRPr lang="en-US" sz="1800" b="1" kern="0" dirty="0" smtClean="0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345665" y="2184800"/>
            <a:ext cx="3142514" cy="13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marL="568325" lvl="1" indent="-188913"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zh-CN" altLang="en-US" sz="1600" b="1" kern="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传统质谱无法精确定性定量极低丰度蛋白</a:t>
            </a:r>
            <a:endParaRPr lang="en-US" altLang="zh-CN" sz="1600" b="1" kern="0" dirty="0" smtClean="0">
              <a:solidFill>
                <a:srgbClr val="FF0000"/>
              </a:solidFill>
              <a:latin typeface="+mn-lt"/>
              <a:ea typeface="宋体" panose="02010600030101010101" pitchFamily="2" charset="-122"/>
            </a:endParaRPr>
          </a:p>
          <a:p>
            <a:pPr marL="568325" lvl="1" indent="-188913">
              <a:spcAft>
                <a:spcPts val="60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altLang="zh-CN" sz="1600" b="1" kern="0" dirty="0" err="1" smtClean="0">
                <a:solidFill>
                  <a:srgbClr val="FF0000"/>
                </a:solidFill>
                <a:ea typeface="宋体" panose="02010600030101010101" pitchFamily="2" charset="-122"/>
              </a:rPr>
              <a:t>Orbitrap</a:t>
            </a:r>
            <a:r>
              <a:rPr lang="zh-CN" altLang="en-US" sz="1600" b="1" kern="0" dirty="0" smtClean="0">
                <a:solidFill>
                  <a:srgbClr val="FF0000"/>
                </a:solidFill>
                <a:ea typeface="宋体" panose="02010600030101010101" pitchFamily="2" charset="-122"/>
              </a:rPr>
              <a:t>的超高灵敏度保证低丰度蛋白质的定性定量</a:t>
            </a:r>
            <a:endParaRPr lang="en-US" altLang="zh-CN" sz="1600" b="1" kern="0" dirty="0" smtClean="0">
              <a:solidFill>
                <a:srgbClr val="FF000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7133" y="5138670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血浆蛋白质丰度分布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871987" y="4327301"/>
            <a:ext cx="399247" cy="8242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" y="-41974"/>
            <a:ext cx="9143999" cy="533400"/>
          </a:xfrm>
        </p:spPr>
        <p:txBody>
          <a:bodyPr/>
          <a:lstStyle/>
          <a:p>
            <a:pPr eaLnBrk="0" hangingPunct="0"/>
            <a:r>
              <a:rPr lang="zh-CN" altLang="en-US" b="1" dirty="0" smtClean="0">
                <a:ea typeface="宋体" charset="-122"/>
              </a:rPr>
              <a:t>血浆样</a:t>
            </a:r>
            <a:r>
              <a:rPr lang="zh-CN" altLang="en-US" b="1" dirty="0">
                <a:ea typeface="宋体" charset="-122"/>
              </a:rPr>
              <a:t>本的复杂性</a:t>
            </a:r>
          </a:p>
        </p:txBody>
      </p:sp>
      <p:sp>
        <p:nvSpPr>
          <p:cNvPr id="12" name="Pentagon 11"/>
          <p:cNvSpPr/>
          <p:nvPr/>
        </p:nvSpPr>
        <p:spPr>
          <a:xfrm>
            <a:off x="1521591" y="1002359"/>
            <a:ext cx="2824074" cy="494236"/>
          </a:xfrm>
          <a:prstGeom prst="homePlat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>
              <a:defRPr/>
            </a:pPr>
            <a:r>
              <a:rPr lang="zh-CN" altLang="en-US" sz="2000" b="1" noProof="0" dirty="0" smtClean="0">
                <a:solidFill>
                  <a:schemeClr val="bg1"/>
                </a:solidFill>
                <a:ea typeface="宋体" pitchFamily="2" charset="-122"/>
              </a:rPr>
              <a:t>    血浆样品的特点</a:t>
            </a:r>
            <a:endParaRPr kumimoji="0" lang="zh-CN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40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血浆</a:t>
            </a:r>
            <a:r>
              <a:rPr lang="en-US" altLang="zh-CN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biomarker</a:t>
            </a:r>
            <a:r>
              <a:rPr lang="zh-CN" altLang="en-US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发现：早期心肌损伤相关标志物</a:t>
            </a:r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7228" y="620399"/>
            <a:ext cx="8515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ea typeface="宋体" panose="02010600030101010101" pitchFamily="2" charset="-122"/>
              </a:rPr>
              <a:t>研究人员</a:t>
            </a:r>
            <a:r>
              <a:rPr lang="zh-CN" altLang="en-US" b="1" dirty="0" smtClean="0">
                <a:ea typeface="宋体" panose="02010600030101010101" pitchFamily="2" charset="-122"/>
              </a:rPr>
              <a:t>：</a:t>
            </a:r>
            <a:r>
              <a:rPr lang="zh-CN" altLang="en-US" dirty="0" smtClean="0">
                <a:ea typeface="宋体" panose="02010600030101010101" pitchFamily="2" charset="-122"/>
              </a:rPr>
              <a:t>美国哈佛</a:t>
            </a:r>
            <a:r>
              <a:rPr lang="en-US" altLang="zh-CN" dirty="0" smtClean="0">
                <a:ea typeface="宋体" panose="02010600030101010101" pitchFamily="2" charset="-122"/>
              </a:rPr>
              <a:t>-</a:t>
            </a:r>
            <a:r>
              <a:rPr lang="zh-CN" altLang="en-US" dirty="0" smtClean="0">
                <a:ea typeface="宋体" panose="02010600030101010101" pitchFamily="2" charset="-122"/>
              </a:rPr>
              <a:t>麻省理工博德研究所、麻省总医院</a:t>
            </a:r>
            <a:endParaRPr lang="en-US" altLang="zh-CN" dirty="0"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000000"/>
                </a:solidFill>
                <a:ea typeface="宋体" panose="02010600030101010101" pitchFamily="2" charset="-122"/>
              </a:rPr>
              <a:t>样品采集方案：</a:t>
            </a:r>
            <a:r>
              <a:rPr lang="en-US" altLang="zh-CN" dirty="0" err="1" smtClean="0">
                <a:ea typeface="宋体" panose="02010600030101010101" pitchFamily="2" charset="-122"/>
              </a:rPr>
              <a:t>肥厚型梗阻性心肌病</a:t>
            </a:r>
            <a:r>
              <a:rPr lang="zh-CN" altLang="en-US" dirty="0" smtClean="0">
                <a:ea typeface="宋体" panose="02010600030101010101" pitchFamily="2" charset="-122"/>
              </a:rPr>
              <a:t>人实施酒</a:t>
            </a:r>
            <a:r>
              <a:rPr lang="zh-CN" altLang="en-US" dirty="0">
                <a:ea typeface="宋体" panose="02010600030101010101" pitchFamily="2" charset="-122"/>
              </a:rPr>
              <a:t>精消融</a:t>
            </a:r>
            <a:r>
              <a:rPr lang="zh-CN" altLang="en-US" dirty="0" smtClean="0">
                <a:ea typeface="宋体" panose="02010600030101010101" pitchFamily="2" charset="-122"/>
              </a:rPr>
              <a:t>术过程中，</a:t>
            </a:r>
            <a:r>
              <a:rPr lang="zh-CN" altLang="en-US" dirty="0">
                <a:solidFill>
                  <a:srgbClr val="000000"/>
                </a:solidFill>
                <a:ea typeface="宋体" panose="02010600030101010101" pitchFamily="2" charset="-122"/>
              </a:rPr>
              <a:t>在四个时间点采</a:t>
            </a:r>
            <a:r>
              <a:rPr lang="zh-CN" altLang="en-US" dirty="0" smtClean="0">
                <a:solidFill>
                  <a:srgbClr val="000000"/>
                </a:solidFill>
                <a:ea typeface="宋体" panose="02010600030101010101" pitchFamily="2" charset="-122"/>
              </a:rPr>
              <a:t>集</a:t>
            </a:r>
            <a:r>
              <a:rPr lang="zh-CN" altLang="en-US" dirty="0" smtClean="0">
                <a:ea typeface="宋体" panose="02010600030101010101" pitchFamily="2" charset="-122"/>
              </a:rPr>
              <a:t>外</a:t>
            </a:r>
            <a:r>
              <a:rPr lang="zh-CN" altLang="en-US" dirty="0">
                <a:ea typeface="宋体" panose="02010600030101010101" pitchFamily="2" charset="-122"/>
              </a:rPr>
              <a:t>周</a:t>
            </a:r>
            <a:r>
              <a:rPr lang="zh-CN" altLang="en-US" dirty="0" smtClean="0">
                <a:ea typeface="宋体" panose="02010600030101010101" pitchFamily="2" charset="-122"/>
              </a:rPr>
              <a:t>血（ </a:t>
            </a:r>
            <a:r>
              <a:rPr lang="en-US" altLang="zh-CN" dirty="0" smtClean="0">
                <a:ea typeface="宋体" panose="02010600030101010101" pitchFamily="2" charset="-122"/>
              </a:rPr>
              <a:t>n=4</a:t>
            </a:r>
            <a:r>
              <a:rPr lang="zh-CN" altLang="en-US" dirty="0" smtClean="0">
                <a:ea typeface="宋体" panose="02010600030101010101" pitchFamily="2" charset="-122"/>
              </a:rPr>
              <a:t>），包括</a:t>
            </a:r>
            <a:r>
              <a:rPr lang="zh-CN" altLang="en-US" sz="18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：</a:t>
            </a:r>
            <a:r>
              <a:rPr lang="zh-CN" altLang="en-US" sz="180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基准点</a:t>
            </a:r>
            <a:r>
              <a:rPr lang="zh-CN" altLang="en-US" sz="18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、</a:t>
            </a:r>
            <a:r>
              <a:rPr lang="zh-CN" altLang="en-US" sz="180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酒精消融术后</a:t>
            </a:r>
            <a:r>
              <a:rPr lang="en-US" altLang="zh-CN" sz="180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10</a:t>
            </a:r>
            <a:r>
              <a:rPr lang="zh-CN" altLang="en-US" sz="180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分钟</a:t>
            </a:r>
            <a:r>
              <a:rPr lang="zh-CN" altLang="en-US" sz="18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、</a:t>
            </a:r>
            <a:r>
              <a:rPr lang="en-US" altLang="zh-CN" sz="180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60</a:t>
            </a:r>
            <a:r>
              <a:rPr lang="zh-CN" altLang="en-US" sz="180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分钟</a:t>
            </a:r>
            <a:r>
              <a:rPr lang="zh-CN" altLang="en-US" sz="18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、</a:t>
            </a:r>
            <a:r>
              <a:rPr lang="en-US" altLang="zh-CN" sz="180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240</a:t>
            </a:r>
            <a:r>
              <a:rPr lang="zh-CN" altLang="en-US" sz="1800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分钟</a:t>
            </a:r>
            <a:r>
              <a:rPr lang="zh-CN" altLang="en-US" sz="1800" dirty="0" smtClean="0">
                <a:solidFill>
                  <a:srgbClr val="000000"/>
                </a:solidFill>
                <a:latin typeface="+mn-lt"/>
                <a:ea typeface="宋体" panose="02010600030101010101" pitchFamily="2" charset="-122"/>
              </a:rPr>
              <a:t>，基准点为导管布置后与酒精进入冠状窦前的时间点。</a:t>
            </a:r>
            <a:endParaRPr lang="en-US" altLang="zh-CN" sz="1800" dirty="0" smtClean="0">
              <a:solidFill>
                <a:srgbClr val="000000"/>
              </a:solidFill>
              <a:latin typeface="+mn-lt"/>
              <a:ea typeface="宋体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00"/>
                </a:solidFill>
                <a:ea typeface="宋体" panose="02010600030101010101" pitchFamily="2" charset="-122"/>
              </a:rPr>
              <a:t>实</a:t>
            </a:r>
            <a:r>
              <a:rPr lang="zh-CN" altLang="en-US" b="1" dirty="0" smtClean="0">
                <a:solidFill>
                  <a:srgbClr val="000000"/>
                </a:solidFill>
                <a:ea typeface="宋体" panose="02010600030101010101" pitchFamily="2" charset="-122"/>
              </a:rPr>
              <a:t>验流程如下：</a:t>
            </a:r>
            <a:endParaRPr lang="zh-CN" altLang="en-US" sz="1800" b="1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35494" y="2430160"/>
            <a:ext cx="5558878" cy="3462061"/>
            <a:chOff x="40944" y="852035"/>
            <a:chExt cx="6293893" cy="4156692"/>
          </a:xfrm>
        </p:grpSpPr>
        <p:pic>
          <p:nvPicPr>
            <p:cNvPr id="27432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7295"/>
            <a:stretch>
              <a:fillRect/>
            </a:stretch>
          </p:blipFill>
          <p:spPr bwMode="auto">
            <a:xfrm>
              <a:off x="40944" y="852035"/>
              <a:ext cx="3063060" cy="4156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54060"/>
            <a:stretch>
              <a:fillRect/>
            </a:stretch>
          </p:blipFill>
          <p:spPr bwMode="auto">
            <a:xfrm>
              <a:off x="3271777" y="1197741"/>
              <a:ext cx="3063060" cy="3623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172501" y="1146412"/>
              <a:ext cx="259308" cy="13647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7C9C7"/>
                </a:solidFill>
                <a:ea typeface="宋体" panose="02010600030101010101" pitchFamily="2" charset="-122"/>
              </a:endParaRPr>
            </a:p>
          </p:txBody>
        </p:sp>
        <p:cxnSp>
          <p:nvCxnSpPr>
            <p:cNvPr id="8" name="Shape 7"/>
            <p:cNvCxnSpPr/>
            <p:nvPr/>
          </p:nvCxnSpPr>
          <p:spPr>
            <a:xfrm rot="5400000" flipH="1" flipV="1">
              <a:off x="1760077" y="1487817"/>
              <a:ext cx="3810986" cy="3230833"/>
            </a:xfrm>
            <a:prstGeom prst="bentConnector5">
              <a:avLst>
                <a:gd name="adj1" fmla="val -5998"/>
                <a:gd name="adj2" fmla="val 34793"/>
                <a:gd name="adj3" fmla="val 105998"/>
              </a:avLst>
            </a:prstGeom>
            <a:ln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7294372" y="3538987"/>
            <a:ext cx="1347986" cy="622203"/>
            <a:chOff x="7294372" y="3378633"/>
            <a:chExt cx="1347986" cy="622203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7294372" y="3378633"/>
              <a:ext cx="1300717" cy="62220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zh-CN" altLang="en-US" sz="1800" dirty="0" smtClean="0">
                <a:latin typeface="Arial" pitchFamily="12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41641" y="3489503"/>
              <a:ext cx="13007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err="1" smtClean="0"/>
                <a:t>Orbitrap</a:t>
              </a:r>
              <a:endParaRPr lang="zh-CN" altLang="en-US" sz="20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28155" y="6372023"/>
            <a:ext cx="6366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 Cell Proteomics. </a:t>
            </a:r>
            <a:r>
              <a:rPr lang="en-US" altLang="zh-CN" dirty="0" smtClean="0">
                <a:latin typeface="Calibri" panose="020F0502020204030204" pitchFamily="34" charset="0"/>
                <a:cs typeface="Calibri" panose="020F0502020204030204" pitchFamily="34" charset="0"/>
              </a:rPr>
              <a:t>2015;14(9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):2375-93.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4523" y="3169920"/>
            <a:ext cx="17373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IgY14+supermix</a:t>
            </a:r>
            <a:endParaRPr lang="zh-CN" alt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1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50729-Corp-4x3">
  <a:themeElements>
    <a:clrScheme name="2015-CorpColor-PPT">
      <a:dk1>
        <a:srgbClr val="000000"/>
      </a:dk1>
      <a:lt1>
        <a:srgbClr val="FFFFFF"/>
      </a:lt1>
      <a:dk2>
        <a:srgbClr val="262262"/>
      </a:dk2>
      <a:lt2>
        <a:srgbClr val="B6B8BA"/>
      </a:lt2>
      <a:accent1>
        <a:srgbClr val="2583D1"/>
      </a:accent1>
      <a:accent2>
        <a:srgbClr val="32642B"/>
      </a:accent2>
      <a:accent3>
        <a:srgbClr val="00548B"/>
      </a:accent3>
      <a:accent4>
        <a:srgbClr val="EE3134"/>
      </a:accent4>
      <a:accent5>
        <a:srgbClr val="555759"/>
      </a:accent5>
      <a:accent6>
        <a:srgbClr val="EBB220"/>
      </a:accent6>
      <a:hlink>
        <a:srgbClr val="00B0F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>
            <a:lumMod val="60000"/>
            <a:lumOff val="40000"/>
          </a:scheme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smtClean="0">
            <a:latin typeface="Arial" pitchFamily="1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24" charset="0"/>
          </a:defRPr>
        </a:defPPr>
      </a:lstStyle>
    </a:lnDef>
  </a:objectDefaults>
  <a:extraClrSchemeLst/>
  <a:custClrLst>
    <a:custClr name="Red 187">
      <a:srgbClr val="AD1E2D"/>
    </a:custClr>
    <a:custClr name="Orange 716">
      <a:srgbClr val="ED7700"/>
    </a:custClr>
    <a:custClr name="716 Light">
      <a:srgbClr val="EA9F54"/>
    </a:custClr>
    <a:custClr name="Green 390">
      <a:srgbClr val="7FBA00"/>
    </a:custClr>
    <a:custClr name="BlueGreen 7476">
      <a:srgbClr val="065056"/>
    </a:custClr>
    <a:custClr name="7476 Light">
      <a:srgbClr val="09757D"/>
    </a:custClr>
    <a:custClr name="629 Dark">
      <a:srgbClr val="3A9CB0"/>
    </a:custClr>
    <a:custClr name="Blue 284">
      <a:srgbClr val="6DABE4"/>
    </a:custClr>
    <a:custClr name="Purple 272">
      <a:srgbClr val="7474C1"/>
    </a:custClr>
    <a:custClr name="Purple 269">
      <a:srgbClr val="522D6D"/>
    </a:custClr>
  </a:custClrLst>
  <a:extLst>
    <a:ext uri="{05A4C25C-085E-4340-85A3-A5531E510DB2}">
      <thm15:themeFamily xmlns:thm15="http://schemas.microsoft.com/office/thememl/2012/main" name="Thermo Fisher-template-2015-external-4x3.potx" id="{9F5DC0CB-F1E2-4C70-866B-1D5272A98F35}" vid="{79121FE7-9262-4760-94D6-522FBD9435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17598</TotalTime>
  <Words>3552</Words>
  <Application>Microsoft Office PowerPoint</Application>
  <PresentationFormat>On-screen Show (4:3)</PresentationFormat>
  <Paragraphs>369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 Unicode MS</vt:lpstr>
      <vt:lpstr>MingLiU</vt:lpstr>
      <vt:lpstr>ＭＳ Ｐゴシック</vt:lpstr>
      <vt:lpstr>黑体</vt:lpstr>
      <vt:lpstr>宋体</vt:lpstr>
      <vt:lpstr>Microsoft YaHei</vt:lpstr>
      <vt:lpstr>Arial</vt:lpstr>
      <vt:lpstr>Calibri</vt:lpstr>
      <vt:lpstr>Symbol</vt:lpstr>
      <vt:lpstr>Wingdings</vt:lpstr>
      <vt:lpstr>150729-Corp-4x3</vt:lpstr>
      <vt:lpstr>PowerPoint Presentation</vt:lpstr>
      <vt:lpstr>FDA approved cancer biomarkers </vt:lpstr>
      <vt:lpstr>精准医学PRECISION MEDICINE INITIATIVE (PMI）</vt:lpstr>
      <vt:lpstr>中国的精准医学</vt:lpstr>
      <vt:lpstr>生命组学---助力疾病的预防、诊断和治疗</vt:lpstr>
      <vt:lpstr>蛋白质组学助力精准医学</vt:lpstr>
      <vt:lpstr>蛋白质组学生物标志物研究流程</vt:lpstr>
      <vt:lpstr>血浆样本的复杂性</vt:lpstr>
      <vt:lpstr>血浆biomarker发现：早期心肌损伤相关标志物</vt:lpstr>
      <vt:lpstr>血浆biomarker发现：早期心肌损伤相关标志物</vt:lpstr>
      <vt:lpstr>Minimalistic Proteomics---血浆蛋白质组分析新流程</vt:lpstr>
      <vt:lpstr>Minimalistic Proteomics---唾液蛋白组分析揭示口腔菌群动态</vt:lpstr>
      <vt:lpstr>全新发布：医学中的蛋白质组学应用文集</vt:lpstr>
      <vt:lpstr>蛋白质组学生物标志物研究流程</vt:lpstr>
      <vt:lpstr>大规模验证：临床样本转化为数字样本的DIA定量策略</vt:lpstr>
      <vt:lpstr>DIA应用于尿液生物标志物研究</vt:lpstr>
      <vt:lpstr>PowerPoint Presentation</vt:lpstr>
      <vt:lpstr>蛋白质组学生物标志物研究流程</vt:lpstr>
      <vt:lpstr>蛋白质组学的临床转化面临挑战</vt:lpstr>
      <vt:lpstr>生物标志物验证的周期性</vt:lpstr>
      <vt:lpstr>生物标志物验证的便捷性---基于Orbitrap的PRM定量优势</vt:lpstr>
      <vt:lpstr>PRM临床应用实例</vt:lpstr>
      <vt:lpstr>PRM临床应用实例</vt:lpstr>
      <vt:lpstr>蛋白质组学生物标志物研究三阶段</vt:lpstr>
      <vt:lpstr>FDA释放积极信号</vt:lpstr>
      <vt:lpstr>基于质谱方法的蛋白质/多肽生物标志物LDTs检测项目</vt:lpstr>
      <vt:lpstr>赛默飞质谱生物标志物研究中心（BRIMS）</vt:lpstr>
      <vt:lpstr>国内利好政策</vt:lpstr>
      <vt:lpstr>政策利好，质谱在哪些方面可有所为</vt:lpstr>
      <vt:lpstr>总结</vt:lpstr>
      <vt:lpstr>谢谢关注！</vt:lpstr>
    </vt:vector>
  </TitlesOfParts>
  <Company>Thermo Fisher Scientific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data evaluation sw packages</dc:title>
  <dc:creator>Yue Xuan</dc:creator>
  <cp:lastModifiedBy>Li, Jing</cp:lastModifiedBy>
  <cp:revision>1185</cp:revision>
  <cp:lastPrinted>2016-05-19T08:13:30Z</cp:lastPrinted>
  <dcterms:created xsi:type="dcterms:W3CDTF">2014-04-14T11:24:26Z</dcterms:created>
  <dcterms:modified xsi:type="dcterms:W3CDTF">2016-08-03T07:02:55Z</dcterms:modified>
</cp:coreProperties>
</file>