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5" r:id="rId5"/>
    <p:sldId id="277" r:id="rId6"/>
    <p:sldId id="266" r:id="rId7"/>
    <p:sldId id="275" r:id="rId8"/>
    <p:sldId id="272" r:id="rId9"/>
    <p:sldId id="270" r:id="rId10"/>
    <p:sldId id="261" r:id="rId11"/>
    <p:sldId id="260" r:id="rId12"/>
    <p:sldId id="271" r:id="rId13"/>
    <p:sldId id="262" r:id="rId14"/>
    <p:sldId id="276" r:id="rId15"/>
    <p:sldId id="268" r:id="rId16"/>
    <p:sldId id="263" r:id="rId17"/>
    <p:sldId id="279" r:id="rId18"/>
    <p:sldId id="274" r:id="rId19"/>
    <p:sldId id="273" r:id="rId20"/>
    <p:sldId id="267" r:id="rId21"/>
    <p:sldId id="257" r:id="rId22"/>
    <p:sldId id="269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11555-B29E-4A60-B96C-D5D36AAB0D5C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25AFF-38E0-4B69-A54A-D5EDDEAB5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8B565-ABE8-4B7D-BEA0-82B7035F714B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17043-86C2-4D64-8A7E-D87A1DDCA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17043-86C2-4D64-8A7E-D87A1DDCAB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06993-7DDD-4438-A437-FA515D9C8BCB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06993-7DDD-4438-A437-FA515D9C8BCB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17043-86C2-4D64-8A7E-D87A1DDCAB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06993-7DDD-4438-A437-FA515D9C8BCB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06993-7DDD-4438-A437-FA515D9C8BCB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17043-86C2-4D64-8A7E-D87A1DDCAB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06993-7DDD-4438-A437-FA515D9C8BCB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17043-86C2-4D64-8A7E-D87A1DDCAB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17043-86C2-4D64-8A7E-D87A1DDCAB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17043-86C2-4D64-8A7E-D87A1DDCABE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17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19850-2DC1-45DA-8916-68BDBF1C6E99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17043-86C2-4D64-8A7E-D87A1DDCABE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64E10-CB3A-426C-9EFA-A5B465DEF6C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B9A57-B19E-471B-B21F-1451B38CF94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17043-86C2-4D64-8A7E-D87A1DDCAB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17043-86C2-4D64-8A7E-D87A1DDCAB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17043-86C2-4D64-8A7E-D87A1DDCAB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17043-86C2-4D64-8A7E-D87A1DDCAB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17043-86C2-4D64-8A7E-D87A1DDCAB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17043-86C2-4D64-8A7E-D87A1DDCAB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17043-86C2-4D64-8A7E-D87A1DDCAB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E34-66D3-4BD7-B5FE-97686CE4E81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C612AB-3F5D-49FA-B09C-B63651B5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E34-66D3-4BD7-B5FE-97686CE4E81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12AB-3F5D-49FA-B09C-B63651B5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E34-66D3-4BD7-B5FE-97686CE4E81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12AB-3F5D-49FA-B09C-B63651B5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E34-66D3-4BD7-B5FE-97686CE4E81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C612AB-3F5D-49FA-B09C-B63651B5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E34-66D3-4BD7-B5FE-97686CE4E81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12AB-3F5D-49FA-B09C-B63651B5C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E34-66D3-4BD7-B5FE-97686CE4E81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12AB-3F5D-49FA-B09C-B63651B5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E34-66D3-4BD7-B5FE-97686CE4E81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C612AB-3F5D-49FA-B09C-B63651B5C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E34-66D3-4BD7-B5FE-97686CE4E81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12AB-3F5D-49FA-B09C-B63651B5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E34-66D3-4BD7-B5FE-97686CE4E81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12AB-3F5D-49FA-B09C-B63651B5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E34-66D3-4BD7-B5FE-97686CE4E81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12AB-3F5D-49FA-B09C-B63651B5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E34-66D3-4BD7-B5FE-97686CE4E81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12AB-3F5D-49FA-B09C-B63651B5C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A35E34-66D3-4BD7-B5FE-97686CE4E81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C612AB-3F5D-49FA-B09C-B63651B5C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oogle.com.hk/search?hl=zh-CN&amp;newwindow=1&amp;safe=strict&amp;rlz=1T4DMUS_enUS367US367&amp;sa=X&amp;ei=bp1QUP-KHO2NiAf9o4HICg&amp;ved=0CCAQvwUoAQ&amp;q=Acknowledgments&amp;spell=1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0"/>
            <a:ext cx="7467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Redox Proteomics of Oxidative Stress-Induced Cell Death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2800" dirty="0" smtClean="0"/>
              <a:t>Haiteng Deng</a:t>
            </a:r>
          </a:p>
          <a:p>
            <a:pPr algn="ctr"/>
            <a:r>
              <a:rPr lang="en-US" sz="4400" dirty="0" smtClean="0"/>
              <a:t>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250" t="18750" r="70625" b="72656"/>
          <a:stretch>
            <a:fillRect/>
          </a:stretch>
        </p:blipFill>
        <p:spPr bwMode="auto">
          <a:xfrm>
            <a:off x="152399" y="457200"/>
            <a:ext cx="40524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 l="2500" t="24219" r="35625" b="60937"/>
          <a:stretch>
            <a:fillRect/>
          </a:stretch>
        </p:blipFill>
        <p:spPr bwMode="auto">
          <a:xfrm>
            <a:off x="4267200" y="454120"/>
            <a:ext cx="4648200" cy="89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3"/>
          <a:srcRect l="13236" t="48889" r="27685"/>
          <a:stretch>
            <a:fillRect/>
          </a:stretch>
        </p:blipFill>
        <p:spPr bwMode="auto">
          <a:xfrm>
            <a:off x="4419600" y="1828800"/>
            <a:ext cx="441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Redox Proteomics Analysis of Gossypol-treated Cells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t="64752" r="4126"/>
          <a:stretch>
            <a:fillRect/>
          </a:stretch>
        </p:blipFill>
        <p:spPr bwMode="auto">
          <a:xfrm>
            <a:off x="152400" y="4953000"/>
            <a:ext cx="4208626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905000"/>
            <a:ext cx="4190999" cy="244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2400" y="4419600"/>
            <a:ext cx="411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Leichert et al., PNAS  </a:t>
            </a:r>
            <a:r>
              <a:rPr lang="en-US" b="1" dirty="0" smtClean="0"/>
              <a:t>2008, 105, p8199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2743200"/>
            <a:ext cx="2286000" cy="2743200"/>
          </a:xfrm>
        </p:spPr>
        <p:txBody>
          <a:bodyPr/>
          <a:lstStyle/>
          <a:p>
            <a:r>
              <a:rPr lang="en-US" b="1" dirty="0" smtClean="0"/>
              <a:t>120 unique ICAT-modified peptides with an ion-score of 95% or higher with cICAT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0800" y="2362200"/>
            <a:ext cx="6553200" cy="3352800"/>
          </a:xfrm>
        </p:spPr>
        <p:txBody>
          <a:bodyPr/>
          <a:lstStyle/>
          <a:p>
            <a:r>
              <a:rPr lang="en-US" sz="2800" b="1" dirty="0" smtClean="0"/>
              <a:t>1723 carboxymethylated peptides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Changes of 545 cysteine-containing peptides from 356 proteins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Quantitatio is quite time-consuming</a:t>
            </a:r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Redox Proteomics Analysis of Gossypol-treated Cells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3"/>
          <a:srcRect r="3774" b="13962"/>
          <a:stretch>
            <a:fillRect/>
          </a:stretch>
        </p:blipFill>
        <p:spPr bwMode="auto">
          <a:xfrm>
            <a:off x="1371600" y="1828800"/>
            <a:ext cx="6477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6096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Functional Classification of Differentially Regulated Proteins with PANTHER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09800"/>
            <a:ext cx="3669636" cy="340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09800"/>
            <a:ext cx="3385604" cy="339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381000"/>
            <a:ext cx="88953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Occurring Frequency of Amino Acids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Immediately Before or After the Cysteine Residue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crosis-hsptable.png"/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1676400" y="1291404"/>
            <a:ext cx="5971119" cy="51855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6096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Changes of Redox States of Specific Cysteine Residues </a:t>
            </a:r>
            <a:endParaRPr lang="en-US" sz="2800" b="1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7620000" y="2514600"/>
            <a:ext cx="5334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7620000" y="6172200"/>
            <a:ext cx="5334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7620000" y="5562600"/>
            <a:ext cx="5334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751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3048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Changes of Redox States of HSP60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ministrator 2012-10-14 14 时 48 分.tif"/>
          <p:cNvPicPr>
            <a:picLocks noChangeAspect="1"/>
          </p:cNvPicPr>
          <p:nvPr/>
        </p:nvPicPr>
        <p:blipFill>
          <a:blip r:embed="rId3" cstate="print"/>
          <a:srcRect l="48825" t="5980" r="9184" b="2332"/>
          <a:stretch>
            <a:fillRect/>
          </a:stretch>
        </p:blipFill>
        <p:spPr>
          <a:xfrm>
            <a:off x="2971800" y="1676400"/>
            <a:ext cx="1524000" cy="4572000"/>
          </a:xfrm>
          <a:prstGeom prst="rect">
            <a:avLst/>
          </a:prstGeom>
        </p:spPr>
      </p:pic>
      <p:pic>
        <p:nvPicPr>
          <p:cNvPr id="3" name="Picture 3" descr="E:\Administrator 2012-11-05 00 时 19 分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67" t="5090" r="27913" b="2899"/>
          <a:stretch/>
        </p:blipFill>
        <p:spPr bwMode="auto">
          <a:xfrm>
            <a:off x="5029200" y="1676400"/>
            <a:ext cx="2092412" cy="4571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箭头连接符 4"/>
          <p:cNvCxnSpPr/>
          <p:nvPr/>
        </p:nvCxnSpPr>
        <p:spPr>
          <a:xfrm flipH="1">
            <a:off x="7121612" y="2349046"/>
            <a:ext cx="3876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32678" y="218947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HSP90</a:t>
            </a:r>
            <a:endParaRPr lang="zh-CN" altLang="en-US" dirty="0"/>
          </a:p>
        </p:txBody>
      </p:sp>
      <p:cxnSp>
        <p:nvCxnSpPr>
          <p:cNvPr id="6" name="直接箭头连接符 9"/>
          <p:cNvCxnSpPr/>
          <p:nvPr/>
        </p:nvCxnSpPr>
        <p:spPr>
          <a:xfrm flipH="1">
            <a:off x="7121612" y="2597446"/>
            <a:ext cx="3876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43248" y="24127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HSP70</a:t>
            </a:r>
            <a:endParaRPr lang="zh-CN" altLang="en-US" dirty="0"/>
          </a:p>
        </p:txBody>
      </p:sp>
      <p:cxnSp>
        <p:nvCxnSpPr>
          <p:cNvPr id="8" name="直接箭头连接符 11"/>
          <p:cNvCxnSpPr/>
          <p:nvPr/>
        </p:nvCxnSpPr>
        <p:spPr>
          <a:xfrm flipH="1">
            <a:off x="7121612" y="2785083"/>
            <a:ext cx="3876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43248" y="26379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HSP60</a:t>
            </a:r>
            <a:endParaRPr lang="zh-CN" altLang="en-US" dirty="0"/>
          </a:p>
        </p:txBody>
      </p:sp>
      <p:cxnSp>
        <p:nvCxnSpPr>
          <p:cNvPr id="10" name="直接箭头连接符 2"/>
          <p:cNvCxnSpPr/>
          <p:nvPr/>
        </p:nvCxnSpPr>
        <p:spPr>
          <a:xfrm flipH="1">
            <a:off x="7121612" y="3996184"/>
            <a:ext cx="4216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53818" y="3805424"/>
            <a:ext cx="775872" cy="38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？</a:t>
            </a:r>
            <a:endParaRPr lang="zh-CN" altLang="en-US" dirty="0"/>
          </a:p>
        </p:txBody>
      </p:sp>
      <p:pic>
        <p:nvPicPr>
          <p:cNvPr id="12" name="Picture 11" descr="Administrator 2012-10-14 14 时 48 分.tif"/>
          <p:cNvPicPr>
            <a:picLocks noChangeAspect="1"/>
          </p:cNvPicPr>
          <p:nvPr/>
        </p:nvPicPr>
        <p:blipFill>
          <a:blip r:embed="rId3" cstate="print"/>
          <a:srcRect l="8933" t="5980" r="67972" b="2332"/>
          <a:stretch>
            <a:fillRect/>
          </a:stretch>
        </p:blipFill>
        <p:spPr>
          <a:xfrm>
            <a:off x="2133600" y="1676400"/>
            <a:ext cx="838200" cy="4572000"/>
          </a:xfrm>
          <a:prstGeom prst="rect">
            <a:avLst/>
          </a:prstGeom>
        </p:spPr>
      </p:pic>
      <p:sp>
        <p:nvSpPr>
          <p:cNvPr id="13" name="矩形 8"/>
          <p:cNvSpPr/>
          <p:nvPr/>
        </p:nvSpPr>
        <p:spPr>
          <a:xfrm>
            <a:off x="0" y="3048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/>
              <a:t>Complexes of Flag-tagged HSP60 in </a:t>
            </a:r>
            <a:r>
              <a:rPr lang="en-US" altLang="zh-CN" sz="3200" dirty="0"/>
              <a:t>293T </a:t>
            </a:r>
            <a:r>
              <a:rPr lang="en-US" altLang="zh-CN" sz="3200" dirty="0" smtClean="0"/>
              <a:t>Cells Under Reducing and Non-Reducing Conditions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crosis-hsptable.png"/>
          <p:cNvPicPr>
            <a:picLocks noChangeAspect="1"/>
          </p:cNvPicPr>
          <p:nvPr/>
        </p:nvPicPr>
        <p:blipFill>
          <a:blip r:embed="rId3"/>
          <a:srcRect t="34571" b="50000"/>
          <a:stretch>
            <a:fillRect/>
          </a:stretch>
        </p:blipFill>
        <p:spPr>
          <a:xfrm>
            <a:off x="228600" y="4419600"/>
            <a:ext cx="7677158" cy="20574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7848600" y="5715000"/>
            <a:ext cx="5334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l="37500" t="35938" r="8750" b="32031"/>
          <a:stretch>
            <a:fillRect/>
          </a:stretch>
        </p:blipFill>
        <p:spPr bwMode="auto">
          <a:xfrm>
            <a:off x="1066800" y="457200"/>
            <a:ext cx="655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36576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Dimitrios Anastasiou </a:t>
            </a:r>
            <a:r>
              <a:rPr lang="en-US" i="1" dirty="0" smtClean="0"/>
              <a:t>et al. Science </a:t>
            </a:r>
            <a:r>
              <a:rPr lang="en-US" b="1" i="1" dirty="0" smtClean="0"/>
              <a:t>334, 1278 (2011);</a:t>
            </a:r>
          </a:p>
          <a:p>
            <a:r>
              <a:rPr lang="en-US" i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0000" t="20313" r="28125" b="13281"/>
          <a:stretch>
            <a:fillRect/>
          </a:stretch>
        </p:blipFill>
        <p:spPr bwMode="auto">
          <a:xfrm>
            <a:off x="1905000" y="1143000"/>
            <a:ext cx="5181600" cy="530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71600" y="3810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Effects of ROS on Warburg Effect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2" name="Rectangle 46"/>
          <p:cNvSpPr>
            <a:spLocks noChangeArrowheads="1"/>
          </p:cNvSpPr>
          <p:nvPr/>
        </p:nvSpPr>
        <p:spPr bwMode="auto">
          <a:xfrm>
            <a:off x="439738" y="954088"/>
            <a:ext cx="1947862" cy="430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 dirty="0" smtClean="0">
                <a:solidFill>
                  <a:schemeClr val="tx2"/>
                </a:solidFill>
                <a:latin typeface="Arial" charset="0"/>
              </a:rPr>
              <a:t>Effects of Oxidative Stress on Carcinogenesis and Cancer Treatment</a:t>
            </a:r>
            <a:endParaRPr lang="en-US" sz="3200" dirty="0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533400" y="1447800"/>
            <a:ext cx="8029576" cy="2044700"/>
            <a:chOff x="224" y="864"/>
            <a:chExt cx="5058" cy="1288"/>
          </a:xfrm>
        </p:grpSpPr>
        <p:sp>
          <p:nvSpPr>
            <p:cNvPr id="50180" name="Text Box 4"/>
            <p:cNvSpPr txBox="1">
              <a:spLocks noChangeArrowheads="1"/>
            </p:cNvSpPr>
            <p:nvPr/>
          </p:nvSpPr>
          <p:spPr bwMode="auto">
            <a:xfrm>
              <a:off x="224" y="1266"/>
              <a:ext cx="143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0">
                  <a:latin typeface="Arial" charset="0"/>
                </a:rPr>
                <a:t>Chronic Oxidative Stress</a:t>
              </a:r>
              <a:endParaRPr lang="en-US" b="0"/>
            </a:p>
          </p:txBody>
        </p:sp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478" y="1632"/>
              <a:ext cx="102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 dirty="0">
                  <a:latin typeface="Arial" charset="0"/>
                </a:rPr>
                <a:t>inflammation</a:t>
              </a:r>
            </a:p>
            <a:p>
              <a:r>
                <a:rPr lang="en-US" sz="1600" b="0" dirty="0">
                  <a:latin typeface="Arial" charset="0"/>
                </a:rPr>
                <a:t>genetic disorder</a:t>
              </a:r>
            </a:p>
            <a:p>
              <a:r>
                <a:rPr lang="en-US" sz="1600" b="0" dirty="0">
                  <a:latin typeface="Arial" charset="0"/>
                </a:rPr>
                <a:t>environment</a:t>
              </a:r>
              <a:endParaRPr lang="en-US" b="0" dirty="0"/>
            </a:p>
          </p:txBody>
        </p:sp>
        <p:sp>
          <p:nvSpPr>
            <p:cNvPr id="50182" name="AutoShape 6"/>
            <p:cNvSpPr>
              <a:spLocks noChangeArrowheads="1"/>
            </p:cNvSpPr>
            <p:nvPr/>
          </p:nvSpPr>
          <p:spPr bwMode="auto">
            <a:xfrm>
              <a:off x="416" y="1650"/>
              <a:ext cx="1112" cy="496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4584" y="1266"/>
              <a:ext cx="69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 dirty="0">
                  <a:latin typeface="Arial" charset="0"/>
                </a:rPr>
                <a:t>Tumor</a:t>
              </a:r>
            </a:p>
            <a:p>
              <a:r>
                <a:rPr lang="en-US" sz="1600" b="0" dirty="0" smtClean="0">
                  <a:latin typeface="Arial" charset="0"/>
                </a:rPr>
                <a:t>Formation</a:t>
              </a:r>
              <a:endParaRPr lang="en-US" sz="1600" b="0" dirty="0">
                <a:latin typeface="Arial" charset="0"/>
              </a:endParaRPr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1840" y="1242"/>
              <a:ext cx="1200" cy="236"/>
              <a:chOff x="1840" y="1242"/>
              <a:chExt cx="1200" cy="236"/>
            </a:xfrm>
          </p:grpSpPr>
          <p:sp>
            <p:nvSpPr>
              <p:cNvPr id="50183" name="Text Box 7"/>
              <p:cNvSpPr txBox="1">
                <a:spLocks noChangeArrowheads="1"/>
              </p:cNvSpPr>
              <p:nvPr/>
            </p:nvSpPr>
            <p:spPr bwMode="auto">
              <a:xfrm>
                <a:off x="1840" y="1266"/>
                <a:ext cx="12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>
                    <a:latin typeface="Arial" charset="0"/>
                  </a:rPr>
                  <a:t>Genetic instability</a:t>
                </a:r>
                <a:endParaRPr lang="en-US" b="0"/>
              </a:p>
            </p:txBody>
          </p:sp>
          <p:sp>
            <p:nvSpPr>
              <p:cNvPr id="50185" name="Line 9"/>
              <p:cNvSpPr>
                <a:spLocks noChangeShapeType="1"/>
              </p:cNvSpPr>
              <p:nvPr/>
            </p:nvSpPr>
            <p:spPr bwMode="auto">
              <a:xfrm flipV="1">
                <a:off x="1840" y="1242"/>
                <a:ext cx="0" cy="1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191" name="Line 15"/>
            <p:cNvSpPr>
              <a:spLocks noChangeShapeType="1"/>
            </p:cNvSpPr>
            <p:nvPr/>
          </p:nvSpPr>
          <p:spPr bwMode="auto">
            <a:xfrm>
              <a:off x="2920" y="1370"/>
              <a:ext cx="29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>
              <a:off x="4294" y="1378"/>
              <a:ext cx="29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0" name="Line 14"/>
            <p:cNvSpPr>
              <a:spLocks noChangeShapeType="1"/>
            </p:cNvSpPr>
            <p:nvPr/>
          </p:nvSpPr>
          <p:spPr bwMode="auto">
            <a:xfrm>
              <a:off x="1496" y="1362"/>
              <a:ext cx="29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3230" y="1272"/>
              <a:ext cx="1122" cy="730"/>
              <a:chOff x="3262" y="1272"/>
              <a:chExt cx="1122" cy="730"/>
            </a:xfrm>
          </p:grpSpPr>
          <p:sp>
            <p:nvSpPr>
              <p:cNvPr id="50187" name="Text Box 11"/>
              <p:cNvSpPr txBox="1">
                <a:spLocks noChangeArrowheads="1"/>
              </p:cNvSpPr>
              <p:nvPr/>
            </p:nvSpPr>
            <p:spPr bwMode="auto">
              <a:xfrm>
                <a:off x="3360" y="1469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b="0"/>
              </a:p>
            </p:txBody>
          </p:sp>
          <p:sp>
            <p:nvSpPr>
              <p:cNvPr id="50188" name="Text Box 12"/>
              <p:cNvSpPr txBox="1">
                <a:spLocks noChangeArrowheads="1"/>
              </p:cNvSpPr>
              <p:nvPr/>
            </p:nvSpPr>
            <p:spPr bwMode="auto">
              <a:xfrm>
                <a:off x="3384" y="1790"/>
                <a:ext cx="1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1600" b="0">
                  <a:latin typeface="Arial" charset="0"/>
                </a:endParaRPr>
              </a:p>
            </p:txBody>
          </p:sp>
          <p:sp>
            <p:nvSpPr>
              <p:cNvPr id="50189" name="Line 13"/>
              <p:cNvSpPr>
                <a:spLocks noChangeShapeType="1"/>
              </p:cNvSpPr>
              <p:nvPr/>
            </p:nvSpPr>
            <p:spPr bwMode="auto">
              <a:xfrm rot="10800000" flipV="1">
                <a:off x="3448" y="1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7" name="Text Box 21"/>
              <p:cNvSpPr txBox="1">
                <a:spLocks noChangeArrowheads="1"/>
              </p:cNvSpPr>
              <p:nvPr/>
            </p:nvSpPr>
            <p:spPr bwMode="auto">
              <a:xfrm>
                <a:off x="3262" y="1272"/>
                <a:ext cx="1068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0">
                    <a:latin typeface="Arial" charset="0"/>
                  </a:rPr>
                  <a:t>New phenotypes</a:t>
                </a:r>
              </a:p>
            </p:txBody>
          </p:sp>
          <p:sp>
            <p:nvSpPr>
              <p:cNvPr id="50198" name="Text Box 22"/>
              <p:cNvSpPr txBox="1">
                <a:spLocks noChangeArrowheads="1"/>
              </p:cNvSpPr>
              <p:nvPr/>
            </p:nvSpPr>
            <p:spPr bwMode="auto">
              <a:xfrm>
                <a:off x="3480" y="1478"/>
                <a:ext cx="904" cy="5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0" dirty="0">
                    <a:latin typeface="Arial" charset="0"/>
                  </a:rPr>
                  <a:t>Apoptosis</a:t>
                </a:r>
              </a:p>
              <a:p>
                <a:r>
                  <a:rPr lang="en-US" sz="1600" b="0" dirty="0">
                    <a:latin typeface="Arial" charset="0"/>
                  </a:rPr>
                  <a:t>Growth</a:t>
                </a:r>
              </a:p>
              <a:p>
                <a:r>
                  <a:rPr lang="en-US" sz="1600" b="0" dirty="0">
                    <a:latin typeface="Arial" charset="0"/>
                  </a:rPr>
                  <a:t>Etc.</a:t>
                </a:r>
              </a:p>
            </p:txBody>
          </p:sp>
          <p:sp>
            <p:nvSpPr>
              <p:cNvPr id="50199" name="Line 23"/>
              <p:cNvSpPr>
                <a:spLocks noChangeShapeType="1"/>
              </p:cNvSpPr>
              <p:nvPr/>
            </p:nvSpPr>
            <p:spPr bwMode="auto">
              <a:xfrm flipV="1">
                <a:off x="3448" y="166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200" name="Text Box 24"/>
            <p:cNvSpPr txBox="1">
              <a:spLocks noChangeArrowheads="1"/>
            </p:cNvSpPr>
            <p:nvPr/>
          </p:nvSpPr>
          <p:spPr bwMode="auto">
            <a:xfrm>
              <a:off x="256" y="864"/>
              <a:ext cx="1220" cy="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000" b="0" dirty="0">
                  <a:solidFill>
                    <a:schemeClr val="accent1"/>
                  </a:solidFill>
                  <a:latin typeface="Arial" charset="0"/>
                </a:rPr>
                <a:t>Carcinogenesis</a:t>
              </a:r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533400" y="4114800"/>
            <a:ext cx="2235200" cy="403225"/>
            <a:chOff x="256" y="2503"/>
            <a:chExt cx="1408" cy="254"/>
          </a:xfrm>
        </p:grpSpPr>
        <p:sp>
          <p:nvSpPr>
            <p:cNvPr id="50225" name="Rectangle 49"/>
            <p:cNvSpPr>
              <a:spLocks noChangeArrowheads="1"/>
            </p:cNvSpPr>
            <p:nvPr/>
          </p:nvSpPr>
          <p:spPr bwMode="auto">
            <a:xfrm>
              <a:off x="263" y="2526"/>
              <a:ext cx="1259" cy="231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7" name="Text Box 41"/>
            <p:cNvSpPr txBox="1">
              <a:spLocks noChangeArrowheads="1"/>
            </p:cNvSpPr>
            <p:nvPr/>
          </p:nvSpPr>
          <p:spPr bwMode="auto">
            <a:xfrm>
              <a:off x="256" y="2503"/>
              <a:ext cx="1408" cy="252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Arial" charset="0"/>
                </a:rPr>
                <a:t>Cancer </a:t>
              </a:r>
              <a:r>
                <a:rPr lang="en-US" sz="2000" b="0" dirty="0" smtClean="0">
                  <a:latin typeface="Arial" charset="0"/>
                </a:rPr>
                <a:t>Treatment</a:t>
              </a:r>
              <a:endParaRPr lang="en-US" sz="2000" b="0" dirty="0">
                <a:latin typeface="Arial" charset="0"/>
              </a:endParaRPr>
            </a:p>
          </p:txBody>
        </p:sp>
      </p:grp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942975" y="4378325"/>
            <a:ext cx="1301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latin typeface="Arial" charset="0"/>
              </a:rPr>
              <a:t/>
            </a:r>
            <a:br>
              <a:rPr lang="en-US" sz="1600" b="0" dirty="0">
                <a:latin typeface="Arial" charset="0"/>
              </a:rPr>
            </a:br>
            <a:r>
              <a:rPr lang="en-US" sz="1600" b="0" dirty="0">
                <a:latin typeface="Arial" charset="0"/>
              </a:rPr>
              <a:t>ROS-based </a:t>
            </a:r>
          </a:p>
          <a:p>
            <a:pPr algn="ctr"/>
            <a:r>
              <a:rPr lang="en-US" sz="1600" b="0" dirty="0">
                <a:latin typeface="Arial" charset="0"/>
              </a:rPr>
              <a:t>Therapy</a:t>
            </a:r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 rot="-21600000">
            <a:off x="2225675" y="4902200"/>
            <a:ext cx="3810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10" name="Text Box 34"/>
          <p:cNvSpPr txBox="1">
            <a:spLocks noChangeArrowheads="1"/>
          </p:cNvSpPr>
          <p:nvPr/>
        </p:nvSpPr>
        <p:spPr bwMode="auto">
          <a:xfrm>
            <a:off x="2743200" y="4648200"/>
            <a:ext cx="19812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dirty="0" smtClean="0">
                <a:latin typeface="Arial" charset="0"/>
              </a:rPr>
              <a:t>Induced apoptosis </a:t>
            </a:r>
          </a:p>
          <a:p>
            <a:r>
              <a:rPr lang="en-US" sz="1600" b="0" dirty="0" smtClean="0">
                <a:latin typeface="Arial" charset="0"/>
              </a:rPr>
              <a:t>or Necrosis</a:t>
            </a:r>
            <a:endParaRPr lang="en-US" sz="1600" b="0" dirty="0">
              <a:latin typeface="Arial" charset="0"/>
            </a:endParaRPr>
          </a:p>
        </p:txBody>
      </p: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5334000" y="4114800"/>
            <a:ext cx="120967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dirty="0">
                <a:latin typeface="Arial" charset="0"/>
              </a:rPr>
              <a:t>Tumor</a:t>
            </a:r>
          </a:p>
          <a:p>
            <a:r>
              <a:rPr lang="en-US" sz="1600" b="0" dirty="0">
                <a:latin typeface="Arial" charset="0"/>
              </a:rPr>
              <a:t>Regression</a:t>
            </a:r>
          </a:p>
        </p:txBody>
      </p: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5346700" y="5073650"/>
            <a:ext cx="1426994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dirty="0" smtClean="0">
                <a:latin typeface="Arial" charset="0"/>
              </a:rPr>
              <a:t>Oxidative </a:t>
            </a:r>
          </a:p>
          <a:p>
            <a:r>
              <a:rPr lang="en-US" sz="1600" b="0" dirty="0" smtClean="0">
                <a:latin typeface="Arial" charset="0"/>
              </a:rPr>
              <a:t>resistant cells</a:t>
            </a:r>
            <a:endParaRPr lang="en-US" sz="1600" b="0" dirty="0">
              <a:latin typeface="Arial" charset="0"/>
            </a:endParaRPr>
          </a:p>
        </p:txBody>
      </p: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4464050" y="4306888"/>
            <a:ext cx="546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latin typeface="Arial" charset="0"/>
              </a:rPr>
              <a:t>NO</a:t>
            </a:r>
          </a:p>
        </p:txBody>
      </p:sp>
      <p:sp>
        <p:nvSpPr>
          <p:cNvPr id="50216" name="Text Box 40"/>
          <p:cNvSpPr txBox="1">
            <a:spLocks noChangeArrowheads="1"/>
          </p:cNvSpPr>
          <p:nvPr/>
        </p:nvSpPr>
        <p:spPr bwMode="auto">
          <a:xfrm>
            <a:off x="4413250" y="5108575"/>
            <a:ext cx="6477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latin typeface="Arial" charset="0"/>
              </a:rPr>
              <a:t>YES</a:t>
            </a:r>
          </a:p>
        </p:txBody>
      </p:sp>
      <p:sp>
        <p:nvSpPr>
          <p:cNvPr id="50218" name="Line 42"/>
          <p:cNvSpPr>
            <a:spLocks noChangeShapeType="1"/>
          </p:cNvSpPr>
          <p:nvPr/>
        </p:nvSpPr>
        <p:spPr bwMode="auto">
          <a:xfrm rot="3895627" flipV="1">
            <a:off x="4670426" y="4959350"/>
            <a:ext cx="596900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27" name="Line 51"/>
          <p:cNvSpPr>
            <a:spLocks noChangeShapeType="1"/>
          </p:cNvSpPr>
          <p:nvPr/>
        </p:nvSpPr>
        <p:spPr bwMode="auto">
          <a:xfrm rot="-3895627">
            <a:off x="4670426" y="4400550"/>
            <a:ext cx="596900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6" name="Group 9"/>
          <p:cNvGrpSpPr>
            <a:grpSpLocks/>
          </p:cNvGrpSpPr>
          <p:nvPr/>
        </p:nvGrpSpPr>
        <p:grpSpPr bwMode="auto">
          <a:xfrm>
            <a:off x="5969000" y="3505200"/>
            <a:ext cx="3175000" cy="2730500"/>
            <a:chOff x="568" y="944"/>
            <a:chExt cx="2000" cy="1720"/>
          </a:xfrm>
        </p:grpSpPr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568" y="944"/>
              <a:ext cx="20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0000FF"/>
                  </a:solidFill>
                  <a:latin typeface="Arial" charset="0"/>
                </a:rPr>
                <a:t>Anti-Cancer Agents</a:t>
              </a: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936" y="1280"/>
              <a:ext cx="1535" cy="0"/>
            </a:xfrm>
            <a:prstGeom prst="line">
              <a:avLst/>
            </a:prstGeom>
            <a:noFill/>
            <a:ln w="38100">
              <a:solidFill>
                <a:srgbClr val="FF0F0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1080" y="1280"/>
              <a:ext cx="1252" cy="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Aft>
                  <a:spcPct val="10000"/>
                </a:spcAft>
              </a:pPr>
              <a:r>
                <a:rPr lang="en-US" sz="1800" b="0" dirty="0">
                  <a:latin typeface="Arial" charset="0"/>
                </a:rPr>
                <a:t>Doxorubicin</a:t>
              </a:r>
            </a:p>
            <a:p>
              <a:pPr>
                <a:spcAft>
                  <a:spcPct val="10000"/>
                </a:spcAft>
              </a:pPr>
              <a:r>
                <a:rPr lang="en-US" sz="1800" b="0" dirty="0">
                  <a:latin typeface="Arial" charset="0"/>
                </a:rPr>
                <a:t>Daunorubicin</a:t>
              </a:r>
            </a:p>
            <a:p>
              <a:pPr>
                <a:spcAft>
                  <a:spcPct val="10000"/>
                </a:spcAft>
              </a:pPr>
              <a:r>
                <a:rPr lang="en-US" sz="1800" b="0" dirty="0">
                  <a:latin typeface="Arial" charset="0"/>
                </a:rPr>
                <a:t>Mitomycin C</a:t>
              </a:r>
            </a:p>
            <a:p>
              <a:pPr>
                <a:spcAft>
                  <a:spcPct val="10000"/>
                </a:spcAft>
              </a:pPr>
              <a:r>
                <a:rPr lang="en-US" sz="1800" b="0" dirty="0">
                  <a:latin typeface="Arial" charset="0"/>
                </a:rPr>
                <a:t>Etoposide</a:t>
              </a:r>
            </a:p>
            <a:p>
              <a:pPr>
                <a:spcAft>
                  <a:spcPct val="10000"/>
                </a:spcAft>
              </a:pPr>
              <a:r>
                <a:rPr lang="en-US" sz="1800" b="0" dirty="0">
                  <a:latin typeface="Arial" charset="0"/>
                </a:rPr>
                <a:t>Cisplatin</a:t>
              </a:r>
            </a:p>
            <a:p>
              <a:pPr>
                <a:spcAft>
                  <a:spcPct val="10000"/>
                </a:spcAft>
              </a:pPr>
              <a:r>
                <a:rPr lang="en-US" sz="1800" b="0" dirty="0">
                  <a:latin typeface="Arial" charset="0"/>
                </a:rPr>
                <a:t>Arsenic trioxide</a:t>
              </a:r>
            </a:p>
            <a:p>
              <a:pPr>
                <a:spcAft>
                  <a:spcPct val="10000"/>
                </a:spcAft>
              </a:pPr>
              <a:r>
                <a:rPr lang="en-US" sz="1800" b="0" dirty="0">
                  <a:latin typeface="Arial" charset="0"/>
                </a:rPr>
                <a:t>Ionizing </a:t>
              </a:r>
              <a:r>
                <a:rPr lang="en-US" sz="1800" b="0" dirty="0" smtClean="0">
                  <a:latin typeface="Arial" charset="0"/>
                </a:rPr>
                <a:t>radiation</a:t>
              </a:r>
              <a:endParaRPr lang="en-US" sz="1800" b="0" dirty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HT DENG\My Documents\My Pictures\necros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4519058" cy="3581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6096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Challenges in Redox Biology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4724400" y="1828800"/>
            <a:ext cx="426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ROS Production and      Localization 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Signal Transduction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Characterization of Low Abundance Regulatory Proteins</a:t>
            </a:r>
            <a:endParaRPr lang="en-US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 flipH="1">
            <a:off x="1906588" y="3478213"/>
            <a:ext cx="1884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Arial" pitchFamily="34" charset="0"/>
              </a:rPr>
              <a:t>Pr-Cys-SH</a:t>
            </a:r>
            <a:endParaRPr lang="en-US" sz="3200" b="1" dirty="0">
              <a:solidFill>
                <a:srgbClr val="FF66FF"/>
              </a:solidFill>
              <a:latin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 flipH="1">
            <a:off x="2251075" y="4164013"/>
            <a:ext cx="2160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Arial" pitchFamily="34" charset="0"/>
              </a:rPr>
              <a:t>Pr-Cys-SOH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 flipH="1">
            <a:off x="6557963" y="3894138"/>
            <a:ext cx="2295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Arial" pitchFamily="34" charset="0"/>
              </a:rPr>
              <a:t>Pr-Cys-SO</a:t>
            </a:r>
            <a:r>
              <a:rPr lang="en-US" sz="2800" baseline="-25000" dirty="0">
                <a:latin typeface="Arial" pitchFamily="34" charset="0"/>
              </a:rPr>
              <a:t>2</a:t>
            </a:r>
            <a:r>
              <a:rPr lang="en-US" sz="2800" dirty="0">
                <a:latin typeface="Arial" pitchFamily="34" charset="0"/>
              </a:rPr>
              <a:t>H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flipH="1">
            <a:off x="6554788" y="3443288"/>
            <a:ext cx="2295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Arial" pitchFamily="34" charset="0"/>
              </a:rPr>
              <a:t>Pr-Cys-SO</a:t>
            </a:r>
            <a:r>
              <a:rPr lang="en-US" sz="2800" baseline="-25000">
                <a:latin typeface="Arial" pitchFamily="34" charset="0"/>
              </a:rPr>
              <a:t>3</a:t>
            </a:r>
            <a:r>
              <a:rPr lang="en-US" sz="2800">
                <a:latin typeface="Arial" pitchFamily="34" charset="0"/>
              </a:rPr>
              <a:t>H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 flipH="1">
            <a:off x="4573588" y="4495800"/>
            <a:ext cx="2259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Arial" pitchFamily="34" charset="0"/>
              </a:rPr>
              <a:t>Pr-Cys-S-SG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 rot="574034">
            <a:off x="3175" y="4656138"/>
            <a:ext cx="9369425" cy="1820862"/>
          </a:xfrm>
          <a:prstGeom prst="curvedUpArrow">
            <a:avLst>
              <a:gd name="adj1" fmla="val 102912"/>
              <a:gd name="adj2" fmla="val 205824"/>
              <a:gd name="adj3" fmla="val 40736"/>
            </a:avLst>
          </a:prstGeom>
          <a:gradFill rotWithShape="0">
            <a:gsLst>
              <a:gs pos="0">
                <a:srgbClr val="00CC00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448425" y="5722938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latin typeface="Arial" pitchFamily="34" charset="0"/>
              </a:rPr>
              <a:t>ROS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6423025" y="5746750"/>
            <a:ext cx="0" cy="658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 flipH="1">
            <a:off x="2514600" y="4967288"/>
            <a:ext cx="2160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Arial" pitchFamily="34" charset="0"/>
              </a:rPr>
              <a:t>Pr-Cys-SNO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60375" y="381000"/>
            <a:ext cx="83677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214,000 Cysteine Residues in Human Proteome with Different Oxidations</a:t>
            </a:r>
            <a:endParaRPr lang="en-US" sz="3600" b="1" u="sng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6375" y="1790700"/>
            <a:ext cx="246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009900"/>
                </a:solidFill>
              </a:rPr>
              <a:t>Physiological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556375" y="1760538"/>
            <a:ext cx="2327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3300"/>
                </a:solidFill>
              </a:rPr>
              <a:t>Pathological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33400" y="2479675"/>
            <a:ext cx="1692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Arial" pitchFamily="34" charset="0"/>
              </a:rPr>
              <a:t>Reversible Signaling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842125" y="2479675"/>
            <a:ext cx="1768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Arial" pitchFamily="34" charset="0"/>
              </a:rPr>
              <a:t>Irreversible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CEBF5-F8E2-4606-AD89-E0958CF6F7F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2819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Tang, Haiping</a:t>
            </a:r>
          </a:p>
          <a:p>
            <a:r>
              <a:rPr lang="en-US" sz="2800" b="1" dirty="0" smtClean="0"/>
              <a:t>Chen, Yuling</a:t>
            </a:r>
          </a:p>
          <a:p>
            <a:r>
              <a:rPr lang="en-US" sz="2800" b="1" dirty="0" smtClean="0"/>
              <a:t>Wang, Jia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33528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Miao Di</a:t>
            </a:r>
          </a:p>
          <a:p>
            <a:r>
              <a:rPr lang="en-US" sz="2400" b="1" dirty="0" smtClean="0"/>
              <a:t>Liu, Jieyuan</a:t>
            </a:r>
          </a:p>
          <a:p>
            <a:r>
              <a:rPr lang="en-US" sz="2400" b="1" dirty="0" smtClean="0"/>
              <a:t>Gao, Yan</a:t>
            </a:r>
          </a:p>
          <a:p>
            <a:r>
              <a:rPr lang="en-US" sz="2400" b="1" dirty="0" smtClean="0"/>
              <a:t>Xie, Yuping</a:t>
            </a:r>
          </a:p>
          <a:p>
            <a:r>
              <a:rPr lang="en-US" sz="2400" b="1" dirty="0" smtClean="0"/>
              <a:t>Zou, Haijie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/>
          <a:srcRect l="1250" t="18750" r="70625" b="72656"/>
          <a:stretch>
            <a:fillRect/>
          </a:stretch>
        </p:blipFill>
        <p:spPr bwMode="auto">
          <a:xfrm>
            <a:off x="381000" y="19812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/>
          <a:srcRect l="2500" t="24219" r="35625" b="60937"/>
          <a:stretch>
            <a:fillRect/>
          </a:stretch>
        </p:blipFill>
        <p:spPr bwMode="auto">
          <a:xfrm>
            <a:off x="4267200" y="1981200"/>
            <a:ext cx="4367458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14600" y="609600"/>
            <a:ext cx="4538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hlinkClick r:id="rId5" action="ppaction://hlinkfile"/>
              </a:rPr>
              <a:t>Acknowledgments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5027613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4"/>
          <a:srcRect l="45833" t="5556" r="1667" b="4444"/>
          <a:stretch>
            <a:fillRect/>
          </a:stretch>
        </p:blipFill>
        <p:spPr bwMode="auto">
          <a:xfrm>
            <a:off x="6096000" y="990600"/>
            <a:ext cx="242993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553200" y="6019800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Azacitidine</a:t>
            </a:r>
            <a:endParaRPr lang="en-US" dirty="0"/>
          </a:p>
        </p:txBody>
      </p:sp>
      <p:pic>
        <p:nvPicPr>
          <p:cNvPr id="8" name="Picture 7" descr="320px-Azacitidine_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267200"/>
            <a:ext cx="1619195" cy="17659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22500" t="29688" r="19375" b="27344"/>
          <a:stretch>
            <a:fillRect/>
          </a:stretch>
        </p:blipFill>
        <p:spPr bwMode="auto">
          <a:xfrm>
            <a:off x="304800" y="3200400"/>
            <a:ext cx="5457305" cy="32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5486400" y="2057400"/>
            <a:ext cx="304800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5867400" y="5334000"/>
            <a:ext cx="3810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Action  Mechansims of Two Drugs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19400" y="2286000"/>
            <a:ext cx="2514600" cy="3581400"/>
            <a:chOff x="4495800" y="2133600"/>
            <a:chExt cx="2596093" cy="3594589"/>
          </a:xfrm>
        </p:grpSpPr>
        <p:pic>
          <p:nvPicPr>
            <p:cNvPr id="1026" name="Picture 2" descr="Administrator 2012-06-03 01 时 09 分"/>
            <p:cNvPicPr>
              <a:picLocks noChangeAspect="1" noChangeArrowheads="1"/>
            </p:cNvPicPr>
            <p:nvPr/>
          </p:nvPicPr>
          <p:blipFill>
            <a:blip r:embed="rId3" cstate="print"/>
            <a:srcRect l="39540" t="16565" r="31123" b="25134"/>
            <a:stretch>
              <a:fillRect/>
            </a:stretch>
          </p:blipFill>
          <p:spPr bwMode="auto">
            <a:xfrm>
              <a:off x="4495801" y="2133600"/>
              <a:ext cx="2596092" cy="359458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4495800" y="5334000"/>
              <a:ext cx="385763" cy="36036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SimSun" pitchFamily="2" charset="-122"/>
                </a:rPr>
                <a:t>(c)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047999" y="5486399"/>
            <a:ext cx="790575" cy="381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SimSun" pitchFamily="2" charset="-122"/>
              </a:rPr>
              <a:t>Marker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190999" y="5486399"/>
            <a:ext cx="1119187" cy="34289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SimSun" pitchFamily="2" charset="-122"/>
              </a:rPr>
              <a:t>Azacytidine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657599" y="2285999"/>
            <a:ext cx="723900" cy="342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SimSun" pitchFamily="2" charset="-122"/>
              </a:rPr>
              <a:t>Control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3399" y="4038599"/>
            <a:ext cx="2057401" cy="1847850"/>
            <a:chOff x="685799" y="4038600"/>
            <a:chExt cx="2238005" cy="192405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4038600"/>
              <a:ext cx="2238004" cy="186699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685799" y="5562600"/>
              <a:ext cx="446088" cy="4000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SimSun" pitchFamily="2" charset="-122"/>
                </a:rPr>
                <a:t>(b)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399" y="2285999"/>
            <a:ext cx="2057401" cy="1600200"/>
            <a:chOff x="685799" y="1981200"/>
            <a:chExt cx="2210929" cy="16764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1981200"/>
              <a:ext cx="2210928" cy="163988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685799" y="3200400"/>
              <a:ext cx="417513" cy="4572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SimSun" pitchFamily="2" charset="-122"/>
                </a:rPr>
                <a:t>(a)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Azacytidine/Gossypol Induced Cell Type-Specific Cell Death: Apoptosis, Necrosis and Autophagy </a:t>
            </a:r>
            <a:endParaRPr lang="en-US" sz="3200" dirty="0"/>
          </a:p>
        </p:txBody>
      </p:sp>
      <p:pic>
        <p:nvPicPr>
          <p:cNvPr id="15" name="Picture 14" descr="Figure 1.JPG"/>
          <p:cNvPicPr>
            <a:picLocks noChangeAspect="1"/>
          </p:cNvPicPr>
          <p:nvPr/>
        </p:nvPicPr>
        <p:blipFill>
          <a:blip r:embed="rId6"/>
          <a:srcRect l="7037" t="6667" r="47037" b="64444"/>
          <a:stretch>
            <a:fillRect/>
          </a:stretch>
        </p:blipFill>
        <p:spPr>
          <a:xfrm>
            <a:off x="5486400" y="3200400"/>
            <a:ext cx="3209193" cy="26915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86400" y="2286000"/>
            <a:ext cx="3328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Percentage of apoptosis-related </a:t>
            </a:r>
          </a:p>
          <a:p>
            <a:r>
              <a:rPr lang="en-US" dirty="0" smtClean="0"/>
              <a:t>cell death by FACS analsis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_P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76400"/>
            <a:ext cx="2364987" cy="4276344"/>
          </a:xfrm>
          <a:prstGeom prst="rect">
            <a:avLst/>
          </a:prstGeom>
        </p:spPr>
      </p:pic>
      <p:pic>
        <p:nvPicPr>
          <p:cNvPr id="3" name="Picture 2" descr="Figure 3-P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676400"/>
            <a:ext cx="4175760" cy="43807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1295400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Human Albumin Y—I—C—</a:t>
            </a:r>
            <a:r>
              <a:rPr lang="en-US" sz="1200" b="1" dirty="0" smtClean="0">
                <a:solidFill>
                  <a:srgbClr val="FF0000"/>
                </a:solidFill>
              </a:rPr>
              <a:t>E</a:t>
            </a:r>
            <a:r>
              <a:rPr lang="en-US" sz="1200" b="1" dirty="0" smtClean="0"/>
              <a:t>—N—Q—D—</a:t>
            </a:r>
            <a:r>
              <a:rPr lang="en-US" sz="1200" b="1" dirty="0" smtClean="0">
                <a:solidFill>
                  <a:srgbClr val="FF0000"/>
                </a:solidFill>
              </a:rPr>
              <a:t>S</a:t>
            </a:r>
            <a:r>
              <a:rPr lang="en-US" sz="1200" b="1" dirty="0" smtClean="0"/>
              <a:t>—I—S—S--K</a:t>
            </a:r>
            <a:endParaRPr lang="en-US" sz="1200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Azacytidine Induced Changes of Protein Expressions </a:t>
            </a:r>
            <a:endParaRPr lang="en-US" sz="3200" dirty="0"/>
          </a:p>
        </p:txBody>
      </p:sp>
      <p:pic>
        <p:nvPicPr>
          <p:cNvPr id="6" name="Picture 5" descr="Supplementary Figure 2_P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058" y="1524000"/>
            <a:ext cx="2192542" cy="45201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 6_P1.jpg"/>
          <p:cNvPicPr>
            <a:picLocks noChangeAspect="1"/>
          </p:cNvPicPr>
          <p:nvPr/>
        </p:nvPicPr>
        <p:blipFill>
          <a:blip r:embed="rId3"/>
          <a:srcRect t="59524"/>
          <a:stretch>
            <a:fillRect/>
          </a:stretch>
        </p:blipFill>
        <p:spPr>
          <a:xfrm>
            <a:off x="4648200" y="2209800"/>
            <a:ext cx="3962399" cy="3200400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Azacytidine/Gossypol/H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Induced Similar Changes of Protein Expressions </a:t>
            </a:r>
            <a:endParaRPr lang="en-US" sz="3200" dirty="0"/>
          </a:p>
        </p:txBody>
      </p:sp>
      <p:pic>
        <p:nvPicPr>
          <p:cNvPr id="11" name="Picture 10" descr="Figure 5_P1.jpg"/>
          <p:cNvPicPr>
            <a:picLocks noChangeAspect="1"/>
          </p:cNvPicPr>
          <p:nvPr/>
        </p:nvPicPr>
        <p:blipFill>
          <a:blip r:embed="rId4"/>
          <a:srcRect r="28524"/>
          <a:stretch>
            <a:fillRect/>
          </a:stretch>
        </p:blipFill>
        <p:spPr>
          <a:xfrm>
            <a:off x="685800" y="2209800"/>
            <a:ext cx="3581400" cy="32125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0994" y="2286000"/>
            <a:ext cx="389126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762000" y="2286000"/>
            <a:ext cx="3200400" cy="2971800"/>
            <a:chOff x="995756" y="2477654"/>
            <a:chExt cx="2770701" cy="2362201"/>
          </a:xfrm>
        </p:grpSpPr>
        <p:pic>
          <p:nvPicPr>
            <p:cNvPr id="4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 r="9581"/>
            <a:stretch>
              <a:fillRect/>
            </a:stretch>
          </p:blipFill>
          <p:spPr bwMode="auto">
            <a:xfrm>
              <a:off x="1066800" y="2477655"/>
              <a:ext cx="2699657" cy="23622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1137844" y="2477654"/>
              <a:ext cx="10715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Candara" pitchFamily="34" charset="0"/>
                  <a:ea typeface="华文楷体"/>
                </a:rPr>
                <a:t>Control</a:t>
              </a:r>
              <a:endParaRPr lang="zh-CN" altLang="en-US" sz="1600" dirty="0">
                <a:solidFill>
                  <a:schemeClr val="bg1"/>
                </a:solidFill>
                <a:latin typeface="Candara" pitchFamily="34" charset="0"/>
                <a:ea typeface="华文楷体"/>
              </a:endParaRPr>
            </a:p>
          </p:txBody>
        </p: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995756" y="4481945"/>
              <a:ext cx="21139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Candara" pitchFamily="34" charset="0"/>
                  <a:ea typeface="华文楷体"/>
                </a:rPr>
                <a:t>Gossypol treated</a:t>
              </a:r>
              <a:endParaRPr lang="zh-CN" altLang="en-US" sz="1600" dirty="0">
                <a:solidFill>
                  <a:schemeClr val="bg1"/>
                </a:solidFill>
                <a:latin typeface="Candara" pitchFamily="34" charset="0"/>
                <a:ea typeface="华文楷体"/>
              </a:endParaRPr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Detection of Reactive Oxygen Species by Fluorescein Labeling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6250" t="26563" r="8125" b="14844"/>
          <a:stretch>
            <a:fillRect/>
          </a:stretch>
        </p:blipFill>
        <p:spPr bwMode="auto">
          <a:xfrm>
            <a:off x="1295400" y="1219200"/>
            <a:ext cx="6248400" cy="44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60198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Trachootham et al., </a:t>
            </a:r>
            <a:r>
              <a:rPr lang="en-US" dirty="0" smtClean="0"/>
              <a:t>Naturee Review  </a:t>
            </a:r>
            <a:r>
              <a:rPr lang="en-US" b="1" dirty="0" smtClean="0"/>
              <a:t>Drug Discovery 8 (2009) 579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Effects of ROS on Cellular Processes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/>
          <a:srcRect b="51111"/>
          <a:stretch>
            <a:fillRect/>
          </a:stretch>
        </p:blipFill>
        <p:spPr bwMode="auto">
          <a:xfrm>
            <a:off x="762000" y="1828800"/>
            <a:ext cx="7537450" cy="433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Metabolomics Analysis of Gossypol-treated Ovarian Cancer Cells</a:t>
            </a:r>
            <a:endParaRPr lang="en-US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wrap="square">
        <a:spAutoFit/>
      </a:bodyPr>
      <a:lstStyle>
        <a:defPPr algn="ctr">
          <a:spcBef>
            <a:spcPct val="50000"/>
          </a:spcBef>
          <a:defRPr sz="32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677</TotalTime>
  <Words>363</Words>
  <Application>Microsoft Office PowerPoint</Application>
  <PresentationFormat>On-screen Show (4:3)</PresentationFormat>
  <Paragraphs>128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 DENG</dc:creator>
  <cp:lastModifiedBy>HT DENG</cp:lastModifiedBy>
  <cp:revision>12</cp:revision>
  <dcterms:created xsi:type="dcterms:W3CDTF">2012-11-11T13:09:27Z</dcterms:created>
  <dcterms:modified xsi:type="dcterms:W3CDTF">2012-11-14T15:18:09Z</dcterms:modified>
</cp:coreProperties>
</file>