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88" r:id="rId1"/>
  </p:sldMasterIdLst>
  <p:notesMasterIdLst>
    <p:notesMasterId r:id="rId26"/>
  </p:notesMasterIdLst>
  <p:handoutMasterIdLst>
    <p:handoutMasterId r:id="rId27"/>
  </p:handoutMasterIdLst>
  <p:sldIdLst>
    <p:sldId id="963" r:id="rId2"/>
    <p:sldId id="964" r:id="rId3"/>
    <p:sldId id="910" r:id="rId4"/>
    <p:sldId id="911" r:id="rId5"/>
    <p:sldId id="978" r:id="rId6"/>
    <p:sldId id="979" r:id="rId7"/>
    <p:sldId id="954" r:id="rId8"/>
    <p:sldId id="986" r:id="rId9"/>
    <p:sldId id="987" r:id="rId10"/>
    <p:sldId id="988" r:id="rId11"/>
    <p:sldId id="989" r:id="rId12"/>
    <p:sldId id="990" r:id="rId13"/>
    <p:sldId id="950" r:id="rId14"/>
    <p:sldId id="946" r:id="rId15"/>
    <p:sldId id="947" r:id="rId16"/>
    <p:sldId id="1006" r:id="rId17"/>
    <p:sldId id="1014" r:id="rId18"/>
    <p:sldId id="1008" r:id="rId19"/>
    <p:sldId id="1009" r:id="rId20"/>
    <p:sldId id="1010" r:id="rId21"/>
    <p:sldId id="1011" r:id="rId22"/>
    <p:sldId id="1012" r:id="rId23"/>
    <p:sldId id="1016" r:id="rId24"/>
    <p:sldId id="903" r:id="rId25"/>
  </p:sldIdLst>
  <p:sldSz cx="9144000" cy="6858000" type="screen4x3"/>
  <p:notesSz cx="6858000" cy="9199563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b="1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b="1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b="1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b="1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CAFE3"/>
    <a:srgbClr val="FFFF66"/>
    <a:srgbClr val="1074FF"/>
    <a:srgbClr val="FE0200"/>
    <a:srgbClr val="00FF00"/>
    <a:srgbClr val="FF8000"/>
    <a:srgbClr val="283B9C"/>
    <a:srgbClr val="145923"/>
    <a:srgbClr val="E01520"/>
    <a:srgbClr val="5F43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9" d="100"/>
          <a:sy n="129" d="100"/>
        </p:scale>
        <p:origin x="-160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0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charset="0"/>
                <a:ea typeface="宋体" pitchFamily="2" charset="-128"/>
                <a:cs typeface="宋体" pitchFamily="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0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739F0E1D-1A47-324E-8086-456D17B538DA}" type="datetime1">
              <a:rPr lang="en-US"/>
              <a:pPr>
                <a:defRPr/>
              </a:pPr>
              <a:t>11/13/12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37600"/>
            <a:ext cx="2971800" cy="4603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charset="0"/>
                <a:ea typeface="宋体" pitchFamily="2" charset="-128"/>
                <a:cs typeface="宋体" pitchFamily="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737600"/>
            <a:ext cx="2971800" cy="4603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BA180E9E-4262-C444-A07E-B43CD20DAF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934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charset="0"/>
                <a:ea typeface="宋体" pitchFamily="2" charset="-128"/>
                <a:cs typeface="宋体" pitchFamily="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charset="0"/>
                <a:ea typeface="宋体" pitchFamily="2" charset="-128"/>
                <a:cs typeface="宋体" pitchFamily="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1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63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charset="0"/>
                <a:ea typeface="宋体" pitchFamily="2" charset="-128"/>
                <a:cs typeface="宋体" pitchFamily="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1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763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81692606-D77E-6F4D-8F9B-68D593B9C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398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宋体" pitchFamily="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8"/>
        <a:cs typeface="宋体" pitchFamily="2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8"/>
        <a:cs typeface="宋体" pitchFamily="2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8"/>
        <a:cs typeface="宋体" pitchFamily="2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8"/>
        <a:cs typeface="宋体" pitchFamily="2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298903BE-E97B-B841-B58C-5BFD9A58E8A2}" type="slidenum">
              <a:rPr lang="en-US" sz="1200"/>
              <a:pPr eaLnBrk="1" hangingPunct="1"/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36C5C36D-AB1D-AB47-94DA-31832ACF8F34}" type="slidenum">
              <a:rPr lang="en-US" sz="1200">
                <a:cs typeface="宋体" charset="0"/>
              </a:rPr>
              <a:pPr eaLnBrk="1" hangingPunct="1"/>
              <a:t>16</a:t>
            </a:fld>
            <a:endParaRPr lang="en-US" sz="1200">
              <a:cs typeface="宋体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buFontTx/>
              <a:buAutoNum type="arabicPeriod"/>
            </a:pPr>
            <a:r>
              <a:rPr lang="en-US"/>
              <a:t>Differential genes tend to cluster on the network</a:t>
            </a:r>
          </a:p>
          <a:p>
            <a:pPr marL="228600" indent="-228600">
              <a:buFontTx/>
              <a:buAutoNum type="arabicPeriod"/>
            </a:pPr>
            <a:r>
              <a:rPr lang="en-US"/>
              <a:t>Similar patterns observed in the Vandy and PNNL results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2184282F-DAC3-B047-B5B2-70BA213BF36B}" type="slidenum">
              <a:rPr lang="en-US" sz="1200">
                <a:cs typeface="宋体" charset="0"/>
              </a:rPr>
              <a:pPr eaLnBrk="1" hangingPunct="1"/>
              <a:t>17</a:t>
            </a:fld>
            <a:endParaRPr lang="en-US" sz="1200">
              <a:cs typeface="宋体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Low level of overlap at individual gene/protein level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AF0CBA4D-64E2-DE40-A6D9-44AD6A64AE4C}" type="slidenum">
              <a:rPr lang="en-US" sz="1200">
                <a:cs typeface="宋体" charset="0"/>
              </a:rPr>
              <a:pPr eaLnBrk="1" hangingPunct="1"/>
              <a:t>18</a:t>
            </a:fld>
            <a:endParaRPr lang="en-US" sz="1200">
              <a:cs typeface="宋体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Increased overlap at the module level.</a:t>
            </a:r>
          </a:p>
          <a:p>
            <a:r>
              <a:rPr lang="en-US"/>
              <a:t>Three out of the four microarray modules were found by proteomics</a:t>
            </a:r>
          </a:p>
          <a:p>
            <a:r>
              <a:rPr lang="en-US"/>
              <a:t>All except for one vandy modules were supported by either PNNL or microarray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662A07FF-012C-164E-AD88-3E9F85B99A7D}" type="slidenum">
              <a:rPr lang="en-US" sz="1200">
                <a:cs typeface="宋体" charset="0"/>
              </a:rPr>
              <a:pPr eaLnBrk="1" hangingPunct="1"/>
              <a:t>19</a:t>
            </a:fld>
            <a:endParaRPr lang="en-US" sz="1200">
              <a:cs typeface="宋体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A close look of the module identified by Vandy and microarray but not PNNL suggests high consistency between vandy and PNNL observations 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C14EA98A-8169-7848-8689-57BB90C2D09C}" type="slidenum">
              <a:rPr lang="en-US" sz="1200">
                <a:cs typeface="宋体" charset="0"/>
              </a:rPr>
              <a:pPr eaLnBrk="1" hangingPunct="1"/>
              <a:t>20</a:t>
            </a:fld>
            <a:endParaRPr lang="en-US" sz="1200">
              <a:cs typeface="宋体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This module is related to DNA damage response. Only three CPTAC MRM targets are in this module, and ATR might be a good candidate based on PNNL data.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CB589CA5-21FE-6E43-B153-22C8884992EA}" type="slidenum">
              <a:rPr lang="en-US" sz="1200">
                <a:cs typeface="宋体" charset="0"/>
              </a:rPr>
              <a:pPr eaLnBrk="1" hangingPunct="1"/>
              <a:t>21</a:t>
            </a:fld>
            <a:endParaRPr lang="en-US" sz="1200">
              <a:cs typeface="宋体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The module identified by microarray but not proteomics is related to T cell activation. Most of the highly differentially expressed genes were not detected in proteomics. Is this a difference between protein and mRNA or human tumor and xenograft?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2D051F26-2050-4049-8140-D566BEFDA526}" type="slidenum">
              <a:rPr lang="en-US" sz="1200">
                <a:cs typeface="宋体" charset="0"/>
              </a:rPr>
              <a:pPr eaLnBrk="1" hangingPunct="1"/>
              <a:t>22</a:t>
            </a:fld>
            <a:endParaRPr lang="en-US" sz="1200">
              <a:cs typeface="宋体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3501" r="28999" b="25500"/>
          <a:stretch>
            <a:fillRect/>
          </a:stretch>
        </p:blipFill>
        <p:spPr bwMode="auto">
          <a:xfrm>
            <a:off x="8382000" y="6172200"/>
            <a:ext cx="6064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032000"/>
            <a:ext cx="9144000" cy="1924050"/>
          </a:xfrm>
          <a:solidFill>
            <a:srgbClr val="5F432A"/>
          </a:solidFill>
          <a:ln>
            <a:noFill/>
          </a:ln>
        </p:spPr>
        <p:txBody>
          <a:bodyPr/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43240-8F4F-2A47-BFE2-4C5C1DB987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CNCP2012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56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3429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4700"/>
          </a:xfrm>
          <a:solidFill>
            <a:srgbClr val="5F432A"/>
          </a:solidFill>
          <a:ln>
            <a:noFill/>
          </a:ln>
        </p:spPr>
        <p:txBody>
          <a:bodyPr/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6"/>
          <p:cNvSpPr>
            <a:spLocks noGrp="1" noChangeAspect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CNCP2012</a:t>
            </a:r>
            <a:endParaRPr lang="en-US"/>
          </a:p>
        </p:txBody>
      </p:sp>
      <p:sp>
        <p:nvSpPr>
          <p:cNvPr id="5" name="Slide Number Placeholder 7"/>
          <p:cNvSpPr>
            <a:spLocks noGrp="1" noChangeAspect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AA815-FCA0-104A-BF42-24B9299BD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89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74191"/>
          </a:xfrm>
          <a:solidFill>
            <a:srgbClr val="5F432A"/>
          </a:solidFill>
          <a:ln>
            <a:noFill/>
          </a:ln>
        </p:spPr>
        <p:txBody>
          <a:bodyPr/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6"/>
          <p:cNvSpPr>
            <a:spLocks noGrp="1" noChangeAspect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CNCP2012</a:t>
            </a:r>
            <a:endParaRPr lang="en-US"/>
          </a:p>
        </p:txBody>
      </p:sp>
      <p:sp>
        <p:nvSpPr>
          <p:cNvPr id="4" name="Slide Number Placeholder 7"/>
          <p:cNvSpPr>
            <a:spLocks noGrp="1" noChangeAspect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676B5-C003-F947-96D2-259210C00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34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a-DK" smtClean="0"/>
              <a:t>CNCP2012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26794DE-A8DD-7446-A7CC-F622E6607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65858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5F43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57200" tIns="228600" rIns="457200" bIns="2286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7" name="Footer Placeholder 6"/>
          <p:cNvSpPr>
            <a:spLocks noGrp="1" noChangeAspect="1"/>
          </p:cNvSpPr>
          <p:nvPr>
            <p:ph type="ftr" sz="quarter" idx="3"/>
          </p:nvPr>
        </p:nvSpPr>
        <p:spPr>
          <a:xfrm>
            <a:off x="3124200" y="6445250"/>
            <a:ext cx="2895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898989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a-DK" smtClean="0"/>
              <a:t>CNCP2012</a:t>
            </a:r>
            <a:endParaRPr lang="en-US"/>
          </a:p>
        </p:txBody>
      </p:sp>
      <p:sp>
        <p:nvSpPr>
          <p:cNvPr id="8" name="Slide Number Placeholder 7"/>
          <p:cNvSpPr>
            <a:spLocks noGrp="1" noChangeAspect="1"/>
          </p:cNvSpPr>
          <p:nvPr>
            <p:ph type="sldNum" sz="quarter" idx="4"/>
          </p:nvPr>
        </p:nvSpPr>
        <p:spPr>
          <a:xfrm>
            <a:off x="141288" y="6462713"/>
            <a:ext cx="38735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Arial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B0E85FD8-81F8-154A-A75A-1F3FB89E28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44" r:id="rId2"/>
    <p:sldLayoutId id="2147484245" r:id="rId3"/>
    <p:sldLayoutId id="2147484249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ＭＳ Ｐゴシック" charset="0"/>
          <a:cs typeface="黑体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charset="0"/>
          <a:cs typeface="黑体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charset="0"/>
          <a:cs typeface="黑体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charset="0"/>
          <a:cs typeface="黑体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charset="0"/>
          <a:cs typeface="黑体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宋体" pitchFamily="2" charset="-128"/>
          <a:cs typeface="宋体" pitchFamily="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宋体" pitchFamily="2" charset="-128"/>
          <a:cs typeface="宋体" pitchFamily="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宋体" pitchFamily="2" charset="-128"/>
          <a:cs typeface="宋体" pitchFamily="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宋体" pitchFamily="2" charset="-128"/>
          <a:cs typeface="宋体" pitchFamily="2" charset="-128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B52400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黑体" charset="0"/>
        </a:defRPr>
      </a:lvl1pPr>
      <a:lvl2pPr marL="669925" indent="-325438" algn="l" rtl="0" eaLnBrk="0" fontAlgn="base" hangingPunct="0">
        <a:spcBef>
          <a:spcPct val="50000"/>
        </a:spcBef>
        <a:spcAft>
          <a:spcPct val="0"/>
        </a:spcAft>
        <a:buClr>
          <a:srgbClr val="B52400"/>
        </a:buClr>
        <a:buSzPct val="60000"/>
        <a:buFont typeface="Wingdings" charset="0"/>
        <a:buChar char="q"/>
        <a:defRPr sz="2000">
          <a:solidFill>
            <a:schemeClr val="tx1"/>
          </a:solidFill>
          <a:latin typeface="+mn-lt"/>
          <a:ea typeface="+mn-ea"/>
          <a:cs typeface="黑体" charset="0"/>
        </a:defRPr>
      </a:lvl2pPr>
      <a:lvl3pPr marL="1022350" indent="-350838" algn="l" rtl="0" eaLnBrk="0" fontAlgn="base" hangingPunct="0">
        <a:spcBef>
          <a:spcPct val="50000"/>
        </a:spcBef>
        <a:spcAft>
          <a:spcPct val="0"/>
        </a:spcAft>
        <a:buClr>
          <a:srgbClr val="B52400"/>
        </a:buClr>
        <a:buSzPct val="65000"/>
        <a:buFont typeface="Wingdings" charset="0"/>
        <a:buChar char="n"/>
        <a:defRPr>
          <a:solidFill>
            <a:schemeClr val="tx1"/>
          </a:solidFill>
          <a:latin typeface="+mn-lt"/>
          <a:ea typeface="+mn-ea"/>
          <a:cs typeface="黑体" charset="0"/>
        </a:defRPr>
      </a:lvl3pPr>
      <a:lvl4pPr marL="1339850" indent="-315913" algn="l" rtl="0" eaLnBrk="0" fontAlgn="base" hangingPunct="0">
        <a:spcBef>
          <a:spcPct val="50000"/>
        </a:spcBef>
        <a:spcAft>
          <a:spcPct val="0"/>
        </a:spcAft>
        <a:buClr>
          <a:srgbClr val="B52400"/>
        </a:buClr>
        <a:buSzPct val="70000"/>
        <a:buFont typeface="Wingdings" charset="0"/>
        <a:buChar char="q"/>
        <a:defRPr sz="1600">
          <a:solidFill>
            <a:schemeClr val="tx1"/>
          </a:solidFill>
          <a:latin typeface="+mn-lt"/>
          <a:ea typeface="+mn-ea"/>
          <a:cs typeface="黑体" charset="0"/>
        </a:defRPr>
      </a:lvl4pPr>
      <a:lvl5pPr marL="1681163" indent="-339725" algn="l" rtl="0" eaLnBrk="0" fontAlgn="base" hangingPunct="0">
        <a:spcBef>
          <a:spcPct val="50000"/>
        </a:spcBef>
        <a:spcAft>
          <a:spcPct val="0"/>
        </a:spcAft>
        <a:buClr>
          <a:srgbClr val="B52400"/>
        </a:buClr>
        <a:buSzPct val="75000"/>
        <a:buFont typeface="Wingdings" charset="0"/>
        <a:buChar char="§"/>
        <a:defRPr sz="1400">
          <a:solidFill>
            <a:schemeClr val="tx1"/>
          </a:solidFill>
          <a:latin typeface="+mn-lt"/>
          <a:ea typeface="+mn-ea"/>
          <a:cs typeface="黑体" charset="0"/>
        </a:defRPr>
      </a:lvl5pPr>
      <a:lvl6pPr marL="2138363" indent="-339725" algn="just" rtl="0" fontAlgn="base">
        <a:spcBef>
          <a:spcPct val="50000"/>
        </a:spcBef>
        <a:spcAft>
          <a:spcPct val="0"/>
        </a:spcAft>
        <a:buClr>
          <a:srgbClr val="B52400"/>
        </a:buClr>
        <a:buSzPct val="75000"/>
        <a:buFont typeface="Wingdings" charset="2"/>
        <a:buChar char="§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595563" indent="-339725" algn="just" rtl="0" fontAlgn="base">
        <a:spcBef>
          <a:spcPct val="50000"/>
        </a:spcBef>
        <a:spcAft>
          <a:spcPct val="0"/>
        </a:spcAft>
        <a:buClr>
          <a:srgbClr val="B52400"/>
        </a:buClr>
        <a:buSzPct val="75000"/>
        <a:buFont typeface="Wingdings" charset="2"/>
        <a:buChar char="§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052763" indent="-339725" algn="just" rtl="0" fontAlgn="base">
        <a:spcBef>
          <a:spcPct val="50000"/>
        </a:spcBef>
        <a:spcAft>
          <a:spcPct val="0"/>
        </a:spcAft>
        <a:buClr>
          <a:srgbClr val="B52400"/>
        </a:buClr>
        <a:buSzPct val="75000"/>
        <a:buFont typeface="Wingdings" charset="2"/>
        <a:buChar char="§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509963" indent="-339725" algn="just" rtl="0" fontAlgn="base">
        <a:spcBef>
          <a:spcPct val="50000"/>
        </a:spcBef>
        <a:spcAft>
          <a:spcPct val="0"/>
        </a:spcAft>
        <a:buClr>
          <a:srgbClr val="B52400"/>
        </a:buClr>
        <a:buSzPct val="75000"/>
        <a:buFont typeface="Wingdings" charset="2"/>
        <a:buChar char="§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bing.zhang@vanderbilt.edu" TargetMode="Externa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3.png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jpe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microsoft.com/office/2007/relationships/hdphoto" Target="../media/hdphoto2.wdp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ctrTitle"/>
          </p:nvPr>
        </p:nvSpPr>
        <p:spPr>
          <a:xfrm>
            <a:off x="0" y="1587500"/>
            <a:ext cx="9144000" cy="1924050"/>
          </a:xfrm>
        </p:spPr>
        <p:txBody>
          <a:bodyPr/>
          <a:lstStyle/>
          <a:p>
            <a:r>
              <a:rPr lang="en-US" sz="3200" b="1" dirty="0" smtClean="0">
                <a:latin typeface="Arial" charset="0"/>
                <a:ea typeface="宋体" charset="0"/>
                <a:cs typeface="宋体" charset="0"/>
              </a:rPr>
              <a:t>Data integration across </a:t>
            </a:r>
            <a:r>
              <a:rPr lang="en-US" sz="3200" b="1" dirty="0" err="1" smtClean="0">
                <a:latin typeface="Arial" charset="0"/>
                <a:ea typeface="宋体" charset="0"/>
                <a:cs typeface="宋体" charset="0"/>
              </a:rPr>
              <a:t>omics</a:t>
            </a:r>
            <a:r>
              <a:rPr lang="en-US" sz="3200" b="1" dirty="0" smtClean="0">
                <a:latin typeface="Arial" charset="0"/>
                <a:ea typeface="宋体" charset="0"/>
                <a:cs typeface="宋体" charset="0"/>
              </a:rPr>
              <a:t> landscapes</a:t>
            </a:r>
            <a:endParaRPr lang="en-US" sz="3200" dirty="0">
              <a:latin typeface="Arial" charset="0"/>
            </a:endParaRPr>
          </a:p>
        </p:txBody>
      </p:sp>
      <p:sp>
        <p:nvSpPr>
          <p:cNvPr id="3" name="Rectangle 6"/>
          <p:cNvSpPr txBox="1">
            <a:spLocks noChangeArrowheads="1"/>
          </p:cNvSpPr>
          <p:nvPr/>
        </p:nvSpPr>
        <p:spPr bwMode="auto">
          <a:xfrm>
            <a:off x="5697538" y="4125913"/>
            <a:ext cx="3446462" cy="14208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tIns="91440" bIns="91440"/>
          <a:lstStyle/>
          <a:p>
            <a:pPr algn="ctr">
              <a:spcBef>
                <a:spcPct val="50000"/>
              </a:spcBef>
              <a:buClr>
                <a:srgbClr val="B52400"/>
              </a:buClr>
              <a:buSzPct val="65000"/>
              <a:buFont typeface="Wingdings" charset="2"/>
              <a:buNone/>
              <a:defRPr/>
            </a:pPr>
            <a:r>
              <a:rPr lang="en-US" sz="2000" kern="0" dirty="0">
                <a:latin typeface="+mn-lt"/>
                <a:ea typeface="+mn-ea"/>
                <a:cs typeface="+mn-cs"/>
              </a:rPr>
              <a:t>Bing </a:t>
            </a:r>
            <a:r>
              <a:rPr lang="en-US" sz="2000" kern="0" dirty="0" smtClean="0">
                <a:latin typeface="+mn-lt"/>
                <a:ea typeface="+mn-ea"/>
                <a:cs typeface="+mn-cs"/>
              </a:rPr>
              <a:t>Zhang, Ph.D.</a:t>
            </a:r>
            <a:endParaRPr lang="en-US" sz="2000" kern="0" dirty="0">
              <a:latin typeface="+mn-lt"/>
              <a:ea typeface="+mn-ea"/>
              <a:cs typeface="+mn-cs"/>
            </a:endParaRPr>
          </a:p>
          <a:p>
            <a:pPr algn="ctr">
              <a:spcBef>
                <a:spcPct val="50000"/>
              </a:spcBef>
              <a:buClr>
                <a:srgbClr val="B52400"/>
              </a:buClr>
              <a:buSzPct val="65000"/>
              <a:buFont typeface="Wingdings" charset="2"/>
              <a:buNone/>
              <a:defRPr/>
            </a:pPr>
            <a:r>
              <a:rPr lang="en-US" sz="1400" b="0" i="1" kern="0" dirty="0">
                <a:latin typeface="+mn-lt"/>
                <a:ea typeface="+mn-ea"/>
                <a:cs typeface="+mn-cs"/>
              </a:rPr>
              <a:t>Department of Biomedical Informatics</a:t>
            </a:r>
          </a:p>
          <a:p>
            <a:pPr algn="ctr">
              <a:spcBef>
                <a:spcPct val="50000"/>
              </a:spcBef>
              <a:buClr>
                <a:srgbClr val="B52400"/>
              </a:buClr>
              <a:buSzPct val="65000"/>
              <a:buFont typeface="Wingdings" charset="2"/>
              <a:buNone/>
              <a:defRPr/>
            </a:pPr>
            <a:r>
              <a:rPr lang="en-US" sz="1400" b="0" i="1" kern="0" dirty="0">
                <a:latin typeface="+mn-lt"/>
                <a:ea typeface="+mn-ea"/>
                <a:cs typeface="+mn-cs"/>
              </a:rPr>
              <a:t>Vanderbilt University School of Medicine</a:t>
            </a:r>
          </a:p>
          <a:p>
            <a:pPr algn="ctr">
              <a:spcBef>
                <a:spcPct val="50000"/>
              </a:spcBef>
              <a:buClr>
                <a:srgbClr val="B52400"/>
              </a:buClr>
              <a:buSzPct val="65000"/>
              <a:buFont typeface="Wingdings" charset="2"/>
              <a:buNone/>
              <a:defRPr/>
            </a:pPr>
            <a:r>
              <a:rPr lang="en-US" sz="1400" b="0" i="1" kern="0" dirty="0">
                <a:latin typeface="+mn-lt"/>
                <a:ea typeface="+mn-ea"/>
                <a:cs typeface="+mn-cs"/>
                <a:hlinkClick r:id="rId2"/>
              </a:rPr>
              <a:t>bing.zhang@vanderbilt.edu</a:t>
            </a:r>
            <a:endParaRPr lang="en-US" sz="1400" b="0" i="1" kern="0" dirty="0">
              <a:latin typeface="+mn-lt"/>
              <a:ea typeface="+mn-ea"/>
              <a:cs typeface="+mn-cs"/>
            </a:endParaRPr>
          </a:p>
        </p:txBody>
      </p:sp>
      <p:pic>
        <p:nvPicPr>
          <p:cNvPr id="921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9963"/>
            <a:ext cx="5741988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06384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miRNA</a:t>
            </a:r>
            <a:r>
              <a:rPr lang="en-US" dirty="0" smtClean="0"/>
              <a:t> regulation: data analysis workflow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BAA815-FCA0-104A-BF42-24B9299BD11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73091" y="6154711"/>
            <a:ext cx="30324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defRPr/>
            </a:pPr>
            <a:r>
              <a:rPr lang="en-US" sz="1400" b="0" i="1" dirty="0" smtClean="0">
                <a:latin typeface="+mn-lt"/>
              </a:rPr>
              <a:t>Liu et al., manuscript in preparation</a:t>
            </a:r>
          </a:p>
        </p:txBody>
      </p:sp>
      <p:pic>
        <p:nvPicPr>
          <p:cNvPr id="8" name="Picture 7" descr="figure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77" y="845334"/>
            <a:ext cx="6871700" cy="53991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51" y="5174286"/>
            <a:ext cx="845790" cy="846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CNCP2012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8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65513"/>
            <a:ext cx="8229600" cy="5186651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 smtClean="0"/>
              <a:t>Early studies suggest a major role of translational repression</a:t>
            </a:r>
          </a:p>
          <a:p>
            <a:pPr lvl="1">
              <a:spcBef>
                <a:spcPts val="600"/>
              </a:spcBef>
            </a:pPr>
            <a:r>
              <a:rPr lang="en-US" sz="1800" dirty="0" smtClean="0"/>
              <a:t>Olsen et al. </a:t>
            </a:r>
            <a:r>
              <a:rPr lang="en-US" sz="1800" dirty="0" err="1" smtClean="0"/>
              <a:t>Dev</a:t>
            </a:r>
            <a:r>
              <a:rPr lang="en-US" sz="1800" dirty="0" smtClean="0"/>
              <a:t> </a:t>
            </a:r>
            <a:r>
              <a:rPr lang="en-US" sz="1800" dirty="0" err="1" smtClean="0"/>
              <a:t>Biol</a:t>
            </a:r>
            <a:r>
              <a:rPr lang="en-US" sz="1800" dirty="0" smtClean="0"/>
              <a:t>, 1999; </a:t>
            </a:r>
            <a:r>
              <a:rPr lang="en-US" sz="1800" dirty="0" err="1" smtClean="0"/>
              <a:t>Zeng</a:t>
            </a:r>
            <a:r>
              <a:rPr lang="en-US" sz="1800" dirty="0" smtClean="0"/>
              <a:t> et al., Molecular Cell, 2001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Recent large-scale studies suggest a predominant role of mRNA decay</a:t>
            </a:r>
          </a:p>
          <a:p>
            <a:pPr lvl="1">
              <a:spcBef>
                <a:spcPts val="600"/>
              </a:spcBef>
            </a:pPr>
            <a:r>
              <a:rPr lang="en-US" sz="1800" dirty="0" err="1" smtClean="0"/>
              <a:t>Baek</a:t>
            </a:r>
            <a:r>
              <a:rPr lang="en-US" sz="1800" dirty="0" smtClean="0"/>
              <a:t> et al., Nature, 2008; </a:t>
            </a:r>
            <a:r>
              <a:rPr lang="en-US" sz="1800" dirty="0" err="1" smtClean="0"/>
              <a:t>Selbach</a:t>
            </a:r>
            <a:r>
              <a:rPr lang="en-US" sz="1800" dirty="0" smtClean="0"/>
              <a:t> et al., Nature, 2008; </a:t>
            </a:r>
            <a:r>
              <a:rPr lang="en-US" sz="1800" dirty="0" err="1" smtClean="0"/>
              <a:t>Guo</a:t>
            </a:r>
            <a:r>
              <a:rPr lang="en-US" sz="1800" dirty="0" smtClean="0"/>
              <a:t> et al., Nature, 2010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Our study suggested equally important roles of mRNA decay and translational repression</a:t>
            </a:r>
          </a:p>
          <a:p>
            <a:pPr lvl="1">
              <a:spcBef>
                <a:spcPts val="600"/>
              </a:spcBef>
            </a:pPr>
            <a:r>
              <a:rPr lang="en-US" sz="1800" dirty="0" smtClean="0"/>
              <a:t>Translational repression was involved in 58% and played a major role in 30% of all predicted </a:t>
            </a:r>
            <a:r>
              <a:rPr lang="en-US" sz="1800" dirty="0" err="1" smtClean="0"/>
              <a:t>miRNA</a:t>
            </a:r>
            <a:r>
              <a:rPr lang="en-US" sz="1800" dirty="0" smtClean="0"/>
              <a:t>-targeted interactions</a:t>
            </a:r>
          </a:p>
          <a:p>
            <a:pPr lvl="1">
              <a:spcBef>
                <a:spcPts val="600"/>
              </a:spcBef>
            </a:pPr>
            <a:r>
              <a:rPr lang="en-US" sz="1800" dirty="0" smtClean="0"/>
              <a:t>Most </a:t>
            </a:r>
            <a:r>
              <a:rPr lang="en-US" sz="1800" dirty="0" err="1" smtClean="0"/>
              <a:t>miRNAs</a:t>
            </a:r>
            <a:r>
              <a:rPr lang="en-US" sz="1800" dirty="0" smtClean="0"/>
              <a:t> exert their effect through both mRNA decay and translational repression</a:t>
            </a:r>
          </a:p>
          <a:p>
            <a:pPr lvl="1">
              <a:spcBef>
                <a:spcPts val="600"/>
              </a:spcBef>
            </a:pPr>
            <a:r>
              <a:rPr lang="en-US" sz="1800" dirty="0" smtClean="0"/>
              <a:t>Sequence features known to drive site efficacy in mRNA decay were generally not applicable to translational repression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 smtClean="0"/>
              <a:t>miRNA</a:t>
            </a:r>
            <a:r>
              <a:rPr lang="en-US" sz="2400" dirty="0" smtClean="0"/>
              <a:t> regulation: mRNA decay or translational repression?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BAA815-FCA0-104A-BF42-24B9299BD11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CNCP2012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1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miR-138 prefers translational repression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BAA815-FCA0-104A-BF42-24B9299BD11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Picture 6" descr="figure5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20"/>
          <a:stretch/>
        </p:blipFill>
        <p:spPr>
          <a:xfrm>
            <a:off x="258238" y="1684357"/>
            <a:ext cx="5712856" cy="3780874"/>
          </a:xfrm>
          <a:prstGeom prst="rect">
            <a:avLst/>
          </a:prstGeom>
        </p:spPr>
      </p:pic>
      <p:pic>
        <p:nvPicPr>
          <p:cNvPr id="8" name="Picture 7" descr="figure5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7" t="56793"/>
          <a:stretch/>
        </p:blipFill>
        <p:spPr>
          <a:xfrm>
            <a:off x="6205844" y="3723670"/>
            <a:ext cx="2650807" cy="2555466"/>
          </a:xfrm>
          <a:prstGeom prst="rect">
            <a:avLst/>
          </a:prstGeom>
        </p:spPr>
      </p:pic>
      <p:pic>
        <p:nvPicPr>
          <p:cNvPr id="9" name="Picture 8" descr="figure5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93" r="51296"/>
          <a:stretch/>
        </p:blipFill>
        <p:spPr>
          <a:xfrm>
            <a:off x="6124243" y="1104967"/>
            <a:ext cx="2506211" cy="255546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CNCP2012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74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charset="0"/>
              </a:rPr>
              <a:t>NetGestalt</a:t>
            </a:r>
            <a:r>
              <a:rPr lang="en-US" dirty="0" smtClean="0">
                <a:latin typeface="Arial" charset="0"/>
              </a:rPr>
              <a:t>: motivation</a:t>
            </a:r>
            <a:endParaRPr dirty="0"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CNCP2012</a:t>
            </a:r>
            <a:endParaRPr lang="en-US"/>
          </a:p>
        </p:txBody>
      </p:sp>
      <p:sp>
        <p:nvSpPr>
          <p:cNvPr id="12291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DDF89917-3F27-C44C-A8F4-F2D73BF04767}" type="slidenum">
              <a:rPr lang="en-US" sz="1000">
                <a:solidFill>
                  <a:srgbClr val="898989"/>
                </a:solidFill>
                <a:latin typeface="Arial" charset="0"/>
                <a:ea typeface="宋体" charset="0"/>
                <a:cs typeface="宋体" charset="0"/>
              </a:rPr>
              <a:pPr eaLnBrk="1" hangingPunct="1"/>
              <a:t>13</a:t>
            </a:fld>
            <a:endParaRPr lang="en-US" sz="1000">
              <a:solidFill>
                <a:srgbClr val="898989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" name="Can 1"/>
          <p:cNvSpPr/>
          <p:nvPr/>
        </p:nvSpPr>
        <p:spPr>
          <a:xfrm>
            <a:off x="2051050" y="989013"/>
            <a:ext cx="1416050" cy="1130300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1600" dirty="0"/>
              <a:t>DNA</a:t>
            </a:r>
            <a:endParaRPr lang="en-US" sz="1400" dirty="0"/>
          </a:p>
          <a:p>
            <a:pPr algn="ctr">
              <a:defRPr/>
            </a:pPr>
            <a:r>
              <a:rPr lang="en-US" sz="1400" b="0" dirty="0"/>
              <a:t>mutation</a:t>
            </a:r>
          </a:p>
          <a:p>
            <a:pPr algn="ctr">
              <a:defRPr/>
            </a:pPr>
            <a:r>
              <a:rPr lang="en-US" sz="1400" b="0" dirty="0"/>
              <a:t>methylation</a:t>
            </a:r>
          </a:p>
        </p:txBody>
      </p:sp>
      <p:sp>
        <p:nvSpPr>
          <p:cNvPr id="37" name="Can 36"/>
          <p:cNvSpPr/>
          <p:nvPr/>
        </p:nvSpPr>
        <p:spPr>
          <a:xfrm>
            <a:off x="2051050" y="2420938"/>
            <a:ext cx="1416050" cy="1130300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1600" dirty="0"/>
              <a:t>mRNA</a:t>
            </a:r>
            <a:endParaRPr lang="en-US" sz="1400" dirty="0"/>
          </a:p>
          <a:p>
            <a:pPr algn="ctr">
              <a:defRPr/>
            </a:pPr>
            <a:r>
              <a:rPr lang="en-US" sz="1400" b="0" dirty="0"/>
              <a:t>expression</a:t>
            </a:r>
          </a:p>
          <a:p>
            <a:pPr algn="ctr">
              <a:defRPr/>
            </a:pPr>
            <a:r>
              <a:rPr lang="en-US" sz="1400" b="0" dirty="0"/>
              <a:t>splicing</a:t>
            </a:r>
          </a:p>
        </p:txBody>
      </p:sp>
      <p:sp>
        <p:nvSpPr>
          <p:cNvPr id="40" name="Can 39"/>
          <p:cNvSpPr/>
          <p:nvPr/>
        </p:nvSpPr>
        <p:spPr>
          <a:xfrm>
            <a:off x="2051050" y="3810000"/>
            <a:ext cx="1416050" cy="1130300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1600" dirty="0"/>
              <a:t>Protein</a:t>
            </a:r>
            <a:endParaRPr lang="en-US" sz="1400" dirty="0"/>
          </a:p>
          <a:p>
            <a:pPr algn="ctr">
              <a:defRPr/>
            </a:pPr>
            <a:r>
              <a:rPr lang="en-US" sz="1400" b="0" dirty="0"/>
              <a:t>expression</a:t>
            </a:r>
          </a:p>
          <a:p>
            <a:pPr algn="ctr">
              <a:defRPr/>
            </a:pPr>
            <a:r>
              <a:rPr lang="en-US" sz="1400" b="0" dirty="0"/>
              <a:t>modification</a:t>
            </a:r>
          </a:p>
        </p:txBody>
      </p:sp>
      <p:pic>
        <p:nvPicPr>
          <p:cNvPr id="1229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t="48502" r="57855" b="12155"/>
          <a:stretch>
            <a:fillRect/>
          </a:stretch>
        </p:blipFill>
        <p:spPr bwMode="auto">
          <a:xfrm>
            <a:off x="58738" y="2293938"/>
            <a:ext cx="1604962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ent Arrow 4"/>
          <p:cNvSpPr/>
          <p:nvPr/>
        </p:nvSpPr>
        <p:spPr>
          <a:xfrm>
            <a:off x="1047750" y="1430338"/>
            <a:ext cx="1158875" cy="1570037"/>
          </a:xfrm>
          <a:prstGeom prst="bentArrow">
            <a:avLst>
              <a:gd name="adj1" fmla="val 13043"/>
              <a:gd name="adj2" fmla="val 11819"/>
              <a:gd name="adj3" fmla="val 33514"/>
              <a:gd name="adj4" fmla="val 43804"/>
            </a:avLst>
          </a:prstGeom>
          <a:solidFill>
            <a:srgbClr val="5672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1047750" y="2865438"/>
            <a:ext cx="1158875" cy="274637"/>
          </a:xfrm>
          <a:prstGeom prst="rightArrow">
            <a:avLst>
              <a:gd name="adj1" fmla="val 50000"/>
              <a:gd name="adj2" fmla="val 139838"/>
            </a:avLst>
          </a:prstGeom>
          <a:solidFill>
            <a:srgbClr val="5672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Bent Arrow 46"/>
          <p:cNvSpPr/>
          <p:nvPr/>
        </p:nvSpPr>
        <p:spPr>
          <a:xfrm flipV="1">
            <a:off x="1052513" y="2927350"/>
            <a:ext cx="1169987" cy="1646238"/>
          </a:xfrm>
          <a:prstGeom prst="bentArrow">
            <a:avLst>
              <a:gd name="adj1" fmla="val 13043"/>
              <a:gd name="adj2" fmla="val 11819"/>
              <a:gd name="adj3" fmla="val 34877"/>
              <a:gd name="adj4" fmla="val 44421"/>
            </a:avLst>
          </a:prstGeom>
          <a:solidFill>
            <a:srgbClr val="5672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560763" y="1511300"/>
            <a:ext cx="2424112" cy="4584700"/>
            <a:chOff x="3560763" y="1511300"/>
            <a:chExt cx="2424112" cy="4584700"/>
          </a:xfrm>
        </p:grpSpPr>
        <p:sp>
          <p:nvSpPr>
            <p:cNvPr id="6" name="Oval 5"/>
            <p:cNvSpPr/>
            <p:nvPr/>
          </p:nvSpPr>
          <p:spPr>
            <a:xfrm>
              <a:off x="3729038" y="4208463"/>
              <a:ext cx="249237" cy="247650"/>
            </a:xfrm>
            <a:prstGeom prst="ellips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0"/>
            </a:p>
          </p:txBody>
        </p:sp>
        <p:sp>
          <p:nvSpPr>
            <p:cNvPr id="36" name="Down Arrow 35"/>
            <p:cNvSpPr/>
            <p:nvPr/>
          </p:nvSpPr>
          <p:spPr>
            <a:xfrm>
              <a:off x="3786188" y="1903413"/>
              <a:ext cx="136525" cy="549275"/>
            </a:xfrm>
            <a:prstGeom prst="down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0"/>
            </a:p>
          </p:txBody>
        </p:sp>
        <p:sp>
          <p:nvSpPr>
            <p:cNvPr id="38" name="Down Arrow 37"/>
            <p:cNvSpPr/>
            <p:nvPr/>
          </p:nvSpPr>
          <p:spPr>
            <a:xfrm>
              <a:off x="3786188" y="3303588"/>
              <a:ext cx="136525" cy="547687"/>
            </a:xfrm>
            <a:prstGeom prst="down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0"/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3635375" y="1511300"/>
              <a:ext cx="438150" cy="158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Freeform 71"/>
            <p:cNvSpPr/>
            <p:nvPr/>
          </p:nvSpPr>
          <p:spPr>
            <a:xfrm>
              <a:off x="3560763" y="2847975"/>
              <a:ext cx="585787" cy="190500"/>
            </a:xfrm>
            <a:custGeom>
              <a:avLst/>
              <a:gdLst>
                <a:gd name="connsiteX0" fmla="*/ 0 w 585375"/>
                <a:gd name="connsiteY0" fmla="*/ 100865 h 190155"/>
                <a:gd name="connsiteX1" fmla="*/ 178589 w 585375"/>
                <a:gd name="connsiteY1" fmla="*/ 1653 h 190155"/>
                <a:gd name="connsiteX2" fmla="*/ 297649 w 585375"/>
                <a:gd name="connsiteY2" fmla="*/ 90944 h 190155"/>
                <a:gd name="connsiteX3" fmla="*/ 396865 w 585375"/>
                <a:gd name="connsiteY3" fmla="*/ 190155 h 190155"/>
                <a:gd name="connsiteX4" fmla="*/ 555610 w 585375"/>
                <a:gd name="connsiteY4" fmla="*/ 90944 h 190155"/>
                <a:gd name="connsiteX5" fmla="*/ 575454 w 585375"/>
                <a:gd name="connsiteY5" fmla="*/ 51259 h 190155"/>
                <a:gd name="connsiteX6" fmla="*/ 575454 w 585375"/>
                <a:gd name="connsiteY6" fmla="*/ 51259 h 19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5375" h="190155">
                  <a:moveTo>
                    <a:pt x="0" y="100865"/>
                  </a:moveTo>
                  <a:cubicBezTo>
                    <a:pt x="64490" y="52085"/>
                    <a:pt x="128981" y="3306"/>
                    <a:pt x="178589" y="1653"/>
                  </a:cubicBezTo>
                  <a:cubicBezTo>
                    <a:pt x="228197" y="0"/>
                    <a:pt x="261270" y="59527"/>
                    <a:pt x="297649" y="90944"/>
                  </a:cubicBezTo>
                  <a:cubicBezTo>
                    <a:pt x="334028" y="122361"/>
                    <a:pt x="353872" y="190155"/>
                    <a:pt x="396865" y="190155"/>
                  </a:cubicBezTo>
                  <a:cubicBezTo>
                    <a:pt x="439858" y="190155"/>
                    <a:pt x="525845" y="114093"/>
                    <a:pt x="555610" y="90944"/>
                  </a:cubicBezTo>
                  <a:cubicBezTo>
                    <a:pt x="585375" y="67795"/>
                    <a:pt x="575454" y="51259"/>
                    <a:pt x="575454" y="51259"/>
                  </a:cubicBezTo>
                  <a:lnTo>
                    <a:pt x="575454" y="51259"/>
                  </a:ln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0"/>
            </a:p>
          </p:txBody>
        </p:sp>
        <p:grpSp>
          <p:nvGrpSpPr>
            <p:cNvPr id="12304" name="Group 9"/>
            <p:cNvGrpSpPr>
              <a:grpSpLocks/>
            </p:cNvGrpSpPr>
            <p:nvPr/>
          </p:nvGrpSpPr>
          <p:grpSpPr bwMode="auto">
            <a:xfrm>
              <a:off x="4489450" y="1676400"/>
              <a:ext cx="1495425" cy="4419600"/>
              <a:chOff x="4489392" y="1676291"/>
              <a:chExt cx="1495425" cy="4419600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5075180" y="2428766"/>
                <a:ext cx="247650" cy="249238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0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954530" y="2965341"/>
                <a:ext cx="247650" cy="247650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0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771967" y="4178191"/>
                <a:ext cx="247650" cy="249238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0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5475230" y="3052654"/>
                <a:ext cx="249237" cy="247650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103755" y="4529029"/>
                <a:ext cx="247650" cy="247650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0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475230" y="3708291"/>
                <a:ext cx="249237" cy="247650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535430" y="2227154"/>
                <a:ext cx="1338262" cy="2720975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0"/>
              </a:p>
            </p:txBody>
          </p:sp>
          <p:sp>
            <p:nvSpPr>
              <p:cNvPr id="26" name="Down Arrow 25"/>
              <p:cNvSpPr/>
              <p:nvPr/>
            </p:nvSpPr>
            <p:spPr>
              <a:xfrm>
                <a:off x="5041842" y="4948129"/>
                <a:ext cx="371475" cy="763587"/>
              </a:xfrm>
              <a:prstGeom prst="downArrow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489392" y="5695841"/>
                <a:ext cx="1495425" cy="400050"/>
              </a:xfrm>
              <a:prstGeom prst="rect">
                <a:avLst/>
              </a:prstGeom>
              <a:noFill/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dirty="0">
                    <a:latin typeface="+mn-lt"/>
                    <a:cs typeface="宋体" charset="0"/>
                  </a:rPr>
                  <a:t>Phenotype</a:t>
                </a: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4765617" y="3497154"/>
                <a:ext cx="247650" cy="247650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0"/>
              </a:p>
            </p:txBody>
          </p:sp>
          <p:cxnSp>
            <p:nvCxnSpPr>
              <p:cNvPr id="29" name="Straight Connector 28"/>
              <p:cNvCxnSpPr>
                <a:stCxn id="22" idx="1"/>
                <a:endCxn id="19" idx="5"/>
              </p:cNvCxnSpPr>
              <p:nvPr/>
            </p:nvCxnSpPr>
            <p:spPr>
              <a:xfrm rot="16200000" flipV="1">
                <a:off x="5175986" y="2753410"/>
                <a:ext cx="447675" cy="22383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>
                <a:stCxn id="19" idx="4"/>
                <a:endCxn id="20" idx="0"/>
              </p:cNvCxnSpPr>
              <p:nvPr/>
            </p:nvCxnSpPr>
            <p:spPr>
              <a:xfrm flipH="1">
                <a:off x="5078355" y="2678004"/>
                <a:ext cx="120650" cy="28733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>
                <a:stCxn id="20" idx="3"/>
                <a:endCxn id="28" idx="0"/>
              </p:cNvCxnSpPr>
              <p:nvPr/>
            </p:nvCxnSpPr>
            <p:spPr>
              <a:xfrm flipH="1">
                <a:off x="4889442" y="3176479"/>
                <a:ext cx="101600" cy="320675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>
                <a:stCxn id="28" idx="4"/>
                <a:endCxn id="21" idx="0"/>
              </p:cNvCxnSpPr>
              <p:nvPr/>
            </p:nvCxnSpPr>
            <p:spPr>
              <a:xfrm>
                <a:off x="4889442" y="3744804"/>
                <a:ext cx="6350" cy="43338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>
                <a:stCxn id="21" idx="7"/>
                <a:endCxn id="24" idx="3"/>
              </p:cNvCxnSpPr>
              <p:nvPr/>
            </p:nvCxnSpPr>
            <p:spPr>
              <a:xfrm flipV="1">
                <a:off x="4983105" y="3919429"/>
                <a:ext cx="528637" cy="295275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>
                <a:stCxn id="28" idx="6"/>
                <a:endCxn id="24" idx="1"/>
              </p:cNvCxnSpPr>
              <p:nvPr/>
            </p:nvCxnSpPr>
            <p:spPr>
              <a:xfrm>
                <a:off x="5013267" y="3620979"/>
                <a:ext cx="498475" cy="123825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stCxn id="21" idx="5"/>
                <a:endCxn id="23" idx="1"/>
              </p:cNvCxnSpPr>
              <p:nvPr/>
            </p:nvCxnSpPr>
            <p:spPr>
              <a:xfrm>
                <a:off x="4983105" y="4390916"/>
                <a:ext cx="157162" cy="174625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4598930" y="2557354"/>
                <a:ext cx="247650" cy="247650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0"/>
              </a:p>
            </p:txBody>
          </p:sp>
          <p:cxnSp>
            <p:nvCxnSpPr>
              <p:cNvPr id="41" name="Straight Connector 40"/>
              <p:cNvCxnSpPr>
                <a:stCxn id="39" idx="6"/>
                <a:endCxn id="19" idx="2"/>
              </p:cNvCxnSpPr>
              <p:nvPr/>
            </p:nvCxnSpPr>
            <p:spPr>
              <a:xfrm flipV="1">
                <a:off x="4846580" y="2554179"/>
                <a:ext cx="228600" cy="12700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Oval 41"/>
              <p:cNvSpPr/>
              <p:nvPr/>
            </p:nvSpPr>
            <p:spPr>
              <a:xfrm>
                <a:off x="5432367" y="4189304"/>
                <a:ext cx="247650" cy="249237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0"/>
              </a:p>
            </p:txBody>
          </p:sp>
          <p:cxnSp>
            <p:nvCxnSpPr>
              <p:cNvPr id="43" name="Straight Connector 42"/>
              <p:cNvCxnSpPr>
                <a:stCxn id="42" idx="3"/>
                <a:endCxn id="23" idx="7"/>
              </p:cNvCxnSpPr>
              <p:nvPr/>
            </p:nvCxnSpPr>
            <p:spPr>
              <a:xfrm rot="5400000">
                <a:off x="5310923" y="4405998"/>
                <a:ext cx="161925" cy="15398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4602105" y="1676291"/>
                <a:ext cx="1196975" cy="400050"/>
              </a:xfrm>
              <a:prstGeom prst="rect">
                <a:avLst/>
              </a:prstGeom>
              <a:noFill/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dirty="0">
                    <a:latin typeface="+mn-lt"/>
                    <a:cs typeface="宋体" charset="0"/>
                  </a:rPr>
                  <a:t>Network</a:t>
                </a:r>
              </a:p>
            </p:txBody>
          </p:sp>
        </p:grpSp>
        <p:sp>
          <p:nvSpPr>
            <p:cNvPr id="44" name="Left Arrow 43"/>
            <p:cNvSpPr/>
            <p:nvPr/>
          </p:nvSpPr>
          <p:spPr>
            <a:xfrm rot="10800000">
              <a:off x="4052888" y="4244975"/>
              <a:ext cx="611187" cy="142875"/>
            </a:xfrm>
            <a:prstGeom prst="lef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0"/>
            </a:p>
          </p:txBody>
        </p:sp>
      </p:grpSp>
      <p:pic>
        <p:nvPicPr>
          <p:cNvPr id="49" name="Picture 2" descr="figure_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992" y="1173870"/>
            <a:ext cx="2979478" cy="185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3" descr="human.ppi.20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6" t="4726" r="19534" b="8058"/>
          <a:stretch>
            <a:fillRect/>
          </a:stretch>
        </p:blipFill>
        <p:spPr bwMode="auto">
          <a:xfrm>
            <a:off x="6378799" y="3484946"/>
            <a:ext cx="2229204" cy="206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861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karatenetwork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3" r="11052" b="47202"/>
          <a:stretch>
            <a:fillRect/>
          </a:stretch>
        </p:blipFill>
        <p:spPr bwMode="auto">
          <a:xfrm>
            <a:off x="658813" y="2705100"/>
            <a:ext cx="3340100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charset="0"/>
              </a:rPr>
              <a:t>NetGestalt</a:t>
            </a:r>
            <a:r>
              <a:rPr dirty="0" smtClean="0">
                <a:latin typeface="Arial" charset="0"/>
              </a:rPr>
              <a:t>: </a:t>
            </a:r>
            <a:r>
              <a:rPr lang="en-US" dirty="0" smtClean="0">
                <a:latin typeface="Arial" charset="0"/>
              </a:rPr>
              <a:t>scalable network representation</a:t>
            </a:r>
            <a:endParaRPr dirty="0"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CNCP2012</a:t>
            </a:r>
            <a:endParaRPr lang="en-US" dirty="0"/>
          </a:p>
        </p:txBody>
      </p:sp>
      <p:sp>
        <p:nvSpPr>
          <p:cNvPr id="15364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CAC1A16A-932F-6447-834D-704AD39ED539}" type="slidenum">
              <a:rPr lang="en-US" sz="1000">
                <a:solidFill>
                  <a:srgbClr val="898989"/>
                </a:solidFill>
                <a:latin typeface="Arial" charset="0"/>
              </a:rPr>
              <a:pPr eaLnBrk="1" hangingPunct="1"/>
              <a:t>14</a:t>
            </a:fld>
            <a:endParaRPr lang="en-US" sz="1000">
              <a:solidFill>
                <a:srgbClr val="898989"/>
              </a:solidFill>
              <a:latin typeface="Arial" charset="0"/>
            </a:endParaRPr>
          </a:p>
        </p:txBody>
      </p:sp>
      <p:pic>
        <p:nvPicPr>
          <p:cNvPr id="15365" name="Picture 23" descr="human.ppi.20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6" t="4726" r="19534" b="8058"/>
          <a:stretch>
            <a:fillRect/>
          </a:stretch>
        </p:blipFill>
        <p:spPr bwMode="auto">
          <a:xfrm>
            <a:off x="1219200" y="915988"/>
            <a:ext cx="1878013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1"/>
          <p:cNvSpPr>
            <a:spLocks noGrp="1"/>
          </p:cNvSpPr>
          <p:nvPr>
            <p:ph idx="4294967295"/>
          </p:nvPr>
        </p:nvSpPr>
        <p:spPr>
          <a:xfrm>
            <a:off x="4600575" y="3311525"/>
            <a:ext cx="4073525" cy="1778000"/>
          </a:xfrm>
        </p:spPr>
        <p:txBody>
          <a:bodyPr/>
          <a:lstStyle/>
          <a:p>
            <a:r>
              <a:rPr lang="en-US" sz="1600">
                <a:latin typeface="Arial" charset="0"/>
              </a:rPr>
              <a:t>Total number of modules (size &gt;30): 92</a:t>
            </a:r>
          </a:p>
          <a:p>
            <a:r>
              <a:rPr lang="en-US" sz="1600">
                <a:latin typeface="Arial" charset="0"/>
              </a:rPr>
              <a:t>Functional homogeneity: 63 (69%)</a:t>
            </a:r>
          </a:p>
          <a:p>
            <a:r>
              <a:rPr lang="en-US" sz="1600">
                <a:latin typeface="Arial" charset="0"/>
              </a:rPr>
              <a:t>Spatial homogeneity: 55 (60%)</a:t>
            </a:r>
          </a:p>
          <a:p>
            <a:r>
              <a:rPr lang="en-US" sz="1600">
                <a:latin typeface="Arial" charset="0"/>
              </a:rPr>
              <a:t>Dynamic homogeneity: 69 (75%)</a:t>
            </a:r>
          </a:p>
          <a:p>
            <a:r>
              <a:rPr lang="en-US" sz="1600">
                <a:latin typeface="Arial" charset="0"/>
              </a:rPr>
              <a:t>Homogeneity of any type: 82 (89%)</a:t>
            </a:r>
          </a:p>
        </p:txBody>
      </p:sp>
      <p:pic>
        <p:nvPicPr>
          <p:cNvPr id="10" name="Picture 7" descr="HPRD_walktrap_functional_05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1" t="23151" r="9995" b="27209"/>
          <a:stretch>
            <a:fillRect/>
          </a:stretch>
        </p:blipFill>
        <p:spPr bwMode="auto">
          <a:xfrm>
            <a:off x="4549775" y="1042988"/>
            <a:ext cx="4057650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72013" y="2486025"/>
            <a:ext cx="114300" cy="246063"/>
          </a:xfrm>
          <a:prstGeom prst="rect">
            <a:avLst/>
          </a:prstGeom>
          <a:solidFill>
            <a:srgbClr val="FF0000"/>
          </a:solidFill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b="0" dirty="0">
                <a:latin typeface="+mn-lt"/>
              </a:rPr>
              <a:t>3</a:t>
            </a: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4856163" y="2486025"/>
            <a:ext cx="114300" cy="246063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>
                <a:latin typeface="Arial" charset="0"/>
              </a:rPr>
              <a:t>2</a:t>
            </a: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5040313" y="2486025"/>
            <a:ext cx="114300" cy="2460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>
                <a:latin typeface="Arial" charset="0"/>
              </a:rPr>
              <a:t>1</a:t>
            </a:r>
          </a:p>
        </p:txBody>
      </p: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5224463" y="2486025"/>
            <a:ext cx="114300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>
                <a:latin typeface="Arial" charset="0"/>
              </a:rPr>
              <a:t>0</a:t>
            </a:r>
          </a:p>
        </p:txBody>
      </p:sp>
      <p:pic>
        <p:nvPicPr>
          <p:cNvPr id="15" name="Picture 6" descr="karatenetwork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3" t="52742" r="11052"/>
          <a:stretch>
            <a:fillRect/>
          </a:stretch>
        </p:blipFill>
        <p:spPr bwMode="auto">
          <a:xfrm>
            <a:off x="763588" y="4533900"/>
            <a:ext cx="33401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triped Right Arrow 1"/>
          <p:cNvSpPr/>
          <p:nvPr/>
        </p:nvSpPr>
        <p:spPr>
          <a:xfrm>
            <a:off x="3254375" y="1693863"/>
            <a:ext cx="1092200" cy="338137"/>
          </a:xfrm>
          <a:prstGeom prst="stripedRightArrow">
            <a:avLst/>
          </a:prstGeom>
          <a:solidFill>
            <a:srgbClr val="5F43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0241" name="Group 10240"/>
          <p:cNvGrpSpPr>
            <a:grpSpLocks/>
          </p:cNvGrpSpPr>
          <p:nvPr/>
        </p:nvGrpSpPr>
        <p:grpSpPr bwMode="auto">
          <a:xfrm>
            <a:off x="3762375" y="1063625"/>
            <a:ext cx="4775200" cy="307975"/>
            <a:chOff x="3762949" y="1063037"/>
            <a:chExt cx="4773883" cy="307777"/>
          </a:xfrm>
        </p:grpSpPr>
        <p:sp>
          <p:nvSpPr>
            <p:cNvPr id="112" name="Oval 111"/>
            <p:cNvSpPr/>
            <p:nvPr/>
          </p:nvSpPr>
          <p:spPr>
            <a:xfrm>
              <a:off x="4615202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4634247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4651704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4669162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688207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705664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4723122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4742167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759624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4777082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4796127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4813584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4831042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4850087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867544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4885002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4904047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921504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4938963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58007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4975464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4992923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011967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5029425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5046883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5065928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5083385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5100843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5119888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5137345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5154803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5173848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5191305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5208763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5227808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5245265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5262723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5281768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5299225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5316683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5335728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5353185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5370643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5389688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5407145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5424604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5443648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5461106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5478564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5497608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5515066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5532524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5551569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5569026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5586484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5605529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5622986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5640444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5659489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5676946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5694404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5713449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5730906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5748364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5767409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5784866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5802324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5821369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5838826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5856284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5875329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5892786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5910245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5929289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5946747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5964205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5983249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6000707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6018165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6037210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6054667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6072125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6091170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6108627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6126085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6145130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6162587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6180045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6197502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6216547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6234005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6251462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6270507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6287965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6305423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6324467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762949" y="1063037"/>
              <a:ext cx="842731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0" dirty="0">
                  <a:latin typeface="+mn-lt"/>
                </a:rPr>
                <a:t>Proteins</a:t>
              </a:r>
            </a:p>
          </p:txBody>
        </p:sp>
        <p:sp>
          <p:nvSpPr>
            <p:cNvPr id="212" name="Oval 211"/>
            <p:cNvSpPr/>
            <p:nvPr/>
          </p:nvSpPr>
          <p:spPr>
            <a:xfrm>
              <a:off x="6343512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6360970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6378427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6397472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6414930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6432388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6451432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6468890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6486348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6505392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6522851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6540308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6559353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6576811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6594268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6613313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6630771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6648228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6667273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6684731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6702188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6721233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6738691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6756148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6775193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6792651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6810108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6829153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6846611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6864068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6883113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6900571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6918029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6937073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6954532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6971989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6991033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7008492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7025949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7044994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2" name="Oval 251"/>
            <p:cNvSpPr/>
            <p:nvPr/>
          </p:nvSpPr>
          <p:spPr>
            <a:xfrm>
              <a:off x="7062452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7079909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7098954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7116412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7133869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7152914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7170372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7187829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7206874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7224332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7241789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3" name="Oval 262"/>
            <p:cNvSpPr/>
            <p:nvPr/>
          </p:nvSpPr>
          <p:spPr>
            <a:xfrm>
              <a:off x="7260834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7278292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7295749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7314794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7332252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7349709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7368754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7386212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7403670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7422714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3" name="Oval 272"/>
            <p:cNvSpPr/>
            <p:nvPr/>
          </p:nvSpPr>
          <p:spPr>
            <a:xfrm>
              <a:off x="7440173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4" name="Oval 273"/>
            <p:cNvSpPr/>
            <p:nvPr/>
          </p:nvSpPr>
          <p:spPr>
            <a:xfrm>
              <a:off x="7457630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5" name="Oval 274"/>
            <p:cNvSpPr/>
            <p:nvPr/>
          </p:nvSpPr>
          <p:spPr>
            <a:xfrm>
              <a:off x="7476674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6" name="Oval 275"/>
            <p:cNvSpPr/>
            <p:nvPr/>
          </p:nvSpPr>
          <p:spPr>
            <a:xfrm>
              <a:off x="7494133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7511590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7530635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7548093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7565550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7584595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7602053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7619510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7638555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7656013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7673470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7692515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7709973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7727430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7744888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7763933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7781390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7798849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7817893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5" name="Oval 294"/>
            <p:cNvSpPr/>
            <p:nvPr/>
          </p:nvSpPr>
          <p:spPr>
            <a:xfrm>
              <a:off x="7835351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6" name="Oval 295"/>
            <p:cNvSpPr/>
            <p:nvPr/>
          </p:nvSpPr>
          <p:spPr>
            <a:xfrm>
              <a:off x="7852809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7" name="Oval 296"/>
            <p:cNvSpPr/>
            <p:nvPr/>
          </p:nvSpPr>
          <p:spPr>
            <a:xfrm>
              <a:off x="7871853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7889311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7906769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7925814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7943271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7960729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7979774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7997231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8014689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8033734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8051191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8067062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8084520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8103565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8121022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8138480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8157525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8174982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8192440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8211485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8" name="Oval 317"/>
            <p:cNvSpPr/>
            <p:nvPr/>
          </p:nvSpPr>
          <p:spPr>
            <a:xfrm>
              <a:off x="8228942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9" name="Oval 318"/>
            <p:cNvSpPr/>
            <p:nvPr/>
          </p:nvSpPr>
          <p:spPr>
            <a:xfrm>
              <a:off x="8246400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0" name="Oval 319"/>
            <p:cNvSpPr/>
            <p:nvPr/>
          </p:nvSpPr>
          <p:spPr>
            <a:xfrm>
              <a:off x="8265445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1" name="Oval 320"/>
            <p:cNvSpPr/>
            <p:nvPr/>
          </p:nvSpPr>
          <p:spPr>
            <a:xfrm>
              <a:off x="8282902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2" name="Oval 321"/>
            <p:cNvSpPr/>
            <p:nvPr/>
          </p:nvSpPr>
          <p:spPr>
            <a:xfrm>
              <a:off x="8300360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8319405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4" name="Oval 323"/>
            <p:cNvSpPr/>
            <p:nvPr/>
          </p:nvSpPr>
          <p:spPr>
            <a:xfrm>
              <a:off x="8336862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5" name="Oval 324"/>
            <p:cNvSpPr/>
            <p:nvPr/>
          </p:nvSpPr>
          <p:spPr>
            <a:xfrm>
              <a:off x="8354320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6" name="Oval 325"/>
            <p:cNvSpPr/>
            <p:nvPr/>
          </p:nvSpPr>
          <p:spPr>
            <a:xfrm>
              <a:off x="8373365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7" name="Oval 326"/>
            <p:cNvSpPr/>
            <p:nvPr/>
          </p:nvSpPr>
          <p:spPr>
            <a:xfrm>
              <a:off x="8390822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8" name="Oval 327"/>
            <p:cNvSpPr/>
            <p:nvPr/>
          </p:nvSpPr>
          <p:spPr>
            <a:xfrm>
              <a:off x="8408280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9" name="Oval 328"/>
            <p:cNvSpPr/>
            <p:nvPr/>
          </p:nvSpPr>
          <p:spPr>
            <a:xfrm>
              <a:off x="8427325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0" name="Oval 329"/>
            <p:cNvSpPr/>
            <p:nvPr/>
          </p:nvSpPr>
          <p:spPr>
            <a:xfrm>
              <a:off x="8444782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1" name="Oval 330"/>
            <p:cNvSpPr/>
            <p:nvPr/>
          </p:nvSpPr>
          <p:spPr>
            <a:xfrm>
              <a:off x="8462241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2" name="Oval 331"/>
            <p:cNvSpPr/>
            <p:nvPr/>
          </p:nvSpPr>
          <p:spPr>
            <a:xfrm>
              <a:off x="8481285" y="1207407"/>
              <a:ext cx="19045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3" name="Oval 332"/>
            <p:cNvSpPr/>
            <p:nvPr/>
          </p:nvSpPr>
          <p:spPr>
            <a:xfrm>
              <a:off x="8498743" y="1207407"/>
              <a:ext cx="20632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4" name="Oval 333"/>
            <p:cNvSpPr/>
            <p:nvPr/>
          </p:nvSpPr>
          <p:spPr>
            <a:xfrm>
              <a:off x="8516201" y="1207407"/>
              <a:ext cx="20631" cy="206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8243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Content Placeholder 1"/>
          <p:cNvSpPr>
            <a:spLocks noGrp="1"/>
          </p:cNvSpPr>
          <p:nvPr>
            <p:ph idx="1"/>
          </p:nvPr>
        </p:nvSpPr>
        <p:spPr>
          <a:xfrm>
            <a:off x="25400" y="981075"/>
            <a:ext cx="4019550" cy="5362575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100"/>
              </a:spcAft>
            </a:pPr>
            <a:r>
              <a:rPr lang="en-US" sz="1400" b="1" dirty="0">
                <a:latin typeface="Arial" charset="0"/>
              </a:rPr>
              <a:t>Viewing data as tracks</a:t>
            </a:r>
          </a:p>
          <a:p>
            <a:pPr lvl="1">
              <a:spcBef>
                <a:spcPts val="400"/>
              </a:spcBef>
              <a:spcAft>
                <a:spcPts val="100"/>
              </a:spcAft>
            </a:pPr>
            <a:r>
              <a:rPr lang="en-US" sz="1400" dirty="0">
                <a:latin typeface="Arial" charset="0"/>
                <a:ea typeface="黑体" charset="0"/>
              </a:rPr>
              <a:t>Heat map (e.g. gene expression data)</a:t>
            </a:r>
          </a:p>
          <a:p>
            <a:pPr lvl="1">
              <a:spcBef>
                <a:spcPts val="400"/>
              </a:spcBef>
              <a:spcAft>
                <a:spcPts val="100"/>
              </a:spcAft>
            </a:pPr>
            <a:r>
              <a:rPr lang="en-US" sz="1400" dirty="0">
                <a:latin typeface="Arial" charset="0"/>
                <a:ea typeface="黑体" charset="0"/>
              </a:rPr>
              <a:t>Bar chart (e.g. fold changes, p values)</a:t>
            </a:r>
          </a:p>
          <a:p>
            <a:pPr lvl="1">
              <a:spcBef>
                <a:spcPts val="400"/>
              </a:spcBef>
              <a:spcAft>
                <a:spcPts val="100"/>
              </a:spcAft>
            </a:pPr>
            <a:r>
              <a:rPr lang="en-US" sz="1400" dirty="0">
                <a:latin typeface="Arial" charset="0"/>
                <a:ea typeface="黑体" charset="0"/>
              </a:rPr>
              <a:t>Binary track (e.g. significant genes, GO)</a:t>
            </a:r>
          </a:p>
          <a:p>
            <a:pPr>
              <a:spcBef>
                <a:spcPts val="400"/>
              </a:spcBef>
              <a:spcAft>
                <a:spcPts val="100"/>
              </a:spcAft>
            </a:pPr>
            <a:r>
              <a:rPr lang="en-US" sz="1400" b="1" dirty="0">
                <a:latin typeface="Arial" charset="0"/>
              </a:rPr>
              <a:t>Comparing binary tracks</a:t>
            </a:r>
          </a:p>
          <a:p>
            <a:pPr lvl="1">
              <a:spcBef>
                <a:spcPts val="400"/>
              </a:spcBef>
              <a:spcAft>
                <a:spcPts val="100"/>
              </a:spcAft>
            </a:pPr>
            <a:r>
              <a:rPr lang="en-US" sz="1400" dirty="0">
                <a:latin typeface="Arial" charset="0"/>
                <a:ea typeface="黑体" charset="0"/>
              </a:rPr>
              <a:t>Clickable Venn diagram</a:t>
            </a:r>
          </a:p>
          <a:p>
            <a:pPr>
              <a:spcBef>
                <a:spcPts val="400"/>
              </a:spcBef>
              <a:spcAft>
                <a:spcPts val="100"/>
              </a:spcAft>
            </a:pPr>
            <a:r>
              <a:rPr lang="en-US" sz="1400" b="1" dirty="0">
                <a:latin typeface="Arial" charset="0"/>
              </a:rPr>
              <a:t>Enrichment analysis</a:t>
            </a:r>
          </a:p>
          <a:p>
            <a:pPr lvl="1">
              <a:spcBef>
                <a:spcPts val="400"/>
              </a:spcBef>
              <a:spcAft>
                <a:spcPts val="100"/>
              </a:spcAft>
            </a:pPr>
            <a:r>
              <a:rPr lang="en-US" sz="1400" dirty="0">
                <a:latin typeface="Arial" charset="0"/>
                <a:ea typeface="黑体" charset="0"/>
              </a:rPr>
              <a:t>Network modules</a:t>
            </a:r>
          </a:p>
          <a:p>
            <a:pPr lvl="1">
              <a:spcBef>
                <a:spcPts val="400"/>
              </a:spcBef>
              <a:spcAft>
                <a:spcPts val="100"/>
              </a:spcAft>
            </a:pPr>
            <a:r>
              <a:rPr lang="en-US" sz="1400" dirty="0">
                <a:latin typeface="Arial" charset="0"/>
                <a:ea typeface="黑体" charset="0"/>
              </a:rPr>
              <a:t>GO terms</a:t>
            </a:r>
          </a:p>
          <a:p>
            <a:pPr lvl="1">
              <a:spcBef>
                <a:spcPts val="400"/>
              </a:spcBef>
              <a:spcAft>
                <a:spcPts val="100"/>
              </a:spcAft>
            </a:pPr>
            <a:r>
              <a:rPr lang="en-US" sz="1400" dirty="0">
                <a:latin typeface="Arial" charset="0"/>
                <a:ea typeface="黑体" charset="0"/>
              </a:rPr>
              <a:t>Pathways</a:t>
            </a:r>
          </a:p>
          <a:p>
            <a:pPr>
              <a:spcBef>
                <a:spcPts val="400"/>
              </a:spcBef>
              <a:spcAft>
                <a:spcPts val="100"/>
              </a:spcAft>
            </a:pPr>
            <a:r>
              <a:rPr lang="en-US" sz="1400" b="1" dirty="0">
                <a:latin typeface="Arial" charset="0"/>
              </a:rPr>
              <a:t>Navigating at different scales</a:t>
            </a:r>
          </a:p>
          <a:p>
            <a:pPr lvl="1">
              <a:spcBef>
                <a:spcPts val="400"/>
              </a:spcBef>
              <a:spcAft>
                <a:spcPts val="100"/>
              </a:spcAft>
            </a:pPr>
            <a:r>
              <a:rPr lang="en-US" sz="1400" dirty="0">
                <a:latin typeface="Arial" charset="0"/>
                <a:ea typeface="黑体" charset="0"/>
              </a:rPr>
              <a:t>Zoom</a:t>
            </a:r>
          </a:p>
          <a:p>
            <a:pPr lvl="1">
              <a:spcBef>
                <a:spcPts val="400"/>
              </a:spcBef>
              <a:spcAft>
                <a:spcPts val="100"/>
              </a:spcAft>
            </a:pPr>
            <a:r>
              <a:rPr lang="en-US" sz="1400" dirty="0">
                <a:latin typeface="Arial" charset="0"/>
                <a:ea typeface="黑体" charset="0"/>
              </a:rPr>
              <a:t>Pan</a:t>
            </a:r>
          </a:p>
          <a:p>
            <a:pPr lvl="1">
              <a:spcBef>
                <a:spcPts val="400"/>
              </a:spcBef>
              <a:spcAft>
                <a:spcPts val="100"/>
              </a:spcAft>
            </a:pPr>
            <a:r>
              <a:rPr lang="en-US" sz="1400" dirty="0">
                <a:latin typeface="Arial" charset="0"/>
                <a:ea typeface="黑体" charset="0"/>
              </a:rPr>
              <a:t>2D graph visualization</a:t>
            </a:r>
          </a:p>
        </p:txBody>
      </p:sp>
      <p:sp>
        <p:nvSpPr>
          <p:cNvPr id="174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2400" dirty="0">
                <a:latin typeface="Arial" charset="0"/>
              </a:rPr>
              <a:t>NetGestalt: viewing and cross-correlating data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CNCP2012</a:t>
            </a:r>
            <a:endParaRPr lang="en-US"/>
          </a:p>
        </p:txBody>
      </p:sp>
      <p:sp>
        <p:nvSpPr>
          <p:cNvPr id="17412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1912172C-B408-E949-B64C-8286ED0138EF}" type="slidenum">
              <a:rPr lang="en-US" sz="1000">
                <a:solidFill>
                  <a:srgbClr val="898989"/>
                </a:solidFill>
                <a:latin typeface="Arial" charset="0"/>
                <a:ea typeface="宋体" charset="0"/>
                <a:cs typeface="宋体" charset="0"/>
              </a:rPr>
              <a:pPr eaLnBrk="1" hangingPunct="1"/>
              <a:t>15</a:t>
            </a:fld>
            <a:endParaRPr lang="en-US" sz="1000">
              <a:solidFill>
                <a:srgbClr val="898989"/>
              </a:solidFill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17413" name="Picture 5" descr="Screen Shot 2012-04-19 at 11.58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3" y="800100"/>
            <a:ext cx="5199062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creen Shot 2012-04-19 at 12.01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75" y="3944938"/>
            <a:ext cx="3216275" cy="2289175"/>
          </a:xfrm>
          <a:prstGeom prst="rect">
            <a:avLst/>
          </a:prstGeom>
          <a:ln w="28575" cmpd="sng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 descr="Screen Shot 2012-04-18 at 10.36.4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986338"/>
            <a:ext cx="2333625" cy="1404937"/>
          </a:xfrm>
          <a:prstGeom prst="rect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941763" y="3989388"/>
            <a:ext cx="1627187" cy="176847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933825" y="2306638"/>
            <a:ext cx="1627188" cy="164465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" name="Picture 1" descr="IMG_113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16" y="5213322"/>
            <a:ext cx="695757" cy="893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6" t="6778" r="22183" b="24852"/>
          <a:stretch/>
        </p:blipFill>
        <p:spPr bwMode="auto">
          <a:xfrm>
            <a:off x="975517" y="5184675"/>
            <a:ext cx="685945" cy="899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5860986" y="6310835"/>
            <a:ext cx="30821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defRPr/>
            </a:pPr>
            <a:r>
              <a:rPr lang="en-US" sz="1400" b="0" i="1" dirty="0" smtClean="0">
                <a:latin typeface="+mn-lt"/>
              </a:rPr>
              <a:t>Shi et al., manuscript under revision</a:t>
            </a:r>
          </a:p>
        </p:txBody>
      </p:sp>
    </p:spTree>
    <p:extLst>
      <p:ext uri="{BB962C8B-B14F-4D97-AF65-F5344CB8AC3E}">
        <p14:creationId xmlns:p14="http://schemas.microsoft.com/office/powerpoint/2010/main" val="2693135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" grpId="0" build="p"/>
      <p:bldP spid="9" grpId="0" animBg="1"/>
      <p:bldP spid="9" grpId="1" animBg="1"/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CNCP2012</a:t>
            </a:r>
            <a:endParaRPr lang="en-US"/>
          </a:p>
        </p:txBody>
      </p:sp>
      <p:sp>
        <p:nvSpPr>
          <p:cNvPr id="20483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5FF0E49C-403F-0D4A-93B1-900CCC680255}" type="slidenum">
              <a:rPr lang="en-US" sz="1000">
                <a:solidFill>
                  <a:srgbClr val="898989"/>
                </a:solidFill>
                <a:latin typeface="Arial" charset="0"/>
                <a:cs typeface="宋体" charset="0"/>
              </a:rPr>
              <a:pPr eaLnBrk="1" hangingPunct="1"/>
              <a:t>16</a:t>
            </a:fld>
            <a:endParaRPr lang="en-US" sz="1000">
              <a:solidFill>
                <a:srgbClr val="898989"/>
              </a:solidFill>
              <a:latin typeface="Arial" charset="0"/>
              <a:cs typeface="宋体" charset="0"/>
            </a:endParaRPr>
          </a:p>
        </p:txBody>
      </p:sp>
      <p:pic>
        <p:nvPicPr>
          <p:cNvPr id="20484" name="Picture 6" descr="Screen Shot 2012-04-17 at 9.32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919163"/>
            <a:ext cx="7964487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hevron 11"/>
          <p:cNvSpPr/>
          <p:nvPr/>
        </p:nvSpPr>
        <p:spPr>
          <a:xfrm>
            <a:off x="112713" y="128588"/>
            <a:ext cx="1600200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Browsing data sources</a:t>
            </a:r>
          </a:p>
        </p:txBody>
      </p:sp>
      <p:sp>
        <p:nvSpPr>
          <p:cNvPr id="13" name="Chevron 12"/>
          <p:cNvSpPr/>
          <p:nvPr/>
        </p:nvSpPr>
        <p:spPr>
          <a:xfrm>
            <a:off x="1585913" y="128588"/>
            <a:ext cx="1600200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Viewing data as tracks</a:t>
            </a:r>
          </a:p>
        </p:txBody>
      </p:sp>
      <p:sp>
        <p:nvSpPr>
          <p:cNvPr id="14" name="Chevron 13"/>
          <p:cNvSpPr/>
          <p:nvPr/>
        </p:nvSpPr>
        <p:spPr>
          <a:xfrm>
            <a:off x="3059113" y="128588"/>
            <a:ext cx="1600200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Comparing tracks</a:t>
            </a:r>
          </a:p>
        </p:txBody>
      </p:sp>
      <p:sp>
        <p:nvSpPr>
          <p:cNvPr id="20" name="Chevron 19"/>
          <p:cNvSpPr/>
          <p:nvPr/>
        </p:nvSpPr>
        <p:spPr>
          <a:xfrm>
            <a:off x="4532313" y="128588"/>
            <a:ext cx="1600200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Identifying modules</a:t>
            </a:r>
          </a:p>
        </p:txBody>
      </p:sp>
      <p:sp>
        <p:nvSpPr>
          <p:cNvPr id="21" name="Chevron 20"/>
          <p:cNvSpPr/>
          <p:nvPr/>
        </p:nvSpPr>
        <p:spPr>
          <a:xfrm>
            <a:off x="7464425" y="119063"/>
            <a:ext cx="1598613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Annotating modules</a:t>
            </a:r>
          </a:p>
        </p:txBody>
      </p:sp>
      <p:sp>
        <p:nvSpPr>
          <p:cNvPr id="22" name="Chevron 21"/>
          <p:cNvSpPr/>
          <p:nvPr/>
        </p:nvSpPr>
        <p:spPr>
          <a:xfrm>
            <a:off x="6021388" y="119063"/>
            <a:ext cx="1598612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Moving across scales</a:t>
            </a:r>
          </a:p>
        </p:txBody>
      </p:sp>
    </p:spTree>
    <p:extLst>
      <p:ext uri="{BB962C8B-B14F-4D97-AF65-F5344CB8AC3E}">
        <p14:creationId xmlns:p14="http://schemas.microsoft.com/office/powerpoint/2010/main" val="2729736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5" descr="Screen Shot 2012-04-17 at 10.08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989013"/>
            <a:ext cx="7543800" cy="459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CNCP2012</a:t>
            </a:r>
            <a:endParaRPr lang="en-US"/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57983280-BCFC-E04D-8FDB-0E02DD9F5F92}" type="slidenum">
              <a:rPr lang="en-US" sz="1000">
                <a:solidFill>
                  <a:srgbClr val="898989"/>
                </a:solidFill>
                <a:latin typeface="Arial" charset="0"/>
                <a:cs typeface="宋体" charset="0"/>
              </a:rPr>
              <a:pPr eaLnBrk="1" hangingPunct="1"/>
              <a:t>17</a:t>
            </a:fld>
            <a:endParaRPr lang="en-US" sz="1000">
              <a:solidFill>
                <a:srgbClr val="898989"/>
              </a:solidFill>
              <a:latin typeface="Arial" charset="0"/>
              <a:cs typeface="宋体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62850" y="1498600"/>
            <a:ext cx="811213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latin typeface="+mn-lt"/>
              </a:rPr>
              <a:t>Luminal 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62850" y="1731963"/>
            <a:ext cx="536575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latin typeface="+mn-lt"/>
              </a:rPr>
              <a:t>Basal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8579644" y="2459832"/>
            <a:ext cx="882650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>
                <a:latin typeface="+mn-lt"/>
              </a:rPr>
              <a:t>Proteomics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62850" y="2066925"/>
            <a:ext cx="1087438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0" dirty="0">
                <a:latin typeface="+mn-lt"/>
              </a:rPr>
              <a:t>-log(p) signed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62850" y="2503488"/>
            <a:ext cx="935038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latin typeface="+mn-lt"/>
              </a:rPr>
              <a:t>Diff proteins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62850" y="2814638"/>
            <a:ext cx="1087438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0" dirty="0">
                <a:latin typeface="+mn-lt"/>
              </a:rPr>
              <a:t>-log(p) signed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62850" y="3262313"/>
            <a:ext cx="935038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latin typeface="+mn-lt"/>
              </a:rPr>
              <a:t>Diff proteins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62850" y="3719513"/>
            <a:ext cx="81121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latin typeface="+mn-lt"/>
              </a:rPr>
              <a:t>Luminal 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62850" y="4279900"/>
            <a:ext cx="536575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latin typeface="+mn-lt"/>
              </a:rPr>
              <a:t>Basal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62850" y="4892675"/>
            <a:ext cx="1087438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0" dirty="0">
                <a:latin typeface="+mn-lt"/>
              </a:rPr>
              <a:t>-log(p) signed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62850" y="5335588"/>
            <a:ext cx="8175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latin typeface="+mn-lt"/>
              </a:rPr>
              <a:t>Diff genes</a:t>
            </a:r>
          </a:p>
        </p:txBody>
      </p:sp>
      <p:sp>
        <p:nvSpPr>
          <p:cNvPr id="29" name="TextBox 28"/>
          <p:cNvSpPr txBox="1"/>
          <p:nvPr/>
        </p:nvSpPr>
        <p:spPr>
          <a:xfrm rot="16200000">
            <a:off x="8531225" y="3000376"/>
            <a:ext cx="549275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latin typeface="+mn-lt"/>
              </a:rPr>
              <a:t>PNNL</a:t>
            </a:r>
          </a:p>
        </p:txBody>
      </p:sp>
      <p:sp>
        <p:nvSpPr>
          <p:cNvPr id="30" name="TextBox 29"/>
          <p:cNvSpPr txBox="1"/>
          <p:nvPr/>
        </p:nvSpPr>
        <p:spPr>
          <a:xfrm rot="16200000">
            <a:off x="8566150" y="4229100"/>
            <a:ext cx="544513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>
                <a:latin typeface="+mn-lt"/>
              </a:rPr>
              <a:t>TCGA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562850" y="901700"/>
            <a:ext cx="52070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latin typeface="+mn-lt"/>
              </a:rPr>
              <a:t>Ruler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562850" y="1093788"/>
            <a:ext cx="12747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latin typeface="+mn-lt"/>
              </a:rPr>
              <a:t>Network modules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65088" y="4189413"/>
            <a:ext cx="8205787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16200000">
            <a:off x="8536782" y="1988344"/>
            <a:ext cx="58261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 err="1">
                <a:latin typeface="+mn-lt"/>
              </a:rPr>
              <a:t>Vandy</a:t>
            </a:r>
            <a:endParaRPr lang="en-US" sz="1050" dirty="0"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 rot="16200000">
            <a:off x="8601075" y="4229101"/>
            <a:ext cx="839787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>
                <a:latin typeface="+mn-lt"/>
              </a:rPr>
              <a:t>Microarray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8716963" y="1622425"/>
            <a:ext cx="6350" cy="1054100"/>
          </a:xfrm>
          <a:prstGeom prst="line">
            <a:avLst/>
          </a:prstGeom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721725" y="2797175"/>
            <a:ext cx="0" cy="673100"/>
          </a:xfrm>
          <a:prstGeom prst="line">
            <a:avLst/>
          </a:prstGeom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8710613" y="3536950"/>
            <a:ext cx="9525" cy="2001838"/>
          </a:xfrm>
          <a:prstGeom prst="line">
            <a:avLst/>
          </a:prstGeom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5088" y="1735138"/>
            <a:ext cx="8196262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05" name="Rectangle 21504"/>
          <p:cNvSpPr/>
          <p:nvPr/>
        </p:nvSpPr>
        <p:spPr>
          <a:xfrm>
            <a:off x="0" y="2736850"/>
            <a:ext cx="8899525" cy="744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0" y="3473450"/>
            <a:ext cx="9144000" cy="2179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Chevron 51"/>
          <p:cNvSpPr/>
          <p:nvPr/>
        </p:nvSpPr>
        <p:spPr>
          <a:xfrm>
            <a:off x="112713" y="128588"/>
            <a:ext cx="1600200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Browsing data sources</a:t>
            </a:r>
          </a:p>
        </p:txBody>
      </p:sp>
      <p:sp>
        <p:nvSpPr>
          <p:cNvPr id="53" name="Chevron 52"/>
          <p:cNvSpPr/>
          <p:nvPr/>
        </p:nvSpPr>
        <p:spPr>
          <a:xfrm>
            <a:off x="1585913" y="128588"/>
            <a:ext cx="1600200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Viewing data as tracks</a:t>
            </a:r>
          </a:p>
        </p:txBody>
      </p:sp>
      <p:sp>
        <p:nvSpPr>
          <p:cNvPr id="54" name="Chevron 53"/>
          <p:cNvSpPr/>
          <p:nvPr/>
        </p:nvSpPr>
        <p:spPr>
          <a:xfrm>
            <a:off x="3059113" y="128588"/>
            <a:ext cx="1600200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Comparing tracks</a:t>
            </a:r>
          </a:p>
        </p:txBody>
      </p:sp>
      <p:sp>
        <p:nvSpPr>
          <p:cNvPr id="55" name="Chevron 54"/>
          <p:cNvSpPr/>
          <p:nvPr/>
        </p:nvSpPr>
        <p:spPr>
          <a:xfrm>
            <a:off x="4532313" y="128588"/>
            <a:ext cx="1600200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Identifying modules</a:t>
            </a:r>
          </a:p>
        </p:txBody>
      </p:sp>
      <p:sp>
        <p:nvSpPr>
          <p:cNvPr id="56" name="Chevron 55"/>
          <p:cNvSpPr/>
          <p:nvPr/>
        </p:nvSpPr>
        <p:spPr>
          <a:xfrm>
            <a:off x="7464425" y="119063"/>
            <a:ext cx="1598613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Annotating modules</a:t>
            </a:r>
          </a:p>
        </p:txBody>
      </p:sp>
      <p:sp>
        <p:nvSpPr>
          <p:cNvPr id="57" name="Chevron 56"/>
          <p:cNvSpPr/>
          <p:nvPr/>
        </p:nvSpPr>
        <p:spPr>
          <a:xfrm>
            <a:off x="6021388" y="119063"/>
            <a:ext cx="1598612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Moving across scales</a:t>
            </a:r>
          </a:p>
        </p:txBody>
      </p:sp>
    </p:spTree>
    <p:extLst>
      <p:ext uri="{BB962C8B-B14F-4D97-AF65-F5344CB8AC3E}">
        <p14:creationId xmlns:p14="http://schemas.microsoft.com/office/powerpoint/2010/main" val="633291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" grpId="0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4700"/>
          </a:xfrm>
        </p:spPr>
        <p:txBody>
          <a:bodyPr/>
          <a:lstStyle/>
          <a:p>
            <a:endParaRPr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CNCP2012</a:t>
            </a:r>
            <a:endParaRPr lang="en-US"/>
          </a:p>
        </p:txBody>
      </p:sp>
      <p:sp>
        <p:nvSpPr>
          <p:cNvPr id="24579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61F8C96F-07C1-D749-A99E-3F76B6CBA044}" type="slidenum">
              <a:rPr lang="en-US" sz="1000">
                <a:solidFill>
                  <a:srgbClr val="898989"/>
                </a:solidFill>
                <a:latin typeface="Arial" charset="0"/>
                <a:cs typeface="宋体" charset="0"/>
              </a:rPr>
              <a:pPr eaLnBrk="1" hangingPunct="1"/>
              <a:t>18</a:t>
            </a:fld>
            <a:endParaRPr lang="en-US" sz="1000">
              <a:solidFill>
                <a:srgbClr val="898989"/>
              </a:solidFill>
              <a:latin typeface="Arial" charset="0"/>
              <a:cs typeface="宋体" charset="0"/>
            </a:endParaRPr>
          </a:p>
        </p:txBody>
      </p:sp>
      <p:pic>
        <p:nvPicPr>
          <p:cNvPr id="24580" name="Picture 1" descr="Untitled05.tif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4" t="13803" b="2190"/>
          <a:stretch>
            <a:fillRect/>
          </a:stretch>
        </p:blipFill>
        <p:spPr bwMode="auto">
          <a:xfrm>
            <a:off x="41275" y="996950"/>
            <a:ext cx="7553325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7562850" y="1498600"/>
            <a:ext cx="811213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latin typeface="+mn-lt"/>
              </a:rPr>
              <a:t>Luminal B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562850" y="1731963"/>
            <a:ext cx="536575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latin typeface="+mn-lt"/>
              </a:rPr>
              <a:t>Basal</a:t>
            </a:r>
          </a:p>
        </p:txBody>
      </p:sp>
      <p:sp>
        <p:nvSpPr>
          <p:cNvPr id="72" name="TextBox 71"/>
          <p:cNvSpPr txBox="1"/>
          <p:nvPr/>
        </p:nvSpPr>
        <p:spPr>
          <a:xfrm rot="16200000">
            <a:off x="8579644" y="2459832"/>
            <a:ext cx="882650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>
                <a:latin typeface="+mn-lt"/>
              </a:rPr>
              <a:t>Proteomics 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562850" y="2066925"/>
            <a:ext cx="1087438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0" dirty="0">
                <a:latin typeface="+mn-lt"/>
              </a:rPr>
              <a:t>-log(p) signed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562850" y="2503488"/>
            <a:ext cx="935038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latin typeface="+mn-lt"/>
              </a:rPr>
              <a:t>Diff proteins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562850" y="2814638"/>
            <a:ext cx="1087438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0" dirty="0">
                <a:latin typeface="+mn-lt"/>
              </a:rPr>
              <a:t>-log(p) signed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562850" y="3262313"/>
            <a:ext cx="935038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latin typeface="+mn-lt"/>
              </a:rPr>
              <a:t>Diff proteins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562850" y="3719513"/>
            <a:ext cx="81121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latin typeface="+mn-lt"/>
              </a:rPr>
              <a:t>Luminal B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562850" y="4279900"/>
            <a:ext cx="536575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latin typeface="+mn-lt"/>
              </a:rPr>
              <a:t>Basal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562850" y="4892675"/>
            <a:ext cx="1087438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0" dirty="0">
                <a:latin typeface="+mn-lt"/>
              </a:rPr>
              <a:t>-log(p) signed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562850" y="5335588"/>
            <a:ext cx="8175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latin typeface="+mn-lt"/>
              </a:rPr>
              <a:t>Diff genes</a:t>
            </a:r>
          </a:p>
        </p:txBody>
      </p:sp>
      <p:sp>
        <p:nvSpPr>
          <p:cNvPr id="81" name="TextBox 80"/>
          <p:cNvSpPr txBox="1"/>
          <p:nvPr/>
        </p:nvSpPr>
        <p:spPr>
          <a:xfrm rot="16200000">
            <a:off x="8531225" y="3000376"/>
            <a:ext cx="549275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latin typeface="+mn-lt"/>
              </a:rPr>
              <a:t>PNNL</a:t>
            </a:r>
          </a:p>
        </p:txBody>
      </p:sp>
      <p:sp>
        <p:nvSpPr>
          <p:cNvPr id="82" name="TextBox 81"/>
          <p:cNvSpPr txBox="1"/>
          <p:nvPr/>
        </p:nvSpPr>
        <p:spPr>
          <a:xfrm rot="16200000">
            <a:off x="8566150" y="4229100"/>
            <a:ext cx="544513" cy="2460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>
                <a:latin typeface="+mn-lt"/>
              </a:rPr>
              <a:t>TCGA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7562850" y="901700"/>
            <a:ext cx="52070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latin typeface="+mn-lt"/>
              </a:rPr>
              <a:t>Ruler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562850" y="1093788"/>
            <a:ext cx="12747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latin typeface="+mn-lt"/>
              </a:rPr>
              <a:t>Network modules</a:t>
            </a:r>
          </a:p>
        </p:txBody>
      </p:sp>
      <p:sp>
        <p:nvSpPr>
          <p:cNvPr id="85" name="TextBox 84"/>
          <p:cNvSpPr txBox="1"/>
          <p:nvPr/>
        </p:nvSpPr>
        <p:spPr>
          <a:xfrm rot="16200000">
            <a:off x="8536782" y="1988344"/>
            <a:ext cx="58261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 err="1">
                <a:latin typeface="+mn-lt"/>
              </a:rPr>
              <a:t>Vandy</a:t>
            </a:r>
            <a:endParaRPr lang="en-US" sz="1050" dirty="0">
              <a:latin typeface="+mn-lt"/>
            </a:endParaRPr>
          </a:p>
        </p:txBody>
      </p:sp>
      <p:sp>
        <p:nvSpPr>
          <p:cNvPr id="86" name="TextBox 85"/>
          <p:cNvSpPr txBox="1"/>
          <p:nvPr/>
        </p:nvSpPr>
        <p:spPr>
          <a:xfrm rot="16200000">
            <a:off x="8601075" y="4229101"/>
            <a:ext cx="839787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>
                <a:latin typeface="+mn-lt"/>
              </a:rPr>
              <a:t>Microarray</a:t>
            </a:r>
          </a:p>
        </p:txBody>
      </p:sp>
      <p:cxnSp>
        <p:nvCxnSpPr>
          <p:cNvPr id="87" name="Straight Connector 86"/>
          <p:cNvCxnSpPr/>
          <p:nvPr/>
        </p:nvCxnSpPr>
        <p:spPr>
          <a:xfrm>
            <a:off x="8716963" y="1622425"/>
            <a:ext cx="6350" cy="1054100"/>
          </a:xfrm>
          <a:prstGeom prst="line">
            <a:avLst/>
          </a:prstGeom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8721725" y="2797175"/>
            <a:ext cx="0" cy="673100"/>
          </a:xfrm>
          <a:prstGeom prst="line">
            <a:avLst/>
          </a:prstGeom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8710613" y="3536950"/>
            <a:ext cx="9525" cy="2001838"/>
          </a:xfrm>
          <a:prstGeom prst="line">
            <a:avLst/>
          </a:prstGeom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65088" y="4189413"/>
            <a:ext cx="8205787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65088" y="1728788"/>
            <a:ext cx="8196262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603" name="Group 39"/>
          <p:cNvGrpSpPr>
            <a:grpSpLocks/>
          </p:cNvGrpSpPr>
          <p:nvPr/>
        </p:nvGrpSpPr>
        <p:grpSpPr bwMode="auto">
          <a:xfrm>
            <a:off x="2743200" y="2762250"/>
            <a:ext cx="2995613" cy="2266950"/>
            <a:chOff x="2743702" y="2762004"/>
            <a:chExt cx="2995766" cy="2267711"/>
          </a:xfrm>
        </p:grpSpPr>
        <p:pic>
          <p:nvPicPr>
            <p:cNvPr id="24610" name="Picture 2" descr="Screen Shot 2012-04-13 at 9.43.50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702" y="2762004"/>
              <a:ext cx="2995766" cy="2267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Rounded Rectangular Callout 41"/>
            <p:cNvSpPr/>
            <p:nvPr/>
          </p:nvSpPr>
          <p:spPr>
            <a:xfrm>
              <a:off x="2891348" y="2958920"/>
              <a:ext cx="493737" cy="252498"/>
            </a:xfrm>
            <a:prstGeom prst="wedgeRoundRectCallout">
              <a:avLst>
                <a:gd name="adj1" fmla="val 106618"/>
                <a:gd name="adj2" fmla="val 30793"/>
                <a:gd name="adj3" fmla="val 16667"/>
              </a:avLst>
            </a:prstGeom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/>
                <a:t>45%</a:t>
              </a:r>
            </a:p>
          </p:txBody>
        </p:sp>
        <p:sp>
          <p:nvSpPr>
            <p:cNvPr id="43" name="Rounded Rectangular Callout 42"/>
            <p:cNvSpPr/>
            <p:nvPr/>
          </p:nvSpPr>
          <p:spPr>
            <a:xfrm>
              <a:off x="4572595" y="2828701"/>
              <a:ext cx="493738" cy="252498"/>
            </a:xfrm>
            <a:prstGeom prst="wedgeRoundRectCallout">
              <a:avLst>
                <a:gd name="adj1" fmla="val -112132"/>
                <a:gd name="adj2" fmla="val 79574"/>
                <a:gd name="adj3" fmla="val 16667"/>
              </a:avLst>
            </a:prstGeom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/>
                <a:t>51%</a:t>
              </a:r>
            </a:p>
          </p:txBody>
        </p:sp>
        <p:sp>
          <p:nvSpPr>
            <p:cNvPr id="44" name="Rounded Rectangular Callout 43"/>
            <p:cNvSpPr/>
            <p:nvPr/>
          </p:nvSpPr>
          <p:spPr>
            <a:xfrm>
              <a:off x="4947265" y="3670359"/>
              <a:ext cx="492150" cy="254085"/>
            </a:xfrm>
            <a:prstGeom prst="wedgeRoundRectCallout">
              <a:avLst>
                <a:gd name="adj1" fmla="val -164632"/>
                <a:gd name="adj2" fmla="val -17987"/>
                <a:gd name="adj3" fmla="val 16667"/>
              </a:avLst>
            </a:prstGeom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/>
                <a:t>4%</a:t>
              </a:r>
            </a:p>
          </p:txBody>
        </p:sp>
        <p:sp>
          <p:nvSpPr>
            <p:cNvPr id="45" name="Rounded Rectangular Callout 44"/>
            <p:cNvSpPr/>
            <p:nvPr/>
          </p:nvSpPr>
          <p:spPr>
            <a:xfrm>
              <a:off x="2935800" y="4186470"/>
              <a:ext cx="492150" cy="254085"/>
            </a:xfrm>
            <a:prstGeom prst="wedgeRoundRectCallout">
              <a:avLst>
                <a:gd name="adj1" fmla="val 134118"/>
                <a:gd name="adj2" fmla="val -120426"/>
                <a:gd name="adj3" fmla="val 16667"/>
              </a:avLst>
            </a:prstGeom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/>
                <a:t>0%</a:t>
              </a:r>
            </a:p>
          </p:txBody>
        </p:sp>
      </p:grpSp>
      <p:sp>
        <p:nvSpPr>
          <p:cNvPr id="92" name="Chevron 91"/>
          <p:cNvSpPr/>
          <p:nvPr/>
        </p:nvSpPr>
        <p:spPr>
          <a:xfrm>
            <a:off x="112713" y="128588"/>
            <a:ext cx="1600200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Browsing data sources</a:t>
            </a:r>
          </a:p>
        </p:txBody>
      </p:sp>
      <p:sp>
        <p:nvSpPr>
          <p:cNvPr id="93" name="Chevron 92"/>
          <p:cNvSpPr/>
          <p:nvPr/>
        </p:nvSpPr>
        <p:spPr>
          <a:xfrm>
            <a:off x="1585913" y="128588"/>
            <a:ext cx="1600200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Viewing data as tracks</a:t>
            </a:r>
          </a:p>
        </p:txBody>
      </p:sp>
      <p:sp>
        <p:nvSpPr>
          <p:cNvPr id="94" name="Chevron 93"/>
          <p:cNvSpPr/>
          <p:nvPr/>
        </p:nvSpPr>
        <p:spPr>
          <a:xfrm>
            <a:off x="3059113" y="128588"/>
            <a:ext cx="1600200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Comparing tracks</a:t>
            </a:r>
          </a:p>
        </p:txBody>
      </p:sp>
      <p:sp>
        <p:nvSpPr>
          <p:cNvPr id="95" name="Chevron 94"/>
          <p:cNvSpPr/>
          <p:nvPr/>
        </p:nvSpPr>
        <p:spPr>
          <a:xfrm>
            <a:off x="4532313" y="128588"/>
            <a:ext cx="1600200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Identifying modules</a:t>
            </a:r>
          </a:p>
        </p:txBody>
      </p:sp>
      <p:sp>
        <p:nvSpPr>
          <p:cNvPr id="96" name="Chevron 95"/>
          <p:cNvSpPr/>
          <p:nvPr/>
        </p:nvSpPr>
        <p:spPr>
          <a:xfrm>
            <a:off x="7464425" y="119063"/>
            <a:ext cx="1598613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Annotating modules</a:t>
            </a:r>
          </a:p>
        </p:txBody>
      </p:sp>
      <p:sp>
        <p:nvSpPr>
          <p:cNvPr id="97" name="Chevron 96"/>
          <p:cNvSpPr/>
          <p:nvPr/>
        </p:nvSpPr>
        <p:spPr>
          <a:xfrm>
            <a:off x="6021388" y="119063"/>
            <a:ext cx="1598612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Moving across scales</a:t>
            </a:r>
          </a:p>
        </p:txBody>
      </p:sp>
    </p:spTree>
    <p:extLst>
      <p:ext uri="{BB962C8B-B14F-4D97-AF65-F5344CB8AC3E}">
        <p14:creationId xmlns:p14="http://schemas.microsoft.com/office/powerpoint/2010/main" val="2342144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6" descr="Untitled06.tif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3" t="13651" b="4015"/>
          <a:stretch>
            <a:fillRect/>
          </a:stretch>
        </p:blipFill>
        <p:spPr bwMode="auto">
          <a:xfrm>
            <a:off x="57150" y="996950"/>
            <a:ext cx="7551738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4700"/>
          </a:xfrm>
        </p:spPr>
        <p:txBody>
          <a:bodyPr/>
          <a:lstStyle/>
          <a:p>
            <a:endParaRPr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CNCP2012</a:t>
            </a:r>
            <a:endParaRPr lang="en-US"/>
          </a:p>
        </p:txBody>
      </p:sp>
      <p:sp>
        <p:nvSpPr>
          <p:cNvPr id="26628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863268C5-E411-8C43-AB24-155C089FEF18}" type="slidenum">
              <a:rPr lang="en-US" sz="1000">
                <a:solidFill>
                  <a:srgbClr val="898989"/>
                </a:solidFill>
                <a:latin typeface="Arial" charset="0"/>
                <a:cs typeface="宋体" charset="0"/>
              </a:rPr>
              <a:pPr eaLnBrk="1" hangingPunct="1"/>
              <a:t>19</a:t>
            </a:fld>
            <a:endParaRPr lang="en-US" sz="1000">
              <a:solidFill>
                <a:srgbClr val="898989"/>
              </a:solidFill>
              <a:latin typeface="Arial" charset="0"/>
              <a:cs typeface="宋体" charset="0"/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>
            <a:off x="65088" y="4460875"/>
            <a:ext cx="8205787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65088" y="2443163"/>
            <a:ext cx="8196262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548563" y="1562100"/>
            <a:ext cx="600075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 err="1">
                <a:latin typeface="+mn-lt"/>
              </a:rPr>
              <a:t>Vandy</a:t>
            </a:r>
            <a:endParaRPr lang="en-US" sz="1100" dirty="0">
              <a:latin typeface="+mn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548563" y="1804988"/>
            <a:ext cx="566737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>
                <a:latin typeface="+mn-lt"/>
              </a:rPr>
              <a:t>PNNL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548563" y="2771775"/>
            <a:ext cx="1087437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-log(p) signed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548563" y="3325813"/>
            <a:ext cx="1087437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-log(p) signed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548563" y="4010025"/>
            <a:ext cx="811212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Luminal B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548563" y="4589463"/>
            <a:ext cx="536575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Basal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548563" y="5157788"/>
            <a:ext cx="1087437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-log(p) signed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548563" y="930275"/>
            <a:ext cx="52070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Ruler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548563" y="1131888"/>
            <a:ext cx="1274762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Network modules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548563" y="2028825"/>
            <a:ext cx="906462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>
                <a:latin typeface="+mn-lt"/>
              </a:rPr>
              <a:t>Microarray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548563" y="2239963"/>
            <a:ext cx="811212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Luminal B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548563" y="2398713"/>
            <a:ext cx="536575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Basal</a:t>
            </a:r>
          </a:p>
        </p:txBody>
      </p:sp>
      <p:sp>
        <p:nvSpPr>
          <p:cNvPr id="59" name="TextBox 58"/>
          <p:cNvSpPr txBox="1"/>
          <p:nvPr/>
        </p:nvSpPr>
        <p:spPr>
          <a:xfrm rot="16200000">
            <a:off x="8190707" y="1654969"/>
            <a:ext cx="931862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latin typeface="+mn-lt"/>
              </a:rPr>
              <a:t>Enriched Modules</a:t>
            </a:r>
          </a:p>
        </p:txBody>
      </p:sp>
      <p:cxnSp>
        <p:nvCxnSpPr>
          <p:cNvPr id="60" name="Straight Connector 59"/>
          <p:cNvCxnSpPr/>
          <p:nvPr/>
        </p:nvCxnSpPr>
        <p:spPr>
          <a:xfrm flipH="1">
            <a:off x="8397875" y="1628775"/>
            <a:ext cx="0" cy="622300"/>
          </a:xfrm>
          <a:prstGeom prst="line">
            <a:avLst/>
          </a:prstGeom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5" name="Chevron 94"/>
          <p:cNvSpPr/>
          <p:nvPr/>
        </p:nvSpPr>
        <p:spPr>
          <a:xfrm>
            <a:off x="112713" y="128588"/>
            <a:ext cx="1600200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Browsing data sources</a:t>
            </a:r>
          </a:p>
        </p:txBody>
      </p:sp>
      <p:sp>
        <p:nvSpPr>
          <p:cNvPr id="96" name="Chevron 95"/>
          <p:cNvSpPr/>
          <p:nvPr/>
        </p:nvSpPr>
        <p:spPr>
          <a:xfrm>
            <a:off x="1585913" y="128588"/>
            <a:ext cx="1600200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Viewing data as tracks</a:t>
            </a:r>
          </a:p>
        </p:txBody>
      </p:sp>
      <p:sp>
        <p:nvSpPr>
          <p:cNvPr id="97" name="Chevron 96"/>
          <p:cNvSpPr/>
          <p:nvPr/>
        </p:nvSpPr>
        <p:spPr>
          <a:xfrm>
            <a:off x="3059113" y="128588"/>
            <a:ext cx="1600200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Comparing tracks</a:t>
            </a:r>
          </a:p>
        </p:txBody>
      </p:sp>
      <p:sp>
        <p:nvSpPr>
          <p:cNvPr id="98" name="Chevron 97"/>
          <p:cNvSpPr/>
          <p:nvPr/>
        </p:nvSpPr>
        <p:spPr>
          <a:xfrm>
            <a:off x="4532313" y="128588"/>
            <a:ext cx="1600200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Identifying modules</a:t>
            </a:r>
          </a:p>
        </p:txBody>
      </p:sp>
      <p:sp>
        <p:nvSpPr>
          <p:cNvPr id="99" name="Chevron 98"/>
          <p:cNvSpPr/>
          <p:nvPr/>
        </p:nvSpPr>
        <p:spPr>
          <a:xfrm>
            <a:off x="7464425" y="119063"/>
            <a:ext cx="1598613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Annotating modules</a:t>
            </a:r>
          </a:p>
        </p:txBody>
      </p:sp>
      <p:sp>
        <p:nvSpPr>
          <p:cNvPr id="100" name="Chevron 99"/>
          <p:cNvSpPr/>
          <p:nvPr/>
        </p:nvSpPr>
        <p:spPr>
          <a:xfrm>
            <a:off x="6021388" y="119063"/>
            <a:ext cx="1598612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Moving across scales</a:t>
            </a:r>
          </a:p>
        </p:txBody>
      </p:sp>
    </p:spTree>
    <p:extLst>
      <p:ext uri="{BB962C8B-B14F-4D97-AF65-F5344CB8AC3E}">
        <p14:creationId xmlns:p14="http://schemas.microsoft.com/office/powerpoint/2010/main" val="2439875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charset="0"/>
              </a:rPr>
              <a:t>Omics</a:t>
            </a: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data integration</a:t>
            </a:r>
            <a:endParaRPr lang="en-US" dirty="0"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CNCP2012</a:t>
            </a:r>
            <a:endParaRPr lang="en-US"/>
          </a:p>
        </p:txBody>
      </p:sp>
      <p:sp>
        <p:nvSpPr>
          <p:cNvPr id="12291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7CE8AA05-3909-8D40-9444-F8638817BC35}" type="slidenum">
              <a:rPr lang="en-US" sz="1000">
                <a:solidFill>
                  <a:srgbClr val="898989"/>
                </a:solidFill>
                <a:latin typeface="Arial" charset="0"/>
                <a:ea typeface="宋体" charset="0"/>
                <a:cs typeface="宋体" charset="0"/>
              </a:rPr>
              <a:pPr eaLnBrk="1" hangingPunct="1"/>
              <a:t>2</a:t>
            </a:fld>
            <a:endParaRPr lang="en-US" sz="1000">
              <a:solidFill>
                <a:srgbClr val="898989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" name="Can 1"/>
          <p:cNvSpPr/>
          <p:nvPr/>
        </p:nvSpPr>
        <p:spPr>
          <a:xfrm>
            <a:off x="5511800" y="1282700"/>
            <a:ext cx="2959100" cy="1130300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dirty="0"/>
              <a:t>DNA</a:t>
            </a:r>
          </a:p>
        </p:txBody>
      </p:sp>
      <p:sp>
        <p:nvSpPr>
          <p:cNvPr id="37" name="Can 36"/>
          <p:cNvSpPr/>
          <p:nvPr/>
        </p:nvSpPr>
        <p:spPr>
          <a:xfrm>
            <a:off x="5511800" y="2590800"/>
            <a:ext cx="2959100" cy="1130300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dirty="0"/>
              <a:t>mRNA</a:t>
            </a:r>
          </a:p>
        </p:txBody>
      </p:sp>
      <p:sp>
        <p:nvSpPr>
          <p:cNvPr id="40" name="Can 39"/>
          <p:cNvSpPr/>
          <p:nvPr/>
        </p:nvSpPr>
        <p:spPr>
          <a:xfrm>
            <a:off x="5511800" y="3848100"/>
            <a:ext cx="2959100" cy="1130300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dirty="0"/>
              <a:t>Protein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03068" y="1025929"/>
            <a:ext cx="3111451" cy="2854339"/>
            <a:chOff x="1103068" y="1025929"/>
            <a:chExt cx="3111451" cy="2854339"/>
          </a:xfrm>
        </p:grpSpPr>
        <p:pic>
          <p:nvPicPr>
            <p:cNvPr id="33" name="Picture 8"/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48" t="41222" r="92406" b="20415"/>
            <a:stretch>
              <a:fillRect/>
            </a:stretch>
          </p:blipFill>
          <p:spPr bwMode="auto">
            <a:xfrm rot="20255774">
              <a:off x="3877945" y="2853473"/>
              <a:ext cx="297145" cy="867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9"/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53" t="62086" r="39272" b="15190"/>
            <a:stretch>
              <a:fillRect/>
            </a:stretch>
          </p:blipFill>
          <p:spPr bwMode="auto">
            <a:xfrm rot="198877">
              <a:off x="2052379" y="3318898"/>
              <a:ext cx="348730" cy="561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Cube 10"/>
            <p:cNvSpPr/>
            <p:nvPr/>
          </p:nvSpPr>
          <p:spPr>
            <a:xfrm>
              <a:off x="2116660" y="1759191"/>
              <a:ext cx="1618075" cy="1505186"/>
            </a:xfrm>
            <a:prstGeom prst="cub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Elephant</a:t>
              </a:r>
              <a:endParaRPr lang="en-US" dirty="0"/>
            </a:p>
          </p:txBody>
        </p:sp>
        <p:pic>
          <p:nvPicPr>
            <p:cNvPr id="30" name="Picture 10"/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05" t="43858" r="-3790" b="38388"/>
            <a:stretch>
              <a:fillRect/>
            </a:stretch>
          </p:blipFill>
          <p:spPr bwMode="auto">
            <a:xfrm rot="8044200">
              <a:off x="1156878" y="2162741"/>
              <a:ext cx="872834" cy="54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7"/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6" t="59898" r="1422" b="21075"/>
            <a:stretch>
              <a:fillRect/>
            </a:stretch>
          </p:blipFill>
          <p:spPr bwMode="auto">
            <a:xfrm rot="1823639" flipH="1">
              <a:off x="1103068" y="2693353"/>
              <a:ext cx="929318" cy="495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3060605">
              <a:off x="2335589" y="3058813"/>
              <a:ext cx="380600" cy="44328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5261912">
              <a:off x="3557743" y="2658615"/>
              <a:ext cx="380599" cy="44328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20351245">
              <a:off x="3003370" y="1886421"/>
              <a:ext cx="380600" cy="44328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137676">
              <a:off x="2289813" y="1614610"/>
              <a:ext cx="380600" cy="44328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7495731">
              <a:off x="1823688" y="2020689"/>
              <a:ext cx="380601" cy="44328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5566989">
              <a:off x="1826891" y="2604553"/>
              <a:ext cx="380600" cy="443287"/>
            </a:xfrm>
            <a:prstGeom prst="rect">
              <a:avLst/>
            </a:prstGeom>
          </p:spPr>
        </p:pic>
        <p:pic>
          <p:nvPicPr>
            <p:cNvPr id="29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73" r="27515" b="41496"/>
            <a:stretch>
              <a:fillRect/>
            </a:stretch>
          </p:blipFill>
          <p:spPr bwMode="auto">
            <a:xfrm rot="4803564">
              <a:off x="2071228" y="917398"/>
              <a:ext cx="691829" cy="908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rcRect l="15166" t="13234" r="54976" b="50310"/>
            <a:stretch/>
          </p:blipFill>
          <p:spPr>
            <a:xfrm>
              <a:off x="3158537" y="1477081"/>
              <a:ext cx="1055982" cy="83808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47012" y="4148468"/>
            <a:ext cx="2722916" cy="176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478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5" descr="Screen Shot 2012-04-19 at 12.42.22 PM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903288"/>
            <a:ext cx="75533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4700"/>
          </a:xfrm>
        </p:spPr>
        <p:txBody>
          <a:bodyPr/>
          <a:lstStyle/>
          <a:p>
            <a:endParaRPr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CNCP2012</a:t>
            </a:r>
            <a:endParaRPr lang="en-US"/>
          </a:p>
        </p:txBody>
      </p:sp>
      <p:sp>
        <p:nvSpPr>
          <p:cNvPr id="28676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570F70E9-EF47-8D4E-A422-47ED307E5EAB}" type="slidenum">
              <a:rPr lang="en-US" sz="1000">
                <a:solidFill>
                  <a:srgbClr val="898989"/>
                </a:solidFill>
                <a:latin typeface="Arial" charset="0"/>
                <a:cs typeface="宋体" charset="0"/>
              </a:rPr>
              <a:pPr eaLnBrk="1" hangingPunct="1"/>
              <a:t>20</a:t>
            </a:fld>
            <a:endParaRPr lang="en-US" sz="1000">
              <a:solidFill>
                <a:srgbClr val="898989"/>
              </a:solidFill>
              <a:latin typeface="Arial" charset="0"/>
              <a:cs typeface="宋体" charset="0"/>
            </a:endParaRPr>
          </a:p>
        </p:txBody>
      </p:sp>
      <p:sp>
        <p:nvSpPr>
          <p:cNvPr id="3" name="Chevron 2"/>
          <p:cNvSpPr/>
          <p:nvPr/>
        </p:nvSpPr>
        <p:spPr>
          <a:xfrm>
            <a:off x="112713" y="128588"/>
            <a:ext cx="1600200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Browsing data sources</a:t>
            </a:r>
          </a:p>
        </p:txBody>
      </p:sp>
      <p:sp>
        <p:nvSpPr>
          <p:cNvPr id="15" name="Chevron 14"/>
          <p:cNvSpPr/>
          <p:nvPr/>
        </p:nvSpPr>
        <p:spPr>
          <a:xfrm>
            <a:off x="1582738" y="128588"/>
            <a:ext cx="1600200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Viewing data as tracks</a:t>
            </a:r>
          </a:p>
        </p:txBody>
      </p:sp>
      <p:sp>
        <p:nvSpPr>
          <p:cNvPr id="16" name="Chevron 15"/>
          <p:cNvSpPr/>
          <p:nvPr/>
        </p:nvSpPr>
        <p:spPr>
          <a:xfrm>
            <a:off x="3052763" y="128588"/>
            <a:ext cx="1600200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Comparing tracks</a:t>
            </a:r>
          </a:p>
        </p:txBody>
      </p:sp>
      <p:sp>
        <p:nvSpPr>
          <p:cNvPr id="17" name="Chevron 16"/>
          <p:cNvSpPr/>
          <p:nvPr/>
        </p:nvSpPr>
        <p:spPr>
          <a:xfrm>
            <a:off x="4522788" y="128588"/>
            <a:ext cx="1600200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Identifying modules</a:t>
            </a:r>
          </a:p>
        </p:txBody>
      </p:sp>
      <p:sp>
        <p:nvSpPr>
          <p:cNvPr id="18" name="Chevron 17"/>
          <p:cNvSpPr/>
          <p:nvPr/>
        </p:nvSpPr>
        <p:spPr>
          <a:xfrm>
            <a:off x="7464425" y="128588"/>
            <a:ext cx="1598613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Annotating modules</a:t>
            </a:r>
          </a:p>
        </p:txBody>
      </p:sp>
      <p:sp>
        <p:nvSpPr>
          <p:cNvPr id="19" name="Chevron 18"/>
          <p:cNvSpPr/>
          <p:nvPr/>
        </p:nvSpPr>
        <p:spPr>
          <a:xfrm>
            <a:off x="5994400" y="128588"/>
            <a:ext cx="1598613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Moving across scales</a:t>
            </a:r>
          </a:p>
        </p:txBody>
      </p:sp>
      <p:cxnSp>
        <p:nvCxnSpPr>
          <p:cNvPr id="90" name="Straight Connector 89"/>
          <p:cNvCxnSpPr/>
          <p:nvPr/>
        </p:nvCxnSpPr>
        <p:spPr>
          <a:xfrm>
            <a:off x="38100" y="5016500"/>
            <a:ext cx="8204200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19050" y="3063875"/>
            <a:ext cx="8194675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500938" y="2201863"/>
            <a:ext cx="587375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Vandy</a:t>
            </a:r>
            <a:endParaRPr lang="en-US" sz="1100" b="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500938" y="2444750"/>
            <a:ext cx="555625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PNNL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500938" y="3402013"/>
            <a:ext cx="1755775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latin typeface="+mn-lt"/>
              </a:rPr>
              <a:t>-log(p) signed (</a:t>
            </a:r>
            <a:r>
              <a:rPr lang="en-US" sz="1100" dirty="0" err="1">
                <a:latin typeface="+mn-lt"/>
              </a:rPr>
              <a:t>Vandy</a:t>
            </a:r>
            <a:r>
              <a:rPr lang="en-US" sz="1100" dirty="0">
                <a:latin typeface="+mn-lt"/>
              </a:rPr>
              <a:t>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500938" y="3898900"/>
            <a:ext cx="1665287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latin typeface="+mn-lt"/>
              </a:rPr>
              <a:t>-log(p) signed (PNNL)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500938" y="4611688"/>
            <a:ext cx="811212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Luminal B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500938" y="5126038"/>
            <a:ext cx="536575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Basal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500938" y="5648325"/>
            <a:ext cx="1087437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-log(p) signed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500938" y="827088"/>
            <a:ext cx="52070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Ruler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500938" y="1036638"/>
            <a:ext cx="1274762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Network modules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500938" y="2668588"/>
            <a:ext cx="850900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Microarray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500938" y="2841625"/>
            <a:ext cx="811212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Luminal B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500938" y="3000375"/>
            <a:ext cx="536575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Basal</a:t>
            </a:r>
          </a:p>
        </p:txBody>
      </p:sp>
      <p:sp>
        <p:nvSpPr>
          <p:cNvPr id="59" name="TextBox 58"/>
          <p:cNvSpPr txBox="1"/>
          <p:nvPr/>
        </p:nvSpPr>
        <p:spPr>
          <a:xfrm rot="16200000">
            <a:off x="8185944" y="2364582"/>
            <a:ext cx="774700" cy="430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Enriched Modules</a:t>
            </a:r>
          </a:p>
        </p:txBody>
      </p:sp>
      <p:cxnSp>
        <p:nvCxnSpPr>
          <p:cNvPr id="60" name="Straight Connector 59"/>
          <p:cNvCxnSpPr/>
          <p:nvPr/>
        </p:nvCxnSpPr>
        <p:spPr>
          <a:xfrm flipH="1">
            <a:off x="8358188" y="2268538"/>
            <a:ext cx="0" cy="622300"/>
          </a:xfrm>
          <a:prstGeom prst="line">
            <a:avLst/>
          </a:prstGeom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500938" y="1412875"/>
            <a:ext cx="992187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MRM targets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500938" y="1639888"/>
            <a:ext cx="1643062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DNA damage response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500938" y="1943100"/>
            <a:ext cx="1069975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>
                <a:latin typeface="+mn-lt"/>
              </a:rPr>
              <a:t>Gene symbol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6988" y="1427163"/>
            <a:ext cx="9078912" cy="431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3" name="Picture 8" descr="Screen Shot 2012-04-21 at 10.29.1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2540000"/>
            <a:ext cx="6543675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9777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4" descr="Screen Shot 2012-04-19 at 12.42.22 PM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903288"/>
            <a:ext cx="75533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4700"/>
          </a:xfrm>
        </p:spPr>
        <p:txBody>
          <a:bodyPr/>
          <a:lstStyle/>
          <a:p>
            <a:endParaRPr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CNCP2012</a:t>
            </a:r>
            <a:endParaRPr lang="en-US"/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E2A61C95-41F3-DC4A-BB0E-587CA46BEFB1}" type="slidenum">
              <a:rPr lang="en-US" sz="1000">
                <a:solidFill>
                  <a:srgbClr val="898989"/>
                </a:solidFill>
                <a:latin typeface="Arial" charset="0"/>
                <a:cs typeface="宋体" charset="0"/>
              </a:rPr>
              <a:pPr eaLnBrk="1" hangingPunct="1"/>
              <a:t>21</a:t>
            </a:fld>
            <a:endParaRPr lang="en-US" sz="1000">
              <a:solidFill>
                <a:srgbClr val="898989"/>
              </a:solidFill>
              <a:latin typeface="Arial" charset="0"/>
              <a:cs typeface="宋体" charset="0"/>
            </a:endParaRPr>
          </a:p>
        </p:txBody>
      </p:sp>
      <p:sp>
        <p:nvSpPr>
          <p:cNvPr id="3" name="Chevron 2"/>
          <p:cNvSpPr/>
          <p:nvPr/>
        </p:nvSpPr>
        <p:spPr>
          <a:xfrm>
            <a:off x="112713" y="128588"/>
            <a:ext cx="1600200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Browsing data sources</a:t>
            </a:r>
          </a:p>
        </p:txBody>
      </p:sp>
      <p:sp>
        <p:nvSpPr>
          <p:cNvPr id="15" name="Chevron 14"/>
          <p:cNvSpPr/>
          <p:nvPr/>
        </p:nvSpPr>
        <p:spPr>
          <a:xfrm>
            <a:off x="1582738" y="128588"/>
            <a:ext cx="1600200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Viewing data as tracks</a:t>
            </a:r>
          </a:p>
        </p:txBody>
      </p:sp>
      <p:sp>
        <p:nvSpPr>
          <p:cNvPr id="16" name="Chevron 15"/>
          <p:cNvSpPr/>
          <p:nvPr/>
        </p:nvSpPr>
        <p:spPr>
          <a:xfrm>
            <a:off x="3052763" y="128588"/>
            <a:ext cx="1600200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Comparing tracks</a:t>
            </a:r>
          </a:p>
        </p:txBody>
      </p:sp>
      <p:sp>
        <p:nvSpPr>
          <p:cNvPr id="17" name="Chevron 16"/>
          <p:cNvSpPr/>
          <p:nvPr/>
        </p:nvSpPr>
        <p:spPr>
          <a:xfrm>
            <a:off x="4522788" y="128588"/>
            <a:ext cx="1600200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Identifying modules</a:t>
            </a:r>
          </a:p>
        </p:txBody>
      </p:sp>
      <p:sp>
        <p:nvSpPr>
          <p:cNvPr id="18" name="Chevron 17"/>
          <p:cNvSpPr/>
          <p:nvPr/>
        </p:nvSpPr>
        <p:spPr>
          <a:xfrm>
            <a:off x="7464425" y="128588"/>
            <a:ext cx="1598613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Annotating modules</a:t>
            </a:r>
          </a:p>
        </p:txBody>
      </p:sp>
      <p:sp>
        <p:nvSpPr>
          <p:cNvPr id="19" name="Chevron 18"/>
          <p:cNvSpPr/>
          <p:nvPr/>
        </p:nvSpPr>
        <p:spPr>
          <a:xfrm>
            <a:off x="5994400" y="128588"/>
            <a:ext cx="1598613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Moving across scales</a:t>
            </a:r>
          </a:p>
        </p:txBody>
      </p:sp>
      <p:cxnSp>
        <p:nvCxnSpPr>
          <p:cNvPr id="90" name="Straight Connector 89"/>
          <p:cNvCxnSpPr/>
          <p:nvPr/>
        </p:nvCxnSpPr>
        <p:spPr>
          <a:xfrm>
            <a:off x="38100" y="5016500"/>
            <a:ext cx="8204200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19050" y="3063875"/>
            <a:ext cx="8194675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500938" y="2201863"/>
            <a:ext cx="587375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Vandy</a:t>
            </a:r>
            <a:endParaRPr lang="en-US" sz="1100" b="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500938" y="2444750"/>
            <a:ext cx="555625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PNNL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500938" y="4611688"/>
            <a:ext cx="811212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Luminal B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500938" y="5126038"/>
            <a:ext cx="536575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Basal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500938" y="5648325"/>
            <a:ext cx="1087437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-log(p) signed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500938" y="827088"/>
            <a:ext cx="52070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Ruler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500938" y="1036638"/>
            <a:ext cx="1274762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Network modules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500938" y="2668588"/>
            <a:ext cx="850900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Microarray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500938" y="2841625"/>
            <a:ext cx="811212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Luminal B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500938" y="3000375"/>
            <a:ext cx="536575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Basal</a:t>
            </a:r>
          </a:p>
        </p:txBody>
      </p:sp>
      <p:sp>
        <p:nvSpPr>
          <p:cNvPr id="59" name="TextBox 58"/>
          <p:cNvSpPr txBox="1"/>
          <p:nvPr/>
        </p:nvSpPr>
        <p:spPr>
          <a:xfrm rot="16200000">
            <a:off x="8185944" y="2364582"/>
            <a:ext cx="774700" cy="430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Enriched Modules</a:t>
            </a:r>
          </a:p>
        </p:txBody>
      </p:sp>
      <p:cxnSp>
        <p:nvCxnSpPr>
          <p:cNvPr id="60" name="Straight Connector 59"/>
          <p:cNvCxnSpPr/>
          <p:nvPr/>
        </p:nvCxnSpPr>
        <p:spPr>
          <a:xfrm flipH="1">
            <a:off x="8358188" y="2268538"/>
            <a:ext cx="0" cy="622300"/>
          </a:xfrm>
          <a:prstGeom prst="line">
            <a:avLst/>
          </a:prstGeom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500938" y="1412875"/>
            <a:ext cx="1031875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000000"/>
                </a:solidFill>
                <a:latin typeface="+mn-lt"/>
              </a:rPr>
              <a:t>MRM targets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494588" y="1633538"/>
            <a:ext cx="1724025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>
                <a:latin typeface="+mn-lt"/>
              </a:rPr>
              <a:t>DNA damage response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500938" y="1943100"/>
            <a:ext cx="1016000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Gene symbol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500938" y="3402013"/>
            <a:ext cx="1643062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-log(p) signed (</a:t>
            </a:r>
            <a:r>
              <a:rPr lang="en-US" sz="1100" b="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Vandy</a:t>
            </a: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00938" y="3898900"/>
            <a:ext cx="1558925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-log(p) signed (PNNL)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0" y="1449388"/>
            <a:ext cx="8655050" cy="1968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751" name="Picture 8" descr="Screen Shot 2012-04-21 at 10.29.1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2540000"/>
            <a:ext cx="6543675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185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Screen Shot 2012-04-21 at 11.08.20 AM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852488"/>
            <a:ext cx="74993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4700"/>
          </a:xfrm>
        </p:spPr>
        <p:txBody>
          <a:bodyPr/>
          <a:lstStyle/>
          <a:p>
            <a:endParaRPr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CNCP2012</a:t>
            </a:r>
            <a:endParaRPr lang="en-US"/>
          </a:p>
        </p:txBody>
      </p:sp>
      <p:sp>
        <p:nvSpPr>
          <p:cNvPr id="32772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45C04DAA-0952-164F-9EF8-6ABAB5117043}" type="slidenum">
              <a:rPr lang="en-US" sz="1000">
                <a:solidFill>
                  <a:srgbClr val="898989"/>
                </a:solidFill>
                <a:latin typeface="Arial" charset="0"/>
                <a:cs typeface="宋体" charset="0"/>
              </a:rPr>
              <a:pPr eaLnBrk="1" hangingPunct="1"/>
              <a:t>22</a:t>
            </a:fld>
            <a:endParaRPr lang="en-US" sz="1000">
              <a:solidFill>
                <a:srgbClr val="898989"/>
              </a:solidFill>
              <a:latin typeface="Arial" charset="0"/>
              <a:cs typeface="宋体" charset="0"/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>
            <a:off x="65088" y="4519613"/>
            <a:ext cx="8205787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65088" y="2641600"/>
            <a:ext cx="8196262" cy="0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hevron 28"/>
          <p:cNvSpPr/>
          <p:nvPr/>
        </p:nvSpPr>
        <p:spPr>
          <a:xfrm>
            <a:off x="112713" y="128588"/>
            <a:ext cx="1600200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Browsing data sources</a:t>
            </a:r>
          </a:p>
        </p:txBody>
      </p:sp>
      <p:sp>
        <p:nvSpPr>
          <p:cNvPr id="30" name="Chevron 29"/>
          <p:cNvSpPr/>
          <p:nvPr/>
        </p:nvSpPr>
        <p:spPr>
          <a:xfrm>
            <a:off x="1582738" y="128588"/>
            <a:ext cx="1600200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Viewing data as tracks</a:t>
            </a:r>
          </a:p>
        </p:txBody>
      </p:sp>
      <p:sp>
        <p:nvSpPr>
          <p:cNvPr id="31" name="Chevron 30"/>
          <p:cNvSpPr/>
          <p:nvPr/>
        </p:nvSpPr>
        <p:spPr>
          <a:xfrm>
            <a:off x="3052763" y="128588"/>
            <a:ext cx="1600200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Comparing tracks</a:t>
            </a:r>
          </a:p>
        </p:txBody>
      </p:sp>
      <p:sp>
        <p:nvSpPr>
          <p:cNvPr id="32" name="Chevron 31"/>
          <p:cNvSpPr/>
          <p:nvPr/>
        </p:nvSpPr>
        <p:spPr>
          <a:xfrm>
            <a:off x="4522788" y="128588"/>
            <a:ext cx="1600200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Identifying modules</a:t>
            </a:r>
          </a:p>
        </p:txBody>
      </p:sp>
      <p:sp>
        <p:nvSpPr>
          <p:cNvPr id="33" name="Chevron 32"/>
          <p:cNvSpPr/>
          <p:nvPr/>
        </p:nvSpPr>
        <p:spPr>
          <a:xfrm>
            <a:off x="7464425" y="128588"/>
            <a:ext cx="1598613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Annotating modules</a:t>
            </a:r>
          </a:p>
        </p:txBody>
      </p:sp>
      <p:sp>
        <p:nvSpPr>
          <p:cNvPr id="34" name="Chevron 33"/>
          <p:cNvSpPr/>
          <p:nvPr/>
        </p:nvSpPr>
        <p:spPr>
          <a:xfrm>
            <a:off x="5994400" y="128588"/>
            <a:ext cx="1598613" cy="517525"/>
          </a:xfrm>
          <a:prstGeom prst="chevron">
            <a:avLst>
              <a:gd name="adj" fmla="val 3727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Moving across scales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485063" y="2373313"/>
            <a:ext cx="869950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Luminal 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485063" y="2606675"/>
            <a:ext cx="569912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Basal</a:t>
            </a:r>
          </a:p>
        </p:txBody>
      </p:sp>
      <p:sp>
        <p:nvSpPr>
          <p:cNvPr id="37" name="TextBox 36"/>
          <p:cNvSpPr txBox="1"/>
          <p:nvPr/>
        </p:nvSpPr>
        <p:spPr>
          <a:xfrm rot="16200000">
            <a:off x="8358982" y="2740819"/>
            <a:ext cx="1023937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Proteomics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485063" y="3082925"/>
            <a:ext cx="1266825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-log(p) signed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485063" y="3992563"/>
            <a:ext cx="869950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Luminal B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485063" y="4622800"/>
            <a:ext cx="569912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Basal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524750" y="5394325"/>
            <a:ext cx="1227138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-log(p) signed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485063" y="781050"/>
            <a:ext cx="557212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Ruler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485063" y="1003300"/>
            <a:ext cx="1377950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Network modules</a:t>
            </a:r>
          </a:p>
        </p:txBody>
      </p:sp>
      <p:sp>
        <p:nvSpPr>
          <p:cNvPr id="45" name="TextBox 44"/>
          <p:cNvSpPr txBox="1"/>
          <p:nvPr/>
        </p:nvSpPr>
        <p:spPr>
          <a:xfrm rot="16200000">
            <a:off x="8385176" y="4603750"/>
            <a:ext cx="9715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Microarray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8699500" y="2422525"/>
            <a:ext cx="0" cy="889000"/>
          </a:xfrm>
          <a:prstGeom prst="line">
            <a:avLst/>
          </a:prstGeom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8699500" y="3600450"/>
            <a:ext cx="7938" cy="2016125"/>
          </a:xfrm>
          <a:prstGeom prst="line">
            <a:avLst/>
          </a:prstGeom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 rot="16200000">
            <a:off x="8479632" y="1783556"/>
            <a:ext cx="887412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Enriched</a:t>
            </a:r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Modules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8701088" y="2012950"/>
            <a:ext cx="3175" cy="311150"/>
          </a:xfrm>
          <a:prstGeom prst="line">
            <a:avLst/>
          </a:prstGeom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485063" y="1881188"/>
            <a:ext cx="10223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</a:rPr>
              <a:t>Proteomics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485063" y="2133600"/>
            <a:ext cx="9715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</a:rPr>
              <a:t>Microarray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485063" y="1587500"/>
            <a:ext cx="1339850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</a:rPr>
              <a:t>T cell activation</a:t>
            </a:r>
          </a:p>
        </p:txBody>
      </p:sp>
    </p:spTree>
    <p:extLst>
      <p:ext uri="{BB962C8B-B14F-4D97-AF65-F5344CB8AC3E}">
        <p14:creationId xmlns:p14="http://schemas.microsoft.com/office/powerpoint/2010/main" val="2069053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03326"/>
          </a:xfrm>
        </p:spPr>
        <p:txBody>
          <a:bodyPr/>
          <a:lstStyle/>
          <a:p>
            <a:r>
              <a:rPr lang="en-US" dirty="0" smtClean="0"/>
              <a:t>Using genomic data to improve proteomic data analysis</a:t>
            </a:r>
          </a:p>
          <a:p>
            <a:pPr lvl="1"/>
            <a:r>
              <a:rPr lang="en-US" b="1" dirty="0" smtClean="0"/>
              <a:t>Project 1. </a:t>
            </a:r>
            <a:r>
              <a:rPr lang="en-US" b="1" dirty="0" err="1" smtClean="0"/>
              <a:t>customProDB</a:t>
            </a:r>
            <a:r>
              <a:rPr lang="en-US" b="1" dirty="0" smtClean="0"/>
              <a:t>:</a:t>
            </a:r>
            <a:r>
              <a:rPr lang="en-US" dirty="0" smtClean="0"/>
              <a:t> generating customized protein databases to enhance protein identification in shotgun proteomics</a:t>
            </a:r>
          </a:p>
          <a:p>
            <a:pPr lvl="1"/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Project 2.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NetWalker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prioritizing candidate gene lists for targeted MRM analysis</a:t>
            </a:r>
          </a:p>
          <a:p>
            <a:r>
              <a:rPr lang="en-US" dirty="0" smtClean="0"/>
              <a:t>Integrating genomic and proteomic data to gain novel biological insights</a:t>
            </a:r>
          </a:p>
          <a:p>
            <a:pPr lvl="1"/>
            <a:r>
              <a:rPr lang="en-US" b="1" dirty="0" smtClean="0"/>
              <a:t>Project 3. </a:t>
            </a:r>
            <a:r>
              <a:rPr lang="en-US" b="1" dirty="0" err="1" smtClean="0"/>
              <a:t>miRNA</a:t>
            </a:r>
            <a:r>
              <a:rPr lang="en-US" b="1" dirty="0" smtClean="0"/>
              <a:t>-mediated regulation:</a:t>
            </a:r>
            <a:r>
              <a:rPr lang="en-US" dirty="0" smtClean="0"/>
              <a:t> understanding post-transcriptional mechanisms regulating human gene expression </a:t>
            </a:r>
          </a:p>
          <a:p>
            <a:pPr lvl="1"/>
            <a:r>
              <a:rPr lang="en-US" b="1" dirty="0" smtClean="0"/>
              <a:t>Project 4. </a:t>
            </a:r>
            <a:r>
              <a:rPr lang="en-US" b="1" dirty="0" err="1" smtClean="0"/>
              <a:t>NetGestalt</a:t>
            </a:r>
            <a:r>
              <a:rPr lang="en-US" b="1" dirty="0" smtClean="0"/>
              <a:t>:</a:t>
            </a:r>
            <a:r>
              <a:rPr lang="en-US" dirty="0" smtClean="0"/>
              <a:t> viewing and correlating cancer </a:t>
            </a:r>
            <a:r>
              <a:rPr lang="en-US" dirty="0" err="1" smtClean="0"/>
              <a:t>omics</a:t>
            </a:r>
            <a:r>
              <a:rPr lang="en-US" dirty="0" smtClean="0"/>
              <a:t> data within a biological network context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>
                <a:solidFill>
                  <a:srgbClr val="FFFFFF"/>
                </a:solidFill>
              </a:rPr>
              <a:t>Informatics approaches to integrate genomic and proteomic data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CNCP2012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BAA815-FCA0-104A-BF42-24B9299BD11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Content Placeholder 1"/>
          <p:cNvSpPr>
            <a:spLocks noGrp="1"/>
          </p:cNvSpPr>
          <p:nvPr>
            <p:ph idx="1"/>
          </p:nvPr>
        </p:nvSpPr>
        <p:spPr>
          <a:xfrm>
            <a:off x="681910" y="815814"/>
            <a:ext cx="4190128" cy="4651375"/>
          </a:xfrm>
        </p:spPr>
        <p:txBody>
          <a:bodyPr/>
          <a:lstStyle/>
          <a:p>
            <a:r>
              <a:rPr lang="en-US" sz="1800" dirty="0" smtClean="0">
                <a:latin typeface="Arial" charset="0"/>
                <a:ea typeface="宋体" charset="0"/>
                <a:cs typeface="宋体" charset="0"/>
              </a:rPr>
              <a:t>Qi </a:t>
            </a:r>
            <a:r>
              <a:rPr lang="en-US" sz="1800" dirty="0">
                <a:latin typeface="Arial" charset="0"/>
                <a:ea typeface="宋体" charset="0"/>
                <a:cs typeface="宋体" charset="0"/>
              </a:rPr>
              <a:t>Liu</a:t>
            </a:r>
          </a:p>
          <a:p>
            <a:r>
              <a:rPr lang="en-US" sz="2000" dirty="0" smtClean="0">
                <a:latin typeface="Arial" charset="0"/>
                <a:ea typeface="宋体" charset="0"/>
                <a:cs typeface="宋体" charset="0"/>
              </a:rPr>
              <a:t>Jing </a:t>
            </a:r>
            <a:r>
              <a:rPr lang="en-US" sz="2000" dirty="0">
                <a:latin typeface="Arial" charset="0"/>
                <a:ea typeface="宋体" charset="0"/>
                <a:cs typeface="宋体" charset="0"/>
              </a:rPr>
              <a:t>Wang</a:t>
            </a:r>
          </a:p>
          <a:p>
            <a:r>
              <a:rPr lang="en-US" sz="1800" dirty="0" err="1">
                <a:latin typeface="Arial" charset="0"/>
                <a:ea typeface="宋体" charset="0"/>
                <a:cs typeface="宋体" charset="0"/>
              </a:rPr>
              <a:t>Xiaojing</a:t>
            </a:r>
            <a:r>
              <a:rPr lang="en-US" sz="1800" dirty="0">
                <a:latin typeface="Arial" charset="0"/>
                <a:ea typeface="宋体" charset="0"/>
                <a:cs typeface="宋体" charset="0"/>
              </a:rPr>
              <a:t> Wang</a:t>
            </a:r>
          </a:p>
          <a:p>
            <a:r>
              <a:rPr lang="en-US" sz="1800" dirty="0">
                <a:latin typeface="Arial" charset="0"/>
                <a:ea typeface="宋体" charset="0"/>
                <a:cs typeface="宋体" charset="0"/>
              </a:rPr>
              <a:t>Jing Zhu</a:t>
            </a:r>
          </a:p>
        </p:txBody>
      </p:sp>
      <p:sp>
        <p:nvSpPr>
          <p:cNvPr id="3" name="Content Placeholder 1"/>
          <p:cNvSpPr txBox="1">
            <a:spLocks/>
          </p:cNvSpPr>
          <p:nvPr/>
        </p:nvSpPr>
        <p:spPr bwMode="auto">
          <a:xfrm>
            <a:off x="5267595" y="750727"/>
            <a:ext cx="3441430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9pPr>
          </a:lstStyle>
          <a:p>
            <a:pPr algn="just">
              <a:spcBef>
                <a:spcPts val="1080"/>
              </a:spcBef>
              <a:buClr>
                <a:srgbClr val="B52400"/>
              </a:buClr>
              <a:buSzPct val="65000"/>
              <a:buFont typeface="Wingdings" charset="0"/>
              <a:buChar char="n"/>
              <a:defRPr/>
            </a:pPr>
            <a:r>
              <a:rPr lang="en-US" sz="1800" b="0" dirty="0">
                <a:latin typeface="Arial" charset="0"/>
              </a:rPr>
              <a:t>Dan </a:t>
            </a:r>
            <a:r>
              <a:rPr lang="en-US" sz="1800" b="0" dirty="0" err="1" smtClean="0">
                <a:latin typeface="Arial" charset="0"/>
              </a:rPr>
              <a:t>Liebler</a:t>
            </a:r>
            <a:endParaRPr lang="en-US" sz="1800" b="0" dirty="0" smtClean="0">
              <a:latin typeface="Arial" charset="0"/>
            </a:endParaRPr>
          </a:p>
          <a:p>
            <a:pPr algn="just">
              <a:spcBef>
                <a:spcPts val="1080"/>
              </a:spcBef>
              <a:buClr>
                <a:srgbClr val="B52400"/>
              </a:buClr>
              <a:buSzPct val="65000"/>
              <a:buFont typeface="Wingdings" charset="0"/>
              <a:buChar char="n"/>
              <a:defRPr/>
            </a:pPr>
            <a:r>
              <a:rPr lang="en-US" sz="1800" b="0" dirty="0" smtClean="0">
                <a:latin typeface="Arial" charset="0"/>
              </a:rPr>
              <a:t>Rob </a:t>
            </a:r>
            <a:r>
              <a:rPr lang="en-US" sz="1800" b="0" dirty="0" err="1" smtClean="0">
                <a:latin typeface="Arial" charset="0"/>
              </a:rPr>
              <a:t>Slebos</a:t>
            </a:r>
            <a:endParaRPr lang="en-US" sz="1800" b="0" dirty="0" smtClean="0">
              <a:latin typeface="Arial" charset="0"/>
            </a:endParaRPr>
          </a:p>
          <a:p>
            <a:pPr algn="just">
              <a:spcBef>
                <a:spcPts val="1080"/>
              </a:spcBef>
              <a:buClr>
                <a:srgbClr val="B52400"/>
              </a:buClr>
              <a:buSzPct val="65000"/>
              <a:buFont typeface="Wingdings" charset="0"/>
              <a:buChar char="n"/>
              <a:defRPr/>
            </a:pPr>
            <a:r>
              <a:rPr lang="en-US" sz="1800" b="0" dirty="0" smtClean="0">
                <a:latin typeface="Arial" charset="0"/>
              </a:rPr>
              <a:t>Dave Tabb</a:t>
            </a:r>
            <a:endParaRPr lang="en-US" sz="1800" b="0" dirty="0">
              <a:latin typeface="Arial" charset="0"/>
            </a:endParaRPr>
          </a:p>
          <a:p>
            <a:pPr algn="just">
              <a:spcBef>
                <a:spcPts val="1080"/>
              </a:spcBef>
              <a:buClr>
                <a:srgbClr val="B52400"/>
              </a:buClr>
              <a:buSzPct val="65000"/>
              <a:buFont typeface="Wingdings" charset="0"/>
              <a:buChar char="n"/>
              <a:defRPr/>
            </a:pPr>
            <a:r>
              <a:rPr lang="en-US" sz="2000" b="0" dirty="0" err="1" smtClean="0">
                <a:latin typeface="Arial" charset="0"/>
              </a:rPr>
              <a:t>Zhiao</a:t>
            </a:r>
            <a:r>
              <a:rPr lang="en-US" sz="2000" b="0" dirty="0" smtClean="0">
                <a:latin typeface="Arial" charset="0"/>
              </a:rPr>
              <a:t> Shi</a:t>
            </a:r>
          </a:p>
          <a:p>
            <a:pPr algn="just">
              <a:spcBef>
                <a:spcPts val="1080"/>
              </a:spcBef>
              <a:buClr>
                <a:srgbClr val="B52400"/>
              </a:buClr>
              <a:buSzPct val="65000"/>
              <a:buFont typeface="Wingdings" charset="0"/>
              <a:buChar char="n"/>
              <a:defRPr/>
            </a:pPr>
            <a:endParaRPr lang="en-US" sz="1800" b="0" dirty="0" smtClean="0">
              <a:latin typeface="Arial" charset="0"/>
            </a:endParaRPr>
          </a:p>
          <a:p>
            <a:pPr algn="just">
              <a:spcBef>
                <a:spcPts val="1080"/>
              </a:spcBef>
              <a:buClr>
                <a:srgbClr val="B52400"/>
              </a:buClr>
              <a:buSzPct val="65000"/>
              <a:buFont typeface="Wingdings" charset="0"/>
              <a:buChar char="n"/>
              <a:defRPr/>
            </a:pPr>
            <a:endParaRPr lang="en-US" sz="1800" b="0" dirty="0" smtClean="0">
              <a:latin typeface="Arial" charset="0"/>
            </a:endParaRPr>
          </a:p>
          <a:p>
            <a:pPr algn="just">
              <a:spcBef>
                <a:spcPts val="1080"/>
              </a:spcBef>
              <a:buClr>
                <a:srgbClr val="B52400"/>
              </a:buClr>
              <a:buSzPct val="65000"/>
              <a:buFont typeface="Wingdings" charset="0"/>
              <a:buChar char="n"/>
              <a:defRPr/>
            </a:pPr>
            <a:endParaRPr lang="en-US" sz="1800" b="0" dirty="0" smtClean="0">
              <a:latin typeface="Arial" charset="0"/>
            </a:endParaRPr>
          </a:p>
          <a:p>
            <a:pPr marL="0" indent="0" algn="just">
              <a:spcBef>
                <a:spcPts val="1080"/>
              </a:spcBef>
              <a:buClr>
                <a:srgbClr val="B52400"/>
              </a:buClr>
              <a:buSzPct val="65000"/>
              <a:defRPr/>
            </a:pPr>
            <a:endParaRPr lang="en-US" sz="1800" b="0" dirty="0" smtClean="0">
              <a:latin typeface="Arial" charset="0"/>
            </a:endParaRPr>
          </a:p>
          <a:p>
            <a:pPr marL="0" indent="0" algn="just">
              <a:spcBef>
                <a:spcPts val="1080"/>
              </a:spcBef>
              <a:buClr>
                <a:srgbClr val="B52400"/>
              </a:buClr>
              <a:buSzPct val="65000"/>
              <a:defRPr/>
            </a:pPr>
            <a:endParaRPr lang="en-US" sz="1800" b="0" dirty="0" smtClean="0">
              <a:latin typeface="Arial" charset="0"/>
            </a:endParaRPr>
          </a:p>
          <a:p>
            <a:pPr>
              <a:spcBef>
                <a:spcPts val="1080"/>
              </a:spcBef>
              <a:defRPr/>
            </a:pPr>
            <a:endParaRPr lang="en-US" sz="1800" b="0" dirty="0" smtClean="0">
              <a:latin typeface="Arial" charset="0"/>
            </a:endParaRPr>
          </a:p>
        </p:txBody>
      </p:sp>
      <p:pic>
        <p:nvPicPr>
          <p:cNvPr id="2" name="Picture 1" descr="P101046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2" t="10357" r="16964" b="46071"/>
          <a:stretch/>
        </p:blipFill>
        <p:spPr>
          <a:xfrm>
            <a:off x="656584" y="3293920"/>
            <a:ext cx="3963040" cy="2129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98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>
                <a:latin typeface="Arial" charset="0"/>
                <a:ea typeface="宋体" charset="0"/>
                <a:cs typeface="宋体" charset="0"/>
              </a:rPr>
              <a:t>Acknowledgement</a:t>
            </a:r>
          </a:p>
        </p:txBody>
      </p:sp>
      <p:sp>
        <p:nvSpPr>
          <p:cNvPr id="41989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1000" smtClean="0">
                <a:solidFill>
                  <a:srgbClr val="898989"/>
                </a:solidFill>
                <a:latin typeface="Arial" charset="0"/>
              </a:rPr>
              <a:t>CNCP2012</a:t>
            </a:r>
            <a:endParaRPr lang="en-US" sz="100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41990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F17AC758-C40F-F04D-B81C-0E0A8131BD80}" type="slidenum">
              <a:rPr lang="en-US" sz="1000">
                <a:solidFill>
                  <a:srgbClr val="898989"/>
                </a:solidFill>
                <a:latin typeface="Arial" charset="0"/>
              </a:rPr>
              <a:pPr eaLnBrk="1" hangingPunct="1"/>
              <a:t>24</a:t>
            </a:fld>
            <a:endParaRPr lang="en-US" sz="100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41991" name="TextBox 2"/>
          <p:cNvSpPr txBox="1">
            <a:spLocks noChangeArrowheads="1"/>
          </p:cNvSpPr>
          <p:nvPr/>
        </p:nvSpPr>
        <p:spPr bwMode="auto">
          <a:xfrm>
            <a:off x="5263796" y="4690285"/>
            <a:ext cx="309765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Funding: </a:t>
            </a:r>
          </a:p>
          <a:p>
            <a:pPr eaLnBrk="1" hangingPunct="1"/>
            <a:r>
              <a:rPr lang="en-US" sz="1800" b="0" dirty="0">
                <a:latin typeface="Arial" charset="0"/>
              </a:rPr>
              <a:t>NIGMS R01GM088822</a:t>
            </a:r>
          </a:p>
          <a:p>
            <a:pPr eaLnBrk="1" hangingPunct="1"/>
            <a:r>
              <a:rPr lang="en-US" sz="1800" b="0" dirty="0" smtClean="0">
                <a:latin typeface="Arial" charset="0"/>
              </a:rPr>
              <a:t>NCI U24CA159988</a:t>
            </a:r>
          </a:p>
          <a:p>
            <a:pPr eaLnBrk="1" hangingPunct="1"/>
            <a:r>
              <a:rPr lang="en-US" sz="1800" b="0" dirty="0">
                <a:latin typeface="Arial" charset="0"/>
              </a:rPr>
              <a:t>NCI </a:t>
            </a:r>
            <a:r>
              <a:rPr lang="en-US" sz="1800" b="0" dirty="0" smtClean="0">
                <a:latin typeface="Arial" charset="0"/>
              </a:rPr>
              <a:t>P50CA095103</a:t>
            </a:r>
            <a:endParaRPr lang="en-US" sz="1800" b="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Informatics approaches to integrate genomic and proteomic data </a:t>
            </a:r>
            <a:endParaRPr sz="2200" dirty="0"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CNCP2012</a:t>
            </a:r>
            <a:endParaRPr lang="en-US"/>
          </a:p>
        </p:txBody>
      </p:sp>
      <p:sp>
        <p:nvSpPr>
          <p:cNvPr id="12292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6C7DD99D-3DB7-7F43-9073-1795AB678402}" type="slidenum">
              <a:rPr lang="en-US" sz="1000">
                <a:solidFill>
                  <a:srgbClr val="898989"/>
                </a:solidFill>
                <a:latin typeface="Arial" charset="0"/>
                <a:ea typeface="宋体" charset="0"/>
                <a:cs typeface="宋体" charset="0"/>
              </a:rPr>
              <a:pPr eaLnBrk="1" hangingPunct="1"/>
              <a:t>3</a:t>
            </a:fld>
            <a:endParaRPr lang="en-US" sz="1000">
              <a:solidFill>
                <a:srgbClr val="898989"/>
              </a:solidFill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1229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t="48502" r="57855" b="12155"/>
          <a:stretch>
            <a:fillRect/>
          </a:stretch>
        </p:blipFill>
        <p:spPr bwMode="auto">
          <a:xfrm>
            <a:off x="8738" y="3136895"/>
            <a:ext cx="1604962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947363" y="3708394"/>
            <a:ext cx="3113852" cy="2389482"/>
            <a:chOff x="5947363" y="3670766"/>
            <a:chExt cx="3113852" cy="2389482"/>
          </a:xfrm>
        </p:grpSpPr>
        <p:sp>
          <p:nvSpPr>
            <p:cNvPr id="50" name="Rectangle 49"/>
            <p:cNvSpPr/>
            <p:nvPr/>
          </p:nvSpPr>
          <p:spPr>
            <a:xfrm>
              <a:off x="5947363" y="3670766"/>
              <a:ext cx="3113852" cy="23894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Can 43"/>
            <p:cNvSpPr/>
            <p:nvPr/>
          </p:nvSpPr>
          <p:spPr>
            <a:xfrm>
              <a:off x="6154560" y="3772369"/>
              <a:ext cx="1136181" cy="923809"/>
            </a:xfrm>
            <a:prstGeom prst="can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lang="en-US" sz="1600" dirty="0" smtClean="0"/>
                <a:t>Genomic data</a:t>
              </a:r>
              <a:endParaRPr lang="en-US" sz="1400" b="0" dirty="0"/>
            </a:p>
          </p:txBody>
        </p:sp>
        <p:sp>
          <p:nvSpPr>
            <p:cNvPr id="48" name="Can 47"/>
            <p:cNvSpPr/>
            <p:nvPr/>
          </p:nvSpPr>
          <p:spPr>
            <a:xfrm>
              <a:off x="7868589" y="3774250"/>
              <a:ext cx="1136181" cy="923809"/>
            </a:xfrm>
            <a:prstGeom prst="can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lang="en-US" sz="1600" dirty="0" smtClean="0"/>
                <a:t>Proteomic data</a:t>
              </a:r>
              <a:endParaRPr lang="en-US" sz="1400" b="0" dirty="0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6013214" y="5448771"/>
              <a:ext cx="2991556" cy="479777"/>
            </a:xfrm>
            <a:prstGeom prst="roundRect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rIns="0" anchor="ctr"/>
            <a:lstStyle/>
            <a:p>
              <a:pPr algn="ctr"/>
              <a:r>
                <a:rPr lang="en-US" sz="1600" dirty="0">
                  <a:solidFill>
                    <a:schemeClr val="dk1"/>
                  </a:solidFill>
                </a:rPr>
                <a:t>Novel </a:t>
              </a:r>
              <a:r>
                <a:rPr lang="en-US" sz="1600" dirty="0" smtClean="0">
                  <a:solidFill>
                    <a:schemeClr val="dk1"/>
                  </a:solidFill>
                </a:rPr>
                <a:t>biological insights</a:t>
              </a:r>
              <a:endParaRPr lang="en-US" sz="1600" dirty="0">
                <a:solidFill>
                  <a:schemeClr val="dk1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9667">
                          <a14:foregroundMark x1="28667" y1="23144" x2="28667" y2="23144"/>
                          <a14:foregroundMark x1="83333" y1="24017" x2="83333" y2="240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69667" y="4694295"/>
              <a:ext cx="966211" cy="73754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954889" y="968956"/>
            <a:ext cx="3113852" cy="2389482"/>
            <a:chOff x="5954889" y="818444"/>
            <a:chExt cx="3113852" cy="2389482"/>
          </a:xfrm>
        </p:grpSpPr>
        <p:sp>
          <p:nvSpPr>
            <p:cNvPr id="10" name="Rectangle 9"/>
            <p:cNvSpPr/>
            <p:nvPr/>
          </p:nvSpPr>
          <p:spPr>
            <a:xfrm>
              <a:off x="5954889" y="818444"/>
              <a:ext cx="3113852" cy="23894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Can 45"/>
            <p:cNvSpPr/>
            <p:nvPr/>
          </p:nvSpPr>
          <p:spPr>
            <a:xfrm>
              <a:off x="6974886" y="952028"/>
              <a:ext cx="1136181" cy="923809"/>
            </a:xfrm>
            <a:prstGeom prst="can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lang="en-US" sz="1600" dirty="0" smtClean="0"/>
                <a:t>Genomic data</a:t>
              </a:r>
              <a:endParaRPr lang="en-US" sz="1400" b="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011333" y="2427112"/>
              <a:ext cx="2991556" cy="592666"/>
            </a:xfrm>
            <a:prstGeom prst="roundRect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rIns="0" anchor="ctr"/>
            <a:lstStyle/>
            <a:p>
              <a:pPr algn="ctr"/>
              <a:r>
                <a:rPr lang="en-US" sz="1600" dirty="0">
                  <a:solidFill>
                    <a:schemeClr val="dk1"/>
                  </a:solidFill>
                </a:rPr>
                <a:t>Improved </a:t>
              </a:r>
              <a:r>
                <a:rPr lang="en-US" sz="1600" dirty="0" smtClean="0">
                  <a:solidFill>
                    <a:schemeClr val="dk1"/>
                  </a:solidFill>
                </a:rPr>
                <a:t>proteomic </a:t>
              </a:r>
              <a:r>
                <a:rPr lang="en-US" sz="1600" dirty="0">
                  <a:solidFill>
                    <a:schemeClr val="dk1"/>
                  </a:solidFill>
                </a:rPr>
                <a:t>data analysis</a:t>
              </a:r>
            </a:p>
          </p:txBody>
        </p:sp>
        <p:sp>
          <p:nvSpPr>
            <p:cNvPr id="2" name="Right Arrow 1"/>
            <p:cNvSpPr/>
            <p:nvPr/>
          </p:nvSpPr>
          <p:spPr>
            <a:xfrm rot="5400000">
              <a:off x="7311907" y="1949688"/>
              <a:ext cx="517407" cy="428038"/>
            </a:xfrm>
            <a:prstGeom prst="rightArrow">
              <a:avLst/>
            </a:prstGeom>
            <a:solidFill>
              <a:srgbClr val="5672B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/>
            <p:cNvSpPr/>
            <p:nvPr/>
          </p:nvSpPr>
          <p:spPr>
            <a:xfrm rot="10800000">
              <a:off x="7450666" y="1900298"/>
              <a:ext cx="225778" cy="131703"/>
            </a:xfrm>
            <a:prstGeom prst="triangle">
              <a:avLst/>
            </a:prstGeom>
            <a:solidFill>
              <a:srgbClr val="D9D9D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5606" y="3833154"/>
            <a:ext cx="5799773" cy="2260677"/>
            <a:chOff x="85606" y="3833154"/>
            <a:chExt cx="5799773" cy="2260677"/>
          </a:xfrm>
        </p:grpSpPr>
        <p:sp>
          <p:nvSpPr>
            <p:cNvPr id="47" name="Bent Arrow 46"/>
            <p:cNvSpPr/>
            <p:nvPr/>
          </p:nvSpPr>
          <p:spPr>
            <a:xfrm flipV="1">
              <a:off x="1002513" y="3833154"/>
              <a:ext cx="1169987" cy="1970143"/>
            </a:xfrm>
            <a:prstGeom prst="bentArrow">
              <a:avLst>
                <a:gd name="adj1" fmla="val 13043"/>
                <a:gd name="adj2" fmla="val 11819"/>
                <a:gd name="adj3" fmla="val 34877"/>
                <a:gd name="adj4" fmla="val 44421"/>
              </a:avLst>
            </a:prstGeom>
            <a:solidFill>
              <a:srgbClr val="5672B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537189" y="5209242"/>
              <a:ext cx="1348190" cy="413114"/>
            </a:xfrm>
            <a:prstGeom prst="rect">
              <a:avLst/>
            </a:prstGeom>
            <a:ln w="6350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Protein expression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715059" y="5209242"/>
              <a:ext cx="1655923" cy="413114"/>
            </a:xfrm>
            <a:prstGeom prst="rect">
              <a:avLst/>
            </a:prstGeom>
            <a:ln w="6350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MS/MS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537189" y="5680717"/>
              <a:ext cx="1348190" cy="413114"/>
            </a:xfrm>
            <a:prstGeom prst="rect">
              <a:avLst/>
            </a:prstGeom>
            <a:ln w="6350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Protein PTM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715059" y="5680717"/>
              <a:ext cx="1655923" cy="413114"/>
            </a:xfrm>
            <a:prstGeom prst="rect">
              <a:avLst/>
            </a:prstGeom>
            <a:ln w="6350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MS/MS, protein arrays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2025298" y="5477617"/>
              <a:ext cx="877236" cy="340485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 dirty="0" smtClean="0">
                  <a:latin typeface="Arial"/>
                  <a:cs typeface="Arial"/>
                </a:rPr>
                <a:t>Proteome</a:t>
              </a:r>
              <a:endParaRPr lang="en-US" sz="1200" b="1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5606" y="4778963"/>
              <a:ext cx="1025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+mn-lt"/>
                </a:rPr>
                <a:t>CPTAC</a:t>
              </a:r>
              <a:endParaRPr lang="en-US" dirty="0">
                <a:latin typeface="+mn-lt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75447" y="950084"/>
            <a:ext cx="5704775" cy="4200796"/>
            <a:chOff x="175447" y="950084"/>
            <a:chExt cx="5704775" cy="4200796"/>
          </a:xfrm>
        </p:grpSpPr>
        <p:grpSp>
          <p:nvGrpSpPr>
            <p:cNvPr id="6" name="Group 5"/>
            <p:cNvGrpSpPr/>
            <p:nvPr/>
          </p:nvGrpSpPr>
          <p:grpSpPr>
            <a:xfrm>
              <a:off x="175447" y="950084"/>
              <a:ext cx="5704775" cy="4200796"/>
              <a:chOff x="175447" y="950084"/>
              <a:chExt cx="5704775" cy="4200796"/>
            </a:xfrm>
          </p:grpSpPr>
          <p:sp>
            <p:nvSpPr>
              <p:cNvPr id="5" name="Bent Arrow 4"/>
              <p:cNvSpPr/>
              <p:nvPr/>
            </p:nvSpPr>
            <p:spPr>
              <a:xfrm>
                <a:off x="1004100" y="2113029"/>
                <a:ext cx="1162310" cy="1770130"/>
              </a:xfrm>
              <a:prstGeom prst="bentArrow">
                <a:avLst>
                  <a:gd name="adj1" fmla="val 12955"/>
                  <a:gd name="adj2" fmla="val 11819"/>
                  <a:gd name="adj3" fmla="val 33514"/>
                  <a:gd name="adj4" fmla="val 43804"/>
                </a:avLst>
              </a:prstGeom>
              <a:solidFill>
                <a:srgbClr val="5672B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" name="Right Arrow 6"/>
              <p:cNvSpPr/>
              <p:nvPr/>
            </p:nvSpPr>
            <p:spPr>
              <a:xfrm>
                <a:off x="1027751" y="4258415"/>
                <a:ext cx="1158875" cy="274637"/>
              </a:xfrm>
              <a:prstGeom prst="rightArrow">
                <a:avLst>
                  <a:gd name="adj1" fmla="val 50000"/>
                  <a:gd name="adj2" fmla="val 139838"/>
                </a:avLst>
              </a:prstGeom>
              <a:solidFill>
                <a:srgbClr val="5672B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532031" y="2380386"/>
                <a:ext cx="1348190" cy="413114"/>
              </a:xfrm>
              <a:prstGeom prst="rect">
                <a:avLst/>
              </a:prstGeom>
              <a:ln w="635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CNV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532031" y="2851862"/>
                <a:ext cx="1348190" cy="413114"/>
              </a:xfrm>
              <a:prstGeom prst="rect">
                <a:avLst/>
              </a:prstGeom>
              <a:ln w="635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LOH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4532031" y="3323338"/>
                <a:ext cx="1348190" cy="413114"/>
              </a:xfrm>
              <a:prstGeom prst="rect">
                <a:avLst/>
              </a:prstGeom>
              <a:ln w="635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DNA Methylation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532031" y="3794814"/>
                <a:ext cx="1348190" cy="413114"/>
              </a:xfrm>
              <a:prstGeom prst="rect">
                <a:avLst/>
              </a:prstGeom>
              <a:ln w="635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Exon expression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532031" y="4266290"/>
                <a:ext cx="1348190" cy="413114"/>
              </a:xfrm>
              <a:prstGeom prst="rect">
                <a:avLst/>
              </a:prstGeom>
              <a:ln w="635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Junction expression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532031" y="4737766"/>
                <a:ext cx="1348190" cy="413114"/>
              </a:xfrm>
              <a:prstGeom prst="rect">
                <a:avLst/>
              </a:prstGeom>
              <a:ln w="635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Gene expression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532031" y="1437434"/>
                <a:ext cx="1348190" cy="413114"/>
              </a:xfrm>
              <a:prstGeom prst="rect">
                <a:avLst/>
              </a:prstGeom>
              <a:ln w="635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Mutations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532031" y="1908910"/>
                <a:ext cx="1348190" cy="413114"/>
              </a:xfrm>
              <a:prstGeom prst="rect">
                <a:avLst/>
              </a:prstGeom>
              <a:ln w="635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Sequence variants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715059" y="2380386"/>
                <a:ext cx="1655923" cy="413114"/>
              </a:xfrm>
              <a:prstGeom prst="rect">
                <a:avLst/>
              </a:prstGeom>
              <a:ln w="635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 err="1" smtClean="0">
                    <a:latin typeface="Arial"/>
                    <a:cs typeface="Arial"/>
                  </a:rPr>
                  <a:t>arrayCGH</a:t>
                </a:r>
                <a:r>
                  <a:rPr lang="en-US" sz="1200" dirty="0" smtClean="0">
                    <a:latin typeface="Arial"/>
                    <a:cs typeface="Arial"/>
                  </a:rPr>
                  <a:t>, SNP Array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2715059" y="2851862"/>
                <a:ext cx="1655923" cy="413114"/>
              </a:xfrm>
              <a:prstGeom prst="rect">
                <a:avLst/>
              </a:prstGeom>
              <a:ln w="635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SNP Array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715059" y="3323338"/>
                <a:ext cx="1655923" cy="413114"/>
              </a:xfrm>
              <a:prstGeom prst="rect">
                <a:avLst/>
              </a:prstGeom>
              <a:ln w="635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Methylation Array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2715059" y="3794814"/>
                <a:ext cx="1655923" cy="413114"/>
              </a:xfrm>
              <a:prstGeom prst="rect">
                <a:avLst/>
              </a:prstGeom>
              <a:ln w="635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Array, RNA-</a:t>
                </a:r>
                <a:r>
                  <a:rPr lang="en-US" sz="1200" dirty="0" err="1" smtClean="0">
                    <a:latin typeface="Arial"/>
                    <a:cs typeface="Arial"/>
                  </a:rPr>
                  <a:t>Seq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715059" y="4266290"/>
                <a:ext cx="1655923" cy="413114"/>
              </a:xfrm>
              <a:prstGeom prst="rect">
                <a:avLst/>
              </a:prstGeom>
              <a:ln w="635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RNA-</a:t>
                </a:r>
                <a:r>
                  <a:rPr lang="en-US" sz="1200" dirty="0" err="1" smtClean="0">
                    <a:latin typeface="Arial"/>
                    <a:cs typeface="Arial"/>
                  </a:rPr>
                  <a:t>Seq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715059" y="4737766"/>
                <a:ext cx="1655923" cy="413114"/>
              </a:xfrm>
              <a:prstGeom prst="rect">
                <a:avLst/>
              </a:prstGeom>
              <a:ln w="635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Array, RNA-</a:t>
                </a:r>
                <a:r>
                  <a:rPr lang="en-US" sz="1200" dirty="0" err="1" smtClean="0">
                    <a:latin typeface="Arial"/>
                    <a:cs typeface="Arial"/>
                  </a:rPr>
                  <a:t>Seq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715059" y="1437434"/>
                <a:ext cx="1655923" cy="413114"/>
              </a:xfrm>
              <a:prstGeom prst="rect">
                <a:avLst/>
              </a:prstGeom>
              <a:ln w="635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 err="1" smtClean="0">
                    <a:latin typeface="Arial"/>
                    <a:cs typeface="Arial"/>
                  </a:rPr>
                  <a:t>Exome</a:t>
                </a:r>
                <a:r>
                  <a:rPr lang="en-US" sz="1200" dirty="0" smtClean="0">
                    <a:latin typeface="Arial"/>
                    <a:cs typeface="Arial"/>
                  </a:rPr>
                  <a:t> Sequencing</a:t>
                </a:r>
              </a:p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RNA-</a:t>
                </a:r>
                <a:r>
                  <a:rPr lang="en-US" sz="1200" dirty="0" err="1" smtClean="0">
                    <a:latin typeface="Arial"/>
                    <a:cs typeface="Arial"/>
                  </a:rPr>
                  <a:t>Seq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2715059" y="1908910"/>
                <a:ext cx="1655923" cy="413114"/>
              </a:xfrm>
              <a:prstGeom prst="rect">
                <a:avLst/>
              </a:prstGeom>
              <a:ln w="6350" cmpd="sng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dirty="0" err="1" smtClean="0">
                    <a:latin typeface="Arial"/>
                    <a:cs typeface="Arial"/>
                  </a:rPr>
                  <a:t>Exome</a:t>
                </a:r>
                <a:r>
                  <a:rPr lang="en-US" sz="1200" dirty="0" smtClean="0">
                    <a:latin typeface="Arial"/>
                    <a:cs typeface="Arial"/>
                  </a:rPr>
                  <a:t> Sequencing</a:t>
                </a:r>
              </a:p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RNA-</a:t>
                </a:r>
                <a:r>
                  <a:rPr lang="en-US" sz="1200" dirty="0" err="1" smtClean="0">
                    <a:latin typeface="Arial"/>
                    <a:cs typeface="Arial"/>
                  </a:rPr>
                  <a:t>Seq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 rot="16200000">
                <a:off x="1550141" y="2180962"/>
                <a:ext cx="1827540" cy="340485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b="1" dirty="0" smtClean="0">
                    <a:latin typeface="Arial"/>
                    <a:cs typeface="Arial"/>
                  </a:rPr>
                  <a:t>Genome</a:t>
                </a:r>
                <a:endParaRPr lang="en-US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 rot="16200000">
                <a:off x="1785879" y="4302604"/>
                <a:ext cx="1356066" cy="340485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b="1" dirty="0" err="1" smtClean="0">
                    <a:latin typeface="Arial"/>
                    <a:cs typeface="Arial"/>
                  </a:rPr>
                  <a:t>Transcriptome</a:t>
                </a:r>
                <a:endParaRPr lang="en-US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 rot="16200000">
                <a:off x="2257361" y="3359652"/>
                <a:ext cx="413114" cy="340485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b="1" dirty="0" smtClean="0">
                    <a:latin typeface="Arial"/>
                    <a:cs typeface="Arial"/>
                  </a:rPr>
                  <a:t>EG</a:t>
                </a:r>
                <a:endParaRPr lang="en-US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2715059" y="950084"/>
                <a:ext cx="1655923" cy="428988"/>
              </a:xfrm>
              <a:prstGeom prst="rect">
                <a:avLst/>
              </a:prstGeom>
              <a:solidFill>
                <a:srgbClr val="595959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b="1" dirty="0" smtClean="0">
                    <a:latin typeface="Arial"/>
                    <a:cs typeface="Arial"/>
                  </a:rPr>
                  <a:t>Technology</a:t>
                </a:r>
                <a:endParaRPr lang="en-US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4532032" y="950084"/>
                <a:ext cx="1348190" cy="428988"/>
              </a:xfrm>
              <a:prstGeom prst="rect">
                <a:avLst/>
              </a:prstGeom>
              <a:solidFill>
                <a:srgbClr val="595959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200" b="1" dirty="0" smtClean="0">
                    <a:latin typeface="Arial"/>
                    <a:cs typeface="Arial"/>
                  </a:rPr>
                  <a:t>Data Type</a:t>
                </a:r>
                <a:endParaRPr lang="en-US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42" name="Right Arrow 41"/>
              <p:cNvSpPr/>
              <p:nvPr/>
            </p:nvSpPr>
            <p:spPr>
              <a:xfrm>
                <a:off x="1030146" y="3390741"/>
                <a:ext cx="1158875" cy="274637"/>
              </a:xfrm>
              <a:prstGeom prst="rightArrow">
                <a:avLst>
                  <a:gd name="adj1" fmla="val 50000"/>
                  <a:gd name="adj2" fmla="val 139838"/>
                </a:avLst>
              </a:prstGeom>
              <a:solidFill>
                <a:srgbClr val="5672B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75447" y="2692400"/>
                <a:ext cx="8457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+mn-lt"/>
                  </a:rPr>
                  <a:t>TCGA</a:t>
                </a:r>
                <a:endParaRPr lang="en-US" dirty="0">
                  <a:latin typeface="+mn-lt"/>
                </a:endParaRP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1006591" y="3546592"/>
              <a:ext cx="159927" cy="893703"/>
            </a:xfrm>
            <a:prstGeom prst="rect">
              <a:avLst/>
            </a:prstGeom>
            <a:solidFill>
              <a:srgbClr val="5672B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91555" y="1791448"/>
            <a:ext cx="19858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+mn-lt"/>
              </a:rPr>
              <a:t>The Cancer Genome Atlas</a:t>
            </a:r>
            <a:endParaRPr lang="en-US" sz="1100" dirty="0">
              <a:latin typeface="+mn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0" y="5832447"/>
            <a:ext cx="2313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n-lt"/>
              </a:rPr>
              <a:t>Clinical Proteomic Tumor Analysis Consortium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1407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03326"/>
          </a:xfrm>
        </p:spPr>
        <p:txBody>
          <a:bodyPr/>
          <a:lstStyle/>
          <a:p>
            <a:r>
              <a:rPr lang="en-US" dirty="0" smtClean="0"/>
              <a:t>Using genomic data to improve proteomic data analysis</a:t>
            </a:r>
          </a:p>
          <a:p>
            <a:pPr lvl="1"/>
            <a:r>
              <a:rPr lang="en-US" b="1" dirty="0" smtClean="0"/>
              <a:t>Project 1. </a:t>
            </a:r>
            <a:r>
              <a:rPr lang="en-US" b="1" dirty="0" err="1" smtClean="0"/>
              <a:t>customProDB</a:t>
            </a:r>
            <a:r>
              <a:rPr lang="en-US" b="1" dirty="0" smtClean="0"/>
              <a:t>:</a:t>
            </a:r>
            <a:r>
              <a:rPr lang="en-US" dirty="0" smtClean="0"/>
              <a:t> generating customized protein databases to enhance protein identification in shotgun proteomics</a:t>
            </a:r>
          </a:p>
          <a:p>
            <a:pPr lvl="1"/>
            <a:r>
              <a:rPr lang="en-US" b="1" dirty="0" smtClean="0"/>
              <a:t>Project 2. </a:t>
            </a:r>
            <a:r>
              <a:rPr lang="en-US" b="1" dirty="0" err="1" smtClean="0"/>
              <a:t>NetWalker</a:t>
            </a:r>
            <a:r>
              <a:rPr lang="en-US" b="1" dirty="0" smtClean="0"/>
              <a:t>:</a:t>
            </a:r>
            <a:r>
              <a:rPr lang="en-US" dirty="0" smtClean="0"/>
              <a:t> prioritizing candidate gene lists for targeted MRM analysis</a:t>
            </a:r>
          </a:p>
          <a:p>
            <a:r>
              <a:rPr lang="en-US" dirty="0" smtClean="0"/>
              <a:t>Integrating genomic and proteomic data to gain novel biological insights</a:t>
            </a:r>
          </a:p>
          <a:p>
            <a:pPr lvl="1"/>
            <a:r>
              <a:rPr lang="en-US" b="1" dirty="0" smtClean="0"/>
              <a:t>Project 3. </a:t>
            </a:r>
            <a:r>
              <a:rPr lang="en-US" b="1" dirty="0" err="1" smtClean="0"/>
              <a:t>miRNA</a:t>
            </a:r>
            <a:r>
              <a:rPr lang="en-US" b="1" dirty="0" smtClean="0"/>
              <a:t>-mediated regulation:</a:t>
            </a:r>
            <a:r>
              <a:rPr lang="en-US" dirty="0" smtClean="0"/>
              <a:t> understanding post-transcriptional mechanisms regulating human gene expression </a:t>
            </a:r>
          </a:p>
          <a:p>
            <a:pPr lvl="1"/>
            <a:r>
              <a:rPr lang="en-US" b="1" dirty="0" smtClean="0"/>
              <a:t>Project 4. </a:t>
            </a:r>
            <a:r>
              <a:rPr lang="en-US" b="1" dirty="0" err="1" smtClean="0"/>
              <a:t>NetGestalt</a:t>
            </a:r>
            <a:r>
              <a:rPr lang="en-US" b="1" dirty="0" smtClean="0"/>
              <a:t>:</a:t>
            </a:r>
            <a:r>
              <a:rPr lang="en-US" dirty="0" smtClean="0"/>
              <a:t> viewing and correlating cancer </a:t>
            </a:r>
            <a:r>
              <a:rPr lang="en-US" dirty="0" err="1" smtClean="0"/>
              <a:t>omics</a:t>
            </a:r>
            <a:r>
              <a:rPr lang="en-US" dirty="0" smtClean="0"/>
              <a:t> data within a biological network context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>
                <a:solidFill>
                  <a:srgbClr val="FFFFFF"/>
                </a:solidFill>
              </a:rPr>
              <a:t>Informatics approaches to integrate genomic and proteomic data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CNCP2012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BAA815-FCA0-104A-BF42-24B9299BD11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81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customProDB</a:t>
            </a:r>
            <a:r>
              <a:rPr lang="en-US" dirty="0" smtClean="0"/>
              <a:t>: motivation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CNCP2012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BAA815-FCA0-104A-BF42-24B9299BD11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447793" y="4247985"/>
            <a:ext cx="1807974" cy="1168800"/>
            <a:chOff x="457200" y="2514600"/>
            <a:chExt cx="1807974" cy="1168800"/>
          </a:xfrm>
        </p:grpSpPr>
        <p:pic>
          <p:nvPicPr>
            <p:cNvPr id="19" name="图片 4" descr="D:\work\presentation\20100903\DeconMSn_Example_Scan8236_MS2.pn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2514600"/>
              <a:ext cx="1503174" cy="864000"/>
            </a:xfrm>
            <a:prstGeom prst="rect">
              <a:avLst/>
            </a:prstGeom>
            <a:noFill/>
            <a:ln w="25400">
              <a:solidFill>
                <a:sysClr val="windowText" lastClr="000000"/>
              </a:solidFill>
              <a:miter lim="800000"/>
              <a:headEnd/>
              <a:tailEnd/>
            </a:ln>
            <a:effectLst>
              <a:outerShdw blurRad="304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图片 6" descr="D:\work\presentation\20100903\DeconMSn_Example_Scan8236_MS2.pn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9600" y="2667000"/>
              <a:ext cx="1503174" cy="864000"/>
            </a:xfrm>
            <a:prstGeom prst="rect">
              <a:avLst/>
            </a:prstGeom>
            <a:noFill/>
            <a:ln w="25400">
              <a:solidFill>
                <a:sysClr val="windowText" lastClr="000000"/>
              </a:solidFill>
              <a:miter lim="800000"/>
              <a:headEnd/>
              <a:tailEnd/>
            </a:ln>
            <a:effectLst>
              <a:outerShdw blurRad="304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图片 7" descr="D:\work\presentation\20100903\DeconMSn_Example_Scan8236_MS2.pn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2000" y="2819400"/>
              <a:ext cx="1503174" cy="864000"/>
            </a:xfrm>
            <a:prstGeom prst="rect">
              <a:avLst/>
            </a:prstGeom>
            <a:noFill/>
            <a:ln w="25400">
              <a:solidFill>
                <a:sysClr val="windowText" lastClr="000000"/>
              </a:solidFill>
              <a:miter lim="800000"/>
              <a:headEnd/>
              <a:tailEnd/>
            </a:ln>
            <a:effectLst>
              <a:outerShdw blurRad="304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2" name="Right Arrow 21"/>
          <p:cNvSpPr/>
          <p:nvPr/>
        </p:nvSpPr>
        <p:spPr>
          <a:xfrm>
            <a:off x="2657593" y="4883385"/>
            <a:ext cx="3581400" cy="228600"/>
          </a:xfrm>
          <a:prstGeom prst="rightArrow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304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45" descr="bz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5" t="15965" r="12659" b="69949"/>
          <a:stretch>
            <a:fillRect/>
          </a:stretch>
        </p:blipFill>
        <p:spPr bwMode="auto">
          <a:xfrm>
            <a:off x="6467593" y="4318609"/>
            <a:ext cx="2362200" cy="125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4"/>
          <p:cNvSpPr txBox="1">
            <a:spLocks noChangeArrowheads="1"/>
          </p:cNvSpPr>
          <p:nvPr/>
        </p:nvSpPr>
        <p:spPr bwMode="auto">
          <a:xfrm>
            <a:off x="3267193" y="5276053"/>
            <a:ext cx="2362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prstClr val="black"/>
                </a:solidFill>
                <a:latin typeface="Arial" charset="0"/>
                <a:cs typeface="Arial" charset="0"/>
              </a:rPr>
              <a:t>Database search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81793" y="3511785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commonly used database</a:t>
            </a:r>
          </a:p>
        </p:txBody>
      </p:sp>
      <p:sp>
        <p:nvSpPr>
          <p:cNvPr id="26" name="Flowchart: Magnetic Disk 20"/>
          <p:cNvSpPr/>
          <p:nvPr/>
        </p:nvSpPr>
        <p:spPr>
          <a:xfrm>
            <a:off x="3419593" y="3206985"/>
            <a:ext cx="1981200" cy="1447800"/>
          </a:xfrm>
          <a:prstGeom prst="flowChartMagneticDisk">
            <a:avLst/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304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Expressed proteins</a:t>
            </a:r>
          </a:p>
        </p:txBody>
      </p:sp>
      <p:sp>
        <p:nvSpPr>
          <p:cNvPr id="27" name="Flowchart: Magnetic Disk 19"/>
          <p:cNvSpPr/>
          <p:nvPr/>
        </p:nvSpPr>
        <p:spPr>
          <a:xfrm>
            <a:off x="3419593" y="2749785"/>
            <a:ext cx="1981200" cy="990600"/>
          </a:xfrm>
          <a:prstGeom prst="flowChartMagneticDisk">
            <a:avLst/>
          </a:prstGeom>
          <a:solidFill>
            <a:srgbClr val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304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Unexpressed proteins</a:t>
            </a:r>
          </a:p>
        </p:txBody>
      </p:sp>
      <p:sp>
        <p:nvSpPr>
          <p:cNvPr id="28" name="Flowchart: Magnetic Disk 21"/>
          <p:cNvSpPr/>
          <p:nvPr/>
        </p:nvSpPr>
        <p:spPr>
          <a:xfrm>
            <a:off x="3419593" y="1149585"/>
            <a:ext cx="1981200" cy="1143000"/>
          </a:xfrm>
          <a:prstGeom prst="flowChartMagneticDisk">
            <a:avLst/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solidFill>
              <a:sysClr val="windowText" lastClr="000000"/>
            </a:solidFill>
            <a:prstDash val="sysDash"/>
          </a:ln>
          <a:effectLst>
            <a:outerShdw blurRad="304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Proteins with sequence variation</a:t>
            </a:r>
          </a:p>
        </p:txBody>
      </p:sp>
      <p:sp>
        <p:nvSpPr>
          <p:cNvPr id="29" name="Right Brace 28"/>
          <p:cNvSpPr/>
          <p:nvPr/>
        </p:nvSpPr>
        <p:spPr>
          <a:xfrm>
            <a:off x="5553193" y="3054585"/>
            <a:ext cx="304800" cy="1371600"/>
          </a:xfrm>
          <a:prstGeom prst="rightBrac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723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Content Placeholder 6"/>
          <p:cNvSpPr>
            <a:spLocks noGrp="1"/>
          </p:cNvSpPr>
          <p:nvPr>
            <p:ph idx="1"/>
          </p:nvPr>
        </p:nvSpPr>
        <p:spPr>
          <a:xfrm>
            <a:off x="6883400" y="1219200"/>
            <a:ext cx="2055813" cy="3200400"/>
          </a:xfrm>
        </p:spPr>
        <p:txBody>
          <a:bodyPr/>
          <a:lstStyle/>
          <a:p>
            <a:r>
              <a:rPr lang="en-US" dirty="0">
                <a:latin typeface="Arial" charset="0"/>
                <a:ea typeface="宋体" charset="0"/>
                <a:cs typeface="宋体" charset="0"/>
              </a:rPr>
              <a:t>Increased sensitivity</a:t>
            </a:r>
          </a:p>
          <a:p>
            <a:r>
              <a:rPr lang="en-US" dirty="0">
                <a:latin typeface="Arial" charset="0"/>
                <a:ea typeface="宋体" charset="0"/>
                <a:cs typeface="宋体" charset="0"/>
              </a:rPr>
              <a:t>Reduced ambiguity</a:t>
            </a:r>
          </a:p>
          <a:p>
            <a:r>
              <a:rPr lang="en-US" dirty="0">
                <a:latin typeface="Arial" charset="0"/>
                <a:ea typeface="宋体" charset="0"/>
                <a:cs typeface="宋体" charset="0"/>
              </a:rPr>
              <a:t>Variant peptides</a:t>
            </a:r>
          </a:p>
        </p:txBody>
      </p:sp>
      <p:sp>
        <p:nvSpPr>
          <p:cNvPr id="2150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宋体" charset="0"/>
                <a:cs typeface="宋体" charset="0"/>
              </a:rPr>
              <a:t>Customized protein database from RNA-Seq data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CNCP2012</a:t>
            </a:r>
            <a:endParaRPr lang="en-US"/>
          </a:p>
        </p:txBody>
      </p:sp>
      <p:sp>
        <p:nvSpPr>
          <p:cNvPr id="21509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5FF18734-00A0-7A4D-8A57-6751E7AF4381}" type="slidenum">
              <a:rPr lang="en-US" sz="1000">
                <a:solidFill>
                  <a:srgbClr val="898989"/>
                </a:solidFill>
                <a:latin typeface="Arial" charset="0"/>
                <a:ea typeface="宋体" charset="0"/>
                <a:cs typeface="宋体" charset="0"/>
              </a:rPr>
              <a:pPr eaLnBrk="1" hangingPunct="1"/>
              <a:t>6</a:t>
            </a:fld>
            <a:endParaRPr lang="en-US" sz="1000">
              <a:solidFill>
                <a:srgbClr val="898989"/>
              </a:solidFill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21510" name="Picture 2" descr="TOC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228725"/>
            <a:ext cx="6594475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5" descr="Screen Shot 2011-10-16 at 9.54.4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4406900"/>
            <a:ext cx="992188" cy="1282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073424" y="6081761"/>
            <a:ext cx="39681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defRPr/>
            </a:pPr>
            <a:r>
              <a:rPr lang="en-US" sz="1800" i="1" dirty="0" smtClean="0">
                <a:latin typeface="+mn-lt"/>
              </a:rPr>
              <a:t>Wang et al., J Proteome Res, 2012</a:t>
            </a:r>
          </a:p>
        </p:txBody>
      </p:sp>
    </p:spTree>
    <p:extLst>
      <p:ext uri="{BB962C8B-B14F-4D97-AF65-F5344CB8AC3E}">
        <p14:creationId xmlns:p14="http://schemas.microsoft.com/office/powerpoint/2010/main" val="1944597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85517" y="796378"/>
            <a:ext cx="8779558" cy="1903246"/>
          </a:xfrm>
        </p:spPr>
        <p:txBody>
          <a:bodyPr/>
          <a:lstStyle/>
          <a:p>
            <a:r>
              <a:rPr lang="en-US" sz="1800" dirty="0" smtClean="0"/>
              <a:t>R package</a:t>
            </a:r>
          </a:p>
          <a:p>
            <a:r>
              <a:rPr lang="en-US" sz="1800" dirty="0" smtClean="0"/>
              <a:t>Compatible with both DNA and RNA sequencing data</a:t>
            </a:r>
          </a:p>
          <a:p>
            <a:r>
              <a:rPr lang="en-US" sz="1800" dirty="0" smtClean="0"/>
              <a:t>Sample specific database and consensus database</a:t>
            </a:r>
          </a:p>
          <a:p>
            <a:r>
              <a:rPr lang="en-US" sz="1800" dirty="0" smtClean="0"/>
              <a:t>Application to the CPTAC project</a:t>
            </a:r>
          </a:p>
          <a:p>
            <a:r>
              <a:rPr lang="en-US" sz="1800" dirty="0" smtClean="0"/>
              <a:t>Spectral library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CustomProDB</a:t>
            </a:r>
            <a:r>
              <a:rPr lang="en-US" dirty="0" smtClean="0"/>
              <a:t>: moving forward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CNCP2012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BAA815-FCA0-104A-BF42-24B9299BD11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2" name="Picture 1" descr="fi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9" y="2912291"/>
            <a:ext cx="3575029" cy="2813022"/>
          </a:xfrm>
          <a:prstGeom prst="rect">
            <a:avLst/>
          </a:prstGeom>
        </p:spPr>
      </p:pic>
      <p:pic>
        <p:nvPicPr>
          <p:cNvPr id="6" name="Picture 5" descr="fig2_final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244" y="2892078"/>
            <a:ext cx="5377459" cy="3404823"/>
          </a:xfrm>
          <a:prstGeom prst="rect">
            <a:avLst/>
          </a:prstGeom>
        </p:spPr>
      </p:pic>
      <p:sp>
        <p:nvSpPr>
          <p:cNvPr id="44" name="TextBox 8"/>
          <p:cNvSpPr txBox="1">
            <a:spLocks noChangeArrowheads="1"/>
          </p:cNvSpPr>
          <p:nvPr/>
        </p:nvSpPr>
        <p:spPr bwMode="auto">
          <a:xfrm>
            <a:off x="181320" y="5927689"/>
            <a:ext cx="32586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defRPr/>
            </a:pPr>
            <a:r>
              <a:rPr lang="en-US" sz="1400" b="0" i="1" dirty="0" smtClean="0">
                <a:latin typeface="+mn-lt"/>
              </a:rPr>
              <a:t>Wang et al., manuscript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3694910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dirty="0" err="1" smtClean="0"/>
              <a:t>miRNA</a:t>
            </a:r>
            <a:r>
              <a:rPr lang="en-US" altLang="zh-CN" dirty="0"/>
              <a:t> </a:t>
            </a:r>
            <a:r>
              <a:rPr lang="en-US" altLang="zh-CN" dirty="0" smtClean="0"/>
              <a:t>regulation: motivation</a:t>
            </a:r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1975545" y="935443"/>
            <a:ext cx="4920074" cy="2974340"/>
            <a:chOff x="216370" y="1245894"/>
            <a:chExt cx="4920074" cy="297434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370" y="1245894"/>
              <a:ext cx="4920074" cy="1912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" name="Straight Arrow Connector 6"/>
            <p:cNvCxnSpPr>
              <a:stCxn id="8" idx="1"/>
            </p:cNvCxnSpPr>
            <p:nvPr/>
          </p:nvCxnSpPr>
          <p:spPr>
            <a:xfrm flipH="1" flipV="1">
              <a:off x="1523999" y="2568222"/>
              <a:ext cx="305110" cy="944414"/>
            </a:xfrm>
            <a:prstGeom prst="straightConnector1">
              <a:avLst/>
            </a:prstGeom>
            <a:ln w="412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7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360" y="3496334"/>
              <a:ext cx="1282700" cy="723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1627481" y="3396074"/>
              <a:ext cx="1376801" cy="795938"/>
            </a:xfrm>
            <a:prstGeom prst="ellipse">
              <a:avLst/>
            </a:prstGeom>
            <a:solidFill>
              <a:schemeClr val="accent1">
                <a:alpha val="2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>
              <a:stCxn id="8" idx="7"/>
            </p:cNvCxnSpPr>
            <p:nvPr/>
          </p:nvCxnSpPr>
          <p:spPr>
            <a:xfrm flipV="1">
              <a:off x="2802654" y="1890889"/>
              <a:ext cx="339420" cy="1621747"/>
            </a:xfrm>
            <a:prstGeom prst="straightConnector1">
              <a:avLst/>
            </a:prstGeom>
            <a:ln w="412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ight Arrow 41"/>
          <p:cNvSpPr/>
          <p:nvPr/>
        </p:nvSpPr>
        <p:spPr>
          <a:xfrm>
            <a:off x="5606803" y="4790677"/>
            <a:ext cx="866422" cy="322371"/>
          </a:xfrm>
          <a:prstGeom prst="rightArrow">
            <a:avLst/>
          </a:prstGeom>
          <a:solidFill>
            <a:srgbClr val="1074FF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/>
          <p:cNvSpPr/>
          <p:nvPr/>
        </p:nvSpPr>
        <p:spPr>
          <a:xfrm>
            <a:off x="5606803" y="4329208"/>
            <a:ext cx="866422" cy="322371"/>
          </a:xfrm>
          <a:prstGeom prst="rightArrow">
            <a:avLst/>
          </a:prstGeom>
          <a:solidFill>
            <a:srgbClr val="1074FF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/>
          <p:cNvSpPr/>
          <p:nvPr/>
        </p:nvSpPr>
        <p:spPr>
          <a:xfrm>
            <a:off x="5606803" y="5264385"/>
            <a:ext cx="866422" cy="322371"/>
          </a:xfrm>
          <a:prstGeom prst="rightArrow">
            <a:avLst/>
          </a:prstGeom>
          <a:solidFill>
            <a:srgbClr val="1074FF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216377" y="4731922"/>
            <a:ext cx="2083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latin typeface="+mn-lt"/>
              </a:rPr>
              <a:t>miRNA</a:t>
            </a:r>
            <a:r>
              <a:rPr lang="en-US" b="0" dirty="0" smtClean="0">
                <a:latin typeface="+mn-lt"/>
              </a:rPr>
              <a:t> expression</a:t>
            </a:r>
            <a:endParaRPr lang="en-US" b="0" dirty="0">
              <a:latin typeface="+mn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92594" y="4282247"/>
            <a:ext cx="2126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+mn-lt"/>
              </a:rPr>
              <a:t>mRNA expression</a:t>
            </a:r>
            <a:endParaRPr lang="en-US" b="0" dirty="0">
              <a:latin typeface="+mn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292593" y="4767196"/>
            <a:ext cx="2248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+mn-lt"/>
              </a:rPr>
              <a:t>Protein/mRNA ratio</a:t>
            </a:r>
            <a:endParaRPr lang="en-US" b="0" dirty="0">
              <a:latin typeface="+mn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92594" y="5226757"/>
            <a:ext cx="2096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+mn-lt"/>
              </a:rPr>
              <a:t>Protein expression</a:t>
            </a:r>
            <a:endParaRPr lang="en-US" b="0" dirty="0">
              <a:latin typeface="+mn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607762" y="4282247"/>
            <a:ext cx="1531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+mn-lt"/>
              </a:rPr>
              <a:t>mRNA decay</a:t>
            </a:r>
            <a:endParaRPr lang="en-US" b="0" dirty="0">
              <a:latin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607762" y="4767196"/>
            <a:ext cx="2459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+mn-lt"/>
              </a:rPr>
              <a:t>Translation repression</a:t>
            </a:r>
            <a:endParaRPr lang="en-US" b="0" dirty="0"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607762" y="5226757"/>
            <a:ext cx="1861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+mn-lt"/>
              </a:rPr>
              <a:t>Combined effect</a:t>
            </a:r>
            <a:endParaRPr lang="en-US" b="0" dirty="0">
              <a:latin typeface="+mn-lt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321309" y="4388991"/>
            <a:ext cx="921926" cy="1118604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5298254" y="3616205"/>
            <a:ext cx="1390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latin typeface="+mn-lt"/>
              </a:rPr>
              <a:t>Inverse correlation</a:t>
            </a:r>
            <a:endParaRPr lang="en-US" b="0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7676B5-C003-F947-96D2-259210C00C5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CNCP2012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42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miRNA</a:t>
            </a:r>
            <a:r>
              <a:rPr lang="en-US" dirty="0" smtClean="0"/>
              <a:t> regulation: data preparation</a:t>
            </a:r>
            <a:endParaRPr lang="en-US" dirty="0"/>
          </a:p>
        </p:txBody>
      </p:sp>
      <p:pic>
        <p:nvPicPr>
          <p:cNvPr id="4" name="图片 3" descr="figure1_1.jpg"/>
          <p:cNvPicPr>
            <a:picLocks noChangeAspect="1"/>
          </p:cNvPicPr>
          <p:nvPr/>
        </p:nvPicPr>
        <p:blipFill rotWithShape="1">
          <a:blip r:embed="rId2" cstate="print"/>
          <a:srcRect t="4229" b="2590"/>
          <a:stretch/>
        </p:blipFill>
        <p:spPr>
          <a:xfrm>
            <a:off x="1731863" y="2704905"/>
            <a:ext cx="5695907" cy="3645542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875136"/>
            <a:ext cx="7672938" cy="3429000"/>
          </a:xfrm>
        </p:spPr>
        <p:txBody>
          <a:bodyPr/>
          <a:lstStyle/>
          <a:p>
            <a:r>
              <a:rPr lang="en-US" sz="2000" dirty="0" smtClean="0"/>
              <a:t>9 colorectal cancer cell lines</a:t>
            </a:r>
          </a:p>
          <a:p>
            <a:r>
              <a:rPr lang="en-US" sz="2000" dirty="0" smtClean="0"/>
              <a:t>Protein expression data: Current study</a:t>
            </a:r>
          </a:p>
          <a:p>
            <a:r>
              <a:rPr lang="en-US" sz="2000" dirty="0" smtClean="0"/>
              <a:t>mRNA expression data: GSE10843</a:t>
            </a:r>
          </a:p>
          <a:p>
            <a:r>
              <a:rPr lang="en-US" sz="2000" dirty="0" err="1" smtClean="0"/>
              <a:t>miRNA</a:t>
            </a:r>
            <a:r>
              <a:rPr lang="en-US" sz="2000" dirty="0" smtClean="0"/>
              <a:t> expression data: GSE10833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BAA815-FCA0-104A-BF42-24B9299BD11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CNCP2012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2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Edge">
  <a:themeElements>
    <a:clrScheme name="2_Edge 10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003300"/>
      </a:hlink>
      <a:folHlink>
        <a:srgbClr val="0033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dge 10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003300"/>
        </a:hlink>
        <a:folHlink>
          <a:srgbClr val="00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15219</TotalTime>
  <Words>1302</Words>
  <Application>Microsoft Macintosh PowerPoint</Application>
  <PresentationFormat>On-screen Show (4:3)</PresentationFormat>
  <Paragraphs>364</Paragraphs>
  <Slides>24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2_Edge</vt:lpstr>
      <vt:lpstr>Data integration across omics landscapes</vt:lpstr>
      <vt:lpstr>Omics data integration</vt:lpstr>
      <vt:lpstr>Informatics approaches to integrate genomic and proteomic data </vt:lpstr>
      <vt:lpstr>Informatics approaches to integrate genomic and proteomic data </vt:lpstr>
      <vt:lpstr>customProDB: motivation</vt:lpstr>
      <vt:lpstr>Customized protein database from RNA-Seq data</vt:lpstr>
      <vt:lpstr>CustomProDB: moving forward</vt:lpstr>
      <vt:lpstr>miRNA regulation: motivation</vt:lpstr>
      <vt:lpstr>miRNA regulation: data preparation</vt:lpstr>
      <vt:lpstr>miRNA regulation: data analysis workflow</vt:lpstr>
      <vt:lpstr>miRNA regulation: mRNA decay or translational repression?</vt:lpstr>
      <vt:lpstr>miR-138 prefers translational repression</vt:lpstr>
      <vt:lpstr>NetGestalt: motivation</vt:lpstr>
      <vt:lpstr>NetGestalt: scalable network representation</vt:lpstr>
      <vt:lpstr>NetGestalt: viewing and cross-correlating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Informatics approaches to integrate genomic and proteomic data </vt:lpstr>
      <vt:lpstr>Acknowledgement</vt:lpstr>
    </vt:vector>
  </TitlesOfParts>
  <Manager/>
  <Company>UTK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zhang</dc:title>
  <dc:subject/>
  <dc:creator>Bing Zhang</dc:creator>
  <cp:keywords/>
  <dc:description/>
  <cp:lastModifiedBy>Bing Zhang</cp:lastModifiedBy>
  <cp:revision>663</cp:revision>
  <dcterms:created xsi:type="dcterms:W3CDTF">2009-09-23T02:55:19Z</dcterms:created>
  <dcterms:modified xsi:type="dcterms:W3CDTF">2012-11-13T13:05:51Z</dcterms:modified>
  <cp:category/>
</cp:coreProperties>
</file>