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14" r:id="rId2"/>
    <p:sldId id="257" r:id="rId3"/>
    <p:sldId id="259" r:id="rId4"/>
    <p:sldId id="334" r:id="rId5"/>
    <p:sldId id="335" r:id="rId6"/>
    <p:sldId id="385" r:id="rId7"/>
    <p:sldId id="386" r:id="rId8"/>
    <p:sldId id="388" r:id="rId9"/>
    <p:sldId id="389" r:id="rId10"/>
    <p:sldId id="390" r:id="rId11"/>
    <p:sldId id="391" r:id="rId12"/>
    <p:sldId id="392" r:id="rId13"/>
    <p:sldId id="403" r:id="rId14"/>
    <p:sldId id="393" r:id="rId15"/>
    <p:sldId id="394" r:id="rId16"/>
    <p:sldId id="395" r:id="rId17"/>
    <p:sldId id="302" r:id="rId18"/>
    <p:sldId id="324" r:id="rId19"/>
    <p:sldId id="344" r:id="rId20"/>
    <p:sldId id="330" r:id="rId21"/>
    <p:sldId id="332" r:id="rId22"/>
    <p:sldId id="331" r:id="rId23"/>
    <p:sldId id="317" r:id="rId24"/>
    <p:sldId id="312" r:id="rId25"/>
    <p:sldId id="313" r:id="rId26"/>
    <p:sldId id="329" r:id="rId27"/>
    <p:sldId id="301" r:id="rId28"/>
    <p:sldId id="400" r:id="rId29"/>
    <p:sldId id="396" r:id="rId30"/>
    <p:sldId id="383" r:id="rId31"/>
    <p:sldId id="305" r:id="rId32"/>
    <p:sldId id="398" r:id="rId33"/>
    <p:sldId id="399" r:id="rId34"/>
    <p:sldId id="343" r:id="rId35"/>
    <p:sldId id="307" r:id="rId36"/>
    <p:sldId id="296" r:id="rId37"/>
    <p:sldId id="415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FF"/>
    <a:srgbClr val="FF0000"/>
    <a:srgbClr val="004080"/>
    <a:srgbClr val="666666"/>
    <a:srgbClr val="FF6666"/>
    <a:srgbClr val="00FF80"/>
    <a:srgbClr val="66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5" autoAdjust="0"/>
    <p:restoredTop sz="99649" autoAdjust="0"/>
  </p:normalViewPr>
  <p:slideViewPr>
    <p:cSldViewPr snapToGrid="0">
      <p:cViewPr>
        <p:scale>
          <a:sx n="50" d="100"/>
          <a:sy n="50" d="100"/>
        </p:scale>
        <p:origin x="-1728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4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Q2011MacHD:Users:mqdong:Documents:Old-Document:Manuscripts:Yang_Bing-WYJ_pLink:E_coli_data_analysis:correct_Ecoli_inter_protein_name-mq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Q2011MacHD:Users:mqdong:Documents:Old-Document:Manuscripts:Yang_Bing-WYJ_pLink:E_coli_data_analysis:correct_Ecoli_inter_protein_name-m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9"/>
          <c:dLbls>
            <c:delete val="1"/>
          </c:dLbls>
          <c:cat>
            <c:strRef>
              <c:f>Sheet1!$B$34:$B$35</c:f>
              <c:strCache>
                <c:ptCount val="2"/>
                <c:pt idx="0">
                  <c:v>intra-molecular</c:v>
                </c:pt>
                <c:pt idx="1">
                  <c:v>inter-molecular</c:v>
                </c:pt>
              </c:strCache>
            </c:strRef>
          </c:cat>
          <c:val>
            <c:numRef>
              <c:f>Sheet1!$C$34:$C$35</c:f>
              <c:numCache>
                <c:formatCode>G/通用格式</c:formatCode>
                <c:ptCount val="2"/>
                <c:pt idx="0">
                  <c:v>270</c:v>
                </c:pt>
                <c:pt idx="1">
                  <c:v>124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zero"/>
    <c:showDLblsOverMax val="0"/>
  </c:chart>
  <c:spPr>
    <a:effectLst/>
  </c:spPr>
  <c:txPr>
    <a:bodyPr/>
    <a:lstStyle/>
    <a:p>
      <a:pPr>
        <a:defRPr sz="1400" b="1" i="0" baseline="0">
          <a:latin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97053705267111"/>
          <c:y val="0.14334987028355589"/>
          <c:w val="0.79264154330305558"/>
          <c:h val="0.72030540257612374"/>
        </c:manualLayout>
      </c:layout>
      <c:pie3DChart>
        <c:varyColors val="1"/>
        <c:ser>
          <c:idx val="0"/>
          <c:order val="0"/>
          <c:explosion val="25"/>
          <c:dLbls>
            <c:delete val="1"/>
          </c:dLbls>
          <c:cat>
            <c:strRef>
              <c:f>Sheet1!$D$33:$D$35</c:f>
              <c:strCache>
                <c:ptCount val="3"/>
                <c:pt idx="0">
                  <c:v>compatible</c:v>
                </c:pt>
                <c:pt idx="1">
                  <c:v>incompatible </c:v>
                </c:pt>
                <c:pt idx="2">
                  <c:v>Structure unavailable</c:v>
                </c:pt>
              </c:strCache>
            </c:strRef>
          </c:cat>
          <c:val>
            <c:numRef>
              <c:f>Sheet1!$E$33:$E$35</c:f>
              <c:numCache>
                <c:formatCode>G/通用格式</c:formatCode>
                <c:ptCount val="3"/>
                <c:pt idx="0">
                  <c:v>179</c:v>
                </c:pt>
                <c:pt idx="1">
                  <c:v>58</c:v>
                </c:pt>
                <c:pt idx="2">
                  <c:v>157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 b="1"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DDE08F5A-14CB-1E4F-8D9F-FD0A1A4B43A8}" type="datetime1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142F5E7-2852-164B-A74A-E156AC627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34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F863C635-4FEA-844F-B2EE-3D4303D6E980}" type="datetime1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EBC23469-C9AB-4548-AB00-3F93DA86E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8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宋体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宋体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宋体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ea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6EC9-A401-D14C-8BD2-69D1C6C17582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A25F-60CD-6641-BBF2-D8162063EE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17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0D7-8602-0548-BDD5-B63F3077F328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1A5B0-D09B-F44E-84F6-EF70D2ED67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984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C17FD-2281-824D-B7DE-68F8D05449A4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87B4-8D38-6D4C-87C8-FC8904C6AC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173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3287-4569-6848-A56C-E5062F60D992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D5AF-8F91-724D-A40B-1F86E7024C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9948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B2B9-A26D-E548-85A8-5B96A8C7A822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8D1D-69E0-0440-A360-B67E58BC45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259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F18E-58E2-3E41-9D94-7780ADD0BF92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9391-C918-0D4E-BB70-1A4D9C794D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486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AAEE-A9ED-ED44-81E9-1AC5F1E832AB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5622-BA41-1F4F-A57C-7D22079B2D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525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2638-9F2C-144D-8884-2619CE78FC58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D1C2-45DE-B243-ACD9-4BDB49BE8D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66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6D2A-74C1-0D47-94F2-E0B1452D30F8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564B-0E16-F141-AC5F-8B7606E0D8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699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9B88-306F-2141-B869-7F7798E70093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428E0-7B1A-0445-8B36-15094CDE49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986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2AEA-0DE6-0E4D-BD19-C0F446F924E3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726A-75B0-1742-97F9-5EF6E3B32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608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3503-4F15-D642-BF50-29ADAEB29810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1C51-9033-3341-8927-230DB04A3A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766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9638-E267-DF43-A438-AB25D6E39456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CE51-F08C-5845-8FDA-BA473651A8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07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2AAA9B2B-DFD5-BB40-92C2-7F46B4FC0C2F}" type="datetimeFigureOut">
              <a:rPr lang="en-US" altLang="zh-CN"/>
              <a:pPr>
                <a:defRPr/>
              </a:pPr>
              <a:t>11/15/2011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E6DB58FF-0DC6-EA4F-A87D-FC285A437F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468313" y="609600"/>
            <a:ext cx="7915275" cy="1944688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70C0"/>
                </a:solidFill>
              </a:rPr>
              <a:t>An Integrated High-throughput Workflow for Identification of </a:t>
            </a:r>
            <a:r>
              <a:rPr lang="en-US" altLang="zh-CN" b="1" dirty="0" err="1" smtClean="0">
                <a:solidFill>
                  <a:srgbClr val="0070C0"/>
                </a:solidFill>
              </a:rPr>
              <a:t>Crosslinked</a:t>
            </a:r>
            <a:r>
              <a:rPr lang="en-US" altLang="zh-CN" b="1" dirty="0" smtClean="0">
                <a:solidFill>
                  <a:srgbClr val="0070C0"/>
                </a:solidFill>
              </a:rPr>
              <a:t> Peptides</a:t>
            </a:r>
            <a:endParaRPr lang="zh-CN" altLang="en-US" dirty="0" smtClean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705600" cy="3352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zh-CN" sz="2800" b="1" u="sng" dirty="0" smtClean="0">
                <a:solidFill>
                  <a:schemeClr val="tx1"/>
                </a:solidFill>
              </a:rPr>
              <a:t>Bing Yang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zh-CN" sz="1400" b="1" dirty="0" smtClean="0">
                <a:solidFill>
                  <a:schemeClr val="tx1"/>
                </a:solidFill>
              </a:rPr>
              <a:t/>
            </a:r>
            <a:br>
              <a:rPr lang="en-US" altLang="zh-CN" sz="1400" b="1" dirty="0" smtClean="0">
                <a:solidFill>
                  <a:schemeClr val="tx1"/>
                </a:solidFill>
              </a:rPr>
            </a:br>
            <a:r>
              <a:rPr lang="en-US" altLang="zh-CN" sz="2000" b="1" dirty="0" smtClean="0">
                <a:solidFill>
                  <a:schemeClr val="tx1"/>
                </a:solidFill>
              </a:rPr>
              <a:t>National Institute of Biological Sciences, Beijing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zh-CN" sz="2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zh-CN" sz="2800" b="1" dirty="0" smtClean="0">
                <a:solidFill>
                  <a:schemeClr val="tx1"/>
                </a:solidFill>
              </a:rPr>
              <a:t>Yan-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Jie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Wu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zh-CN" sz="1200" b="1" dirty="0" smtClean="0">
                <a:solidFill>
                  <a:schemeClr val="tx1"/>
                </a:solidFill>
              </a:rPr>
              <a:t/>
            </a:r>
            <a:br>
              <a:rPr lang="en-US" altLang="zh-CN" sz="1200" b="1" dirty="0" smtClean="0">
                <a:solidFill>
                  <a:schemeClr val="tx1"/>
                </a:solidFill>
              </a:rPr>
            </a:br>
            <a:r>
              <a:rPr lang="en-US" altLang="zh-CN" sz="2000" b="1" dirty="0" smtClean="0">
                <a:solidFill>
                  <a:schemeClr val="tx1"/>
                </a:solidFill>
              </a:rPr>
              <a:t>Institute of Computing Technology,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zh-CN" sz="2000" b="1" dirty="0" smtClean="0">
                <a:solidFill>
                  <a:schemeClr val="tx1"/>
                </a:solidFill>
              </a:rPr>
              <a:t>Chinese Academy of Sciences</a:t>
            </a:r>
            <a:br>
              <a:rPr lang="en-US" altLang="zh-CN" sz="2000" b="1" dirty="0" smtClean="0">
                <a:solidFill>
                  <a:schemeClr val="tx1"/>
                </a:solidFill>
              </a:rPr>
            </a:br>
            <a:r>
              <a:rPr lang="en-US" altLang="zh-CN" sz="2000" b="1" dirty="0" smtClean="0">
                <a:solidFill>
                  <a:schemeClr val="tx1"/>
                </a:solidFill>
              </a:rPr>
              <a:t/>
            </a:r>
            <a:br>
              <a:rPr lang="en-US" altLang="zh-CN" sz="2000" b="1" dirty="0" smtClean="0">
                <a:solidFill>
                  <a:schemeClr val="tx1"/>
                </a:solidFill>
              </a:rPr>
            </a:br>
            <a:r>
              <a:rPr lang="en-US" altLang="zh-CN" sz="2000" b="1" dirty="0" smtClean="0">
                <a:solidFill>
                  <a:schemeClr val="tx1"/>
                </a:solidFill>
              </a:rPr>
              <a:t/>
            </a:r>
            <a:br>
              <a:rPr lang="en-US" altLang="zh-CN" sz="2000" b="1" dirty="0" smtClean="0">
                <a:solidFill>
                  <a:schemeClr val="tx1"/>
                </a:solidFill>
              </a:rPr>
            </a:br>
            <a:r>
              <a:rPr lang="en-US" altLang="zh-CN" sz="2000" b="1" dirty="0" smtClean="0">
                <a:solidFill>
                  <a:schemeClr val="tx1"/>
                </a:solidFill>
              </a:rPr>
              <a:t> CNCP 2012,  Beijing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783263"/>
            <a:ext cx="152082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715000"/>
            <a:ext cx="152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31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rgbClr val="0070C0"/>
                </a:solidFill>
                <a:latin typeface="Calibri" charset="0"/>
                <a:ea typeface="宋体" charset="0"/>
              </a:rPr>
              <a:t>Major Challenges</a:t>
            </a:r>
            <a:endParaRPr lang="zh-CN" altLang="en-US" sz="4000" b="1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229600" cy="3671887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zh-CN">
                <a:solidFill>
                  <a:srgbClr val="7F7F7F"/>
                </a:solidFill>
                <a:latin typeface="Calibri" charset="0"/>
                <a:ea typeface="宋体" charset="0"/>
              </a:rPr>
              <a:t>Crosslinked samples are extremely complex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zh-CN">
                <a:solidFill>
                  <a:srgbClr val="7F7F7F"/>
                </a:solidFill>
                <a:latin typeface="Calibri" charset="0"/>
                <a:ea typeface="宋体" charset="0"/>
              </a:rPr>
              <a:t>Low abundance of Inter-linked peptides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zh-CN">
                <a:solidFill>
                  <a:srgbClr val="7F7F7F"/>
                </a:solidFill>
                <a:latin typeface="Calibri" charset="0"/>
                <a:ea typeface="宋体" charset="0"/>
              </a:rPr>
              <a:t>Highly complex MS2 spectra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zh-CN">
                <a:solidFill>
                  <a:srgbClr val="7F7F7F"/>
                </a:solidFill>
                <a:latin typeface="Calibri" charset="0"/>
                <a:ea typeface="宋体" charset="0"/>
              </a:rPr>
              <a:t>Database can be huge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zh-CN">
                <a:latin typeface="Calibri" charset="0"/>
                <a:ea typeface="宋体" charset="0"/>
              </a:rPr>
              <a:t>Difficult to estimate false discovery rates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zh-CN">
                <a:latin typeface="Calibri" charset="0"/>
                <a:ea typeface="宋体" charset="0"/>
              </a:rPr>
              <a:t>Limited software</a:t>
            </a:r>
          </a:p>
        </p:txBody>
      </p:sp>
    </p:spTree>
    <p:extLst>
      <p:ext uri="{BB962C8B-B14F-4D97-AF65-F5344CB8AC3E}">
        <p14:creationId xmlns:p14="http://schemas.microsoft.com/office/powerpoint/2010/main" val="4242484986"/>
      </p:ext>
    </p:extLst>
  </p:cSld>
  <p:clrMapOvr>
    <a:masterClrMapping/>
  </p:clrMapOvr>
  <p:transition advTm="2528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01" y="2566636"/>
            <a:ext cx="37988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lang="en-US" altLang="zh-CN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Overcome </a:t>
            </a:r>
            <a:r>
              <a:rPr lang="en-US" altLang="zh-CN" b="1" dirty="0">
                <a:solidFill>
                  <a:srgbClr val="0070C0"/>
                </a:solidFill>
                <a:latin typeface="Calibri" charset="0"/>
                <a:ea typeface="宋体" charset="0"/>
              </a:rPr>
              <a:t>the Challenges in </a:t>
            </a:r>
            <a:r>
              <a:rPr lang="en-US" altLang="zh-CN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CXMS</a:t>
            </a:r>
            <a:endParaRPr lang="zh-CN" altLang="en-US" b="1" dirty="0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1439862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zh-CN">
                <a:latin typeface="Calibri" charset="0"/>
                <a:ea typeface="宋体" charset="0"/>
              </a:rPr>
              <a:t>Crosslinked samples are extremely complex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zh-CN">
                <a:latin typeface="Calibri" charset="0"/>
                <a:ea typeface="宋体" charset="0"/>
              </a:rPr>
              <a:t>Low abundance of Inter-linked peptides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09588" y="4586111"/>
            <a:ext cx="8115300" cy="194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0" dirty="0" smtClean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Select </a:t>
            </a:r>
            <a:r>
              <a:rPr lang="en-US" altLang="zh-CN" sz="3200" b="0" dirty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only ≥ +3 charged precursors for </a:t>
            </a:r>
            <a:r>
              <a:rPr lang="en-US" altLang="zh-CN" sz="3200" b="0" dirty="0" smtClean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MS2</a:t>
            </a:r>
            <a:endParaRPr lang="en-US" altLang="zh-CN" sz="3200" b="0" dirty="0">
              <a:solidFill>
                <a:srgbClr val="FF0000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5"/>
          <a:stretch>
            <a:fillRect/>
          </a:stretch>
        </p:blipFill>
        <p:spPr bwMode="auto">
          <a:xfrm>
            <a:off x="723897" y="2969852"/>
            <a:ext cx="389413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15829"/>
      </p:ext>
    </p:extLst>
  </p:cSld>
  <p:clrMapOvr>
    <a:masterClrMapping/>
  </p:clrMapOvr>
  <p:transition advTm="25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 idx="4294967295"/>
          </p:nvPr>
        </p:nvSpPr>
        <p:spPr>
          <a:xfrm>
            <a:off x="5080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lang="en-US" altLang="zh-CN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Overcome </a:t>
            </a:r>
            <a:r>
              <a:rPr lang="en-US" altLang="zh-CN" b="1" dirty="0">
                <a:solidFill>
                  <a:srgbClr val="0070C0"/>
                </a:solidFill>
                <a:latin typeface="Calibri" charset="0"/>
                <a:ea typeface="宋体" charset="0"/>
              </a:rPr>
              <a:t>the Challenges in </a:t>
            </a:r>
            <a:r>
              <a:rPr lang="en-US" altLang="zh-CN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CXMS</a:t>
            </a:r>
            <a:endParaRPr lang="zh-CN" altLang="en-US" b="1" dirty="0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37890" name="内容占位符 2"/>
          <p:cNvSpPr>
            <a:spLocks/>
          </p:cNvSpPr>
          <p:nvPr/>
        </p:nvSpPr>
        <p:spPr bwMode="auto">
          <a:xfrm>
            <a:off x="395288" y="1438275"/>
            <a:ext cx="8229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 startAt="3"/>
            </a:pPr>
            <a:r>
              <a:rPr lang="en-US" altLang="zh-CN" sz="3000" b="0" dirty="0">
                <a:latin typeface="Calibri" charset="0"/>
                <a:ea typeface="宋体" charset="0"/>
                <a:cs typeface="宋体" charset="0"/>
              </a:rPr>
              <a:t>Highly complex MS2 spectra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 startAt="3"/>
            </a:pPr>
            <a:r>
              <a:rPr lang="en-US" altLang="zh-CN" sz="3000" b="0" dirty="0">
                <a:latin typeface="Calibri" charset="0"/>
                <a:ea typeface="宋体" charset="0"/>
                <a:cs typeface="宋体" charset="0"/>
              </a:rPr>
              <a:t>Huge database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 startAt="3"/>
            </a:pPr>
            <a:r>
              <a:rPr lang="en-US" altLang="zh-CN" sz="3000" b="0" dirty="0">
                <a:latin typeface="Calibri" charset="0"/>
                <a:ea typeface="宋体" charset="0"/>
                <a:cs typeface="宋体" charset="0"/>
              </a:rPr>
              <a:t>Difficult to estimate false discovery rates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 startAt="3"/>
            </a:pPr>
            <a:r>
              <a:rPr lang="en-US" altLang="zh-CN" sz="3000" b="0" dirty="0">
                <a:latin typeface="Calibri" charset="0"/>
                <a:ea typeface="宋体" charset="0"/>
                <a:cs typeface="宋体" charset="0"/>
              </a:rPr>
              <a:t>Limited software</a:t>
            </a:r>
          </a:p>
        </p:txBody>
      </p:sp>
      <p:sp>
        <p:nvSpPr>
          <p:cNvPr id="72710" name="矩形 3"/>
          <p:cNvSpPr>
            <a:spLocks noChangeArrowheads="1"/>
          </p:cNvSpPr>
          <p:nvPr/>
        </p:nvSpPr>
        <p:spPr bwMode="auto">
          <a:xfrm>
            <a:off x="539750" y="3975100"/>
            <a:ext cx="828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ü"/>
            </a:pPr>
            <a:r>
              <a:rPr lang="en-US" altLang="zh-CN" sz="3200" b="0" dirty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 </a:t>
            </a:r>
            <a:r>
              <a:rPr lang="en-US" altLang="zh-CN" sz="3200" b="0" dirty="0" smtClean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Collaborating with the </a:t>
            </a:r>
            <a:r>
              <a:rPr lang="en-US" altLang="zh-CN" sz="3200" b="0" dirty="0" err="1" smtClean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pFind</a:t>
            </a:r>
            <a:r>
              <a:rPr lang="en-US" altLang="zh-CN" sz="3200" b="0" dirty="0" smtClean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 group of ICT, we </a:t>
            </a:r>
            <a:r>
              <a:rPr lang="en-US" altLang="zh-CN" sz="3200" b="0" dirty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developed </a:t>
            </a:r>
            <a:r>
              <a:rPr lang="en-US" altLang="zh-CN" sz="3200" b="0" i="1" dirty="0" err="1" smtClean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pLink</a:t>
            </a:r>
            <a:r>
              <a:rPr lang="en-US" altLang="zh-CN" sz="3200" b="0" dirty="0" smtClean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 specifically for CXMS </a:t>
            </a:r>
            <a:r>
              <a:rPr lang="en-US" altLang="zh-CN" sz="3200" b="0" dirty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data </a:t>
            </a:r>
            <a:r>
              <a:rPr lang="en-US" altLang="zh-CN" sz="3200" b="0" dirty="0" smtClean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analysis. </a:t>
            </a:r>
            <a:endParaRPr lang="en-US" altLang="zh-CN" sz="3200" b="0" dirty="0">
              <a:solidFill>
                <a:srgbClr val="FF0000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22625"/>
      </p:ext>
    </p:extLst>
  </p:cSld>
  <p:clrMapOvr>
    <a:masterClrMapping/>
  </p:clrMapOvr>
  <p:transition advTm="25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latin typeface="Calibri" charset="0"/>
                <a:ea typeface="宋体" charset="0"/>
              </a:rPr>
              <a:t>pLa</a:t>
            </a:r>
            <a:r>
              <a:rPr lang="en-US" altLang="zh-CN" b="1" dirty="0" err="1" smtClean="0">
                <a:solidFill>
                  <a:srgbClr val="0070C0"/>
                </a:solidFill>
                <a:latin typeface="Calibri" charset="0"/>
                <a:ea typeface="宋体" charset="0"/>
              </a:rPr>
              <a:t>be</a:t>
            </a:r>
            <a:r>
              <a:rPr lang="en-US" b="1" dirty="0" err="1" smtClean="0">
                <a:solidFill>
                  <a:srgbClr val="0070C0"/>
                </a:solidFill>
                <a:latin typeface="Calibri" charset="0"/>
                <a:ea typeface="宋体" charset="0"/>
              </a:rPr>
              <a:t>l</a:t>
            </a:r>
            <a:r>
              <a:rPr lang="en-US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 is Developed to Annotate Crosslink Spectra</a:t>
            </a:r>
            <a:endParaRPr lang="en-US" b="1" dirty="0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pic>
        <p:nvPicPr>
          <p:cNvPr id="5" name="Content Placeholder 12" descr=" 1276_627_pixel.bmp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r="5326"/>
          <a:stretch/>
        </p:blipFill>
        <p:spPr>
          <a:xfrm>
            <a:off x="457200" y="1816100"/>
            <a:ext cx="8229600" cy="4525963"/>
          </a:xfrm>
        </p:spPr>
      </p:pic>
      <p:pic>
        <p:nvPicPr>
          <p:cNvPr id="6" name="Picture 5" descr="range_200_300_1276_627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37216" r="69722"/>
          <a:stretch/>
        </p:blipFill>
        <p:spPr>
          <a:xfrm>
            <a:off x="1866900" y="1566333"/>
            <a:ext cx="2463800" cy="22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30300"/>
          </a:xfrm>
        </p:spPr>
        <p:txBody>
          <a:bodyPr/>
          <a:lstStyle/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</a:rPr>
              <a:t>Generating a Standard Dataset for the pLink Software</a:t>
            </a:r>
            <a:endParaRPr lang="zh-CN" altLang="en-US" b="1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74757" name="内容占位符 2"/>
          <p:cNvSpPr>
            <a:spLocks/>
          </p:cNvSpPr>
          <p:nvPr/>
        </p:nvSpPr>
        <p:spPr bwMode="auto">
          <a:xfrm>
            <a:off x="342900" y="1409700"/>
            <a:ext cx="85090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b="0" dirty="0">
                <a:latin typeface="Calibri" charset="0"/>
                <a:ea typeface="宋体" charset="0"/>
                <a:cs typeface="宋体" charset="0"/>
              </a:rPr>
              <a:t>Synthesized 38 peptides, X…X-</a:t>
            </a:r>
            <a:r>
              <a:rPr lang="en-US" altLang="zh-CN" sz="3200" b="0" dirty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K-</a:t>
            </a:r>
            <a:r>
              <a:rPr lang="en-US" altLang="zh-CN" sz="3200" b="0" dirty="0">
                <a:latin typeface="Calibri" charset="0"/>
                <a:ea typeface="宋体" charset="0"/>
                <a:cs typeface="宋体" charset="0"/>
              </a:rPr>
              <a:t>X…X(K/R), each 5-28 </a:t>
            </a:r>
            <a:r>
              <a:rPr lang="en-US" altLang="zh-CN" sz="3200" b="0" dirty="0" err="1">
                <a:latin typeface="Calibri" charset="0"/>
                <a:ea typeface="宋体" charset="0"/>
                <a:cs typeface="宋体" charset="0"/>
              </a:rPr>
              <a:t>aa</a:t>
            </a:r>
            <a:r>
              <a:rPr lang="en-US" altLang="zh-CN" sz="3200" b="0" dirty="0">
                <a:latin typeface="Calibri" charset="0"/>
                <a:ea typeface="宋体" charset="0"/>
                <a:cs typeface="宋体" charset="0"/>
              </a:rPr>
              <a:t> long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b="0" dirty="0" err="1">
                <a:latin typeface="Calibri" charset="0"/>
                <a:ea typeface="宋体" charset="0"/>
                <a:cs typeface="宋体" charset="0"/>
              </a:rPr>
              <a:t>Crosslinked</a:t>
            </a:r>
            <a:r>
              <a:rPr lang="en-US" altLang="zh-CN" sz="3200" b="0" dirty="0">
                <a:latin typeface="Calibri" charset="0"/>
                <a:ea typeface="宋体" charset="0"/>
                <a:cs typeface="宋体" charset="0"/>
              </a:rPr>
              <a:t> all possible peptide pairs–</a:t>
            </a:r>
            <a:r>
              <a:rPr lang="en-US" altLang="zh-CN" sz="3200" b="0" dirty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741 in total</a:t>
            </a:r>
            <a:r>
              <a:rPr lang="en-US" altLang="zh-CN" sz="3200" b="0" dirty="0">
                <a:latin typeface="Calibri" charset="0"/>
                <a:ea typeface="宋体" charset="0"/>
                <a:cs typeface="宋体" charset="0"/>
              </a:rPr>
              <a:t>–with an amine specific </a:t>
            </a:r>
            <a:r>
              <a:rPr lang="en-US" altLang="zh-CN" sz="3200" b="0" dirty="0" err="1">
                <a:latin typeface="Calibri" charset="0"/>
                <a:ea typeface="宋体" charset="0"/>
                <a:cs typeface="宋体" charset="0"/>
              </a:rPr>
              <a:t>crosslinker</a:t>
            </a:r>
            <a:r>
              <a:rPr lang="en-US" altLang="zh-CN" sz="3200" b="0" dirty="0">
                <a:latin typeface="Calibri" charset="0"/>
                <a:ea typeface="宋体" charset="0"/>
                <a:cs typeface="宋体" charset="0"/>
              </a:rPr>
              <a:t> BS3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3200" b="0" dirty="0">
              <a:latin typeface="Calibri" charset="0"/>
              <a:ea typeface="宋体" charset="0"/>
              <a:cs typeface="宋体" charset="0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3200" b="0" dirty="0">
              <a:latin typeface="Calibri" charset="0"/>
              <a:ea typeface="宋体" charset="0"/>
              <a:cs typeface="宋体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zh-CN" altLang="en-US" sz="3200" b="0" dirty="0">
              <a:latin typeface="Calibri" charset="0"/>
              <a:ea typeface="宋体" charset="0"/>
              <a:cs typeface="宋体" charset="0"/>
            </a:endParaRPr>
          </a:p>
        </p:txBody>
      </p:sp>
      <p:grpSp>
        <p:nvGrpSpPr>
          <p:cNvPr id="205836" name="Group 12"/>
          <p:cNvGrpSpPr>
            <a:grpSpLocks/>
          </p:cNvGrpSpPr>
          <p:nvPr/>
        </p:nvGrpSpPr>
        <p:grpSpPr bwMode="auto">
          <a:xfrm>
            <a:off x="849313" y="3584575"/>
            <a:ext cx="8024812" cy="3005138"/>
            <a:chOff x="535" y="2258"/>
            <a:chExt cx="5055" cy="1893"/>
          </a:xfrm>
        </p:grpSpPr>
        <p:pic>
          <p:nvPicPr>
            <p:cNvPr id="2058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10"/>
            <a:stretch>
              <a:fillRect/>
            </a:stretch>
          </p:blipFill>
          <p:spPr bwMode="auto">
            <a:xfrm>
              <a:off x="545" y="2258"/>
              <a:ext cx="3427" cy="919"/>
            </a:xfrm>
            <a:prstGeom prst="rect">
              <a:avLst/>
            </a:prstGeom>
            <a:noFill/>
            <a:ln w="9525">
              <a:solidFill>
                <a:srgbClr val="00FF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" t="5911" r="9819" b="38731"/>
            <a:stretch>
              <a:fillRect/>
            </a:stretch>
          </p:blipFill>
          <p:spPr bwMode="auto">
            <a:xfrm>
              <a:off x="535" y="3252"/>
              <a:ext cx="3431" cy="899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31" name="Rectangle 7"/>
            <p:cNvSpPr>
              <a:spLocks noChangeArrowheads="1"/>
            </p:cNvSpPr>
            <p:nvPr/>
          </p:nvSpPr>
          <p:spPr bwMode="auto">
            <a:xfrm>
              <a:off x="4069" y="2554"/>
              <a:ext cx="13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0">
                  <a:solidFill>
                    <a:srgbClr val="00FF80"/>
                  </a:solidFill>
                  <a:latin typeface="Calibri" charset="0"/>
                  <a:ea typeface="宋体" charset="0"/>
                  <a:cs typeface="宋体" charset="0"/>
                </a:rPr>
                <a:t>Light BS3 </a:t>
              </a:r>
              <a:r>
                <a:rPr lang="en-US" altLang="zh-CN" sz="3200" b="0" i="1">
                  <a:solidFill>
                    <a:srgbClr val="00FF80"/>
                  </a:solidFill>
                  <a:latin typeface="Calibri" charset="0"/>
                  <a:ea typeface="宋体" charset="0"/>
                  <a:cs typeface="宋体" charset="0"/>
                </a:rPr>
                <a:t>d0</a:t>
              </a:r>
              <a:endParaRPr lang="en-US" sz="3200" b="0">
                <a:solidFill>
                  <a:srgbClr val="00FF80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205832" name="Rectangle 8"/>
            <p:cNvSpPr>
              <a:spLocks noChangeArrowheads="1"/>
            </p:cNvSpPr>
            <p:nvPr/>
          </p:nvSpPr>
          <p:spPr bwMode="auto">
            <a:xfrm>
              <a:off x="4069" y="3514"/>
              <a:ext cx="152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0">
                  <a:solidFill>
                    <a:schemeClr val="folHlink"/>
                  </a:solidFill>
                  <a:latin typeface="Calibri" charset="0"/>
                  <a:ea typeface="宋体" charset="0"/>
                  <a:cs typeface="宋体" charset="0"/>
                </a:rPr>
                <a:t>Heavy BS3 </a:t>
              </a:r>
              <a:r>
                <a:rPr lang="en-US" altLang="zh-CN" sz="3200" b="0" i="1">
                  <a:solidFill>
                    <a:schemeClr val="folHlink"/>
                  </a:solidFill>
                  <a:latin typeface="Calibri" charset="0"/>
                  <a:ea typeface="宋体" charset="0"/>
                  <a:cs typeface="宋体" charset="0"/>
                </a:rPr>
                <a:t>d4</a:t>
              </a:r>
              <a:endParaRPr lang="en-US" sz="3200" b="0">
                <a:solidFill>
                  <a:schemeClr val="folHlink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205834" name="Oval 10"/>
            <p:cNvSpPr>
              <a:spLocks noChangeArrowheads="1"/>
            </p:cNvSpPr>
            <p:nvPr/>
          </p:nvSpPr>
          <p:spPr bwMode="auto">
            <a:xfrm>
              <a:off x="1598" y="3818"/>
              <a:ext cx="417" cy="277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5" name="Oval 11"/>
            <p:cNvSpPr>
              <a:spLocks noChangeArrowheads="1"/>
            </p:cNvSpPr>
            <p:nvPr/>
          </p:nvSpPr>
          <p:spPr bwMode="auto">
            <a:xfrm>
              <a:off x="2494" y="3338"/>
              <a:ext cx="417" cy="277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078898"/>
      </p:ext>
    </p:extLst>
  </p:cSld>
  <p:clrMapOvr>
    <a:masterClrMapping/>
  </p:clrMapOvr>
  <p:transition advTm="25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</a:rPr>
              <a:t>Isotope-coding Helps Recognize Peptides Carrying the Cross-linker</a:t>
            </a:r>
            <a:endParaRPr lang="zh-CN" altLang="en-US" b="1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pic>
        <p:nvPicPr>
          <p:cNvPr id="19661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12950"/>
            <a:ext cx="2286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 rot="5400000">
            <a:off x="2178050" y="2190750"/>
            <a:ext cx="3571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2820988" y="2190750"/>
            <a:ext cx="35718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614" name="TextBox 15"/>
          <p:cNvSpPr txBox="1">
            <a:spLocks noChangeArrowheads="1"/>
          </p:cNvSpPr>
          <p:nvPr/>
        </p:nvSpPr>
        <p:spPr bwMode="auto">
          <a:xfrm>
            <a:off x="2214563" y="1727200"/>
            <a:ext cx="357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b="0">
                <a:ea typeface="宋体" charset="0"/>
                <a:cs typeface="宋体" charset="0"/>
              </a:rPr>
              <a:t>H</a:t>
            </a:r>
            <a:endParaRPr lang="zh-CN" altLang="en-US" sz="1800" b="0">
              <a:ea typeface="宋体" charset="0"/>
              <a:cs typeface="宋体" charset="0"/>
            </a:endParaRPr>
          </a:p>
        </p:txBody>
      </p:sp>
      <p:sp>
        <p:nvSpPr>
          <p:cNvPr id="196615" name="TextBox 17"/>
          <p:cNvSpPr txBox="1">
            <a:spLocks noChangeArrowheads="1"/>
          </p:cNvSpPr>
          <p:nvPr/>
        </p:nvSpPr>
        <p:spPr bwMode="auto">
          <a:xfrm>
            <a:off x="2857500" y="1727200"/>
            <a:ext cx="357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b="0">
                <a:ea typeface="宋体" charset="0"/>
                <a:cs typeface="宋体" charset="0"/>
              </a:rPr>
              <a:t>H</a:t>
            </a:r>
            <a:endParaRPr lang="zh-CN" altLang="en-US" sz="1800" b="0">
              <a:ea typeface="宋体" charset="0"/>
              <a:cs typeface="宋体" charset="0"/>
            </a:endParaRPr>
          </a:p>
        </p:txBody>
      </p:sp>
      <p:sp>
        <p:nvSpPr>
          <p:cNvPr id="196616" name="TextBox 20"/>
          <p:cNvSpPr txBox="1">
            <a:spLocks noChangeArrowheads="1"/>
          </p:cNvSpPr>
          <p:nvPr/>
        </p:nvSpPr>
        <p:spPr bwMode="auto">
          <a:xfrm>
            <a:off x="2214563" y="2297113"/>
            <a:ext cx="35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b="0">
                <a:ea typeface="宋体" charset="0"/>
                <a:cs typeface="宋体" charset="0"/>
              </a:rPr>
              <a:t>H</a:t>
            </a:r>
            <a:endParaRPr lang="zh-CN" altLang="en-US" sz="1800" b="0">
              <a:ea typeface="宋体" charset="0"/>
              <a:cs typeface="宋体" charset="0"/>
            </a:endParaRPr>
          </a:p>
        </p:txBody>
      </p:sp>
      <p:sp>
        <p:nvSpPr>
          <p:cNvPr id="196617" name="TextBox 21"/>
          <p:cNvSpPr txBox="1">
            <a:spLocks noChangeArrowheads="1"/>
          </p:cNvSpPr>
          <p:nvPr/>
        </p:nvSpPr>
        <p:spPr bwMode="auto">
          <a:xfrm>
            <a:off x="2857500" y="2297113"/>
            <a:ext cx="357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b="0">
                <a:ea typeface="宋体" charset="0"/>
                <a:cs typeface="宋体" charset="0"/>
              </a:rPr>
              <a:t>H</a:t>
            </a:r>
            <a:endParaRPr lang="zh-CN" altLang="en-US" sz="1800" b="0">
              <a:ea typeface="宋体" charset="0"/>
              <a:cs typeface="宋体" charset="0"/>
            </a:endParaRPr>
          </a:p>
        </p:txBody>
      </p:sp>
      <p:pic>
        <p:nvPicPr>
          <p:cNvPr id="19661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012950"/>
            <a:ext cx="2286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 rot="5400000">
            <a:off x="5749925" y="2190750"/>
            <a:ext cx="3571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6394450" y="2190750"/>
            <a:ext cx="3571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621" name="TextBox 25"/>
          <p:cNvSpPr txBox="1">
            <a:spLocks noChangeArrowheads="1"/>
          </p:cNvSpPr>
          <p:nvPr/>
        </p:nvSpPr>
        <p:spPr bwMode="auto">
          <a:xfrm>
            <a:off x="5786438" y="1727200"/>
            <a:ext cx="357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b="0">
                <a:ea typeface="宋体" charset="0"/>
                <a:cs typeface="宋体" charset="0"/>
              </a:rPr>
              <a:t>D</a:t>
            </a:r>
            <a:endParaRPr lang="zh-CN" altLang="en-US" sz="1800" b="0">
              <a:ea typeface="宋体" charset="0"/>
              <a:cs typeface="宋体" charset="0"/>
            </a:endParaRPr>
          </a:p>
        </p:txBody>
      </p:sp>
      <p:sp>
        <p:nvSpPr>
          <p:cNvPr id="196622" name="TextBox 26"/>
          <p:cNvSpPr txBox="1">
            <a:spLocks noChangeArrowheads="1"/>
          </p:cNvSpPr>
          <p:nvPr/>
        </p:nvSpPr>
        <p:spPr bwMode="auto">
          <a:xfrm>
            <a:off x="6429375" y="1727200"/>
            <a:ext cx="357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b="0">
                <a:ea typeface="宋体" charset="0"/>
                <a:cs typeface="宋体" charset="0"/>
              </a:rPr>
              <a:t>D</a:t>
            </a:r>
            <a:endParaRPr lang="zh-CN" altLang="en-US" sz="1800" b="0">
              <a:ea typeface="宋体" charset="0"/>
              <a:cs typeface="宋体" charset="0"/>
            </a:endParaRPr>
          </a:p>
        </p:txBody>
      </p:sp>
      <p:sp>
        <p:nvSpPr>
          <p:cNvPr id="196623" name="TextBox 27"/>
          <p:cNvSpPr txBox="1">
            <a:spLocks noChangeArrowheads="1"/>
          </p:cNvSpPr>
          <p:nvPr/>
        </p:nvSpPr>
        <p:spPr bwMode="auto">
          <a:xfrm>
            <a:off x="5786438" y="2297113"/>
            <a:ext cx="35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b="0">
                <a:ea typeface="宋体" charset="0"/>
                <a:cs typeface="宋体" charset="0"/>
              </a:rPr>
              <a:t>D</a:t>
            </a:r>
            <a:endParaRPr lang="zh-CN" altLang="en-US" sz="1800" b="0">
              <a:ea typeface="宋体" charset="0"/>
              <a:cs typeface="宋体" charset="0"/>
            </a:endParaRPr>
          </a:p>
        </p:txBody>
      </p:sp>
      <p:sp>
        <p:nvSpPr>
          <p:cNvPr id="196624" name="TextBox 28"/>
          <p:cNvSpPr txBox="1">
            <a:spLocks noChangeArrowheads="1"/>
          </p:cNvSpPr>
          <p:nvPr/>
        </p:nvSpPr>
        <p:spPr bwMode="auto">
          <a:xfrm>
            <a:off x="6429375" y="2297113"/>
            <a:ext cx="357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b="0">
                <a:ea typeface="宋体" charset="0"/>
                <a:cs typeface="宋体" charset="0"/>
              </a:rPr>
              <a:t>D</a:t>
            </a:r>
            <a:endParaRPr lang="zh-CN" altLang="en-US" sz="1800" b="0">
              <a:ea typeface="宋体" charset="0"/>
              <a:cs typeface="宋体" charset="0"/>
            </a:endParaRPr>
          </a:p>
        </p:txBody>
      </p:sp>
      <p:sp>
        <p:nvSpPr>
          <p:cNvPr id="196625" name="TextBox 29"/>
          <p:cNvSpPr txBox="1">
            <a:spLocks noChangeArrowheads="1"/>
          </p:cNvSpPr>
          <p:nvPr/>
        </p:nvSpPr>
        <p:spPr bwMode="auto">
          <a:xfrm>
            <a:off x="1571625" y="2798763"/>
            <a:ext cx="242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0">
                <a:ea typeface="宋体" charset="0"/>
                <a:cs typeface="宋体" charset="0"/>
              </a:rPr>
              <a:t>Light Linker (L)</a:t>
            </a:r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96626" name="TextBox 30"/>
          <p:cNvSpPr txBox="1">
            <a:spLocks noChangeArrowheads="1"/>
          </p:cNvSpPr>
          <p:nvPr/>
        </p:nvSpPr>
        <p:spPr bwMode="auto">
          <a:xfrm>
            <a:off x="4929188" y="2765425"/>
            <a:ext cx="2643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0">
                <a:ea typeface="宋体" charset="0"/>
                <a:cs typeface="宋体" charset="0"/>
              </a:rPr>
              <a:t>Heavy Linker (H)</a:t>
            </a:r>
            <a:endParaRPr lang="zh-CN" altLang="en-US" b="0">
              <a:ea typeface="宋体" charset="0"/>
              <a:cs typeface="宋体" charset="0"/>
            </a:endParaRPr>
          </a:p>
        </p:txBody>
      </p:sp>
      <p:pic>
        <p:nvPicPr>
          <p:cNvPr id="1966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13051" b="6526"/>
          <a:stretch>
            <a:fillRect/>
          </a:stretch>
        </p:blipFill>
        <p:spPr bwMode="auto">
          <a:xfrm>
            <a:off x="1285875" y="4227513"/>
            <a:ext cx="6523038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28" name="TextBox 19"/>
          <p:cNvSpPr txBox="1">
            <a:spLocks noChangeArrowheads="1"/>
          </p:cNvSpPr>
          <p:nvPr/>
        </p:nvSpPr>
        <p:spPr bwMode="auto">
          <a:xfrm>
            <a:off x="285750" y="3584575"/>
            <a:ext cx="1214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b="0">
                <a:ea typeface="宋体" charset="0"/>
                <a:cs typeface="宋体" charset="0"/>
              </a:rPr>
              <a:t>Proteins</a:t>
            </a:r>
            <a:endParaRPr lang="zh-CN" altLang="en-US" sz="1800" b="0">
              <a:ea typeface="宋体" charset="0"/>
              <a:cs typeface="宋体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1357313" y="3797300"/>
            <a:ext cx="714375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630" name="TextBox 26"/>
          <p:cNvSpPr txBox="1">
            <a:spLocks noChangeArrowheads="1"/>
          </p:cNvSpPr>
          <p:nvPr/>
        </p:nvSpPr>
        <p:spPr bwMode="auto">
          <a:xfrm>
            <a:off x="2071688" y="3584575"/>
            <a:ext cx="285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b="0">
                <a:ea typeface="宋体" charset="0"/>
                <a:cs typeface="宋体" charset="0"/>
              </a:rPr>
              <a:t>Crosslink with L/H (1:1)</a:t>
            </a:r>
            <a:endParaRPr lang="zh-CN" altLang="en-US" sz="1800" b="0">
              <a:ea typeface="宋体" charset="0"/>
              <a:cs typeface="宋体" charset="0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4786313" y="3798888"/>
            <a:ext cx="714375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632" name="TextBox 30"/>
          <p:cNvSpPr txBox="1">
            <a:spLocks noChangeArrowheads="1"/>
          </p:cNvSpPr>
          <p:nvPr/>
        </p:nvSpPr>
        <p:spPr bwMode="auto">
          <a:xfrm>
            <a:off x="5500688" y="3584575"/>
            <a:ext cx="257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 b="0">
                <a:ea typeface="宋体" charset="0"/>
                <a:cs typeface="宋体" charset="0"/>
              </a:rPr>
              <a:t>Digestion and LC-MS</a:t>
            </a:r>
            <a:endParaRPr lang="zh-CN" altLang="en-US" sz="1800" b="0">
              <a:ea typeface="宋体" charset="0"/>
              <a:cs typeface="宋体" charset="0"/>
            </a:endParaRPr>
          </a:p>
        </p:txBody>
      </p:sp>
      <p:cxnSp>
        <p:nvCxnSpPr>
          <p:cNvPr id="37" name="形状 36"/>
          <p:cNvCxnSpPr/>
          <p:nvPr/>
        </p:nvCxnSpPr>
        <p:spPr>
          <a:xfrm flipH="1">
            <a:off x="4357688" y="3768725"/>
            <a:ext cx="3525837" cy="530225"/>
          </a:xfrm>
          <a:prstGeom prst="bentConnector4">
            <a:avLst>
              <a:gd name="adj1" fmla="val -6485"/>
              <a:gd name="adj2" fmla="val 67431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634" name="TextBox 37"/>
          <p:cNvSpPr txBox="1">
            <a:spLocks noChangeArrowheads="1"/>
          </p:cNvSpPr>
          <p:nvPr/>
        </p:nvSpPr>
        <p:spPr bwMode="auto">
          <a:xfrm>
            <a:off x="2286000" y="4305300"/>
            <a:ext cx="3357563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2000" b="0" dirty="0" err="1">
                <a:ea typeface="宋体" charset="0"/>
                <a:cs typeface="宋体" charset="0"/>
              </a:rPr>
              <a:t>Xlinked</a:t>
            </a:r>
            <a:r>
              <a:rPr lang="en-US" altLang="zh-CN" sz="2000" b="0" dirty="0">
                <a:ea typeface="宋体" charset="0"/>
                <a:cs typeface="宋体" charset="0"/>
              </a:rPr>
              <a:t> peptides </a:t>
            </a:r>
          </a:p>
          <a:p>
            <a:pPr algn="ctr"/>
            <a:r>
              <a:rPr lang="en-US" altLang="zh-CN" sz="2000" b="0" dirty="0">
                <a:ea typeface="宋体" charset="0"/>
                <a:cs typeface="宋体" charset="0"/>
              </a:rPr>
              <a:t>L/H Intensity ratio 1:1</a:t>
            </a:r>
            <a:endParaRPr lang="zh-CN" altLang="en-US" sz="2000" b="0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30300"/>
          </a:xfrm>
        </p:spPr>
        <p:txBody>
          <a:bodyPr/>
          <a:lstStyle/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</a:rPr>
              <a:t>Generating a Standard Dataset for the pLink Software</a:t>
            </a:r>
            <a:endParaRPr lang="zh-CN" altLang="en-US" b="1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74757" name="内容占位符 2"/>
          <p:cNvSpPr>
            <a:spLocks/>
          </p:cNvSpPr>
          <p:nvPr/>
        </p:nvSpPr>
        <p:spPr bwMode="auto">
          <a:xfrm>
            <a:off x="342900" y="1584325"/>
            <a:ext cx="85090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b="0">
                <a:latin typeface="Calibri" charset="0"/>
                <a:ea typeface="宋体" charset="0"/>
                <a:cs typeface="宋体" charset="0"/>
              </a:rPr>
              <a:t>Synthesized 38 peptides, X…X-</a:t>
            </a:r>
            <a:r>
              <a:rPr lang="en-US" altLang="zh-CN" sz="3200" b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K-</a:t>
            </a:r>
            <a:r>
              <a:rPr lang="en-US" altLang="zh-CN" sz="3200" b="0">
                <a:latin typeface="Calibri" charset="0"/>
                <a:ea typeface="宋体" charset="0"/>
                <a:cs typeface="宋体" charset="0"/>
              </a:rPr>
              <a:t>X…X(K/R), each 5-28 aa long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b="0">
                <a:latin typeface="Calibri" charset="0"/>
                <a:ea typeface="宋体" charset="0"/>
                <a:cs typeface="宋体" charset="0"/>
              </a:rPr>
              <a:t>Crosslinked all possible peptide pairs–</a:t>
            </a:r>
            <a:r>
              <a:rPr lang="en-US" altLang="zh-CN" sz="3200" b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741 in total</a:t>
            </a:r>
            <a:r>
              <a:rPr lang="en-US" altLang="zh-CN" sz="3200" b="0">
                <a:latin typeface="Calibri" charset="0"/>
                <a:ea typeface="宋体" charset="0"/>
                <a:cs typeface="宋体" charset="0"/>
              </a:rPr>
              <a:t>–with an amine specific crosslinker BS3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b="0">
                <a:latin typeface="Calibri" charset="0"/>
                <a:ea typeface="宋体" charset="0"/>
                <a:cs typeface="宋体" charset="0"/>
              </a:rPr>
              <a:t>Each reaction was analyzed in a 35-min reverse phase LC-MS/MS experiment.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3200" b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2077 pairs</a:t>
            </a:r>
            <a:r>
              <a:rPr lang="en-US" altLang="zh-CN" sz="3200" b="0">
                <a:latin typeface="Calibri" charset="0"/>
                <a:ea typeface="宋体" charset="0"/>
                <a:cs typeface="宋体" charset="0"/>
              </a:rPr>
              <a:t> of crosslinked peptides, including isoforms, were identified from HCD spectra.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zh-CN" altLang="en-US" sz="3200" b="0"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06595"/>
      </p:ext>
    </p:extLst>
  </p:cSld>
  <p:clrMapOvr>
    <a:masterClrMapping/>
  </p:clrMapOvr>
  <p:transition advTm="25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>
            <p:ph type="title"/>
          </p:nvPr>
        </p:nvSpPr>
        <p:spPr>
          <a:xfrm>
            <a:off x="419100" y="274638"/>
            <a:ext cx="8267700" cy="1257300"/>
          </a:xfrm>
        </p:spPr>
        <p:txBody>
          <a:bodyPr/>
          <a:lstStyle/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</a:rPr>
              <a:t>Each Peptide Pair can be Crosslinked into Different Isoforms</a:t>
            </a:r>
            <a:endParaRPr lang="zh-CN" altLang="en-US" b="1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pic>
        <p:nvPicPr>
          <p:cNvPr id="4" name="Content Placeholder 7" descr="HPLC_separation_cross-link_isoforms.t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9821" r="1722" b="3192"/>
          <a:stretch/>
        </p:blipFill>
        <p:spPr>
          <a:xfrm>
            <a:off x="606780" y="1748226"/>
            <a:ext cx="8121386" cy="4714662"/>
          </a:xfrm>
        </p:spPr>
      </p:pic>
    </p:spTree>
  </p:cSld>
  <p:clrMapOvr>
    <a:masterClrMapping/>
  </p:clrMapOvr>
  <p:transition advTm="1606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/>
          </p:cNvSpPr>
          <p:nvPr>
            <p:ph type="title" idx="4294967295"/>
          </p:nvPr>
        </p:nvSpPr>
        <p:spPr>
          <a:xfrm>
            <a:off x="330200" y="211138"/>
            <a:ext cx="8483600" cy="1193800"/>
          </a:xfrm>
        </p:spPr>
        <p:txBody>
          <a:bodyPr/>
          <a:lstStyle/>
          <a:p>
            <a:pPr algn="l" eaLnBrk="1" hangingPunct="1"/>
            <a:r>
              <a:rPr lang="en-US" altLang="zh-CN" sz="4000" b="1">
                <a:solidFill>
                  <a:srgbClr val="0070C0"/>
                </a:solidFill>
                <a:latin typeface="Calibri" charset="0"/>
                <a:ea typeface="宋体" charset="0"/>
              </a:rPr>
              <a:t>Most Prominent Ions in the HCD Spectra of Crosslinked Peptides</a:t>
            </a:r>
            <a:endParaRPr lang="zh-CN" altLang="en-US" b="1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355600" y="1620838"/>
            <a:ext cx="829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From 2077 Spectra, in descending order of prominence:</a:t>
            </a:r>
          </a:p>
        </p:txBody>
      </p:sp>
      <p:sp>
        <p:nvSpPr>
          <p:cNvPr id="50179" name="矩形 3"/>
          <p:cNvSpPr>
            <a:spLocks noChangeArrowheads="1"/>
          </p:cNvSpPr>
          <p:nvPr/>
        </p:nvSpPr>
        <p:spPr bwMode="auto">
          <a:xfrm>
            <a:off x="433388" y="2017713"/>
            <a:ext cx="79629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Calibri" charset="0"/>
              </a:rPr>
              <a:t>y</a:t>
            </a:r>
            <a:r>
              <a:rPr lang="en-US" altLang="zh-CN" sz="2200" baseline="5000" dirty="0">
                <a:solidFill>
                  <a:srgbClr val="000000"/>
                </a:solidFill>
                <a:latin typeface="Calibri" charset="0"/>
              </a:rPr>
              <a:t>1+ </a:t>
            </a: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Calibri" charset="0"/>
              </a:rPr>
              <a:t>y</a:t>
            </a:r>
            <a:r>
              <a:rPr lang="en-US" altLang="zh-CN" sz="2200" baseline="5000" dirty="0">
                <a:solidFill>
                  <a:srgbClr val="000000"/>
                </a:solidFill>
                <a:latin typeface="Calibri" charset="0"/>
              </a:rPr>
              <a:t>2+ </a:t>
            </a: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Calibri" charset="0"/>
              </a:rPr>
              <a:t>b</a:t>
            </a:r>
            <a:r>
              <a:rPr lang="en-US" altLang="zh-CN" sz="2200" baseline="5000" dirty="0">
                <a:solidFill>
                  <a:srgbClr val="000000"/>
                </a:solidFill>
                <a:latin typeface="Calibri" charset="0"/>
              </a:rPr>
              <a:t>1+ </a:t>
            </a: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200" dirty="0">
                <a:solidFill>
                  <a:srgbClr val="FF0000"/>
                </a:solidFill>
                <a:latin typeface="Calibri" charset="0"/>
              </a:rPr>
              <a:t>yb</a:t>
            </a:r>
            <a:r>
              <a:rPr lang="en-US" altLang="zh-CN" sz="2200" baseline="5000" dirty="0">
                <a:solidFill>
                  <a:srgbClr val="FF0000"/>
                </a:solidFill>
                <a:latin typeface="Calibri" charset="0"/>
              </a:rPr>
              <a:t>1+</a:t>
            </a:r>
            <a:r>
              <a:rPr lang="en-US" altLang="zh-CN" sz="2200" baseline="5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200" dirty="0">
                <a:latin typeface="Calibri" charset="0"/>
              </a:rPr>
              <a:t>(including </a:t>
            </a:r>
            <a:r>
              <a:rPr lang="en-US" altLang="zh-CN" sz="2200" dirty="0">
                <a:latin typeface="Calibri" charset="0"/>
                <a:sym typeface="Symbol" charset="0"/>
              </a:rPr>
              <a:t></a:t>
            </a:r>
            <a:r>
              <a:rPr lang="en-US" altLang="zh-CN" sz="3200" baseline="-40000" dirty="0" err="1">
                <a:latin typeface="Calibri" charset="0"/>
              </a:rPr>
              <a:t>b</a:t>
            </a:r>
            <a:r>
              <a:rPr lang="en-US" altLang="zh-CN" sz="2200" dirty="0" err="1">
                <a:latin typeface="Calibri" charset="0"/>
                <a:sym typeface="Symbol" charset="0"/>
              </a:rPr>
              <a:t></a:t>
            </a:r>
            <a:r>
              <a:rPr lang="en-US" altLang="zh-CN" sz="3200" baseline="-40000" dirty="0" err="1">
                <a:latin typeface="Calibri" charset="0"/>
              </a:rPr>
              <a:t>y</a:t>
            </a:r>
            <a:r>
              <a:rPr lang="en-US" altLang="zh-CN" sz="2200" dirty="0">
                <a:latin typeface="Calibri" charset="0"/>
              </a:rPr>
              <a:t>, </a:t>
            </a:r>
            <a:r>
              <a:rPr lang="en-US" altLang="zh-CN" sz="2200" dirty="0">
                <a:latin typeface="Calibri" charset="0"/>
                <a:sym typeface="Symbol" charset="0"/>
              </a:rPr>
              <a:t></a:t>
            </a:r>
            <a:r>
              <a:rPr lang="en-US" altLang="zh-CN" sz="3200" baseline="-40000" dirty="0" err="1">
                <a:latin typeface="Calibri" charset="0"/>
              </a:rPr>
              <a:t>y</a:t>
            </a:r>
            <a:r>
              <a:rPr lang="en-US" altLang="zh-CN" sz="2200" dirty="0" err="1">
                <a:latin typeface="Calibri" charset="0"/>
                <a:sym typeface="Symbol" charset="0"/>
              </a:rPr>
              <a:t></a:t>
            </a:r>
            <a:r>
              <a:rPr lang="en-US" altLang="zh-CN" sz="3200" baseline="-40000" dirty="0" err="1">
                <a:latin typeface="Calibri" charset="0"/>
              </a:rPr>
              <a:t>b</a:t>
            </a:r>
            <a:r>
              <a:rPr lang="en-US" altLang="zh-CN" sz="2200" dirty="0">
                <a:latin typeface="Calibri" charset="0"/>
              </a:rPr>
              <a:t>, </a:t>
            </a:r>
            <a:r>
              <a:rPr lang="en-US" altLang="zh-CN" sz="2200" dirty="0">
                <a:latin typeface="Calibri" charset="0"/>
                <a:sym typeface="Symbol" charset="0"/>
              </a:rPr>
              <a:t></a:t>
            </a:r>
            <a:r>
              <a:rPr lang="en-US" altLang="zh-CN" sz="3200" baseline="-40000" dirty="0" err="1">
                <a:latin typeface="Calibri" charset="0"/>
              </a:rPr>
              <a:t>b</a:t>
            </a:r>
            <a:r>
              <a:rPr lang="en-US" altLang="zh-CN" sz="2200" dirty="0" err="1">
                <a:latin typeface="Calibri" charset="0"/>
                <a:sym typeface="Symbol" charset="0"/>
              </a:rPr>
              <a:t></a:t>
            </a:r>
            <a:r>
              <a:rPr lang="en-US" altLang="zh-CN" sz="3200" baseline="-40000" dirty="0" err="1">
                <a:latin typeface="Calibri" charset="0"/>
              </a:rPr>
              <a:t>y</a:t>
            </a:r>
            <a:r>
              <a:rPr lang="en-US" altLang="zh-CN" sz="2200" dirty="0">
                <a:latin typeface="Calibri" charset="0"/>
              </a:rPr>
              <a:t>, </a:t>
            </a:r>
            <a:r>
              <a:rPr lang="en-US" altLang="zh-CN" sz="2200" dirty="0">
                <a:latin typeface="Calibri" charset="0"/>
                <a:sym typeface="Symbol" charset="0"/>
              </a:rPr>
              <a:t></a:t>
            </a:r>
            <a:r>
              <a:rPr lang="en-US" altLang="zh-CN" sz="3200" baseline="-40000" dirty="0" err="1">
                <a:latin typeface="Calibri" charset="0"/>
              </a:rPr>
              <a:t>b</a:t>
            </a:r>
            <a:r>
              <a:rPr lang="en-US" altLang="zh-CN" sz="2200" dirty="0" err="1">
                <a:latin typeface="Calibri" charset="0"/>
                <a:sym typeface="Symbol" charset="0"/>
              </a:rPr>
              <a:t></a:t>
            </a:r>
            <a:r>
              <a:rPr lang="en-US" altLang="zh-CN" sz="3200" baseline="-40000" dirty="0" err="1">
                <a:latin typeface="Calibri" charset="0"/>
              </a:rPr>
              <a:t>y</a:t>
            </a:r>
            <a:r>
              <a:rPr lang="en-US" altLang="zh-CN" sz="2200" dirty="0">
                <a:latin typeface="Calibri" charset="0"/>
              </a:rPr>
              <a:t>)</a:t>
            </a:r>
            <a:endParaRPr lang="en-US" altLang="zh-CN" sz="2200" dirty="0">
              <a:solidFill>
                <a:srgbClr val="FF0000"/>
              </a:solidFill>
              <a:latin typeface="Calibri" charset="0"/>
            </a:endParaRP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Calibri" charset="0"/>
              </a:rPr>
              <a:t>b</a:t>
            </a:r>
            <a:r>
              <a:rPr lang="en-US" altLang="zh-CN" sz="2200" baseline="5000" dirty="0">
                <a:solidFill>
                  <a:srgbClr val="000000"/>
                </a:solidFill>
                <a:latin typeface="Calibri" charset="0"/>
              </a:rPr>
              <a:t>2+ </a:t>
            </a: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200" dirty="0">
                <a:solidFill>
                  <a:srgbClr val="FF0000"/>
                </a:solidFill>
                <a:latin typeface="Calibri" charset="0"/>
              </a:rPr>
              <a:t>ya</a:t>
            </a:r>
            <a:r>
              <a:rPr lang="en-US" altLang="zh-CN" sz="2200" baseline="5000" dirty="0">
                <a:solidFill>
                  <a:srgbClr val="FF0000"/>
                </a:solidFill>
                <a:latin typeface="Calibri" charset="0"/>
              </a:rPr>
              <a:t>1+</a:t>
            </a:r>
            <a:r>
              <a:rPr lang="en-US" altLang="zh-CN" sz="2200" baseline="5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200" dirty="0">
                <a:latin typeface="Calibri" charset="0"/>
              </a:rPr>
              <a:t>(including </a:t>
            </a:r>
            <a:r>
              <a:rPr lang="en-US" altLang="zh-CN" sz="2200" dirty="0">
                <a:latin typeface="Calibri" charset="0"/>
                <a:sym typeface="Symbol" charset="0"/>
              </a:rPr>
              <a:t></a:t>
            </a:r>
            <a:r>
              <a:rPr lang="en-US" altLang="zh-CN" sz="3200" baseline="-40000" dirty="0" err="1">
                <a:latin typeface="Calibri" charset="0"/>
              </a:rPr>
              <a:t>a</a:t>
            </a:r>
            <a:r>
              <a:rPr lang="en-US" altLang="zh-CN" sz="2200" dirty="0" err="1">
                <a:latin typeface="Calibri" charset="0"/>
                <a:sym typeface="Symbol" charset="0"/>
              </a:rPr>
              <a:t></a:t>
            </a:r>
            <a:r>
              <a:rPr lang="en-US" altLang="zh-CN" sz="3200" baseline="-40000" dirty="0" err="1">
                <a:latin typeface="Calibri" charset="0"/>
              </a:rPr>
              <a:t>y</a:t>
            </a:r>
            <a:r>
              <a:rPr lang="en-US" altLang="zh-CN" sz="2200" dirty="0">
                <a:latin typeface="Calibri" charset="0"/>
              </a:rPr>
              <a:t>, </a:t>
            </a:r>
            <a:r>
              <a:rPr lang="en-US" altLang="zh-CN" sz="2200" dirty="0">
                <a:latin typeface="Calibri" charset="0"/>
                <a:sym typeface="Symbol" charset="0"/>
              </a:rPr>
              <a:t></a:t>
            </a:r>
            <a:r>
              <a:rPr lang="en-US" altLang="zh-CN" sz="3200" baseline="-40000" dirty="0" err="1">
                <a:latin typeface="Calibri" charset="0"/>
              </a:rPr>
              <a:t>y</a:t>
            </a:r>
            <a:r>
              <a:rPr lang="en-US" altLang="zh-CN" sz="2200" dirty="0" err="1">
                <a:latin typeface="Calibri" charset="0"/>
                <a:sym typeface="Symbol" charset="0"/>
              </a:rPr>
              <a:t></a:t>
            </a:r>
            <a:r>
              <a:rPr lang="en-US" altLang="zh-CN" sz="3200" baseline="-40000" dirty="0" err="1">
                <a:latin typeface="Calibri" charset="0"/>
              </a:rPr>
              <a:t>a</a:t>
            </a:r>
            <a:r>
              <a:rPr lang="en-US" altLang="zh-CN" sz="2200" dirty="0">
                <a:latin typeface="Calibri" charset="0"/>
              </a:rPr>
              <a:t>, </a:t>
            </a:r>
            <a:r>
              <a:rPr lang="en-US" altLang="zh-CN" sz="2200" dirty="0">
                <a:latin typeface="Calibri" charset="0"/>
                <a:sym typeface="Symbol" charset="0"/>
              </a:rPr>
              <a:t></a:t>
            </a:r>
            <a:r>
              <a:rPr lang="en-US" altLang="zh-CN" sz="3200" baseline="-40000" dirty="0" err="1">
                <a:latin typeface="Calibri" charset="0"/>
              </a:rPr>
              <a:t>a</a:t>
            </a:r>
            <a:r>
              <a:rPr lang="en-US" altLang="zh-CN" sz="2200" dirty="0" err="1">
                <a:latin typeface="Calibri" charset="0"/>
                <a:sym typeface="Symbol" charset="0"/>
              </a:rPr>
              <a:t></a:t>
            </a:r>
            <a:r>
              <a:rPr lang="en-US" altLang="zh-CN" sz="3200" baseline="-40000" dirty="0" err="1">
                <a:latin typeface="Calibri" charset="0"/>
              </a:rPr>
              <a:t>y</a:t>
            </a:r>
            <a:r>
              <a:rPr lang="en-US" altLang="zh-CN" sz="2200" dirty="0">
                <a:latin typeface="Calibri" charset="0"/>
              </a:rPr>
              <a:t>, </a:t>
            </a:r>
            <a:r>
              <a:rPr lang="en-US" altLang="zh-CN" sz="2200" dirty="0">
                <a:latin typeface="Calibri" charset="0"/>
                <a:sym typeface="Symbol" charset="0"/>
              </a:rPr>
              <a:t></a:t>
            </a:r>
            <a:r>
              <a:rPr lang="en-US" altLang="zh-CN" sz="3200" baseline="-40000" dirty="0" err="1">
                <a:latin typeface="Calibri" charset="0"/>
              </a:rPr>
              <a:t>a</a:t>
            </a:r>
            <a:r>
              <a:rPr lang="en-US" altLang="zh-CN" sz="2200" dirty="0" err="1">
                <a:latin typeface="Calibri" charset="0"/>
                <a:sym typeface="Symbol" charset="0"/>
              </a:rPr>
              <a:t></a:t>
            </a:r>
            <a:r>
              <a:rPr lang="en-US" altLang="zh-CN" sz="3200" baseline="-40000" dirty="0" err="1">
                <a:latin typeface="Calibri" charset="0"/>
              </a:rPr>
              <a:t>y</a:t>
            </a:r>
            <a:r>
              <a:rPr lang="en-US" altLang="zh-CN" sz="2200" dirty="0">
                <a:latin typeface="Calibri" charset="0"/>
              </a:rPr>
              <a:t>)</a:t>
            </a:r>
            <a:endParaRPr lang="en-US" altLang="zh-CN" sz="2200" baseline="5000" dirty="0">
              <a:solidFill>
                <a:srgbClr val="000000"/>
              </a:solidFill>
              <a:latin typeface="Calibri" charset="0"/>
            </a:endParaRP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Calibri" charset="0"/>
              </a:rPr>
              <a:t>a</a:t>
            </a:r>
            <a:r>
              <a:rPr lang="en-US" altLang="zh-CN" sz="2200" baseline="5000" dirty="0">
                <a:solidFill>
                  <a:srgbClr val="000000"/>
                </a:solidFill>
                <a:latin typeface="Calibri" charset="0"/>
              </a:rPr>
              <a:t>1+ </a:t>
            </a: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Calibri" charset="0"/>
              </a:rPr>
              <a:t>y</a:t>
            </a:r>
            <a:r>
              <a:rPr lang="en-US" altLang="zh-CN" sz="2200" baseline="5000" dirty="0">
                <a:solidFill>
                  <a:srgbClr val="000000"/>
                </a:solidFill>
                <a:latin typeface="Calibri" charset="0"/>
              </a:rPr>
              <a:t>3+</a:t>
            </a:r>
            <a:r>
              <a:rPr lang="en-US" altLang="zh-CN" sz="2200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200" dirty="0">
                <a:solidFill>
                  <a:srgbClr val="FF0000"/>
                </a:solidFill>
                <a:latin typeface="Calibri" charset="0"/>
              </a:rPr>
              <a:t>αL/βL</a:t>
            </a:r>
            <a:r>
              <a:rPr lang="en-US" altLang="zh-CN" sz="2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200" dirty="0">
                <a:latin typeface="Calibri" charset="0"/>
              </a:rPr>
              <a:t>(α or β with a cleaved linker attached)</a:t>
            </a:r>
            <a:endParaRPr lang="en-US" altLang="zh-CN" sz="2200" dirty="0">
              <a:solidFill>
                <a:srgbClr val="000000"/>
              </a:solidFill>
              <a:latin typeface="Calibri" charset="0"/>
            </a:endParaRP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Calibri" charset="0"/>
              </a:rPr>
              <a:t>b</a:t>
            </a:r>
            <a:r>
              <a:rPr lang="en-US" altLang="zh-CN" sz="2200" baseline="5000" dirty="0">
                <a:solidFill>
                  <a:srgbClr val="000000"/>
                </a:solidFill>
                <a:latin typeface="Calibri" charset="0"/>
              </a:rPr>
              <a:t>3+ </a:t>
            </a: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Calibri" charset="0"/>
              </a:rPr>
              <a:t>a</a:t>
            </a:r>
            <a:r>
              <a:rPr lang="en-US" altLang="zh-CN" sz="2200" baseline="5000" dirty="0">
                <a:solidFill>
                  <a:srgbClr val="000000"/>
                </a:solidFill>
                <a:latin typeface="Calibri" charset="0"/>
              </a:rPr>
              <a:t>2+</a:t>
            </a:r>
            <a:r>
              <a:rPr lang="en-US" altLang="zh-CN" sz="2200" dirty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200" dirty="0">
                <a:solidFill>
                  <a:srgbClr val="FF0000"/>
                </a:solidFill>
                <a:latin typeface="Calibri" charset="0"/>
              </a:rPr>
              <a:t>KLα/KLβ</a:t>
            </a:r>
            <a:r>
              <a:rPr lang="en-US" altLang="zh-CN" sz="2200" b="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sz="2200" dirty="0">
                <a:latin typeface="Calibri" charset="0"/>
              </a:rPr>
              <a:t>(α or β linked to the </a:t>
            </a:r>
            <a:r>
              <a:rPr lang="en-US" altLang="zh-CN" sz="2200" dirty="0" err="1">
                <a:latin typeface="Calibri" charset="0"/>
              </a:rPr>
              <a:t>immonium</a:t>
            </a:r>
            <a:r>
              <a:rPr lang="en-US" altLang="zh-CN" sz="2200" dirty="0">
                <a:latin typeface="Calibri" charset="0"/>
              </a:rPr>
              <a:t> ion of K)</a:t>
            </a:r>
            <a:r>
              <a:rPr lang="en-US" altLang="zh-CN" sz="2200" b="0" dirty="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ransition advTm="1606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355600" y="1781175"/>
            <a:ext cx="8443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3200"/>
              <a:t>Ion types specific for crosslinked peptides</a:t>
            </a:r>
            <a:endParaRPr lang="zh-CN" altLang="en-US" sz="3200"/>
          </a:p>
        </p:txBody>
      </p:sp>
      <p:sp>
        <p:nvSpPr>
          <p:cNvPr id="52226" name="矩形 2"/>
          <p:cNvSpPr>
            <a:spLocks noChangeArrowheads="1"/>
          </p:cNvSpPr>
          <p:nvPr/>
        </p:nvSpPr>
        <p:spPr bwMode="auto">
          <a:xfrm>
            <a:off x="406400" y="2563813"/>
            <a:ext cx="683418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charset="0"/>
              </a:rPr>
              <a:t>yb</a:t>
            </a:r>
            <a:r>
              <a:rPr lang="en-US" altLang="zh-CN" sz="2800" baseline="5000" dirty="0">
                <a:solidFill>
                  <a:srgbClr val="FF0000"/>
                </a:solidFill>
                <a:latin typeface="Calibri" charset="0"/>
              </a:rPr>
              <a:t>1+</a:t>
            </a:r>
            <a:r>
              <a:rPr lang="en-US" altLang="zh-CN" sz="2800" baseline="5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latin typeface="Calibri" charset="0"/>
              </a:rPr>
              <a:t>(including </a:t>
            </a:r>
            <a:r>
              <a:rPr lang="en-US" altLang="zh-CN" sz="2800" dirty="0">
                <a:latin typeface="Calibri" charset="0"/>
                <a:sym typeface="Symbol" charset="0"/>
              </a:rPr>
              <a:t></a:t>
            </a:r>
            <a:r>
              <a:rPr lang="en-US" altLang="zh-CN" sz="3600" baseline="-40000" dirty="0" err="1">
                <a:latin typeface="Calibri" charset="0"/>
              </a:rPr>
              <a:t>b</a:t>
            </a:r>
            <a:r>
              <a:rPr lang="en-US" altLang="zh-CN" sz="2800" dirty="0" err="1">
                <a:latin typeface="Calibri" charset="0"/>
                <a:sym typeface="Symbol" charset="0"/>
              </a:rPr>
              <a:t></a:t>
            </a:r>
            <a:r>
              <a:rPr lang="en-US" altLang="zh-CN" sz="3600" baseline="-40000" dirty="0" err="1">
                <a:latin typeface="Calibri" charset="0"/>
              </a:rPr>
              <a:t>y</a:t>
            </a:r>
            <a:r>
              <a:rPr lang="en-US" altLang="zh-CN" sz="2800" dirty="0">
                <a:latin typeface="Calibri" charset="0"/>
              </a:rPr>
              <a:t>, </a:t>
            </a:r>
            <a:r>
              <a:rPr lang="en-US" altLang="zh-CN" sz="2800" dirty="0">
                <a:latin typeface="Calibri" charset="0"/>
                <a:sym typeface="Symbol" charset="0"/>
              </a:rPr>
              <a:t></a:t>
            </a:r>
            <a:r>
              <a:rPr lang="en-US" altLang="zh-CN" sz="3600" baseline="-40000" dirty="0" err="1">
                <a:latin typeface="Calibri" charset="0"/>
              </a:rPr>
              <a:t>y</a:t>
            </a:r>
            <a:r>
              <a:rPr lang="en-US" altLang="zh-CN" sz="2800" dirty="0" err="1">
                <a:latin typeface="Calibri" charset="0"/>
                <a:sym typeface="Symbol" charset="0"/>
              </a:rPr>
              <a:t></a:t>
            </a:r>
            <a:r>
              <a:rPr lang="en-US" altLang="zh-CN" sz="3600" baseline="-40000" dirty="0" err="1">
                <a:latin typeface="Calibri" charset="0"/>
              </a:rPr>
              <a:t>b</a:t>
            </a:r>
            <a:r>
              <a:rPr lang="en-US" altLang="zh-CN" sz="2800" dirty="0">
                <a:latin typeface="Calibri" charset="0"/>
              </a:rPr>
              <a:t>, </a:t>
            </a:r>
            <a:r>
              <a:rPr lang="en-US" altLang="zh-CN" sz="2800" dirty="0">
                <a:latin typeface="Calibri" charset="0"/>
                <a:sym typeface="Symbol" charset="0"/>
              </a:rPr>
              <a:t></a:t>
            </a:r>
            <a:r>
              <a:rPr lang="en-US" altLang="zh-CN" sz="3600" baseline="-40000" dirty="0" err="1">
                <a:latin typeface="Calibri" charset="0"/>
              </a:rPr>
              <a:t>b</a:t>
            </a:r>
            <a:r>
              <a:rPr lang="en-US" altLang="zh-CN" sz="2800" dirty="0" err="1">
                <a:latin typeface="Calibri" charset="0"/>
                <a:sym typeface="Symbol" charset="0"/>
              </a:rPr>
              <a:t></a:t>
            </a:r>
            <a:r>
              <a:rPr lang="en-US" altLang="zh-CN" sz="3600" baseline="-40000" dirty="0" err="1">
                <a:latin typeface="Calibri" charset="0"/>
              </a:rPr>
              <a:t>y</a:t>
            </a:r>
            <a:r>
              <a:rPr lang="en-US" altLang="zh-CN" sz="2800" dirty="0">
                <a:latin typeface="Calibri" charset="0"/>
              </a:rPr>
              <a:t>, </a:t>
            </a:r>
            <a:r>
              <a:rPr lang="en-US" altLang="zh-CN" sz="2800" dirty="0">
                <a:latin typeface="Calibri" charset="0"/>
                <a:sym typeface="Symbol" charset="0"/>
              </a:rPr>
              <a:t></a:t>
            </a:r>
            <a:r>
              <a:rPr lang="en-US" altLang="zh-CN" sz="3600" baseline="-40000" dirty="0" err="1">
                <a:latin typeface="Calibri" charset="0"/>
              </a:rPr>
              <a:t>b</a:t>
            </a:r>
            <a:r>
              <a:rPr lang="en-US" altLang="zh-CN" sz="2800" dirty="0" err="1">
                <a:latin typeface="Calibri" charset="0"/>
                <a:sym typeface="Symbol" charset="0"/>
              </a:rPr>
              <a:t></a:t>
            </a:r>
            <a:r>
              <a:rPr lang="en-US" altLang="zh-CN" sz="3600" baseline="-40000" dirty="0" err="1">
                <a:latin typeface="Calibri" charset="0"/>
              </a:rPr>
              <a:t>y</a:t>
            </a:r>
            <a:r>
              <a:rPr lang="en-US" altLang="zh-CN" sz="2800" dirty="0">
                <a:latin typeface="Calibri" charset="0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Calibri" charset="0"/>
            </a:endParaRP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charset="0"/>
              </a:rPr>
              <a:t>ya</a:t>
            </a:r>
            <a:r>
              <a:rPr lang="en-US" altLang="zh-CN" sz="2800" baseline="5000" dirty="0">
                <a:solidFill>
                  <a:srgbClr val="FF0000"/>
                </a:solidFill>
                <a:latin typeface="Calibri" charset="0"/>
              </a:rPr>
              <a:t>1+</a:t>
            </a:r>
            <a:r>
              <a:rPr lang="en-US" altLang="zh-CN" sz="2800" baseline="5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latin typeface="Calibri" charset="0"/>
              </a:rPr>
              <a:t>(including </a:t>
            </a:r>
            <a:r>
              <a:rPr lang="en-US" altLang="zh-CN" sz="2800" dirty="0">
                <a:latin typeface="Calibri" charset="0"/>
                <a:sym typeface="Symbol" charset="0"/>
              </a:rPr>
              <a:t></a:t>
            </a:r>
            <a:r>
              <a:rPr lang="en-US" altLang="zh-CN" sz="3600" baseline="-40000" dirty="0" err="1">
                <a:latin typeface="Calibri" charset="0"/>
              </a:rPr>
              <a:t>a</a:t>
            </a:r>
            <a:r>
              <a:rPr lang="en-US" altLang="zh-CN" sz="2800" dirty="0" err="1">
                <a:latin typeface="Calibri" charset="0"/>
                <a:sym typeface="Symbol" charset="0"/>
              </a:rPr>
              <a:t></a:t>
            </a:r>
            <a:r>
              <a:rPr lang="en-US" altLang="zh-CN" sz="3600" baseline="-40000" dirty="0" err="1">
                <a:latin typeface="Calibri" charset="0"/>
              </a:rPr>
              <a:t>y</a:t>
            </a:r>
            <a:r>
              <a:rPr lang="en-US" altLang="zh-CN" sz="2800" dirty="0">
                <a:latin typeface="Calibri" charset="0"/>
              </a:rPr>
              <a:t>, </a:t>
            </a:r>
            <a:r>
              <a:rPr lang="en-US" altLang="zh-CN" sz="2800" dirty="0">
                <a:latin typeface="Calibri" charset="0"/>
                <a:sym typeface="Symbol" charset="0"/>
              </a:rPr>
              <a:t></a:t>
            </a:r>
            <a:r>
              <a:rPr lang="en-US" altLang="zh-CN" sz="3600" baseline="-40000" dirty="0" err="1">
                <a:latin typeface="Calibri" charset="0"/>
              </a:rPr>
              <a:t>y</a:t>
            </a:r>
            <a:r>
              <a:rPr lang="en-US" altLang="zh-CN" sz="2800" dirty="0" err="1">
                <a:latin typeface="Calibri" charset="0"/>
                <a:sym typeface="Symbol" charset="0"/>
              </a:rPr>
              <a:t></a:t>
            </a:r>
            <a:r>
              <a:rPr lang="en-US" altLang="zh-CN" sz="3600" baseline="-40000" dirty="0" err="1">
                <a:latin typeface="Calibri" charset="0"/>
              </a:rPr>
              <a:t>a</a:t>
            </a:r>
            <a:r>
              <a:rPr lang="en-US" altLang="zh-CN" sz="2800" dirty="0">
                <a:latin typeface="Calibri" charset="0"/>
              </a:rPr>
              <a:t>, </a:t>
            </a:r>
            <a:r>
              <a:rPr lang="en-US" altLang="zh-CN" sz="2800" dirty="0">
                <a:latin typeface="Calibri" charset="0"/>
                <a:sym typeface="Symbol" charset="0"/>
              </a:rPr>
              <a:t></a:t>
            </a:r>
            <a:r>
              <a:rPr lang="en-US" altLang="zh-CN" sz="3600" baseline="-40000" dirty="0" err="1">
                <a:latin typeface="Calibri" charset="0"/>
              </a:rPr>
              <a:t>a</a:t>
            </a:r>
            <a:r>
              <a:rPr lang="en-US" altLang="zh-CN" sz="2800" dirty="0" err="1">
                <a:latin typeface="Calibri" charset="0"/>
                <a:sym typeface="Symbol" charset="0"/>
              </a:rPr>
              <a:t></a:t>
            </a:r>
            <a:r>
              <a:rPr lang="en-US" altLang="zh-CN" sz="3600" baseline="-40000" dirty="0" err="1">
                <a:latin typeface="Calibri" charset="0"/>
              </a:rPr>
              <a:t>y</a:t>
            </a:r>
            <a:r>
              <a:rPr lang="en-US" altLang="zh-CN" sz="2800" dirty="0">
                <a:latin typeface="Calibri" charset="0"/>
              </a:rPr>
              <a:t>, </a:t>
            </a:r>
            <a:r>
              <a:rPr lang="en-US" altLang="zh-CN" sz="2800" dirty="0">
                <a:latin typeface="Calibri" charset="0"/>
                <a:sym typeface="Symbol" charset="0"/>
              </a:rPr>
              <a:t></a:t>
            </a:r>
            <a:r>
              <a:rPr lang="en-US" altLang="zh-CN" sz="3600" baseline="-40000" dirty="0" err="1">
                <a:latin typeface="Calibri" charset="0"/>
              </a:rPr>
              <a:t>a</a:t>
            </a:r>
            <a:r>
              <a:rPr lang="en-US" altLang="zh-CN" sz="2800" dirty="0" err="1">
                <a:latin typeface="Calibri" charset="0"/>
                <a:sym typeface="Symbol" charset="0"/>
              </a:rPr>
              <a:t></a:t>
            </a:r>
            <a:r>
              <a:rPr lang="en-US" altLang="zh-CN" sz="3600" baseline="-40000" dirty="0" err="1">
                <a:latin typeface="Calibri" charset="0"/>
              </a:rPr>
              <a:t>y</a:t>
            </a:r>
            <a:r>
              <a:rPr lang="en-US" altLang="zh-CN" sz="2800" dirty="0">
                <a:latin typeface="Calibri" charset="0"/>
              </a:rPr>
              <a:t>)</a:t>
            </a:r>
            <a:endParaRPr lang="en-US" altLang="zh-CN" sz="2800" baseline="5000" dirty="0">
              <a:solidFill>
                <a:srgbClr val="000000"/>
              </a:solidFill>
              <a:latin typeface="Calibri" charset="0"/>
            </a:endParaRP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charset="0"/>
              </a:rPr>
              <a:t>αL/βL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latin typeface="Calibri" charset="0"/>
              </a:rPr>
              <a:t>(α or β with a cleaved linker </a:t>
            </a:r>
          </a:p>
          <a:p>
            <a:pPr marL="342900" indent="-342900" eaLnBrk="0" fontAlgn="t" hangingPunct="0">
              <a:buFont typeface="Arial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charset="0"/>
              </a:rPr>
              <a:t>KLα/KLβ</a:t>
            </a:r>
            <a:r>
              <a:rPr lang="en-US" altLang="zh-CN" sz="2800" b="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sz="2800" dirty="0">
                <a:latin typeface="Calibri" charset="0"/>
              </a:rPr>
              <a:t>(α or β linked to the </a:t>
            </a:r>
            <a:r>
              <a:rPr lang="en-US" altLang="zh-CN" sz="2800" dirty="0" err="1">
                <a:latin typeface="Calibri" charset="0"/>
              </a:rPr>
              <a:t>immonium</a:t>
            </a:r>
            <a:r>
              <a:rPr lang="en-US" altLang="zh-CN" sz="2800" dirty="0">
                <a:latin typeface="Calibri" charset="0"/>
              </a:rPr>
              <a:t> ion of K)</a:t>
            </a:r>
            <a:r>
              <a:rPr lang="en-US" altLang="zh-CN" sz="2800" b="0" dirty="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52227" name="标题 1"/>
          <p:cNvSpPr txBox="1">
            <a:spLocks/>
          </p:cNvSpPr>
          <p:nvPr/>
        </p:nvSpPr>
        <p:spPr bwMode="auto">
          <a:xfrm>
            <a:off x="330200" y="211138"/>
            <a:ext cx="8483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70C0"/>
                </a:solidFill>
                <a:latin typeface="Calibri" charset="0"/>
                <a:ea typeface="宋体" charset="0"/>
                <a:cs typeface="宋体" charset="0"/>
              </a:rPr>
              <a:t>Most Prominent Ions in the HCD Spectra of Crosslinked Peptides</a:t>
            </a:r>
            <a:endParaRPr lang="zh-CN" altLang="en-US" sz="4400">
              <a:solidFill>
                <a:srgbClr val="0070C0"/>
              </a:solidFill>
              <a:latin typeface="Calibri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0636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CN" sz="4000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CXMS</a:t>
            </a:r>
            <a:r>
              <a:rPr lang="en-US" altLang="zh-CN" sz="40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:</a:t>
            </a:r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Chemical Crosslinking coupled with Mass Spectrometry </a:t>
            </a:r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/>
            </a:r>
            <a:b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</a:br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	</a:t>
            </a:r>
            <a:endParaRPr lang="zh-CN" altLang="en-US" sz="3600" b="1" dirty="0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00175"/>
            <a:ext cx="5848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887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novel ion 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41400"/>
            <a:ext cx="81534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4200" y="1333500"/>
            <a:ext cx="7378700" cy="5168900"/>
            <a:chOff x="368" y="528"/>
            <a:chExt cx="4648" cy="3256"/>
          </a:xfrm>
        </p:grpSpPr>
        <p:sp>
          <p:nvSpPr>
            <p:cNvPr id="54281" name="Freeform 8"/>
            <p:cNvSpPr>
              <a:spLocks/>
            </p:cNvSpPr>
            <p:nvPr/>
          </p:nvSpPr>
          <p:spPr bwMode="auto">
            <a:xfrm>
              <a:off x="368" y="528"/>
              <a:ext cx="4648" cy="3256"/>
            </a:xfrm>
            <a:custGeom>
              <a:avLst/>
              <a:gdLst>
                <a:gd name="T0" fmla="*/ 8 w 4552"/>
                <a:gd name="T1" fmla="*/ 0 h 2864"/>
                <a:gd name="T2" fmla="*/ 3844 w 4552"/>
                <a:gd name="T3" fmla="*/ 0 h 2864"/>
                <a:gd name="T4" fmla="*/ 3844 w 4552"/>
                <a:gd name="T5" fmla="*/ 2726 h 2864"/>
                <a:gd name="T6" fmla="*/ 4948 w 4552"/>
                <a:gd name="T7" fmla="*/ 2726 h 2864"/>
                <a:gd name="T8" fmla="*/ 4948 w 4552"/>
                <a:gd name="T9" fmla="*/ 4785 h 2864"/>
                <a:gd name="T10" fmla="*/ 1722 w 4552"/>
                <a:gd name="T11" fmla="*/ 4785 h 2864"/>
                <a:gd name="T12" fmla="*/ 1722 w 4552"/>
                <a:gd name="T13" fmla="*/ 2473 h 2864"/>
                <a:gd name="T14" fmla="*/ 0 w 4552"/>
                <a:gd name="T15" fmla="*/ 2473 h 2864"/>
                <a:gd name="T16" fmla="*/ 8 w 4552"/>
                <a:gd name="T17" fmla="*/ 0 h 28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52"/>
                <a:gd name="T28" fmla="*/ 0 h 2864"/>
                <a:gd name="T29" fmla="*/ 4552 w 4552"/>
                <a:gd name="T30" fmla="*/ 2864 h 28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52" h="2864">
                  <a:moveTo>
                    <a:pt x="8" y="0"/>
                  </a:moveTo>
                  <a:lnTo>
                    <a:pt x="3536" y="0"/>
                  </a:lnTo>
                  <a:lnTo>
                    <a:pt x="3536" y="1632"/>
                  </a:lnTo>
                  <a:lnTo>
                    <a:pt x="4552" y="1632"/>
                  </a:lnTo>
                  <a:lnTo>
                    <a:pt x="4552" y="2864"/>
                  </a:lnTo>
                  <a:lnTo>
                    <a:pt x="1584" y="2864"/>
                  </a:lnTo>
                  <a:lnTo>
                    <a:pt x="1584" y="1480"/>
                  </a:lnTo>
                  <a:lnTo>
                    <a:pt x="0" y="148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28575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AutoShape 9"/>
            <p:cNvSpPr>
              <a:spLocks noChangeArrowheads="1"/>
            </p:cNvSpPr>
            <p:nvPr/>
          </p:nvSpPr>
          <p:spPr bwMode="auto">
            <a:xfrm>
              <a:off x="376" y="528"/>
              <a:ext cx="808" cy="336"/>
            </a:xfrm>
            <a:prstGeom prst="flowChartAlternateProcess">
              <a:avLst/>
            </a:prstGeom>
            <a:gradFill rotWithShape="0">
              <a:gsLst>
                <a:gs pos="0">
                  <a:srgbClr val="FF8000"/>
                </a:gs>
                <a:gs pos="50000">
                  <a:srgbClr val="FFFFFF"/>
                </a:gs>
                <a:gs pos="100000">
                  <a:srgbClr val="FF8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54283" name="Rectangle 10"/>
            <p:cNvSpPr>
              <a:spLocks noChangeArrowheads="1"/>
            </p:cNvSpPr>
            <p:nvPr/>
          </p:nvSpPr>
          <p:spPr bwMode="auto">
            <a:xfrm>
              <a:off x="440" y="538"/>
              <a:ext cx="6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sym typeface="Symbol" charset="0"/>
                </a:rPr>
                <a:t></a:t>
              </a:r>
              <a:r>
                <a:rPr lang="en-US" altLang="zh-CN" baseline="-10000">
                  <a:latin typeface="Calibri" charset="0"/>
                </a:rPr>
                <a:t>b3</a:t>
              </a:r>
              <a:r>
                <a:rPr lang="en-US" altLang="zh-CN">
                  <a:latin typeface="Calibri" charset="0"/>
                  <a:sym typeface="Symbol" charset="0"/>
                </a:rPr>
                <a:t></a:t>
              </a:r>
              <a:r>
                <a:rPr lang="en-US" altLang="zh-CN" baseline="-10000">
                  <a:latin typeface="Calibri" charset="0"/>
                </a:rPr>
                <a:t>y2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66800" y="1930400"/>
            <a:ext cx="6896100" cy="4572000"/>
            <a:chOff x="656" y="888"/>
            <a:chExt cx="4360" cy="3016"/>
          </a:xfrm>
        </p:grpSpPr>
        <p:grpSp>
          <p:nvGrpSpPr>
            <p:cNvPr id="54277" name="Group 19"/>
            <p:cNvGrpSpPr>
              <a:grpSpLocks/>
            </p:cNvGrpSpPr>
            <p:nvPr/>
          </p:nvGrpSpPr>
          <p:grpSpPr bwMode="auto">
            <a:xfrm>
              <a:off x="656" y="1952"/>
              <a:ext cx="808" cy="336"/>
              <a:chOff x="872" y="128"/>
              <a:chExt cx="808" cy="336"/>
            </a:xfrm>
          </p:grpSpPr>
          <p:sp>
            <p:nvSpPr>
              <p:cNvPr id="54279" name="AutoShape 15"/>
              <p:cNvSpPr>
                <a:spLocks noChangeArrowheads="1"/>
              </p:cNvSpPr>
              <p:nvPr/>
            </p:nvSpPr>
            <p:spPr bwMode="auto">
              <a:xfrm>
                <a:off x="872" y="128"/>
                <a:ext cx="808" cy="336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54280" name="Rectangle 16"/>
              <p:cNvSpPr>
                <a:spLocks noChangeArrowheads="1"/>
              </p:cNvSpPr>
              <p:nvPr/>
            </p:nvSpPr>
            <p:spPr bwMode="auto">
              <a:xfrm>
                <a:off x="936" y="147"/>
                <a:ext cx="636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Calibri" charset="0"/>
                    <a:sym typeface="Symbol" charset="0"/>
                  </a:rPr>
                  <a:t></a:t>
                </a:r>
                <a:r>
                  <a:rPr lang="en-US" altLang="zh-CN" baseline="-10000" dirty="0">
                    <a:latin typeface="Calibri" charset="0"/>
                  </a:rPr>
                  <a:t>b3</a:t>
                </a:r>
                <a:r>
                  <a:rPr lang="en-US" altLang="zh-CN" dirty="0">
                    <a:latin typeface="Calibri" charset="0"/>
                    <a:sym typeface="Symbol" charset="0"/>
                  </a:rPr>
                  <a:t></a:t>
                </a:r>
                <a:r>
                  <a:rPr lang="en-US" altLang="zh-CN" baseline="-10000" dirty="0" smtClean="0">
                    <a:latin typeface="Calibri" charset="0"/>
                  </a:rPr>
                  <a:t>y2</a:t>
                </a:r>
                <a:endParaRPr lang="en-US" altLang="zh-CN" baseline="-10000" dirty="0">
                  <a:latin typeface="Calibri" charset="0"/>
                </a:endParaRPr>
              </a:p>
            </p:txBody>
          </p:sp>
        </p:grpSp>
        <p:sp>
          <p:nvSpPr>
            <p:cNvPr id="54278" name="Freeform 18"/>
            <p:cNvSpPr>
              <a:spLocks/>
            </p:cNvSpPr>
            <p:nvPr/>
          </p:nvSpPr>
          <p:spPr bwMode="auto">
            <a:xfrm>
              <a:off x="656" y="888"/>
              <a:ext cx="4360" cy="3016"/>
            </a:xfrm>
            <a:custGeom>
              <a:avLst/>
              <a:gdLst>
                <a:gd name="T0" fmla="*/ 2168 w 4360"/>
                <a:gd name="T1" fmla="*/ 0 h 3120"/>
                <a:gd name="T2" fmla="*/ 3312 w 4360"/>
                <a:gd name="T3" fmla="*/ 0 h 3120"/>
                <a:gd name="T4" fmla="*/ 3312 w 4360"/>
                <a:gd name="T5" fmla="*/ 1397 h 3120"/>
                <a:gd name="T6" fmla="*/ 4360 w 4360"/>
                <a:gd name="T7" fmla="*/ 1397 h 3120"/>
                <a:gd name="T8" fmla="*/ 4360 w 4360"/>
                <a:gd name="T9" fmla="*/ 2724 h 3120"/>
                <a:gd name="T10" fmla="*/ 0 w 4360"/>
                <a:gd name="T11" fmla="*/ 2724 h 3120"/>
                <a:gd name="T12" fmla="*/ 0 w 4360"/>
                <a:gd name="T13" fmla="*/ 964 h 3120"/>
                <a:gd name="T14" fmla="*/ 2168 w 4360"/>
                <a:gd name="T15" fmla="*/ 964 h 3120"/>
                <a:gd name="T16" fmla="*/ 2168 w 4360"/>
                <a:gd name="T17" fmla="*/ 0 h 3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60"/>
                <a:gd name="T28" fmla="*/ 0 h 3120"/>
                <a:gd name="T29" fmla="*/ 4360 w 4360"/>
                <a:gd name="T30" fmla="*/ 3120 h 3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60" h="3120">
                  <a:moveTo>
                    <a:pt x="2168" y="0"/>
                  </a:moveTo>
                  <a:lnTo>
                    <a:pt x="3312" y="0"/>
                  </a:lnTo>
                  <a:lnTo>
                    <a:pt x="3312" y="1600"/>
                  </a:lnTo>
                  <a:lnTo>
                    <a:pt x="4360" y="1600"/>
                  </a:lnTo>
                  <a:lnTo>
                    <a:pt x="4360" y="3120"/>
                  </a:lnTo>
                  <a:lnTo>
                    <a:pt x="0" y="3120"/>
                  </a:lnTo>
                  <a:lnTo>
                    <a:pt x="0" y="1104"/>
                  </a:lnTo>
                  <a:lnTo>
                    <a:pt x="2168" y="1104"/>
                  </a:lnTo>
                  <a:lnTo>
                    <a:pt x="2168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6" name="Rectangl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600"/>
          </a:xfrm>
        </p:spPr>
        <p:txBody>
          <a:bodyPr/>
          <a:lstStyle/>
          <a:p>
            <a:pPr eaLnBrk="1" hangingPunct="1"/>
            <a:r>
              <a:rPr lang="en-US" altLang="zh-CN" b="1" dirty="0">
                <a:solidFill>
                  <a:srgbClr val="0070C0"/>
                </a:solidFill>
                <a:latin typeface="Calibri" charset="0"/>
                <a:ea typeface="宋体" charset="0"/>
              </a:rPr>
              <a:t>Examples of </a:t>
            </a:r>
            <a:r>
              <a:rPr lang="en-US" altLang="zh-CN" b="1" dirty="0" err="1">
                <a:solidFill>
                  <a:srgbClr val="0070C0"/>
                </a:solidFill>
                <a:latin typeface="Calibri" charset="0"/>
                <a:ea typeface="宋体" charset="0"/>
              </a:rPr>
              <a:t>yb</a:t>
            </a:r>
            <a:r>
              <a:rPr lang="en-US" altLang="zh-CN" b="1" dirty="0">
                <a:solidFill>
                  <a:srgbClr val="0070C0"/>
                </a:solidFill>
                <a:latin typeface="Calibri" charset="0"/>
                <a:ea typeface="宋体" charset="0"/>
              </a:rPr>
              <a:t> 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400"/>
          </a:xfrm>
        </p:spPr>
        <p:txBody>
          <a:bodyPr/>
          <a:lstStyle/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  <a:sym typeface="Symbol" charset="0"/>
              </a:rPr>
              <a:t></a:t>
            </a:r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</a:rPr>
              <a:t>L</a:t>
            </a:r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  <a:sym typeface="Symbol" charset="0"/>
              </a:rPr>
              <a:t> or </a:t>
            </a:r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</a:rPr>
              <a:t>L Ions</a:t>
            </a:r>
          </a:p>
        </p:txBody>
      </p:sp>
      <p:grpSp>
        <p:nvGrpSpPr>
          <p:cNvPr id="56322" name="Group 14"/>
          <p:cNvGrpSpPr>
            <a:grpSpLocks/>
          </p:cNvGrpSpPr>
          <p:nvPr/>
        </p:nvGrpSpPr>
        <p:grpSpPr bwMode="auto">
          <a:xfrm>
            <a:off x="508000" y="1079500"/>
            <a:ext cx="8153400" cy="5765800"/>
            <a:chOff x="320" y="680"/>
            <a:chExt cx="5136" cy="3632"/>
          </a:xfrm>
        </p:grpSpPr>
        <p:pic>
          <p:nvPicPr>
            <p:cNvPr id="56328" name="Picture 2" descr="novel ion typ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680"/>
              <a:ext cx="5136" cy="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9" name="AutoShape 5"/>
            <p:cNvSpPr>
              <a:spLocks noChangeArrowheads="1"/>
            </p:cNvSpPr>
            <p:nvPr/>
          </p:nvSpPr>
          <p:spPr bwMode="auto">
            <a:xfrm>
              <a:off x="504" y="800"/>
              <a:ext cx="504" cy="344"/>
            </a:xfrm>
            <a:prstGeom prst="flowChartAlternateProcess">
              <a:avLst/>
            </a:prstGeom>
            <a:gradFill rotWithShape="0">
              <a:gsLst>
                <a:gs pos="0">
                  <a:srgbClr val="00FF80"/>
                </a:gs>
                <a:gs pos="50000">
                  <a:srgbClr val="FFFFFF"/>
                </a:gs>
                <a:gs pos="100000">
                  <a:srgbClr val="00FF80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56330" name="Rectangle 6"/>
            <p:cNvSpPr>
              <a:spLocks noChangeArrowheads="1"/>
            </p:cNvSpPr>
            <p:nvPr/>
          </p:nvSpPr>
          <p:spPr bwMode="auto">
            <a:xfrm>
              <a:off x="544" y="814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sym typeface="Symbol" charset="0"/>
                </a:rPr>
                <a:t>L</a:t>
              </a:r>
              <a:r>
                <a:rPr lang="en-US" altLang="zh-CN" baseline="-5000">
                  <a:latin typeface="Calibri" charset="0"/>
                </a:rPr>
                <a:t>3</a:t>
              </a:r>
              <a:endParaRPr lang="en-US" altLang="zh-CN">
                <a:latin typeface="Calibri" charset="0"/>
                <a:sym typeface="Symbol" charset="0"/>
              </a:endParaRPr>
            </a:p>
          </p:txBody>
        </p:sp>
      </p:grpSp>
      <p:sp>
        <p:nvSpPr>
          <p:cNvPr id="56323" name="AutoShape 9"/>
          <p:cNvSpPr>
            <a:spLocks noChangeArrowheads="1"/>
          </p:cNvSpPr>
          <p:nvPr/>
        </p:nvSpPr>
        <p:spPr bwMode="auto">
          <a:xfrm>
            <a:off x="381000" y="1270000"/>
            <a:ext cx="8331200" cy="2946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FF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grpSp>
        <p:nvGrpSpPr>
          <p:cNvPr id="56324" name="Group 13"/>
          <p:cNvGrpSpPr>
            <a:grpSpLocks/>
          </p:cNvGrpSpPr>
          <p:nvPr/>
        </p:nvGrpSpPr>
        <p:grpSpPr bwMode="auto">
          <a:xfrm>
            <a:off x="381000" y="4318000"/>
            <a:ext cx="8331200" cy="2260600"/>
            <a:chOff x="240" y="2720"/>
            <a:chExt cx="5248" cy="1424"/>
          </a:xfrm>
        </p:grpSpPr>
        <p:sp>
          <p:nvSpPr>
            <p:cNvPr id="56325" name="AutoShape 10"/>
            <p:cNvSpPr>
              <a:spLocks noChangeArrowheads="1"/>
            </p:cNvSpPr>
            <p:nvPr/>
          </p:nvSpPr>
          <p:spPr bwMode="auto">
            <a:xfrm>
              <a:off x="240" y="2720"/>
              <a:ext cx="5248" cy="142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56326" name="AutoShape 11"/>
            <p:cNvSpPr>
              <a:spLocks noChangeArrowheads="1"/>
            </p:cNvSpPr>
            <p:nvPr/>
          </p:nvSpPr>
          <p:spPr bwMode="auto">
            <a:xfrm>
              <a:off x="504" y="2720"/>
              <a:ext cx="504" cy="344"/>
            </a:xfrm>
            <a:prstGeom prst="flowChartAlternateProcess">
              <a:avLst/>
            </a:prstGeom>
            <a:gradFill rotWithShape="0">
              <a:gsLst>
                <a:gs pos="0">
                  <a:srgbClr val="FF6666"/>
                </a:gs>
                <a:gs pos="50000">
                  <a:srgbClr val="FFFFFF"/>
                </a:gs>
                <a:gs pos="100000">
                  <a:srgbClr val="FF6666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56327" name="Rectangle 12"/>
            <p:cNvSpPr>
              <a:spLocks noChangeArrowheads="1"/>
            </p:cNvSpPr>
            <p:nvPr/>
          </p:nvSpPr>
          <p:spPr bwMode="auto">
            <a:xfrm>
              <a:off x="552" y="2734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sym typeface="Symbol" charset="0"/>
                </a:rPr>
                <a:t>L</a:t>
              </a:r>
              <a:r>
                <a:rPr lang="en-US" altLang="zh-CN" baseline="-5000">
                  <a:latin typeface="Calibri" charset="0"/>
                </a:rPr>
                <a:t>2</a:t>
              </a:r>
              <a:endParaRPr lang="en-US" altLang="zh-CN">
                <a:latin typeface="Calibri" charset="0"/>
                <a:sym typeface="Symbo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novel ion 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52500"/>
            <a:ext cx="81534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</a:rPr>
              <a:t>KL</a:t>
            </a:r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  <a:sym typeface="Symbol" charset="0"/>
              </a:rPr>
              <a:t></a:t>
            </a:r>
            <a:r>
              <a:rPr lang="en-US" altLang="zh-CN">
                <a:solidFill>
                  <a:srgbClr val="0070C0"/>
                </a:solidFill>
                <a:latin typeface="Calibri" charset="0"/>
                <a:ea typeface="宋体" charset="0"/>
                <a:sym typeface="Symbol" charset="0"/>
              </a:rPr>
              <a:t>/</a:t>
            </a:r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  <a:sym typeface="Symbol" charset="0"/>
              </a:rPr>
              <a:t>:</a:t>
            </a:r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</a:rPr>
              <a:t> K-linked </a:t>
            </a:r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  <a:sym typeface="Symbol" charset="0"/>
              </a:rPr>
              <a:t> or </a:t>
            </a:r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</a:rPr>
              <a:t> Ions</a:t>
            </a:r>
          </a:p>
        </p:txBody>
      </p:sp>
      <p:grpSp>
        <p:nvGrpSpPr>
          <p:cNvPr id="58371" name="Group 9"/>
          <p:cNvGrpSpPr>
            <a:grpSpLocks/>
          </p:cNvGrpSpPr>
          <p:nvPr/>
        </p:nvGrpSpPr>
        <p:grpSpPr bwMode="auto">
          <a:xfrm>
            <a:off x="571500" y="1270000"/>
            <a:ext cx="8115300" cy="5130800"/>
            <a:chOff x="360" y="800"/>
            <a:chExt cx="5112" cy="3232"/>
          </a:xfrm>
        </p:grpSpPr>
        <p:sp>
          <p:nvSpPr>
            <p:cNvPr id="58372" name="AutoShape 6"/>
            <p:cNvSpPr>
              <a:spLocks noChangeArrowheads="1"/>
            </p:cNvSpPr>
            <p:nvPr/>
          </p:nvSpPr>
          <p:spPr bwMode="auto">
            <a:xfrm>
              <a:off x="368" y="800"/>
              <a:ext cx="1160" cy="344"/>
            </a:xfrm>
            <a:prstGeom prst="flowChartAlternateProcess">
              <a:avLst/>
            </a:prstGeom>
            <a:gradFill rotWithShape="0">
              <a:gsLst>
                <a:gs pos="0">
                  <a:srgbClr val="0080FF"/>
                </a:gs>
                <a:gs pos="50000">
                  <a:srgbClr val="FFFFFF"/>
                </a:gs>
                <a:gs pos="100000">
                  <a:srgbClr val="008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58373" name="Rectangle 7"/>
            <p:cNvSpPr>
              <a:spLocks noChangeArrowheads="1"/>
            </p:cNvSpPr>
            <p:nvPr/>
          </p:nvSpPr>
          <p:spPr bwMode="auto">
            <a:xfrm>
              <a:off x="384" y="814"/>
              <a:ext cx="9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sym typeface="Symbol" charset="0"/>
                </a:rPr>
                <a:t></a:t>
              </a:r>
              <a:r>
                <a:rPr lang="en-US" altLang="zh-CN" baseline="-10000">
                  <a:latin typeface="Calibri" charset="0"/>
                </a:rPr>
                <a:t>a2</a:t>
              </a:r>
              <a:r>
                <a:rPr lang="en-US" altLang="zh-CN">
                  <a:latin typeface="Calibri" charset="0"/>
                  <a:sym typeface="Symbol" charset="0"/>
                </a:rPr>
                <a:t></a:t>
              </a:r>
              <a:r>
                <a:rPr lang="en-US" altLang="zh-CN" baseline="-10000">
                  <a:latin typeface="Calibri" charset="0"/>
                </a:rPr>
                <a:t>y2 </a:t>
              </a:r>
              <a:r>
                <a:rPr lang="en-US" altLang="zh-CN">
                  <a:latin typeface="Calibri" charset="0"/>
                  <a:sym typeface="Symbol" charset="0"/>
                </a:rPr>
                <a:t>/KL</a:t>
              </a:r>
            </a:p>
          </p:txBody>
        </p:sp>
        <p:sp>
          <p:nvSpPr>
            <p:cNvPr id="58374" name="Freeform 8"/>
            <p:cNvSpPr>
              <a:spLocks/>
            </p:cNvSpPr>
            <p:nvPr/>
          </p:nvSpPr>
          <p:spPr bwMode="auto">
            <a:xfrm>
              <a:off x="360" y="800"/>
              <a:ext cx="5112" cy="3232"/>
            </a:xfrm>
            <a:custGeom>
              <a:avLst/>
              <a:gdLst>
                <a:gd name="T0" fmla="*/ 8 w 5112"/>
                <a:gd name="T1" fmla="*/ 0 h 3160"/>
                <a:gd name="T2" fmla="*/ 5112 w 5112"/>
                <a:gd name="T3" fmla="*/ 0 h 3160"/>
                <a:gd name="T4" fmla="*/ 5112 w 5112"/>
                <a:gd name="T5" fmla="*/ 2320 h 3160"/>
                <a:gd name="T6" fmla="*/ 2512 w 5112"/>
                <a:gd name="T7" fmla="*/ 2320 h 3160"/>
                <a:gd name="T8" fmla="*/ 2512 w 5112"/>
                <a:gd name="T9" fmla="*/ 3458 h 3160"/>
                <a:gd name="T10" fmla="*/ 1648 w 5112"/>
                <a:gd name="T11" fmla="*/ 3458 h 3160"/>
                <a:gd name="T12" fmla="*/ 1648 w 5112"/>
                <a:gd name="T13" fmla="*/ 2354 h 3160"/>
                <a:gd name="T14" fmla="*/ 0 w 5112"/>
                <a:gd name="T15" fmla="*/ 2354 h 3160"/>
                <a:gd name="T16" fmla="*/ 8 w 5112"/>
                <a:gd name="T17" fmla="*/ 0 h 3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12"/>
                <a:gd name="T28" fmla="*/ 0 h 3160"/>
                <a:gd name="T29" fmla="*/ 5112 w 5112"/>
                <a:gd name="T30" fmla="*/ 3160 h 3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12" h="3160">
                  <a:moveTo>
                    <a:pt x="8" y="0"/>
                  </a:moveTo>
                  <a:lnTo>
                    <a:pt x="5112" y="0"/>
                  </a:lnTo>
                  <a:lnTo>
                    <a:pt x="5112" y="2120"/>
                  </a:lnTo>
                  <a:lnTo>
                    <a:pt x="2512" y="2120"/>
                  </a:lnTo>
                  <a:lnTo>
                    <a:pt x="2512" y="3160"/>
                  </a:lnTo>
                  <a:lnTo>
                    <a:pt x="1648" y="3160"/>
                  </a:lnTo>
                  <a:lnTo>
                    <a:pt x="1648" y="2152"/>
                  </a:lnTo>
                  <a:lnTo>
                    <a:pt x="0" y="2152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28575">
              <a:solidFill>
                <a:srgbClr val="0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8" y="146050"/>
            <a:ext cx="8748712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Considering 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New </a:t>
            </a:r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Ion Types Improved Scoring</a:t>
            </a:r>
            <a:endParaRPr lang="zh-CN" altLang="en-US" sz="4000" b="1" dirty="0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graphicFrame>
        <p:nvGraphicFramePr>
          <p:cNvPr id="27674" name="Group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846703"/>
              </p:ext>
            </p:extLst>
          </p:nvPr>
        </p:nvGraphicFramePr>
        <p:xfrm>
          <a:off x="454025" y="5517444"/>
          <a:ext cx="8369300" cy="1113367"/>
        </p:xfrm>
        <a:graphic>
          <a:graphicData uri="http://schemas.openxmlformats.org/drawingml/2006/table">
            <a:tbl>
              <a:tblPr/>
              <a:tblGrid>
                <a:gridCol w="1319213"/>
                <a:gridCol w="7050087"/>
              </a:tblGrid>
              <a:tr h="370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Experiment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Theoretical ion types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Basic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b1+,b2+,y1+,y2+,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a1+,a2+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All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b1+, b2+, y1+,y2+, 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a1+,a2+,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yb1+, ya1+,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(K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Lβ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),αL(βL) 1+ and αL(βL) 2+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32" name="Rectangle 27"/>
          <p:cNvSpPr>
            <a:spLocks noChangeArrowheads="1"/>
          </p:cNvSpPr>
          <p:nvPr/>
        </p:nvSpPr>
        <p:spPr bwMode="auto">
          <a:xfrm>
            <a:off x="533400" y="1481138"/>
            <a:ext cx="82597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0">
                <a:latin typeface="Calibri" charset="0"/>
                <a:ea typeface="宋体" charset="0"/>
                <a:cs typeface="宋体" charset="0"/>
              </a:rPr>
              <a:t>In pLink, the scoring function for spectrum-peptide matching is based on the Kernel Spectral Dot Product (KSDP) algorithm developed by Fu </a:t>
            </a:r>
            <a:r>
              <a:rPr lang="en-US" altLang="zh-CN" sz="3200" b="0" i="1">
                <a:latin typeface="Calibri" charset="0"/>
                <a:ea typeface="宋体" charset="0"/>
                <a:cs typeface="宋体" charset="0"/>
              </a:rPr>
              <a:t>et al.</a:t>
            </a:r>
            <a:r>
              <a:rPr lang="en-US" altLang="zh-CN" sz="3200" b="0">
                <a:latin typeface="Calibri" charset="0"/>
                <a:ea typeface="宋体" charset="0"/>
                <a:cs typeface="宋体" charset="0"/>
              </a:rPr>
              <a:t> in 2004 (the pFind search engine).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9906" y="1354138"/>
            <a:ext cx="8185619" cy="3979807"/>
            <a:chOff x="459906" y="1354138"/>
            <a:chExt cx="8185619" cy="3979807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33" y="1354138"/>
              <a:ext cx="7841192" cy="369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659521" y="4933835"/>
              <a:ext cx="18421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latin typeface="Calibri" charset="0"/>
                  <a:ea typeface="宋体" charset="0"/>
                  <a:cs typeface="宋体" charset="0"/>
                </a:rPr>
                <a:t>–Log</a:t>
              </a:r>
              <a:r>
                <a:rPr lang="en-US" altLang="zh-CN" sz="2000" baseline="-25000" dirty="0" smtClean="0">
                  <a:latin typeface="Calibri" charset="0"/>
                  <a:ea typeface="宋体" charset="0"/>
                  <a:cs typeface="宋体" charset="0"/>
                </a:rPr>
                <a:t>10</a:t>
              </a:r>
              <a:r>
                <a:rPr lang="en-US" altLang="zh-CN" sz="2000" dirty="0" smtClean="0">
                  <a:latin typeface="Calibri" charset="0"/>
                  <a:ea typeface="宋体" charset="0"/>
                  <a:cs typeface="宋体" charset="0"/>
                </a:rPr>
                <a:t> (E-value)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1075708" y="2974946"/>
              <a:ext cx="347133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latin typeface="Calibri" charset="0"/>
                  <a:ea typeface="宋体" charset="0"/>
                  <a:cs typeface="宋体" charset="0"/>
                </a:rPr>
                <a:t>#of spectra</a:t>
              </a:r>
              <a:endParaRPr lang="en-US" sz="200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</a:rPr>
              <a:t>The Open-search Mode for Large Databases</a:t>
            </a:r>
            <a:endParaRPr lang="zh-CN" altLang="en-US" sz="4000" b="1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grpSp>
        <p:nvGrpSpPr>
          <p:cNvPr id="62466" name="组合 83"/>
          <p:cNvGrpSpPr>
            <a:grpSpLocks/>
          </p:cNvGrpSpPr>
          <p:nvPr/>
        </p:nvGrpSpPr>
        <p:grpSpPr bwMode="auto">
          <a:xfrm>
            <a:off x="596900" y="2035175"/>
            <a:ext cx="1595438" cy="1174750"/>
            <a:chOff x="4786314" y="2214554"/>
            <a:chExt cx="2928958" cy="1428760"/>
          </a:xfrm>
        </p:grpSpPr>
        <p:cxnSp>
          <p:nvCxnSpPr>
            <p:cNvPr id="62557" name="直接箭头连接符 5"/>
            <p:cNvCxnSpPr>
              <a:cxnSpLocks noChangeShapeType="1"/>
            </p:cNvCxnSpPr>
            <p:nvPr/>
          </p:nvCxnSpPr>
          <p:spPr bwMode="auto">
            <a:xfrm rot="5400000" flipH="1" flipV="1">
              <a:off x="4143337" y="2927476"/>
              <a:ext cx="1428760" cy="2915"/>
            </a:xfrm>
            <a:prstGeom prst="straightConnector1">
              <a:avLst/>
            </a:prstGeom>
            <a:noFill/>
            <a:ln w="25400">
              <a:solidFill>
                <a:srgbClr val="080808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58" name="直接箭头连接符 6"/>
            <p:cNvCxnSpPr>
              <a:cxnSpLocks noChangeShapeType="1"/>
            </p:cNvCxnSpPr>
            <p:nvPr/>
          </p:nvCxnSpPr>
          <p:spPr bwMode="auto">
            <a:xfrm flipV="1">
              <a:off x="4786314" y="3571877"/>
              <a:ext cx="2928958" cy="9653"/>
            </a:xfrm>
            <a:prstGeom prst="straightConnector1">
              <a:avLst/>
            </a:prstGeom>
            <a:noFill/>
            <a:ln w="25400">
              <a:solidFill>
                <a:srgbClr val="080808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59" name="直接连接符 7"/>
            <p:cNvCxnSpPr>
              <a:cxnSpLocks noChangeShapeType="1"/>
            </p:cNvCxnSpPr>
            <p:nvPr/>
          </p:nvCxnSpPr>
          <p:spPr bwMode="auto">
            <a:xfrm rot="5400000" flipH="1" flipV="1">
              <a:off x="5000415" y="3357563"/>
              <a:ext cx="428628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60" name="直接连接符 8"/>
            <p:cNvCxnSpPr>
              <a:cxnSpLocks noChangeShapeType="1"/>
            </p:cNvCxnSpPr>
            <p:nvPr/>
          </p:nvCxnSpPr>
          <p:spPr bwMode="auto">
            <a:xfrm rot="5400000" flipH="1" flipV="1">
              <a:off x="5107429" y="3178968"/>
              <a:ext cx="785819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61" name="直接连接符 9"/>
            <p:cNvCxnSpPr>
              <a:cxnSpLocks noChangeShapeType="1"/>
            </p:cNvCxnSpPr>
            <p:nvPr/>
          </p:nvCxnSpPr>
          <p:spPr bwMode="auto">
            <a:xfrm rot="5400000" flipH="1" flipV="1">
              <a:off x="5500161" y="3213230"/>
              <a:ext cx="714380" cy="29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62" name="直接连接符 10"/>
            <p:cNvCxnSpPr>
              <a:cxnSpLocks noChangeShapeType="1"/>
            </p:cNvCxnSpPr>
            <p:nvPr/>
          </p:nvCxnSpPr>
          <p:spPr bwMode="auto">
            <a:xfrm rot="5400000" flipH="1" flipV="1">
              <a:off x="6749827" y="3463262"/>
              <a:ext cx="214315" cy="291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63" name="直接连接符 11"/>
            <p:cNvCxnSpPr>
              <a:cxnSpLocks noChangeShapeType="1"/>
            </p:cNvCxnSpPr>
            <p:nvPr/>
          </p:nvCxnSpPr>
          <p:spPr bwMode="auto">
            <a:xfrm rot="5400000" flipH="1" flipV="1">
              <a:off x="6999719" y="3427543"/>
              <a:ext cx="285752" cy="291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64" name="直接连接符 12"/>
            <p:cNvCxnSpPr>
              <a:cxnSpLocks noChangeShapeType="1"/>
            </p:cNvCxnSpPr>
            <p:nvPr/>
          </p:nvCxnSpPr>
          <p:spPr bwMode="auto">
            <a:xfrm rot="5400000" flipH="1" flipV="1">
              <a:off x="5214657" y="3429001"/>
              <a:ext cx="285752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65" name="直接连接符 13"/>
            <p:cNvCxnSpPr>
              <a:cxnSpLocks noChangeShapeType="1"/>
            </p:cNvCxnSpPr>
            <p:nvPr/>
          </p:nvCxnSpPr>
          <p:spPr bwMode="auto">
            <a:xfrm rot="5400000" flipH="1" flipV="1">
              <a:off x="6249938" y="3321844"/>
              <a:ext cx="50006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66" name="直接连接符 14"/>
            <p:cNvCxnSpPr>
              <a:cxnSpLocks noChangeShapeType="1"/>
            </p:cNvCxnSpPr>
            <p:nvPr/>
          </p:nvCxnSpPr>
          <p:spPr bwMode="auto">
            <a:xfrm rot="5400000" flipH="1" flipV="1">
              <a:off x="6537042" y="3393281"/>
              <a:ext cx="3571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567" name="直接连接符 15"/>
            <p:cNvCxnSpPr>
              <a:cxnSpLocks noChangeShapeType="1"/>
            </p:cNvCxnSpPr>
            <p:nvPr/>
          </p:nvCxnSpPr>
          <p:spPr bwMode="auto">
            <a:xfrm rot="5400000" flipH="1" flipV="1">
              <a:off x="6678320" y="3248948"/>
              <a:ext cx="642943" cy="291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25"/>
          <p:cNvGrpSpPr>
            <a:grpSpLocks/>
          </p:cNvGrpSpPr>
          <p:nvPr/>
        </p:nvGrpSpPr>
        <p:grpSpPr bwMode="auto">
          <a:xfrm>
            <a:off x="2171700" y="1216025"/>
            <a:ext cx="6692900" cy="2097088"/>
            <a:chOff x="1368" y="766"/>
            <a:chExt cx="4216" cy="1321"/>
          </a:xfrm>
        </p:grpSpPr>
        <p:cxnSp>
          <p:nvCxnSpPr>
            <p:cNvPr id="62520" name="直接箭头连接符 129"/>
            <p:cNvCxnSpPr>
              <a:cxnSpLocks noChangeShapeType="1"/>
            </p:cNvCxnSpPr>
            <p:nvPr/>
          </p:nvCxnSpPr>
          <p:spPr bwMode="auto">
            <a:xfrm>
              <a:off x="1490" y="1560"/>
              <a:ext cx="1601" cy="4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521" name="Rectangle 110"/>
            <p:cNvSpPr>
              <a:spLocks noChangeArrowheads="1"/>
            </p:cNvSpPr>
            <p:nvPr/>
          </p:nvSpPr>
          <p:spPr bwMode="auto">
            <a:xfrm>
              <a:off x="1488" y="1286"/>
              <a:ext cx="16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  <a:t>Open Database Search</a:t>
              </a:r>
            </a:p>
          </p:txBody>
        </p:sp>
        <p:sp>
          <p:nvSpPr>
            <p:cNvPr id="62522" name="Rectangle 111"/>
            <p:cNvSpPr>
              <a:spLocks noChangeArrowheads="1"/>
            </p:cNvSpPr>
            <p:nvPr/>
          </p:nvSpPr>
          <p:spPr bwMode="auto">
            <a:xfrm>
              <a:off x="1368" y="1645"/>
              <a:ext cx="18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  <a:t>PreScore against peptides w/ mass &lt; precursor</a:t>
              </a:r>
            </a:p>
          </p:txBody>
        </p:sp>
        <p:sp>
          <p:nvSpPr>
            <p:cNvPr id="62523" name="Rectangle 112"/>
            <p:cNvSpPr>
              <a:spLocks noChangeArrowheads="1"/>
            </p:cNvSpPr>
            <p:nvPr/>
          </p:nvSpPr>
          <p:spPr bwMode="auto">
            <a:xfrm>
              <a:off x="3240" y="1733"/>
              <a:ext cx="2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  <a:t>Treat </a:t>
              </a:r>
              <a:r>
                <a:rPr lang="en-US" altLang="zh-CN" sz="2000" b="0">
                  <a:latin typeface="Calibri" charset="0"/>
                  <a:ea typeface="宋体" charset="0"/>
                  <a:cs typeface="宋体" charset="0"/>
                  <a:sym typeface="Symbol" charset="0"/>
                </a:rPr>
                <a:t></a:t>
              </a:r>
              <a: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  <a:t>mass as modification on K</a:t>
              </a:r>
            </a:p>
          </p:txBody>
        </p:sp>
        <p:grpSp>
          <p:nvGrpSpPr>
            <p:cNvPr id="62524" name="Group 160"/>
            <p:cNvGrpSpPr>
              <a:grpSpLocks/>
            </p:cNvGrpSpPr>
            <p:nvPr/>
          </p:nvGrpSpPr>
          <p:grpSpPr bwMode="auto">
            <a:xfrm>
              <a:off x="3416" y="1328"/>
              <a:ext cx="324" cy="361"/>
              <a:chOff x="2880" y="904"/>
              <a:chExt cx="324" cy="324"/>
            </a:xfrm>
          </p:grpSpPr>
          <p:sp>
            <p:nvSpPr>
              <p:cNvPr id="62552" name="Freeform 114"/>
              <p:cNvSpPr>
                <a:spLocks/>
              </p:cNvSpPr>
              <p:nvPr/>
            </p:nvSpPr>
            <p:spPr bwMode="auto">
              <a:xfrm>
                <a:off x="2880" y="1080"/>
                <a:ext cx="324" cy="74"/>
              </a:xfrm>
              <a:custGeom>
                <a:avLst/>
                <a:gdLst>
                  <a:gd name="T0" fmla="*/ 0 w 216"/>
                  <a:gd name="T1" fmla="*/ 32 h 74"/>
                  <a:gd name="T2" fmla="*/ 770 w 216"/>
                  <a:gd name="T3" fmla="*/ 56 h 74"/>
                  <a:gd name="T4" fmla="*/ 972 w 216"/>
                  <a:gd name="T5" fmla="*/ 8 h 74"/>
                  <a:gd name="T6" fmla="*/ 1094 w 216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74"/>
                  <a:gd name="T14" fmla="*/ 216 w 216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74">
                    <a:moveTo>
                      <a:pt x="0" y="32"/>
                    </a:moveTo>
                    <a:cubicBezTo>
                      <a:pt x="56" y="74"/>
                      <a:pt x="73" y="63"/>
                      <a:pt x="152" y="56"/>
                    </a:cubicBezTo>
                    <a:cubicBezTo>
                      <a:pt x="166" y="41"/>
                      <a:pt x="175" y="21"/>
                      <a:pt x="192" y="8"/>
                    </a:cubicBezTo>
                    <a:cubicBezTo>
                      <a:pt x="198" y="2"/>
                      <a:pt x="216" y="0"/>
                      <a:pt x="216" y="0"/>
                    </a:cubicBez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3" name="Rectangle 120"/>
              <p:cNvSpPr>
                <a:spLocks noChangeArrowheads="1"/>
              </p:cNvSpPr>
              <p:nvPr/>
            </p:nvSpPr>
            <p:spPr bwMode="auto">
              <a:xfrm>
                <a:off x="2944" y="1021"/>
                <a:ext cx="195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0000"/>
                    </a:solidFill>
                    <a:latin typeface="Calibri" charset="0"/>
                    <a:ea typeface="宋体" charset="0"/>
                    <a:cs typeface="宋体" charset="0"/>
                  </a:rPr>
                  <a:t>K</a:t>
                </a:r>
              </a:p>
            </p:txBody>
          </p:sp>
          <p:grpSp>
            <p:nvGrpSpPr>
              <p:cNvPr id="62554" name="组合 95"/>
              <p:cNvGrpSpPr>
                <a:grpSpLocks/>
              </p:cNvGrpSpPr>
              <p:nvPr/>
            </p:nvGrpSpPr>
            <p:grpSpPr bwMode="auto">
              <a:xfrm>
                <a:off x="3023" y="904"/>
                <a:ext cx="90" cy="180"/>
                <a:chOff x="5572132" y="1285860"/>
                <a:chExt cx="142876" cy="285752"/>
              </a:xfrm>
            </p:grpSpPr>
            <p:cxnSp>
              <p:nvCxnSpPr>
                <p:cNvPr id="3" name="直接连接符 152"/>
                <p:cNvCxnSpPr/>
                <p:nvPr/>
              </p:nvCxnSpPr>
              <p:spPr>
                <a:xfrm rot="5400000">
                  <a:off x="5555661" y="1484336"/>
                  <a:ext cx="142480" cy="3333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五角星 153"/>
                <p:cNvSpPr/>
                <p:nvPr/>
              </p:nvSpPr>
              <p:spPr>
                <a:xfrm>
                  <a:off x="5572132" y="1285860"/>
                  <a:ext cx="142876" cy="143905"/>
                </a:xfrm>
                <a:prstGeom prst="star5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800" b="0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endParaRPr>
                </a:p>
              </p:txBody>
            </p:sp>
          </p:grpSp>
        </p:grpSp>
        <p:grpSp>
          <p:nvGrpSpPr>
            <p:cNvPr id="62525" name="Group 161"/>
            <p:cNvGrpSpPr>
              <a:grpSpLocks/>
            </p:cNvGrpSpPr>
            <p:nvPr/>
          </p:nvGrpSpPr>
          <p:grpSpPr bwMode="auto">
            <a:xfrm>
              <a:off x="4432" y="880"/>
              <a:ext cx="468" cy="340"/>
              <a:chOff x="2864" y="1272"/>
              <a:chExt cx="468" cy="340"/>
            </a:xfrm>
          </p:grpSpPr>
          <p:sp>
            <p:nvSpPr>
              <p:cNvPr id="62548" name="Freeform 115"/>
              <p:cNvSpPr>
                <a:spLocks/>
              </p:cNvSpPr>
              <p:nvPr/>
            </p:nvSpPr>
            <p:spPr bwMode="auto">
              <a:xfrm>
                <a:off x="2864" y="1408"/>
                <a:ext cx="468" cy="98"/>
              </a:xfrm>
              <a:custGeom>
                <a:avLst/>
                <a:gdLst>
                  <a:gd name="T0" fmla="*/ 0 w 312"/>
                  <a:gd name="T1" fmla="*/ 72 h 98"/>
                  <a:gd name="T2" fmla="*/ 1175 w 312"/>
                  <a:gd name="T3" fmla="*/ 64 h 98"/>
                  <a:gd name="T4" fmla="*/ 1580 w 312"/>
                  <a:gd name="T5" fmla="*/ 0 h 98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98"/>
                  <a:gd name="T11" fmla="*/ 312 w 312"/>
                  <a:gd name="T12" fmla="*/ 98 h 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98">
                    <a:moveTo>
                      <a:pt x="0" y="72"/>
                    </a:moveTo>
                    <a:cubicBezTo>
                      <a:pt x="74" y="90"/>
                      <a:pt x="162" y="98"/>
                      <a:pt x="232" y="64"/>
                    </a:cubicBezTo>
                    <a:cubicBezTo>
                      <a:pt x="262" y="48"/>
                      <a:pt x="278" y="0"/>
                      <a:pt x="312" y="0"/>
                    </a:cubicBez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9" name="Rectangle 122"/>
              <p:cNvSpPr>
                <a:spLocks noChangeArrowheads="1"/>
              </p:cNvSpPr>
              <p:nvPr/>
            </p:nvSpPr>
            <p:spPr bwMode="auto">
              <a:xfrm>
                <a:off x="2896" y="1381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0000"/>
                    </a:solidFill>
                    <a:latin typeface="Calibri" charset="0"/>
                    <a:ea typeface="宋体" charset="0"/>
                    <a:cs typeface="宋体" charset="0"/>
                  </a:rPr>
                  <a:t>K</a:t>
                </a:r>
              </a:p>
            </p:txBody>
          </p:sp>
          <p:cxnSp>
            <p:nvCxnSpPr>
              <p:cNvPr id="5" name="直接连接符 152"/>
              <p:cNvCxnSpPr/>
              <p:nvPr/>
            </p:nvCxnSpPr>
            <p:spPr>
              <a:xfrm rot="5400000">
                <a:off x="2965" y="1394"/>
                <a:ext cx="90" cy="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51" name="AutoShape 146"/>
              <p:cNvSpPr>
                <a:spLocks noChangeArrowheads="1"/>
              </p:cNvSpPr>
              <p:nvPr/>
            </p:nvSpPr>
            <p:spPr bwMode="auto">
              <a:xfrm>
                <a:off x="2968" y="1272"/>
                <a:ext cx="96" cy="96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grpSp>
          <p:nvGrpSpPr>
            <p:cNvPr id="62526" name="Group 159"/>
            <p:cNvGrpSpPr>
              <a:grpSpLocks/>
            </p:cNvGrpSpPr>
            <p:nvPr/>
          </p:nvGrpSpPr>
          <p:grpSpPr bwMode="auto">
            <a:xfrm>
              <a:off x="3904" y="1104"/>
              <a:ext cx="240" cy="348"/>
              <a:chOff x="3264" y="1416"/>
              <a:chExt cx="240" cy="348"/>
            </a:xfrm>
          </p:grpSpPr>
          <p:sp>
            <p:nvSpPr>
              <p:cNvPr id="62544" name="Freeform 117"/>
              <p:cNvSpPr>
                <a:spLocks/>
              </p:cNvSpPr>
              <p:nvPr/>
            </p:nvSpPr>
            <p:spPr bwMode="auto">
              <a:xfrm>
                <a:off x="3264" y="1646"/>
                <a:ext cx="240" cy="74"/>
              </a:xfrm>
              <a:custGeom>
                <a:avLst/>
                <a:gdLst>
                  <a:gd name="T0" fmla="*/ 0 w 160"/>
                  <a:gd name="T1" fmla="*/ 2 h 74"/>
                  <a:gd name="T2" fmla="*/ 648 w 160"/>
                  <a:gd name="T3" fmla="*/ 10 h 74"/>
                  <a:gd name="T4" fmla="*/ 810 w 160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74"/>
                  <a:gd name="T11" fmla="*/ 160 w 160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74">
                    <a:moveTo>
                      <a:pt x="0" y="2"/>
                    </a:moveTo>
                    <a:cubicBezTo>
                      <a:pt x="42" y="4"/>
                      <a:pt x="86" y="0"/>
                      <a:pt x="128" y="10"/>
                    </a:cubicBezTo>
                    <a:cubicBezTo>
                      <a:pt x="135" y="11"/>
                      <a:pt x="132" y="60"/>
                      <a:pt x="160" y="74"/>
                    </a:cubicBezTo>
                  </a:path>
                </a:pathLst>
              </a:custGeom>
              <a:noFill/>
              <a:ln w="38100">
                <a:solidFill>
                  <a:srgbClr val="008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5" name="Rectangle 123"/>
              <p:cNvSpPr>
                <a:spLocks noChangeArrowheads="1"/>
              </p:cNvSpPr>
              <p:nvPr/>
            </p:nvSpPr>
            <p:spPr bwMode="auto">
              <a:xfrm>
                <a:off x="3304" y="153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0000"/>
                    </a:solidFill>
                    <a:latin typeface="Calibri" charset="0"/>
                    <a:ea typeface="宋体" charset="0"/>
                    <a:cs typeface="宋体" charset="0"/>
                  </a:rPr>
                  <a:t>K</a:t>
                </a:r>
              </a:p>
            </p:txBody>
          </p:sp>
          <p:cxnSp>
            <p:nvCxnSpPr>
              <p:cNvPr id="6" name="直接连接符 152"/>
              <p:cNvCxnSpPr/>
              <p:nvPr/>
            </p:nvCxnSpPr>
            <p:spPr>
              <a:xfrm rot="5400000">
                <a:off x="3373" y="1538"/>
                <a:ext cx="90" cy="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47" name="Oval 149"/>
              <p:cNvSpPr>
                <a:spLocks noChangeArrowheads="1"/>
              </p:cNvSpPr>
              <p:nvPr/>
            </p:nvSpPr>
            <p:spPr bwMode="auto">
              <a:xfrm>
                <a:off x="3384" y="1416"/>
                <a:ext cx="96" cy="8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grpSp>
          <p:nvGrpSpPr>
            <p:cNvPr id="62527" name="Group 156"/>
            <p:cNvGrpSpPr>
              <a:grpSpLocks/>
            </p:cNvGrpSpPr>
            <p:nvPr/>
          </p:nvGrpSpPr>
          <p:grpSpPr bwMode="auto">
            <a:xfrm>
              <a:off x="4616" y="1303"/>
              <a:ext cx="303" cy="333"/>
              <a:chOff x="4048" y="1311"/>
              <a:chExt cx="303" cy="333"/>
            </a:xfrm>
          </p:grpSpPr>
          <p:sp>
            <p:nvSpPr>
              <p:cNvPr id="62540" name="Freeform 119"/>
              <p:cNvSpPr>
                <a:spLocks/>
              </p:cNvSpPr>
              <p:nvPr/>
            </p:nvSpPr>
            <p:spPr bwMode="auto">
              <a:xfrm>
                <a:off x="4048" y="1487"/>
                <a:ext cx="303" cy="113"/>
              </a:xfrm>
              <a:custGeom>
                <a:avLst/>
                <a:gdLst>
                  <a:gd name="T0" fmla="*/ 0 w 202"/>
                  <a:gd name="T1" fmla="*/ 113 h 113"/>
                  <a:gd name="T2" fmla="*/ 648 w 202"/>
                  <a:gd name="T3" fmla="*/ 49 h 113"/>
                  <a:gd name="T4" fmla="*/ 729 w 202"/>
                  <a:gd name="T5" fmla="*/ 17 h 113"/>
                  <a:gd name="T6" fmla="*/ 1013 w 202"/>
                  <a:gd name="T7" fmla="*/ 113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2"/>
                  <a:gd name="T13" fmla="*/ 0 h 113"/>
                  <a:gd name="T14" fmla="*/ 202 w 202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2" h="113">
                    <a:moveTo>
                      <a:pt x="0" y="113"/>
                    </a:moveTo>
                    <a:cubicBezTo>
                      <a:pt x="49" y="100"/>
                      <a:pt x="81" y="64"/>
                      <a:pt x="128" y="49"/>
                    </a:cubicBezTo>
                    <a:cubicBezTo>
                      <a:pt x="133" y="38"/>
                      <a:pt x="132" y="20"/>
                      <a:pt x="144" y="17"/>
                    </a:cubicBezTo>
                    <a:cubicBezTo>
                      <a:pt x="202" y="0"/>
                      <a:pt x="200" y="88"/>
                      <a:pt x="200" y="113"/>
                    </a:cubicBez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1" name="Rectangle 125"/>
              <p:cNvSpPr>
                <a:spLocks noChangeArrowheads="1"/>
              </p:cNvSpPr>
              <p:nvPr/>
            </p:nvSpPr>
            <p:spPr bwMode="auto">
              <a:xfrm>
                <a:off x="4144" y="141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0000"/>
                    </a:solidFill>
                    <a:latin typeface="Calibri" charset="0"/>
                    <a:ea typeface="宋体" charset="0"/>
                    <a:cs typeface="宋体" charset="0"/>
                  </a:rPr>
                  <a:t>K</a:t>
                </a:r>
              </a:p>
            </p:txBody>
          </p:sp>
          <p:cxnSp>
            <p:nvCxnSpPr>
              <p:cNvPr id="7" name="直接连接符 152"/>
              <p:cNvCxnSpPr/>
              <p:nvPr/>
            </p:nvCxnSpPr>
            <p:spPr>
              <a:xfrm rot="5400000">
                <a:off x="4199" y="1412"/>
                <a:ext cx="90" cy="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43" name="AutoShape 154"/>
              <p:cNvSpPr>
                <a:spLocks noChangeArrowheads="1"/>
              </p:cNvSpPr>
              <p:nvPr/>
            </p:nvSpPr>
            <p:spPr bwMode="auto">
              <a:xfrm rot="-4897546">
                <a:off x="4224" y="1285"/>
                <a:ext cx="72" cy="123"/>
              </a:xfrm>
              <a:prstGeom prst="moon">
                <a:avLst>
                  <a:gd name="adj" fmla="val 83333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grpSp>
          <p:nvGrpSpPr>
            <p:cNvPr id="62528" name="Group 157"/>
            <p:cNvGrpSpPr>
              <a:grpSpLocks/>
            </p:cNvGrpSpPr>
            <p:nvPr/>
          </p:nvGrpSpPr>
          <p:grpSpPr bwMode="auto">
            <a:xfrm>
              <a:off x="4256" y="1328"/>
              <a:ext cx="291" cy="340"/>
              <a:chOff x="3696" y="1384"/>
              <a:chExt cx="291" cy="340"/>
            </a:xfrm>
          </p:grpSpPr>
          <p:sp>
            <p:nvSpPr>
              <p:cNvPr id="62536" name="Freeform 118"/>
              <p:cNvSpPr>
                <a:spLocks/>
              </p:cNvSpPr>
              <p:nvPr/>
            </p:nvSpPr>
            <p:spPr bwMode="auto">
              <a:xfrm>
                <a:off x="3696" y="1600"/>
                <a:ext cx="264" cy="48"/>
              </a:xfrm>
              <a:custGeom>
                <a:avLst/>
                <a:gdLst>
                  <a:gd name="T0" fmla="*/ 0 w 176"/>
                  <a:gd name="T1" fmla="*/ 48 h 48"/>
                  <a:gd name="T2" fmla="*/ 446 w 176"/>
                  <a:gd name="T3" fmla="*/ 24 h 48"/>
                  <a:gd name="T4" fmla="*/ 891 w 176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8"/>
                  <a:gd name="T11" fmla="*/ 176 w 17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8">
                    <a:moveTo>
                      <a:pt x="0" y="48"/>
                    </a:moveTo>
                    <a:cubicBezTo>
                      <a:pt x="28" y="38"/>
                      <a:pt x="60" y="37"/>
                      <a:pt x="88" y="24"/>
                    </a:cubicBezTo>
                    <a:cubicBezTo>
                      <a:pt x="118" y="8"/>
                      <a:pt x="141" y="0"/>
                      <a:pt x="176" y="0"/>
                    </a:cubicBezTo>
                  </a:path>
                </a:pathLst>
              </a:custGeom>
              <a:noFill/>
              <a:ln w="38100">
                <a:solidFill>
                  <a:srgbClr val="008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7" name="Rectangle 124"/>
              <p:cNvSpPr>
                <a:spLocks noChangeArrowheads="1"/>
              </p:cNvSpPr>
              <p:nvPr/>
            </p:nvSpPr>
            <p:spPr bwMode="auto">
              <a:xfrm>
                <a:off x="3792" y="149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0000"/>
                    </a:solidFill>
                    <a:latin typeface="Calibri" charset="0"/>
                    <a:ea typeface="宋体" charset="0"/>
                    <a:cs typeface="宋体" charset="0"/>
                  </a:rPr>
                  <a:t>K</a:t>
                </a:r>
              </a:p>
            </p:txBody>
          </p:sp>
          <p:cxnSp>
            <p:nvCxnSpPr>
              <p:cNvPr id="8" name="直接连接符 152"/>
              <p:cNvCxnSpPr/>
              <p:nvPr/>
            </p:nvCxnSpPr>
            <p:spPr>
              <a:xfrm rot="5400000">
                <a:off x="3855" y="1490"/>
                <a:ext cx="90" cy="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39" name="Rectangle 155"/>
              <p:cNvSpPr>
                <a:spLocks noChangeArrowheads="1"/>
              </p:cNvSpPr>
              <p:nvPr/>
            </p:nvSpPr>
            <p:spPr bwMode="auto">
              <a:xfrm>
                <a:off x="3848" y="1384"/>
                <a:ext cx="104" cy="7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zh-CN" sz="1800" b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2529" name="Group 162"/>
            <p:cNvGrpSpPr>
              <a:grpSpLocks/>
            </p:cNvGrpSpPr>
            <p:nvPr/>
          </p:nvGrpSpPr>
          <p:grpSpPr bwMode="auto">
            <a:xfrm>
              <a:off x="3592" y="856"/>
              <a:ext cx="299" cy="380"/>
              <a:chOff x="3760" y="912"/>
              <a:chExt cx="299" cy="380"/>
            </a:xfrm>
          </p:grpSpPr>
          <p:sp>
            <p:nvSpPr>
              <p:cNvPr id="62532" name="Freeform 116"/>
              <p:cNvSpPr>
                <a:spLocks/>
              </p:cNvSpPr>
              <p:nvPr/>
            </p:nvSpPr>
            <p:spPr bwMode="auto">
              <a:xfrm>
                <a:off x="3760" y="1176"/>
                <a:ext cx="276" cy="14"/>
              </a:xfrm>
              <a:custGeom>
                <a:avLst/>
                <a:gdLst>
                  <a:gd name="T0" fmla="*/ 0 w 184"/>
                  <a:gd name="T1" fmla="*/ 0 h 14"/>
                  <a:gd name="T2" fmla="*/ 932 w 184"/>
                  <a:gd name="T3" fmla="*/ 0 h 14"/>
                  <a:gd name="T4" fmla="*/ 0 60000 65536"/>
                  <a:gd name="T5" fmla="*/ 0 60000 65536"/>
                  <a:gd name="T6" fmla="*/ 0 w 184"/>
                  <a:gd name="T7" fmla="*/ 0 h 14"/>
                  <a:gd name="T8" fmla="*/ 184 w 184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4" h="14">
                    <a:moveTo>
                      <a:pt x="0" y="0"/>
                    </a:moveTo>
                    <a:cubicBezTo>
                      <a:pt x="56" y="14"/>
                      <a:pt x="125" y="0"/>
                      <a:pt x="184" y="0"/>
                    </a:cubicBezTo>
                  </a:path>
                </a:pathLst>
              </a:custGeom>
              <a:noFill/>
              <a:ln w="38100">
                <a:solidFill>
                  <a:srgbClr val="008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9" name="直接连接符 152"/>
              <p:cNvCxnSpPr/>
              <p:nvPr/>
            </p:nvCxnSpPr>
            <p:spPr>
              <a:xfrm rot="5400000">
                <a:off x="3927" y="1058"/>
                <a:ext cx="90" cy="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34" name="AutoShape 153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04"/>
              </a:xfrm>
              <a:prstGeom prst="plus">
                <a:avLst>
                  <a:gd name="adj" fmla="val 25000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62535" name="Rectangle 121"/>
              <p:cNvSpPr>
                <a:spLocks noChangeArrowheads="1"/>
              </p:cNvSpPr>
              <p:nvPr/>
            </p:nvSpPr>
            <p:spPr bwMode="auto">
              <a:xfrm>
                <a:off x="3864" y="1061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0000"/>
                    </a:solidFill>
                    <a:latin typeface="Calibri" charset="0"/>
                    <a:ea typeface="宋体" charset="0"/>
                    <a:cs typeface="宋体" charset="0"/>
                  </a:rPr>
                  <a:t>K</a:t>
                </a:r>
              </a:p>
            </p:txBody>
          </p:sp>
        </p:grpSp>
        <p:sp>
          <p:nvSpPr>
            <p:cNvPr id="62530" name="Rectangle 163"/>
            <p:cNvSpPr>
              <a:spLocks noChangeArrowheads="1"/>
            </p:cNvSpPr>
            <p:nvPr/>
          </p:nvSpPr>
          <p:spPr bwMode="auto">
            <a:xfrm>
              <a:off x="5088" y="1370"/>
              <a:ext cx="2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0">
                  <a:latin typeface="Calibri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0" name="圆角矩形 141"/>
            <p:cNvSpPr/>
            <p:nvPr/>
          </p:nvSpPr>
          <p:spPr bwMode="auto">
            <a:xfrm>
              <a:off x="3210" y="766"/>
              <a:ext cx="2374" cy="1248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spcBef>
                  <a:spcPct val="20000"/>
                </a:spcBef>
                <a:buClr>
                  <a:srgbClr val="000000"/>
                </a:buClr>
                <a:buFont typeface="Wingdings" charset="0"/>
                <a:buNone/>
                <a:defRPr/>
              </a:pPr>
              <a:endParaRPr kumimoji="1" lang="zh-CN" altLang="en-US" sz="3200" u="sng">
                <a:solidFill>
                  <a:schemeClr val="bg1"/>
                </a:solidFill>
                <a:latin typeface="楷体_GB2312" charset="0"/>
                <a:ea typeface="ＭＳ Ｐゴシック" charset="0"/>
                <a:cs typeface="楷体_GB2312" charset="0"/>
              </a:endParaRPr>
            </a:p>
          </p:txBody>
        </p:sp>
      </p:grpSp>
      <p:grpSp>
        <p:nvGrpSpPr>
          <p:cNvPr id="30" name="Group 224"/>
          <p:cNvGrpSpPr>
            <a:grpSpLocks/>
          </p:cNvGrpSpPr>
          <p:nvPr/>
        </p:nvGrpSpPr>
        <p:grpSpPr bwMode="auto">
          <a:xfrm>
            <a:off x="5092700" y="3213100"/>
            <a:ext cx="3883025" cy="3463925"/>
            <a:chOff x="3208" y="2024"/>
            <a:chExt cx="2446" cy="2182"/>
          </a:xfrm>
        </p:grpSpPr>
        <p:cxnSp>
          <p:nvCxnSpPr>
            <p:cNvPr id="62478" name="直接箭头连接符 129"/>
            <p:cNvCxnSpPr>
              <a:cxnSpLocks noChangeShapeType="1"/>
            </p:cNvCxnSpPr>
            <p:nvPr/>
          </p:nvCxnSpPr>
          <p:spPr bwMode="auto">
            <a:xfrm>
              <a:off x="4346" y="2024"/>
              <a:ext cx="0" cy="176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79" name="圆角矩形 35"/>
            <p:cNvSpPr>
              <a:spLocks noChangeArrowheads="1"/>
            </p:cNvSpPr>
            <p:nvPr/>
          </p:nvSpPr>
          <p:spPr bwMode="auto">
            <a:xfrm>
              <a:off x="3294" y="2184"/>
              <a:ext cx="2096" cy="4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BDB"/>
                </a:gs>
                <a:gs pos="64999">
                  <a:srgbClr val="FFD0AA"/>
                </a:gs>
                <a:gs pos="100000">
                  <a:srgbClr val="FFBE86"/>
                </a:gs>
              </a:gsLst>
              <a:lin ang="5400000" scaled="1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  <a:t>Pep mass (w/o modification) </a:t>
              </a:r>
              <a:b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</a:br>
              <a:r>
                <a:rPr lang="en-US" altLang="zh-CN" sz="2000" b="0">
                  <a:latin typeface="Calibri" charset="0"/>
                  <a:ea typeface="宋体" charset="0"/>
                  <a:cs typeface="宋体" charset="0"/>
                  <a:sym typeface="Symbol" charset="0"/>
                </a:rPr>
                <a:t> or  0.5</a:t>
              </a:r>
              <a:r>
                <a:rPr lang="en-US" altLang="zh-CN" sz="2000" b="0" baseline="-2000">
                  <a:latin typeface="Calibri" charset="0"/>
                  <a:ea typeface="宋体" charset="0"/>
                  <a:cs typeface="宋体" charset="0"/>
                </a:rPr>
                <a:t>*</a:t>
              </a:r>
              <a: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  <a:t>precursor?</a:t>
              </a:r>
              <a:endParaRPr lang="zh-CN" altLang="en-US" sz="1800" b="0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  <p:cxnSp>
          <p:nvCxnSpPr>
            <p:cNvPr id="62480" name="直接箭头连接符 129"/>
            <p:cNvCxnSpPr>
              <a:cxnSpLocks noChangeShapeType="1"/>
            </p:cNvCxnSpPr>
            <p:nvPr/>
          </p:nvCxnSpPr>
          <p:spPr bwMode="auto">
            <a:xfrm flipH="1">
              <a:off x="3715" y="2642"/>
              <a:ext cx="427" cy="300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81" name="TextBox 139"/>
            <p:cNvSpPr txBox="1">
              <a:spLocks noChangeArrowheads="1"/>
            </p:cNvSpPr>
            <p:nvPr/>
          </p:nvSpPr>
          <p:spPr bwMode="auto">
            <a:xfrm>
              <a:off x="3504" y="3031"/>
              <a:ext cx="738" cy="231"/>
            </a:xfrm>
            <a:prstGeom prst="rect">
              <a:avLst/>
            </a:prstGeom>
            <a:gradFill rotWithShape="1">
              <a:gsLst>
                <a:gs pos="0">
                  <a:srgbClr val="E7E1F0"/>
                </a:gs>
                <a:gs pos="50000">
                  <a:srgbClr val="CFC0E2"/>
                </a:gs>
                <a:gs pos="100000">
                  <a:srgbClr val="B196D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altLang="zh-CN" sz="1800" b="0">
                  <a:latin typeface="Calibri" charset="0"/>
                  <a:ea typeface="宋体" charset="0"/>
                  <a:cs typeface="宋体" charset="0"/>
                </a:rPr>
                <a:t>α</a:t>
              </a:r>
              <a:r>
                <a:rPr lang="en-US" altLang="zh-CN" sz="1800" b="0">
                  <a:latin typeface="Calibri" charset="0"/>
                  <a:ea typeface="宋体" charset="0"/>
                  <a:cs typeface="宋体" charset="0"/>
                </a:rPr>
                <a:t> peptides</a:t>
              </a:r>
              <a:endParaRPr lang="zh-CN" altLang="en-US" sz="1800" b="0"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62482" name="TextBox 140"/>
            <p:cNvSpPr txBox="1">
              <a:spLocks noChangeArrowheads="1"/>
            </p:cNvSpPr>
            <p:nvPr/>
          </p:nvSpPr>
          <p:spPr bwMode="auto">
            <a:xfrm>
              <a:off x="4759" y="3024"/>
              <a:ext cx="733" cy="231"/>
            </a:xfrm>
            <a:prstGeom prst="rect">
              <a:avLst/>
            </a:prstGeom>
            <a:gradFill rotWithShape="1">
              <a:gsLst>
                <a:gs pos="0">
                  <a:srgbClr val="DBF0FF"/>
                </a:gs>
                <a:gs pos="50000">
                  <a:srgbClr val="B5E2FF"/>
                </a:gs>
                <a:gs pos="100000">
                  <a:srgbClr val="83D3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altLang="zh-CN" sz="1800" b="0">
                  <a:latin typeface="Calibri" charset="0"/>
                  <a:ea typeface="宋体" charset="0"/>
                  <a:cs typeface="宋体" charset="0"/>
                </a:rPr>
                <a:t>β</a:t>
              </a:r>
              <a:r>
                <a:rPr lang="en-US" altLang="zh-CN" sz="1800" b="0">
                  <a:latin typeface="Calibri" charset="0"/>
                  <a:ea typeface="宋体" charset="0"/>
                  <a:cs typeface="宋体" charset="0"/>
                </a:rPr>
                <a:t> peptides</a:t>
              </a:r>
              <a:endParaRPr lang="zh-CN" altLang="en-US" sz="1800" b="0"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142" name="圆角矩形 141"/>
            <p:cNvSpPr/>
            <p:nvPr/>
          </p:nvSpPr>
          <p:spPr bwMode="auto">
            <a:xfrm>
              <a:off x="3208" y="2982"/>
              <a:ext cx="2446" cy="1224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spcBef>
                  <a:spcPct val="20000"/>
                </a:spcBef>
                <a:buClr>
                  <a:srgbClr val="000000"/>
                </a:buClr>
                <a:buFont typeface="Wingdings" charset="0"/>
                <a:buNone/>
                <a:defRPr/>
              </a:pPr>
              <a:endParaRPr kumimoji="1" lang="zh-CN" altLang="en-US" sz="3200" u="sng">
                <a:solidFill>
                  <a:schemeClr val="bg1"/>
                </a:solidFill>
                <a:latin typeface="楷体_GB2312" charset="0"/>
                <a:ea typeface="ＭＳ Ｐゴシック" charset="0"/>
                <a:cs typeface="楷体_GB2312" charset="0"/>
              </a:endParaRPr>
            </a:p>
          </p:txBody>
        </p:sp>
        <p:cxnSp>
          <p:nvCxnSpPr>
            <p:cNvPr id="62484" name="直接箭头连接符 129"/>
            <p:cNvCxnSpPr>
              <a:cxnSpLocks noChangeShapeType="1"/>
            </p:cNvCxnSpPr>
            <p:nvPr/>
          </p:nvCxnSpPr>
          <p:spPr bwMode="auto">
            <a:xfrm>
              <a:off x="4542" y="2634"/>
              <a:ext cx="357" cy="300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2485" name="Group 170"/>
            <p:cNvGrpSpPr>
              <a:grpSpLocks/>
            </p:cNvGrpSpPr>
            <p:nvPr/>
          </p:nvGrpSpPr>
          <p:grpSpPr bwMode="auto">
            <a:xfrm>
              <a:off x="3552" y="3360"/>
              <a:ext cx="324" cy="361"/>
              <a:chOff x="2880" y="904"/>
              <a:chExt cx="324" cy="324"/>
            </a:xfrm>
          </p:grpSpPr>
          <p:sp>
            <p:nvSpPr>
              <p:cNvPr id="62515" name="Freeform 171"/>
              <p:cNvSpPr>
                <a:spLocks/>
              </p:cNvSpPr>
              <p:nvPr/>
            </p:nvSpPr>
            <p:spPr bwMode="auto">
              <a:xfrm>
                <a:off x="2880" y="1080"/>
                <a:ext cx="324" cy="74"/>
              </a:xfrm>
              <a:custGeom>
                <a:avLst/>
                <a:gdLst>
                  <a:gd name="T0" fmla="*/ 0 w 216"/>
                  <a:gd name="T1" fmla="*/ 32 h 74"/>
                  <a:gd name="T2" fmla="*/ 770 w 216"/>
                  <a:gd name="T3" fmla="*/ 56 h 74"/>
                  <a:gd name="T4" fmla="*/ 972 w 216"/>
                  <a:gd name="T5" fmla="*/ 8 h 74"/>
                  <a:gd name="T6" fmla="*/ 1094 w 216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74"/>
                  <a:gd name="T14" fmla="*/ 216 w 216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74">
                    <a:moveTo>
                      <a:pt x="0" y="32"/>
                    </a:moveTo>
                    <a:cubicBezTo>
                      <a:pt x="56" y="74"/>
                      <a:pt x="73" y="63"/>
                      <a:pt x="152" y="56"/>
                    </a:cubicBezTo>
                    <a:cubicBezTo>
                      <a:pt x="166" y="41"/>
                      <a:pt x="175" y="21"/>
                      <a:pt x="192" y="8"/>
                    </a:cubicBezTo>
                    <a:cubicBezTo>
                      <a:pt x="198" y="2"/>
                      <a:pt x="216" y="0"/>
                      <a:pt x="216" y="0"/>
                    </a:cubicBez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6" name="Rectangle 172"/>
              <p:cNvSpPr>
                <a:spLocks noChangeArrowheads="1"/>
              </p:cNvSpPr>
              <p:nvPr/>
            </p:nvSpPr>
            <p:spPr bwMode="auto">
              <a:xfrm>
                <a:off x="2944" y="1021"/>
                <a:ext cx="195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0000"/>
                    </a:solidFill>
                    <a:latin typeface="Calibri" charset="0"/>
                    <a:ea typeface="宋体" charset="0"/>
                    <a:cs typeface="宋体" charset="0"/>
                  </a:rPr>
                  <a:t>K</a:t>
                </a:r>
              </a:p>
            </p:txBody>
          </p:sp>
          <p:grpSp>
            <p:nvGrpSpPr>
              <p:cNvPr id="62517" name="组合 95"/>
              <p:cNvGrpSpPr>
                <a:grpSpLocks/>
              </p:cNvGrpSpPr>
              <p:nvPr/>
            </p:nvGrpSpPr>
            <p:grpSpPr bwMode="auto">
              <a:xfrm>
                <a:off x="3023" y="904"/>
                <a:ext cx="90" cy="180"/>
                <a:chOff x="5572132" y="1285860"/>
                <a:chExt cx="142876" cy="285752"/>
              </a:xfrm>
            </p:grpSpPr>
            <p:cxnSp>
              <p:nvCxnSpPr>
                <p:cNvPr id="14" name="直接连接符 152"/>
                <p:cNvCxnSpPr/>
                <p:nvPr/>
              </p:nvCxnSpPr>
              <p:spPr>
                <a:xfrm rot="5400000">
                  <a:off x="5555661" y="1484336"/>
                  <a:ext cx="142480" cy="3333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五角星 153"/>
                <p:cNvSpPr/>
                <p:nvPr/>
              </p:nvSpPr>
              <p:spPr>
                <a:xfrm>
                  <a:off x="5572132" y="1285860"/>
                  <a:ext cx="142876" cy="143905"/>
                </a:xfrm>
                <a:prstGeom prst="star5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800" b="0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endParaRPr>
                </a:p>
              </p:txBody>
            </p:sp>
          </p:grpSp>
        </p:grpSp>
        <p:grpSp>
          <p:nvGrpSpPr>
            <p:cNvPr id="62486" name="Group 176"/>
            <p:cNvGrpSpPr>
              <a:grpSpLocks/>
            </p:cNvGrpSpPr>
            <p:nvPr/>
          </p:nvGrpSpPr>
          <p:grpSpPr bwMode="auto">
            <a:xfrm>
              <a:off x="3816" y="3584"/>
              <a:ext cx="468" cy="340"/>
              <a:chOff x="2864" y="1272"/>
              <a:chExt cx="468" cy="340"/>
            </a:xfrm>
          </p:grpSpPr>
          <p:sp>
            <p:nvSpPr>
              <p:cNvPr id="62511" name="Freeform 177"/>
              <p:cNvSpPr>
                <a:spLocks/>
              </p:cNvSpPr>
              <p:nvPr/>
            </p:nvSpPr>
            <p:spPr bwMode="auto">
              <a:xfrm>
                <a:off x="2864" y="1408"/>
                <a:ext cx="468" cy="98"/>
              </a:xfrm>
              <a:custGeom>
                <a:avLst/>
                <a:gdLst>
                  <a:gd name="T0" fmla="*/ 0 w 312"/>
                  <a:gd name="T1" fmla="*/ 72 h 98"/>
                  <a:gd name="T2" fmla="*/ 1175 w 312"/>
                  <a:gd name="T3" fmla="*/ 64 h 98"/>
                  <a:gd name="T4" fmla="*/ 1580 w 312"/>
                  <a:gd name="T5" fmla="*/ 0 h 98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98"/>
                  <a:gd name="T11" fmla="*/ 312 w 312"/>
                  <a:gd name="T12" fmla="*/ 98 h 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98">
                    <a:moveTo>
                      <a:pt x="0" y="72"/>
                    </a:moveTo>
                    <a:cubicBezTo>
                      <a:pt x="74" y="90"/>
                      <a:pt x="162" y="98"/>
                      <a:pt x="232" y="64"/>
                    </a:cubicBezTo>
                    <a:cubicBezTo>
                      <a:pt x="262" y="48"/>
                      <a:pt x="278" y="0"/>
                      <a:pt x="312" y="0"/>
                    </a:cubicBez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2" name="Rectangle 178"/>
              <p:cNvSpPr>
                <a:spLocks noChangeArrowheads="1"/>
              </p:cNvSpPr>
              <p:nvPr/>
            </p:nvSpPr>
            <p:spPr bwMode="auto">
              <a:xfrm>
                <a:off x="2896" y="1381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0000"/>
                    </a:solidFill>
                    <a:latin typeface="Calibri" charset="0"/>
                    <a:ea typeface="宋体" charset="0"/>
                    <a:cs typeface="宋体" charset="0"/>
                  </a:rPr>
                  <a:t>K</a:t>
                </a:r>
              </a:p>
            </p:txBody>
          </p:sp>
          <p:cxnSp>
            <p:nvCxnSpPr>
              <p:cNvPr id="15" name="直接连接符 152"/>
              <p:cNvCxnSpPr/>
              <p:nvPr/>
            </p:nvCxnSpPr>
            <p:spPr>
              <a:xfrm rot="5400000">
                <a:off x="2965" y="1394"/>
                <a:ext cx="90" cy="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14" name="AutoShape 180"/>
              <p:cNvSpPr>
                <a:spLocks noChangeArrowheads="1"/>
              </p:cNvSpPr>
              <p:nvPr/>
            </p:nvSpPr>
            <p:spPr bwMode="auto">
              <a:xfrm>
                <a:off x="2968" y="1272"/>
                <a:ext cx="96" cy="96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grpSp>
          <p:nvGrpSpPr>
            <p:cNvPr id="62487" name="Group 181"/>
            <p:cNvGrpSpPr>
              <a:grpSpLocks/>
            </p:cNvGrpSpPr>
            <p:nvPr/>
          </p:nvGrpSpPr>
          <p:grpSpPr bwMode="auto">
            <a:xfrm>
              <a:off x="3448" y="3783"/>
              <a:ext cx="303" cy="333"/>
              <a:chOff x="4048" y="1311"/>
              <a:chExt cx="303" cy="333"/>
            </a:xfrm>
          </p:grpSpPr>
          <p:sp>
            <p:nvSpPr>
              <p:cNvPr id="62507" name="Freeform 182"/>
              <p:cNvSpPr>
                <a:spLocks/>
              </p:cNvSpPr>
              <p:nvPr/>
            </p:nvSpPr>
            <p:spPr bwMode="auto">
              <a:xfrm>
                <a:off x="4048" y="1487"/>
                <a:ext cx="303" cy="113"/>
              </a:xfrm>
              <a:custGeom>
                <a:avLst/>
                <a:gdLst>
                  <a:gd name="T0" fmla="*/ 0 w 202"/>
                  <a:gd name="T1" fmla="*/ 113 h 113"/>
                  <a:gd name="T2" fmla="*/ 648 w 202"/>
                  <a:gd name="T3" fmla="*/ 49 h 113"/>
                  <a:gd name="T4" fmla="*/ 729 w 202"/>
                  <a:gd name="T5" fmla="*/ 17 h 113"/>
                  <a:gd name="T6" fmla="*/ 1013 w 202"/>
                  <a:gd name="T7" fmla="*/ 113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2"/>
                  <a:gd name="T13" fmla="*/ 0 h 113"/>
                  <a:gd name="T14" fmla="*/ 202 w 202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2" h="113">
                    <a:moveTo>
                      <a:pt x="0" y="113"/>
                    </a:moveTo>
                    <a:cubicBezTo>
                      <a:pt x="49" y="100"/>
                      <a:pt x="81" y="64"/>
                      <a:pt x="128" y="49"/>
                    </a:cubicBezTo>
                    <a:cubicBezTo>
                      <a:pt x="133" y="38"/>
                      <a:pt x="132" y="20"/>
                      <a:pt x="144" y="17"/>
                    </a:cubicBezTo>
                    <a:cubicBezTo>
                      <a:pt x="202" y="0"/>
                      <a:pt x="200" y="88"/>
                      <a:pt x="200" y="113"/>
                    </a:cubicBez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8" name="Rectangle 183"/>
              <p:cNvSpPr>
                <a:spLocks noChangeArrowheads="1"/>
              </p:cNvSpPr>
              <p:nvPr/>
            </p:nvSpPr>
            <p:spPr bwMode="auto">
              <a:xfrm>
                <a:off x="4144" y="141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0000"/>
                    </a:solidFill>
                    <a:latin typeface="Calibri" charset="0"/>
                    <a:ea typeface="宋体" charset="0"/>
                    <a:cs typeface="宋体" charset="0"/>
                  </a:rPr>
                  <a:t>K</a:t>
                </a:r>
              </a:p>
            </p:txBody>
          </p:sp>
          <p:cxnSp>
            <p:nvCxnSpPr>
              <p:cNvPr id="16" name="直接连接符 152"/>
              <p:cNvCxnSpPr/>
              <p:nvPr/>
            </p:nvCxnSpPr>
            <p:spPr>
              <a:xfrm rot="5400000">
                <a:off x="4199" y="1412"/>
                <a:ext cx="90" cy="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10" name="AutoShape 185"/>
              <p:cNvSpPr>
                <a:spLocks noChangeArrowheads="1"/>
              </p:cNvSpPr>
              <p:nvPr/>
            </p:nvSpPr>
            <p:spPr bwMode="auto">
              <a:xfrm rot="-4897546">
                <a:off x="4224" y="1285"/>
                <a:ext cx="72" cy="123"/>
              </a:xfrm>
              <a:prstGeom prst="moon">
                <a:avLst>
                  <a:gd name="adj" fmla="val 83333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sp>
          <p:nvSpPr>
            <p:cNvPr id="62488" name="Rectangle 186"/>
            <p:cNvSpPr>
              <a:spLocks noChangeArrowheads="1"/>
            </p:cNvSpPr>
            <p:nvPr/>
          </p:nvSpPr>
          <p:spPr bwMode="auto">
            <a:xfrm>
              <a:off x="3888" y="3778"/>
              <a:ext cx="2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0">
                  <a:latin typeface="Calibri" charset="0"/>
                  <a:ea typeface="宋体" charset="0"/>
                  <a:cs typeface="宋体" charset="0"/>
                </a:rPr>
                <a:t>…</a:t>
              </a:r>
            </a:p>
          </p:txBody>
        </p:sp>
        <p:grpSp>
          <p:nvGrpSpPr>
            <p:cNvPr id="62489" name="Group 187"/>
            <p:cNvGrpSpPr>
              <a:grpSpLocks/>
            </p:cNvGrpSpPr>
            <p:nvPr/>
          </p:nvGrpSpPr>
          <p:grpSpPr bwMode="auto">
            <a:xfrm>
              <a:off x="5192" y="3424"/>
              <a:ext cx="299" cy="380"/>
              <a:chOff x="3760" y="912"/>
              <a:chExt cx="299" cy="380"/>
            </a:xfrm>
          </p:grpSpPr>
          <p:sp>
            <p:nvSpPr>
              <p:cNvPr id="62503" name="Freeform 188"/>
              <p:cNvSpPr>
                <a:spLocks/>
              </p:cNvSpPr>
              <p:nvPr/>
            </p:nvSpPr>
            <p:spPr bwMode="auto">
              <a:xfrm>
                <a:off x="3760" y="1176"/>
                <a:ext cx="276" cy="14"/>
              </a:xfrm>
              <a:custGeom>
                <a:avLst/>
                <a:gdLst>
                  <a:gd name="T0" fmla="*/ 0 w 184"/>
                  <a:gd name="T1" fmla="*/ 0 h 14"/>
                  <a:gd name="T2" fmla="*/ 932 w 184"/>
                  <a:gd name="T3" fmla="*/ 0 h 14"/>
                  <a:gd name="T4" fmla="*/ 0 60000 65536"/>
                  <a:gd name="T5" fmla="*/ 0 60000 65536"/>
                  <a:gd name="T6" fmla="*/ 0 w 184"/>
                  <a:gd name="T7" fmla="*/ 0 h 14"/>
                  <a:gd name="T8" fmla="*/ 184 w 184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4" h="14">
                    <a:moveTo>
                      <a:pt x="0" y="0"/>
                    </a:moveTo>
                    <a:cubicBezTo>
                      <a:pt x="56" y="14"/>
                      <a:pt x="125" y="0"/>
                      <a:pt x="184" y="0"/>
                    </a:cubicBezTo>
                  </a:path>
                </a:pathLst>
              </a:custGeom>
              <a:noFill/>
              <a:ln w="38100">
                <a:solidFill>
                  <a:srgbClr val="008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" name="直接连接符 152"/>
              <p:cNvCxnSpPr/>
              <p:nvPr/>
            </p:nvCxnSpPr>
            <p:spPr>
              <a:xfrm rot="5400000">
                <a:off x="3927" y="1058"/>
                <a:ext cx="90" cy="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05" name="AutoShape 190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04"/>
              </a:xfrm>
              <a:prstGeom prst="plus">
                <a:avLst>
                  <a:gd name="adj" fmla="val 25000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62506" name="Rectangle 191"/>
              <p:cNvSpPr>
                <a:spLocks noChangeArrowheads="1"/>
              </p:cNvSpPr>
              <p:nvPr/>
            </p:nvSpPr>
            <p:spPr bwMode="auto">
              <a:xfrm>
                <a:off x="3864" y="1061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0000"/>
                    </a:solidFill>
                    <a:latin typeface="Calibri" charset="0"/>
                    <a:ea typeface="宋体" charset="0"/>
                    <a:cs typeface="宋体" charset="0"/>
                  </a:rPr>
                  <a:t>K</a:t>
                </a:r>
              </a:p>
            </p:txBody>
          </p:sp>
        </p:grpSp>
        <p:grpSp>
          <p:nvGrpSpPr>
            <p:cNvPr id="62490" name="Group 192"/>
            <p:cNvGrpSpPr>
              <a:grpSpLocks/>
            </p:cNvGrpSpPr>
            <p:nvPr/>
          </p:nvGrpSpPr>
          <p:grpSpPr bwMode="auto">
            <a:xfrm>
              <a:off x="4840" y="3792"/>
              <a:ext cx="240" cy="348"/>
              <a:chOff x="3264" y="1416"/>
              <a:chExt cx="240" cy="348"/>
            </a:xfrm>
          </p:grpSpPr>
          <p:sp>
            <p:nvSpPr>
              <p:cNvPr id="62499" name="Freeform 193"/>
              <p:cNvSpPr>
                <a:spLocks/>
              </p:cNvSpPr>
              <p:nvPr/>
            </p:nvSpPr>
            <p:spPr bwMode="auto">
              <a:xfrm>
                <a:off x="3264" y="1646"/>
                <a:ext cx="240" cy="74"/>
              </a:xfrm>
              <a:custGeom>
                <a:avLst/>
                <a:gdLst>
                  <a:gd name="T0" fmla="*/ 0 w 160"/>
                  <a:gd name="T1" fmla="*/ 2 h 74"/>
                  <a:gd name="T2" fmla="*/ 648 w 160"/>
                  <a:gd name="T3" fmla="*/ 10 h 74"/>
                  <a:gd name="T4" fmla="*/ 810 w 160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74"/>
                  <a:gd name="T11" fmla="*/ 160 w 160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74">
                    <a:moveTo>
                      <a:pt x="0" y="2"/>
                    </a:moveTo>
                    <a:cubicBezTo>
                      <a:pt x="42" y="4"/>
                      <a:pt x="86" y="0"/>
                      <a:pt x="128" y="10"/>
                    </a:cubicBezTo>
                    <a:cubicBezTo>
                      <a:pt x="135" y="11"/>
                      <a:pt x="132" y="60"/>
                      <a:pt x="160" y="74"/>
                    </a:cubicBezTo>
                  </a:path>
                </a:pathLst>
              </a:custGeom>
              <a:noFill/>
              <a:ln w="38100">
                <a:solidFill>
                  <a:srgbClr val="008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0" name="Rectangle 194"/>
              <p:cNvSpPr>
                <a:spLocks noChangeArrowheads="1"/>
              </p:cNvSpPr>
              <p:nvPr/>
            </p:nvSpPr>
            <p:spPr bwMode="auto">
              <a:xfrm>
                <a:off x="3304" y="153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0000"/>
                    </a:solidFill>
                    <a:latin typeface="Calibri" charset="0"/>
                    <a:ea typeface="宋体" charset="0"/>
                    <a:cs typeface="宋体" charset="0"/>
                  </a:rPr>
                  <a:t>K</a:t>
                </a:r>
              </a:p>
            </p:txBody>
          </p:sp>
          <p:cxnSp>
            <p:nvCxnSpPr>
              <p:cNvPr id="18" name="直接连接符 152"/>
              <p:cNvCxnSpPr/>
              <p:nvPr/>
            </p:nvCxnSpPr>
            <p:spPr>
              <a:xfrm rot="5400000">
                <a:off x="3373" y="1538"/>
                <a:ext cx="90" cy="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02" name="Oval 196"/>
              <p:cNvSpPr>
                <a:spLocks noChangeArrowheads="1"/>
              </p:cNvSpPr>
              <p:nvPr/>
            </p:nvSpPr>
            <p:spPr bwMode="auto">
              <a:xfrm>
                <a:off x="3384" y="1416"/>
                <a:ext cx="96" cy="8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grpSp>
          <p:nvGrpSpPr>
            <p:cNvPr id="62491" name="Group 197"/>
            <p:cNvGrpSpPr>
              <a:grpSpLocks/>
            </p:cNvGrpSpPr>
            <p:nvPr/>
          </p:nvGrpSpPr>
          <p:grpSpPr bwMode="auto">
            <a:xfrm>
              <a:off x="4768" y="3448"/>
              <a:ext cx="291" cy="340"/>
              <a:chOff x="3696" y="1384"/>
              <a:chExt cx="291" cy="340"/>
            </a:xfrm>
          </p:grpSpPr>
          <p:sp>
            <p:nvSpPr>
              <p:cNvPr id="62495" name="Freeform 198"/>
              <p:cNvSpPr>
                <a:spLocks/>
              </p:cNvSpPr>
              <p:nvPr/>
            </p:nvSpPr>
            <p:spPr bwMode="auto">
              <a:xfrm>
                <a:off x="3696" y="1600"/>
                <a:ext cx="264" cy="48"/>
              </a:xfrm>
              <a:custGeom>
                <a:avLst/>
                <a:gdLst>
                  <a:gd name="T0" fmla="*/ 0 w 176"/>
                  <a:gd name="T1" fmla="*/ 48 h 48"/>
                  <a:gd name="T2" fmla="*/ 446 w 176"/>
                  <a:gd name="T3" fmla="*/ 24 h 48"/>
                  <a:gd name="T4" fmla="*/ 891 w 176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8"/>
                  <a:gd name="T11" fmla="*/ 176 w 17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8">
                    <a:moveTo>
                      <a:pt x="0" y="48"/>
                    </a:moveTo>
                    <a:cubicBezTo>
                      <a:pt x="28" y="38"/>
                      <a:pt x="60" y="37"/>
                      <a:pt x="88" y="24"/>
                    </a:cubicBezTo>
                    <a:cubicBezTo>
                      <a:pt x="118" y="8"/>
                      <a:pt x="141" y="0"/>
                      <a:pt x="176" y="0"/>
                    </a:cubicBezTo>
                  </a:path>
                </a:pathLst>
              </a:custGeom>
              <a:noFill/>
              <a:ln w="38100">
                <a:solidFill>
                  <a:srgbClr val="008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6" name="Rectangle 199"/>
              <p:cNvSpPr>
                <a:spLocks noChangeArrowheads="1"/>
              </p:cNvSpPr>
              <p:nvPr/>
            </p:nvSpPr>
            <p:spPr bwMode="auto">
              <a:xfrm>
                <a:off x="3792" y="149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0000"/>
                    </a:solidFill>
                    <a:latin typeface="Calibri" charset="0"/>
                    <a:ea typeface="宋体" charset="0"/>
                    <a:cs typeface="宋体" charset="0"/>
                  </a:rPr>
                  <a:t>K</a:t>
                </a:r>
              </a:p>
            </p:txBody>
          </p:sp>
          <p:cxnSp>
            <p:nvCxnSpPr>
              <p:cNvPr id="153" name="直接连接符 152"/>
              <p:cNvCxnSpPr/>
              <p:nvPr/>
            </p:nvCxnSpPr>
            <p:spPr>
              <a:xfrm rot="5400000">
                <a:off x="3855" y="1490"/>
                <a:ext cx="90" cy="2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498" name="Rectangle 201"/>
              <p:cNvSpPr>
                <a:spLocks noChangeArrowheads="1"/>
              </p:cNvSpPr>
              <p:nvPr/>
            </p:nvSpPr>
            <p:spPr bwMode="auto">
              <a:xfrm>
                <a:off x="3848" y="1384"/>
                <a:ext cx="104" cy="7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zh-CN" sz="1800" b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2492" name="Rectangle 202"/>
            <p:cNvSpPr>
              <a:spLocks noChangeArrowheads="1"/>
            </p:cNvSpPr>
            <p:nvPr/>
          </p:nvSpPr>
          <p:spPr bwMode="auto">
            <a:xfrm>
              <a:off x="5216" y="3778"/>
              <a:ext cx="2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0">
                  <a:latin typeface="Calibri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62493" name="Rectangle 167"/>
            <p:cNvSpPr>
              <a:spLocks noChangeArrowheads="1"/>
            </p:cNvSpPr>
            <p:nvPr/>
          </p:nvSpPr>
          <p:spPr bwMode="auto">
            <a:xfrm>
              <a:off x="3688" y="2630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0">
                  <a:latin typeface="Calibri" charset="0"/>
                  <a:ea typeface="宋体" charset="0"/>
                  <a:cs typeface="宋体" charset="0"/>
                  <a:sym typeface="Symbol" charset="0"/>
                </a:rPr>
                <a:t></a:t>
              </a:r>
            </a:p>
          </p:txBody>
        </p:sp>
        <p:sp>
          <p:nvSpPr>
            <p:cNvPr id="62494" name="Rectangle 204"/>
            <p:cNvSpPr>
              <a:spLocks noChangeArrowheads="1"/>
            </p:cNvSpPr>
            <p:nvPr/>
          </p:nvSpPr>
          <p:spPr bwMode="auto">
            <a:xfrm>
              <a:off x="4720" y="2630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0">
                  <a:latin typeface="Calibri" charset="0"/>
                  <a:ea typeface="宋体" charset="0"/>
                  <a:cs typeface="宋体" charset="0"/>
                  <a:sym typeface="Symbol" charset="0"/>
                </a:rPr>
                <a:t></a:t>
              </a:r>
            </a:p>
          </p:txBody>
        </p:sp>
      </p:grpSp>
      <p:grpSp>
        <p:nvGrpSpPr>
          <p:cNvPr id="39" name="Group 214"/>
          <p:cNvGrpSpPr>
            <a:grpSpLocks/>
          </p:cNvGrpSpPr>
          <p:nvPr/>
        </p:nvGrpSpPr>
        <p:grpSpPr bwMode="auto">
          <a:xfrm>
            <a:off x="412750" y="5221288"/>
            <a:ext cx="4657725" cy="1049337"/>
            <a:chOff x="260" y="3289"/>
            <a:chExt cx="2934" cy="661"/>
          </a:xfrm>
        </p:grpSpPr>
        <p:sp>
          <p:nvSpPr>
            <p:cNvPr id="62476" name="圆角矩形 168"/>
            <p:cNvSpPr>
              <a:spLocks noChangeArrowheads="1"/>
            </p:cNvSpPr>
            <p:nvPr/>
          </p:nvSpPr>
          <p:spPr bwMode="auto">
            <a:xfrm>
              <a:off x="260" y="3289"/>
              <a:ext cx="2502" cy="6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BDB"/>
                </a:gs>
                <a:gs pos="64999">
                  <a:srgbClr val="FFD0AA"/>
                </a:gs>
                <a:gs pos="100000">
                  <a:srgbClr val="FFBE86"/>
                </a:gs>
              </a:gsLst>
              <a:lin ang="5400000" scaled="1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  <a:t>Pair up top 500 </a:t>
              </a:r>
              <a:r>
                <a:rPr lang="el-GR" altLang="zh-CN" sz="2000" b="0">
                  <a:latin typeface="Calibri" charset="0"/>
                  <a:ea typeface="宋体" charset="0"/>
                  <a:cs typeface="宋体" charset="0"/>
                </a:rPr>
                <a:t>α</a:t>
              </a:r>
              <a: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  <a:t> and </a:t>
              </a:r>
              <a:r>
                <a:rPr lang="el-GR" altLang="zh-CN" sz="2000" b="0">
                  <a:latin typeface="Calibri" charset="0"/>
                  <a:ea typeface="宋体" charset="0"/>
                  <a:cs typeface="宋体" charset="0"/>
                </a:rPr>
                <a:t>β peptides</a:t>
              </a:r>
              <a: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  <a:t>:</a:t>
              </a:r>
              <a:b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</a:br>
              <a: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  <a:t> </a:t>
              </a:r>
              <a:r>
                <a:rPr lang="el-GR" altLang="zh-CN" sz="2000" b="0">
                  <a:latin typeface="Calibri" charset="0"/>
                  <a:ea typeface="宋体" charset="0"/>
                  <a:cs typeface="宋体" charset="0"/>
                </a:rPr>
                <a:t>α</a:t>
              </a:r>
              <a:r>
                <a:rPr lang="en-US" altLang="zh-CN" sz="2000" b="0">
                  <a:latin typeface="Calibri" charset="0"/>
                  <a:ea typeface="宋体" charset="0"/>
                  <a:cs typeface="宋体" charset="0"/>
                </a:rPr>
                <a:t> + </a:t>
              </a:r>
              <a:r>
                <a:rPr lang="el-GR" altLang="zh-CN" sz="2000" b="0">
                  <a:latin typeface="Calibri" charset="0"/>
                  <a:ea typeface="宋体" charset="0"/>
                  <a:cs typeface="宋体" charset="0"/>
                </a:rPr>
                <a:t>β + linker = precursor</a:t>
              </a:r>
              <a:r>
                <a:rPr lang="en-US" altLang="zh-CN" sz="2000" b="0">
                  <a:solidFill>
                    <a:srgbClr val="000000"/>
                  </a:solidFill>
                  <a:latin typeface="Calibri" charset="0"/>
                  <a:ea typeface="宋体" charset="0"/>
                  <a:cs typeface="宋体" charset="0"/>
                </a:rPr>
                <a:t> </a:t>
              </a:r>
              <a:endParaRPr lang="zh-CN" altLang="en-US" sz="2000" b="0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  <p:cxnSp>
          <p:nvCxnSpPr>
            <p:cNvPr id="62477" name="直接箭头连接符 129"/>
            <p:cNvCxnSpPr>
              <a:cxnSpLocks noChangeShapeType="1"/>
            </p:cNvCxnSpPr>
            <p:nvPr/>
          </p:nvCxnSpPr>
          <p:spPr bwMode="auto">
            <a:xfrm flipH="1">
              <a:off x="2762" y="3656"/>
              <a:ext cx="432" cy="4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216"/>
          <p:cNvGrpSpPr>
            <a:grpSpLocks/>
          </p:cNvGrpSpPr>
          <p:nvPr/>
        </p:nvGrpSpPr>
        <p:grpSpPr bwMode="auto">
          <a:xfrm>
            <a:off x="647700" y="3314700"/>
            <a:ext cx="3736975" cy="1778000"/>
            <a:chOff x="408" y="2088"/>
            <a:chExt cx="2354" cy="1120"/>
          </a:xfrm>
        </p:grpSpPr>
        <p:grpSp>
          <p:nvGrpSpPr>
            <p:cNvPr id="62471" name="Group 210"/>
            <p:cNvGrpSpPr>
              <a:grpSpLocks/>
            </p:cNvGrpSpPr>
            <p:nvPr/>
          </p:nvGrpSpPr>
          <p:grpSpPr bwMode="auto">
            <a:xfrm>
              <a:off x="408" y="2088"/>
              <a:ext cx="550" cy="1120"/>
              <a:chOff x="456" y="2088"/>
              <a:chExt cx="539" cy="1120"/>
            </a:xfrm>
          </p:grpSpPr>
          <p:sp>
            <p:nvSpPr>
              <p:cNvPr id="62473" name="Arc 207"/>
              <p:cNvSpPr>
                <a:spLocks/>
              </p:cNvSpPr>
              <p:nvPr/>
            </p:nvSpPr>
            <p:spPr bwMode="auto">
              <a:xfrm flipH="1" flipV="1">
                <a:off x="472" y="2088"/>
                <a:ext cx="408" cy="5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FF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4" name="Arc 208"/>
              <p:cNvSpPr>
                <a:spLocks/>
              </p:cNvSpPr>
              <p:nvPr/>
            </p:nvSpPr>
            <p:spPr bwMode="auto">
              <a:xfrm flipH="1">
                <a:off x="456" y="2648"/>
                <a:ext cx="408" cy="5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FF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2475" name="直接箭头连接符 129"/>
              <p:cNvCxnSpPr>
                <a:cxnSpLocks noChangeShapeType="1"/>
              </p:cNvCxnSpPr>
              <p:nvPr/>
            </p:nvCxnSpPr>
            <p:spPr bwMode="auto">
              <a:xfrm>
                <a:off x="786" y="2648"/>
                <a:ext cx="209" cy="12"/>
              </a:xfrm>
              <a:prstGeom prst="straightConnector1">
                <a:avLst/>
              </a:prstGeom>
              <a:noFill/>
              <a:ln w="38100">
                <a:solidFill>
                  <a:srgbClr val="FF8000"/>
                </a:solidFill>
                <a:round/>
                <a:headEnd/>
                <a:tailEnd type="arrow" w="med" len="med"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472" name="圆角矩形 168"/>
            <p:cNvSpPr>
              <a:spLocks noChangeArrowheads="1"/>
            </p:cNvSpPr>
            <p:nvPr/>
          </p:nvSpPr>
          <p:spPr bwMode="auto">
            <a:xfrm>
              <a:off x="984" y="2321"/>
              <a:ext cx="1778" cy="7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BDB"/>
                </a:gs>
                <a:gs pos="64999">
                  <a:srgbClr val="FFD0AA"/>
                </a:gs>
                <a:gs pos="100000">
                  <a:srgbClr val="FFBE86"/>
                </a:gs>
              </a:gsLst>
              <a:lin ang="5400000" scaled="1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CN" b="0">
                  <a:latin typeface="Calibri" charset="0"/>
                  <a:ea typeface="宋体" charset="0"/>
                  <a:cs typeface="宋体" charset="0"/>
                </a:rPr>
                <a:t>Fine scoring against the candidate pairs</a:t>
              </a:r>
              <a:r>
                <a:rPr lang="en-US" altLang="zh-CN" b="0">
                  <a:solidFill>
                    <a:srgbClr val="000000"/>
                  </a:solidFill>
                  <a:latin typeface="Calibri" charset="0"/>
                  <a:ea typeface="宋体" charset="0"/>
                  <a:cs typeface="宋体" charset="0"/>
                </a:rPr>
                <a:t> </a:t>
              </a:r>
              <a:endParaRPr lang="zh-CN" altLang="en-US" b="0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advTm="55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41"/>
            <a:ext cx="82296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False Discovery Estimation Based on a Modified Reverse Database Strategy </a:t>
            </a:r>
            <a:endParaRPr lang="zh-CN" altLang="en-US" sz="3600" b="1" dirty="0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 sz="1800" b="0">
              <a:latin typeface="Calibri" charset="0"/>
              <a:ea typeface="宋体" charset="0"/>
              <a:cs typeface="宋体" charset="0"/>
            </a:endParaRPr>
          </a:p>
        </p:txBody>
      </p:sp>
      <p:grpSp>
        <p:nvGrpSpPr>
          <p:cNvPr id="64515" name="Group 74"/>
          <p:cNvGrpSpPr>
            <a:grpSpLocks/>
          </p:cNvGrpSpPr>
          <p:nvPr/>
        </p:nvGrpSpPr>
        <p:grpSpPr bwMode="auto">
          <a:xfrm>
            <a:off x="419100" y="2108200"/>
            <a:ext cx="2070100" cy="701675"/>
            <a:chOff x="264" y="1576"/>
            <a:chExt cx="1304" cy="442"/>
          </a:xfrm>
        </p:grpSpPr>
        <p:grpSp>
          <p:nvGrpSpPr>
            <p:cNvPr id="64542" name="Group 23"/>
            <p:cNvGrpSpPr>
              <a:grpSpLocks/>
            </p:cNvGrpSpPr>
            <p:nvPr/>
          </p:nvGrpSpPr>
          <p:grpSpPr bwMode="auto">
            <a:xfrm>
              <a:off x="264" y="1624"/>
              <a:ext cx="408" cy="376"/>
              <a:chOff x="264" y="1376"/>
              <a:chExt cx="416" cy="392"/>
            </a:xfrm>
          </p:grpSpPr>
          <p:sp>
            <p:nvSpPr>
              <p:cNvPr id="64547" name="AutoShape 11"/>
              <p:cNvSpPr>
                <a:spLocks noChangeArrowheads="1"/>
              </p:cNvSpPr>
              <p:nvPr/>
            </p:nvSpPr>
            <p:spPr bwMode="auto">
              <a:xfrm>
                <a:off x="264" y="1376"/>
                <a:ext cx="416" cy="39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66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64548" name="Rectangle 13"/>
              <p:cNvSpPr>
                <a:spLocks noChangeArrowheads="1"/>
              </p:cNvSpPr>
              <p:nvPr/>
            </p:nvSpPr>
            <p:spPr bwMode="auto">
              <a:xfrm>
                <a:off x="376" y="1433"/>
                <a:ext cx="208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charset="0"/>
                    <a:ea typeface="宋体" charset="0"/>
                    <a:cs typeface="宋体" charset="0"/>
                  </a:rPr>
                  <a:t>F</a:t>
                </a:r>
              </a:p>
            </p:txBody>
          </p:sp>
        </p:grpSp>
        <p:grpSp>
          <p:nvGrpSpPr>
            <p:cNvPr id="64543" name="Group 24"/>
            <p:cNvGrpSpPr>
              <a:grpSpLocks/>
            </p:cNvGrpSpPr>
            <p:nvPr/>
          </p:nvGrpSpPr>
          <p:grpSpPr bwMode="auto">
            <a:xfrm>
              <a:off x="1160" y="1624"/>
              <a:ext cx="408" cy="376"/>
              <a:chOff x="1160" y="1376"/>
              <a:chExt cx="416" cy="392"/>
            </a:xfrm>
          </p:grpSpPr>
          <p:sp>
            <p:nvSpPr>
              <p:cNvPr id="64545" name="AutoShape 12"/>
              <p:cNvSpPr>
                <a:spLocks noChangeArrowheads="1"/>
              </p:cNvSpPr>
              <p:nvPr/>
            </p:nvSpPr>
            <p:spPr bwMode="auto">
              <a:xfrm>
                <a:off x="1160" y="1376"/>
                <a:ext cx="416" cy="39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64546" name="Rectangle 14"/>
              <p:cNvSpPr>
                <a:spLocks noChangeArrowheads="1"/>
              </p:cNvSpPr>
              <p:nvPr/>
            </p:nvSpPr>
            <p:spPr bwMode="auto">
              <a:xfrm>
                <a:off x="1256" y="1433"/>
                <a:ext cx="228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charset="0"/>
                    <a:ea typeface="宋体" charset="0"/>
                    <a:cs typeface="宋体" charset="0"/>
                  </a:rPr>
                  <a:t>R</a:t>
                </a:r>
              </a:p>
            </p:txBody>
          </p:sp>
        </p:grpSp>
        <p:sp>
          <p:nvSpPr>
            <p:cNvPr id="64544" name="Rectangle 27"/>
            <p:cNvSpPr>
              <a:spLocks noChangeArrowheads="1"/>
            </p:cNvSpPr>
            <p:nvPr/>
          </p:nvSpPr>
          <p:spPr bwMode="auto">
            <a:xfrm>
              <a:off x="792" y="1576"/>
              <a:ext cx="27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b="0">
                  <a:latin typeface="Calibri" charset="0"/>
                  <a:ea typeface="宋体" charset="0"/>
                  <a:cs typeface="宋体" charset="0"/>
                </a:rPr>
                <a:t>+</a:t>
              </a:r>
              <a:endParaRPr lang="en-US" altLang="zh-CN" sz="4800" b="0">
                <a:latin typeface="Calibri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64516" name="Group 75"/>
          <p:cNvGrpSpPr>
            <a:grpSpLocks/>
          </p:cNvGrpSpPr>
          <p:nvPr/>
        </p:nvGrpSpPr>
        <p:grpSpPr bwMode="auto">
          <a:xfrm>
            <a:off x="2908300" y="1152525"/>
            <a:ext cx="5518150" cy="1628775"/>
            <a:chOff x="1832" y="974"/>
            <a:chExt cx="3476" cy="1026"/>
          </a:xfrm>
        </p:grpSpPr>
        <p:sp>
          <p:nvSpPr>
            <p:cNvPr id="64526" name="AutoShape 15"/>
            <p:cNvSpPr>
              <a:spLocks noChangeArrowheads="1"/>
            </p:cNvSpPr>
            <p:nvPr/>
          </p:nvSpPr>
          <p:spPr bwMode="auto">
            <a:xfrm>
              <a:off x="3392" y="1496"/>
              <a:ext cx="472" cy="5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66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4527" name="AutoShape 16"/>
            <p:cNvSpPr>
              <a:spLocks noChangeArrowheads="1"/>
            </p:cNvSpPr>
            <p:nvPr/>
          </p:nvSpPr>
          <p:spPr bwMode="auto">
            <a:xfrm>
              <a:off x="4832" y="1496"/>
              <a:ext cx="472" cy="5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66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4528" name="Rectangle 17"/>
            <p:cNvSpPr>
              <a:spLocks noChangeArrowheads="1"/>
            </p:cNvSpPr>
            <p:nvPr/>
          </p:nvSpPr>
          <p:spPr bwMode="auto">
            <a:xfrm>
              <a:off x="3448" y="1625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F-F</a:t>
              </a:r>
            </a:p>
          </p:txBody>
        </p:sp>
        <p:sp>
          <p:nvSpPr>
            <p:cNvPr id="64529" name="Rectangle 18"/>
            <p:cNvSpPr>
              <a:spLocks noChangeArrowheads="1"/>
            </p:cNvSpPr>
            <p:nvPr/>
          </p:nvSpPr>
          <p:spPr bwMode="auto">
            <a:xfrm>
              <a:off x="4872" y="1625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R-R</a:t>
              </a:r>
            </a:p>
          </p:txBody>
        </p:sp>
        <p:sp>
          <p:nvSpPr>
            <p:cNvPr id="64530" name="AutoShape 19"/>
            <p:cNvSpPr>
              <a:spLocks noChangeArrowheads="1"/>
            </p:cNvSpPr>
            <p:nvPr/>
          </p:nvSpPr>
          <p:spPr bwMode="auto">
            <a:xfrm>
              <a:off x="3872" y="1496"/>
              <a:ext cx="472" cy="5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4531" name="AutoShape 22"/>
            <p:cNvSpPr>
              <a:spLocks noChangeArrowheads="1"/>
            </p:cNvSpPr>
            <p:nvPr/>
          </p:nvSpPr>
          <p:spPr bwMode="auto">
            <a:xfrm>
              <a:off x="4352" y="1496"/>
              <a:ext cx="472" cy="5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4532" name="Rectangle 25"/>
            <p:cNvSpPr>
              <a:spLocks noChangeArrowheads="1"/>
            </p:cNvSpPr>
            <p:nvPr/>
          </p:nvSpPr>
          <p:spPr bwMode="auto">
            <a:xfrm>
              <a:off x="3936" y="1625"/>
              <a:ext cx="3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F-R</a:t>
              </a:r>
            </a:p>
          </p:txBody>
        </p:sp>
        <p:sp>
          <p:nvSpPr>
            <p:cNvPr id="64533" name="Rectangle 26"/>
            <p:cNvSpPr>
              <a:spLocks noChangeArrowheads="1"/>
            </p:cNvSpPr>
            <p:nvPr/>
          </p:nvSpPr>
          <p:spPr bwMode="auto">
            <a:xfrm>
              <a:off x="4416" y="1625"/>
              <a:ext cx="3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R-F</a:t>
              </a:r>
            </a:p>
          </p:txBody>
        </p:sp>
        <p:cxnSp>
          <p:nvCxnSpPr>
            <p:cNvPr id="64534" name="直接箭头连接符 129"/>
            <p:cNvCxnSpPr>
              <a:cxnSpLocks noChangeShapeType="1"/>
            </p:cNvCxnSpPr>
            <p:nvPr/>
          </p:nvCxnSpPr>
          <p:spPr bwMode="auto">
            <a:xfrm>
              <a:off x="1890" y="1864"/>
              <a:ext cx="1273" cy="4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5" name="Rectangle 30"/>
            <p:cNvSpPr>
              <a:spLocks noChangeArrowheads="1"/>
            </p:cNvSpPr>
            <p:nvPr/>
          </p:nvSpPr>
          <p:spPr bwMode="auto">
            <a:xfrm>
              <a:off x="1832" y="1566"/>
              <a:ext cx="13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Calibri" charset="0"/>
                  <a:ea typeface="宋体" charset="0"/>
                  <a:cs typeface="宋体" charset="0"/>
                </a:rPr>
                <a:t>Crosslink </a:t>
              </a:r>
              <a:r>
                <a:rPr lang="en-US" altLang="zh-CN" sz="2000" i="1">
                  <a:latin typeface="Calibri" charset="0"/>
                  <a:ea typeface="宋体" charset="0"/>
                  <a:cs typeface="宋体" charset="0"/>
                </a:rPr>
                <a:t>in silico</a:t>
              </a:r>
              <a:endParaRPr lang="en-US" altLang="zh-CN" sz="2000"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64536" name="AutoShape 66"/>
            <p:cNvSpPr>
              <a:spLocks/>
            </p:cNvSpPr>
            <p:nvPr/>
          </p:nvSpPr>
          <p:spPr bwMode="auto">
            <a:xfrm rot="-5400000">
              <a:off x="3560" y="1144"/>
              <a:ext cx="96" cy="472"/>
            </a:xfrm>
            <a:prstGeom prst="rightBracket">
              <a:avLst>
                <a:gd name="adj" fmla="val 40972"/>
              </a:avLst>
            </a:prstGeom>
            <a:noFill/>
            <a:ln w="3810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4537" name="AutoShape 67"/>
            <p:cNvSpPr>
              <a:spLocks/>
            </p:cNvSpPr>
            <p:nvPr/>
          </p:nvSpPr>
          <p:spPr bwMode="auto">
            <a:xfrm rot="-5400000">
              <a:off x="5024" y="1136"/>
              <a:ext cx="96" cy="472"/>
            </a:xfrm>
            <a:prstGeom prst="rightBracket">
              <a:avLst>
                <a:gd name="adj" fmla="val 40972"/>
              </a:avLst>
            </a:prstGeom>
            <a:noFill/>
            <a:ln w="38100">
              <a:solidFill>
                <a:srgbClr val="66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4538" name="AutoShape 68"/>
            <p:cNvSpPr>
              <a:spLocks/>
            </p:cNvSpPr>
            <p:nvPr/>
          </p:nvSpPr>
          <p:spPr bwMode="auto">
            <a:xfrm rot="-5400000">
              <a:off x="4304" y="920"/>
              <a:ext cx="96" cy="904"/>
            </a:xfrm>
            <a:prstGeom prst="rightBracket">
              <a:avLst>
                <a:gd name="adj" fmla="val 78472"/>
              </a:avLst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4539" name="Rectangle 69"/>
            <p:cNvSpPr>
              <a:spLocks noChangeArrowheads="1"/>
            </p:cNvSpPr>
            <p:nvPr/>
          </p:nvSpPr>
          <p:spPr bwMode="auto">
            <a:xfrm>
              <a:off x="3480" y="974"/>
              <a:ext cx="2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0">
                  <a:solidFill>
                    <a:srgbClr val="FF6666"/>
                  </a:solidFill>
                  <a:latin typeface="Calibri" charset="0"/>
                  <a:ea typeface="宋体" charset="0"/>
                  <a:cs typeface="宋体" charset="0"/>
                </a:rPr>
                <a:t>T</a:t>
              </a:r>
              <a:endParaRPr lang="en-US" altLang="zh-CN" sz="3600" b="0"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64540" name="Rectangle 70"/>
            <p:cNvSpPr>
              <a:spLocks noChangeArrowheads="1"/>
            </p:cNvSpPr>
            <p:nvPr/>
          </p:nvSpPr>
          <p:spPr bwMode="auto">
            <a:xfrm>
              <a:off x="4216" y="974"/>
              <a:ext cx="30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0">
                  <a:solidFill>
                    <a:srgbClr val="800080"/>
                  </a:solidFill>
                  <a:latin typeface="Calibri" charset="0"/>
                  <a:ea typeface="宋体" charset="0"/>
                  <a:cs typeface="宋体" charset="0"/>
                </a:rPr>
                <a:t>U</a:t>
              </a:r>
            </a:p>
          </p:txBody>
        </p:sp>
        <p:sp>
          <p:nvSpPr>
            <p:cNvPr id="64541" name="Rectangle 71"/>
            <p:cNvSpPr>
              <a:spLocks noChangeArrowheads="1"/>
            </p:cNvSpPr>
            <p:nvPr/>
          </p:nvSpPr>
          <p:spPr bwMode="auto">
            <a:xfrm>
              <a:off x="4936" y="974"/>
              <a:ext cx="2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0">
                  <a:solidFill>
                    <a:srgbClr val="6666FF"/>
                  </a:solidFill>
                  <a:latin typeface="Calibri" charset="0"/>
                  <a:ea typeface="宋体" charset="0"/>
                  <a:cs typeface="宋体" charset="0"/>
                </a:rPr>
                <a:t>F</a:t>
              </a:r>
              <a:endParaRPr lang="en-US" altLang="zh-CN" sz="3600" b="0">
                <a:latin typeface="Calibri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20560" name="Rectangle 80"/>
          <p:cNvSpPr>
            <a:spLocks noChangeArrowheads="1"/>
          </p:cNvSpPr>
          <p:nvPr/>
        </p:nvSpPr>
        <p:spPr bwMode="auto">
          <a:xfrm>
            <a:off x="177800" y="2981325"/>
            <a:ext cx="88058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>
                <a:latin typeface="Calibri" charset="0"/>
                <a:ea typeface="宋体" charset="0"/>
                <a:cs typeface="宋体" charset="0"/>
              </a:rPr>
              <a:t>Randomly matched spectra fall into T, U, and F at a 1:2:1 ratio  </a:t>
            </a:r>
          </a:p>
        </p:txBody>
      </p: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280988" y="2914650"/>
            <a:ext cx="5184775" cy="3752850"/>
            <a:chOff x="177" y="1836"/>
            <a:chExt cx="3266" cy="2364"/>
          </a:xfrm>
        </p:grpSpPr>
        <p:pic>
          <p:nvPicPr>
            <p:cNvPr id="64522" name="内容占位符 3" descr="FDR公式正确性.png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26"/>
            <a:stretch>
              <a:fillRect/>
            </a:stretch>
          </p:blipFill>
          <p:spPr bwMode="auto">
            <a:xfrm>
              <a:off x="177" y="1836"/>
              <a:ext cx="3266" cy="2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3" name="Line 77"/>
            <p:cNvSpPr>
              <a:spLocks noChangeShapeType="1"/>
            </p:cNvSpPr>
            <p:nvPr/>
          </p:nvSpPr>
          <p:spPr bwMode="auto">
            <a:xfrm>
              <a:off x="683" y="2896"/>
              <a:ext cx="2258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Rectangle 78"/>
            <p:cNvSpPr>
              <a:spLocks noChangeArrowheads="1"/>
            </p:cNvSpPr>
            <p:nvPr/>
          </p:nvSpPr>
          <p:spPr bwMode="auto">
            <a:xfrm>
              <a:off x="214" y="2791"/>
              <a:ext cx="50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 b="0">
                  <a:solidFill>
                    <a:srgbClr val="FF0000"/>
                  </a:solidFill>
                  <a:latin typeface="Calibri" charset="0"/>
                  <a:ea typeface="宋体" charset="0"/>
                  <a:cs typeface="宋体" charset="0"/>
                </a:rPr>
                <a:t>25.0 %</a:t>
              </a:r>
            </a:p>
          </p:txBody>
        </p:sp>
        <p:sp>
          <p:nvSpPr>
            <p:cNvPr id="64525" name="Rectangle 88"/>
            <p:cNvSpPr>
              <a:spLocks noChangeArrowheads="1"/>
            </p:cNvSpPr>
            <p:nvPr/>
          </p:nvSpPr>
          <p:spPr bwMode="auto">
            <a:xfrm>
              <a:off x="767" y="2286"/>
              <a:ext cx="1617" cy="2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4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200">
                  <a:latin typeface="Calibri" charset="0"/>
                  <a:ea typeface="宋体" charset="0"/>
                  <a:cs typeface="宋体" charset="0"/>
                </a:rPr>
                <a:t>No correct seq in DB</a:t>
              </a:r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3786188" y="2865438"/>
            <a:ext cx="4799012" cy="1712912"/>
            <a:chOff x="2361" y="1789"/>
            <a:chExt cx="3167" cy="1036"/>
          </a:xfrm>
        </p:grpSpPr>
        <p:sp>
          <p:nvSpPr>
            <p:cNvPr id="64520" name="Rectangle 82"/>
            <p:cNvSpPr>
              <a:spLocks noChangeArrowheads="1"/>
            </p:cNvSpPr>
            <p:nvPr/>
          </p:nvSpPr>
          <p:spPr bwMode="auto">
            <a:xfrm>
              <a:off x="3463" y="2278"/>
              <a:ext cx="2065" cy="5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dirty="0">
                  <a:latin typeface="Calibri" charset="0"/>
                  <a:ea typeface="宋体" charset="0"/>
                  <a:cs typeface="宋体" charset="0"/>
                </a:rPr>
                <a:t>Correct </a:t>
              </a:r>
              <a:r>
                <a:rPr lang="en-US" altLang="zh-CN" dirty="0" err="1">
                  <a:latin typeface="Calibri" charset="0"/>
                  <a:ea typeface="宋体" charset="0"/>
                  <a:cs typeface="宋体" charset="0"/>
                </a:rPr>
                <a:t>seq</a:t>
              </a:r>
              <a:r>
                <a:rPr lang="en-US" altLang="zh-CN" dirty="0">
                  <a:latin typeface="Calibri" charset="0"/>
                  <a:ea typeface="宋体" charset="0"/>
                  <a:cs typeface="宋体" charset="0"/>
                </a:rPr>
                <a:t> added &amp; matches to T increased</a:t>
              </a:r>
            </a:p>
          </p:txBody>
        </p:sp>
        <p:sp>
          <p:nvSpPr>
            <p:cNvPr id="64521" name="AutoShape 85"/>
            <p:cNvSpPr>
              <a:spLocks noChangeArrowheads="1"/>
            </p:cNvSpPr>
            <p:nvPr/>
          </p:nvSpPr>
          <p:spPr bwMode="auto">
            <a:xfrm rot="4150669">
              <a:off x="2538" y="1612"/>
              <a:ext cx="676" cy="1029"/>
            </a:xfrm>
            <a:prstGeom prst="curvedRightArrow">
              <a:avLst>
                <a:gd name="adj1" fmla="val 902"/>
                <a:gd name="adj2" fmla="val 24693"/>
                <a:gd name="adj3" fmla="val 26431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</p:spTree>
  </p:cSld>
  <p:clrMapOvr>
    <a:masterClrMapping/>
  </p:clrMapOvr>
  <p:transition advTm="5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0070C0"/>
                </a:solidFill>
                <a:latin typeface="Calibri" charset="0"/>
                <a:ea typeface="宋体" charset="0"/>
              </a:rPr>
              <a:t>False Discovery Estimation Based on a Modified Reverse Database Strategy </a:t>
            </a:r>
            <a:endParaRPr lang="zh-CN" altLang="en-US" sz="3600" b="1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grpSp>
        <p:nvGrpSpPr>
          <p:cNvPr id="66562" name="Group 5"/>
          <p:cNvGrpSpPr>
            <a:grpSpLocks/>
          </p:cNvGrpSpPr>
          <p:nvPr/>
        </p:nvGrpSpPr>
        <p:grpSpPr bwMode="auto">
          <a:xfrm>
            <a:off x="419100" y="2135188"/>
            <a:ext cx="647700" cy="596900"/>
            <a:chOff x="264" y="1376"/>
            <a:chExt cx="416" cy="392"/>
          </a:xfrm>
        </p:grpSpPr>
        <p:sp>
          <p:nvSpPr>
            <p:cNvPr id="66586" name="AutoShape 6"/>
            <p:cNvSpPr>
              <a:spLocks noChangeArrowheads="1"/>
            </p:cNvSpPr>
            <p:nvPr/>
          </p:nvSpPr>
          <p:spPr bwMode="auto">
            <a:xfrm>
              <a:off x="264" y="1376"/>
              <a:ext cx="416" cy="3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66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6587" name="Rectangle 7"/>
            <p:cNvSpPr>
              <a:spLocks noChangeArrowheads="1"/>
            </p:cNvSpPr>
            <p:nvPr/>
          </p:nvSpPr>
          <p:spPr bwMode="auto">
            <a:xfrm>
              <a:off x="376" y="1433"/>
              <a:ext cx="20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Calibri" charset="0"/>
                  <a:ea typeface="宋体" charset="0"/>
                  <a:cs typeface="宋体" charset="0"/>
                </a:rPr>
                <a:t>F</a:t>
              </a:r>
            </a:p>
          </p:txBody>
        </p:sp>
      </p:grpSp>
      <p:grpSp>
        <p:nvGrpSpPr>
          <p:cNvPr id="66563" name="Group 8"/>
          <p:cNvGrpSpPr>
            <a:grpSpLocks/>
          </p:cNvGrpSpPr>
          <p:nvPr/>
        </p:nvGrpSpPr>
        <p:grpSpPr bwMode="auto">
          <a:xfrm>
            <a:off x="1841500" y="2135188"/>
            <a:ext cx="647700" cy="596900"/>
            <a:chOff x="1160" y="1376"/>
            <a:chExt cx="416" cy="392"/>
          </a:xfrm>
        </p:grpSpPr>
        <p:sp>
          <p:nvSpPr>
            <p:cNvPr id="66584" name="AutoShape 9"/>
            <p:cNvSpPr>
              <a:spLocks noChangeArrowheads="1"/>
            </p:cNvSpPr>
            <p:nvPr/>
          </p:nvSpPr>
          <p:spPr bwMode="auto">
            <a:xfrm>
              <a:off x="1160" y="1376"/>
              <a:ext cx="416" cy="3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66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6585" name="Rectangle 10"/>
            <p:cNvSpPr>
              <a:spLocks noChangeArrowheads="1"/>
            </p:cNvSpPr>
            <p:nvPr/>
          </p:nvSpPr>
          <p:spPr bwMode="auto">
            <a:xfrm>
              <a:off x="1256" y="1433"/>
              <a:ext cx="22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R</a:t>
              </a:r>
            </a:p>
          </p:txBody>
        </p:sp>
      </p:grpSp>
      <p:sp>
        <p:nvSpPr>
          <p:cNvPr id="66564" name="Rectangle 11"/>
          <p:cNvSpPr>
            <a:spLocks noChangeArrowheads="1"/>
          </p:cNvSpPr>
          <p:nvPr/>
        </p:nvSpPr>
        <p:spPr bwMode="auto">
          <a:xfrm>
            <a:off x="1257300" y="2058988"/>
            <a:ext cx="436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0">
                <a:latin typeface="Calibri" charset="0"/>
                <a:ea typeface="宋体" charset="0"/>
                <a:cs typeface="宋体" charset="0"/>
              </a:rPr>
              <a:t>+</a:t>
            </a:r>
            <a:endParaRPr lang="en-US" altLang="zh-CN" sz="4800" b="0">
              <a:latin typeface="Calibri" charset="0"/>
              <a:ea typeface="宋体" charset="0"/>
              <a:cs typeface="宋体" charset="0"/>
            </a:endParaRPr>
          </a:p>
        </p:txBody>
      </p:sp>
      <p:grpSp>
        <p:nvGrpSpPr>
          <p:cNvPr id="66565" name="Group 32"/>
          <p:cNvGrpSpPr>
            <a:grpSpLocks/>
          </p:cNvGrpSpPr>
          <p:nvPr/>
        </p:nvGrpSpPr>
        <p:grpSpPr bwMode="auto">
          <a:xfrm>
            <a:off x="2908300" y="1217613"/>
            <a:ext cx="5518150" cy="1514475"/>
            <a:chOff x="1832" y="811"/>
            <a:chExt cx="3476" cy="954"/>
          </a:xfrm>
        </p:grpSpPr>
        <p:sp>
          <p:nvSpPr>
            <p:cNvPr id="66568" name="AutoShape 13"/>
            <p:cNvSpPr>
              <a:spLocks noChangeArrowheads="1"/>
            </p:cNvSpPr>
            <p:nvPr/>
          </p:nvSpPr>
          <p:spPr bwMode="auto">
            <a:xfrm>
              <a:off x="3392" y="1261"/>
              <a:ext cx="472" cy="5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66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6569" name="AutoShape 14"/>
            <p:cNvSpPr>
              <a:spLocks noChangeArrowheads="1"/>
            </p:cNvSpPr>
            <p:nvPr/>
          </p:nvSpPr>
          <p:spPr bwMode="auto">
            <a:xfrm>
              <a:off x="4832" y="1261"/>
              <a:ext cx="472" cy="5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66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6570" name="Rectangle 15"/>
            <p:cNvSpPr>
              <a:spLocks noChangeArrowheads="1"/>
            </p:cNvSpPr>
            <p:nvPr/>
          </p:nvSpPr>
          <p:spPr bwMode="auto">
            <a:xfrm>
              <a:off x="3448" y="1390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F-F</a:t>
              </a:r>
            </a:p>
          </p:txBody>
        </p:sp>
        <p:sp>
          <p:nvSpPr>
            <p:cNvPr id="66571" name="Rectangle 16"/>
            <p:cNvSpPr>
              <a:spLocks noChangeArrowheads="1"/>
            </p:cNvSpPr>
            <p:nvPr/>
          </p:nvSpPr>
          <p:spPr bwMode="auto">
            <a:xfrm>
              <a:off x="4872" y="1390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R-R</a:t>
              </a:r>
            </a:p>
          </p:txBody>
        </p:sp>
        <p:sp>
          <p:nvSpPr>
            <p:cNvPr id="66572" name="AutoShape 17"/>
            <p:cNvSpPr>
              <a:spLocks noChangeArrowheads="1"/>
            </p:cNvSpPr>
            <p:nvPr/>
          </p:nvSpPr>
          <p:spPr bwMode="auto">
            <a:xfrm>
              <a:off x="3872" y="1261"/>
              <a:ext cx="472" cy="5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6573" name="AutoShape 18"/>
            <p:cNvSpPr>
              <a:spLocks noChangeArrowheads="1"/>
            </p:cNvSpPr>
            <p:nvPr/>
          </p:nvSpPr>
          <p:spPr bwMode="auto">
            <a:xfrm>
              <a:off x="4352" y="1261"/>
              <a:ext cx="472" cy="5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6574" name="Rectangle 19"/>
            <p:cNvSpPr>
              <a:spLocks noChangeArrowheads="1"/>
            </p:cNvSpPr>
            <p:nvPr/>
          </p:nvSpPr>
          <p:spPr bwMode="auto">
            <a:xfrm>
              <a:off x="3936" y="1390"/>
              <a:ext cx="3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F-R</a:t>
              </a:r>
            </a:p>
          </p:txBody>
        </p:sp>
        <p:sp>
          <p:nvSpPr>
            <p:cNvPr id="66575" name="Rectangle 20"/>
            <p:cNvSpPr>
              <a:spLocks noChangeArrowheads="1"/>
            </p:cNvSpPr>
            <p:nvPr/>
          </p:nvSpPr>
          <p:spPr bwMode="auto">
            <a:xfrm>
              <a:off x="4416" y="1390"/>
              <a:ext cx="3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R-F</a:t>
              </a:r>
            </a:p>
          </p:txBody>
        </p:sp>
        <p:cxnSp>
          <p:nvCxnSpPr>
            <p:cNvPr id="66576" name="直接箭头连接符 129"/>
            <p:cNvCxnSpPr>
              <a:cxnSpLocks noChangeShapeType="1"/>
            </p:cNvCxnSpPr>
            <p:nvPr/>
          </p:nvCxnSpPr>
          <p:spPr bwMode="auto">
            <a:xfrm>
              <a:off x="1890" y="1629"/>
              <a:ext cx="1273" cy="4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77" name="Rectangle 22"/>
            <p:cNvSpPr>
              <a:spLocks noChangeArrowheads="1"/>
            </p:cNvSpPr>
            <p:nvPr/>
          </p:nvSpPr>
          <p:spPr bwMode="auto">
            <a:xfrm>
              <a:off x="1832" y="1331"/>
              <a:ext cx="13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Calibri" charset="0"/>
                  <a:ea typeface="宋体" charset="0"/>
                  <a:cs typeface="宋体" charset="0"/>
                </a:rPr>
                <a:t>Crosslink </a:t>
              </a:r>
              <a:r>
                <a:rPr lang="en-US" altLang="zh-CN" sz="2000" i="1">
                  <a:latin typeface="Calibri" charset="0"/>
                  <a:ea typeface="宋体" charset="0"/>
                  <a:cs typeface="宋体" charset="0"/>
                </a:rPr>
                <a:t>in silico</a:t>
              </a:r>
              <a:endParaRPr lang="en-US" altLang="zh-CN" sz="2000"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66578" name="AutoShape 23"/>
            <p:cNvSpPr>
              <a:spLocks/>
            </p:cNvSpPr>
            <p:nvPr/>
          </p:nvSpPr>
          <p:spPr bwMode="auto">
            <a:xfrm rot="-5400000">
              <a:off x="3560" y="981"/>
              <a:ext cx="96" cy="472"/>
            </a:xfrm>
            <a:prstGeom prst="rightBracket">
              <a:avLst>
                <a:gd name="adj" fmla="val 40972"/>
              </a:avLst>
            </a:prstGeom>
            <a:noFill/>
            <a:ln w="38100">
              <a:solidFill>
                <a:srgbClr val="FF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6579" name="AutoShape 24"/>
            <p:cNvSpPr>
              <a:spLocks/>
            </p:cNvSpPr>
            <p:nvPr/>
          </p:nvSpPr>
          <p:spPr bwMode="auto">
            <a:xfrm rot="-5400000">
              <a:off x="5024" y="973"/>
              <a:ext cx="96" cy="472"/>
            </a:xfrm>
            <a:prstGeom prst="rightBracket">
              <a:avLst>
                <a:gd name="adj" fmla="val 40972"/>
              </a:avLst>
            </a:prstGeom>
            <a:noFill/>
            <a:ln w="38100">
              <a:solidFill>
                <a:srgbClr val="66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6580" name="AutoShape 25"/>
            <p:cNvSpPr>
              <a:spLocks/>
            </p:cNvSpPr>
            <p:nvPr/>
          </p:nvSpPr>
          <p:spPr bwMode="auto">
            <a:xfrm rot="-5400000">
              <a:off x="4304" y="757"/>
              <a:ext cx="96" cy="904"/>
            </a:xfrm>
            <a:prstGeom prst="rightBracket">
              <a:avLst>
                <a:gd name="adj" fmla="val 78472"/>
              </a:avLst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66581" name="Rectangle 26"/>
            <p:cNvSpPr>
              <a:spLocks noChangeArrowheads="1"/>
            </p:cNvSpPr>
            <p:nvPr/>
          </p:nvSpPr>
          <p:spPr bwMode="auto">
            <a:xfrm>
              <a:off x="3480" y="811"/>
              <a:ext cx="2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0">
                  <a:solidFill>
                    <a:srgbClr val="FF6666"/>
                  </a:solidFill>
                  <a:latin typeface="Calibri" charset="0"/>
                  <a:ea typeface="宋体" charset="0"/>
                  <a:cs typeface="宋体" charset="0"/>
                </a:rPr>
                <a:t>T</a:t>
              </a:r>
              <a:endParaRPr lang="en-US" altLang="zh-CN" sz="3600" b="0"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66582" name="Rectangle 27"/>
            <p:cNvSpPr>
              <a:spLocks noChangeArrowheads="1"/>
            </p:cNvSpPr>
            <p:nvPr/>
          </p:nvSpPr>
          <p:spPr bwMode="auto">
            <a:xfrm>
              <a:off x="4216" y="811"/>
              <a:ext cx="30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0">
                  <a:solidFill>
                    <a:srgbClr val="800080"/>
                  </a:solidFill>
                  <a:latin typeface="Calibri" charset="0"/>
                  <a:ea typeface="宋体" charset="0"/>
                  <a:cs typeface="宋体" charset="0"/>
                </a:rPr>
                <a:t>U</a:t>
              </a:r>
            </a:p>
          </p:txBody>
        </p:sp>
        <p:sp>
          <p:nvSpPr>
            <p:cNvPr id="66583" name="Rectangle 28"/>
            <p:cNvSpPr>
              <a:spLocks noChangeArrowheads="1"/>
            </p:cNvSpPr>
            <p:nvPr/>
          </p:nvSpPr>
          <p:spPr bwMode="auto">
            <a:xfrm>
              <a:off x="4936" y="811"/>
              <a:ext cx="2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0">
                  <a:solidFill>
                    <a:srgbClr val="6666FF"/>
                  </a:solidFill>
                  <a:latin typeface="Calibri" charset="0"/>
                  <a:ea typeface="宋体" charset="0"/>
                  <a:cs typeface="宋体" charset="0"/>
                </a:rPr>
                <a:t>F</a:t>
              </a:r>
              <a:endParaRPr lang="en-US" altLang="zh-CN" sz="3600" b="0">
                <a:latin typeface="Calibri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338138" y="3073400"/>
            <a:ext cx="84677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 Among the spectra that match to peptide pairs in T, there are two types of false matches: </a:t>
            </a:r>
          </a:p>
          <a:p>
            <a:pPr>
              <a:buFontTx/>
              <a:buChar char="•"/>
            </a:pP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 Both peptide sequences are wrong </a:t>
            </a:r>
          </a:p>
          <a:p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this is estimated by # spectra that match to F (N</a:t>
            </a:r>
            <a:r>
              <a:rPr lang="en-US" altLang="zh-CN" baseline="-5000" dirty="0">
                <a:latin typeface="Calibri" charset="0"/>
                <a:ea typeface="宋体" charset="0"/>
                <a:cs typeface="宋体" charset="0"/>
              </a:rPr>
              <a:t>F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), while twice as many (2</a:t>
            </a:r>
            <a:r>
              <a:rPr lang="en-US" altLang="zh-CN" baseline="-2000" dirty="0">
                <a:latin typeface="Calibri" charset="0"/>
                <a:ea typeface="宋体" charset="0"/>
                <a:cs typeface="宋体" charset="0"/>
              </a:rPr>
              <a:t>*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N</a:t>
            </a:r>
            <a:r>
              <a:rPr lang="en-US" altLang="zh-CN" baseline="-5000" dirty="0">
                <a:latin typeface="Calibri" charset="0"/>
                <a:ea typeface="宋体" charset="0"/>
                <a:cs typeface="宋体" charset="0"/>
              </a:rPr>
              <a:t>F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 ) are expected to match to U.</a:t>
            </a:r>
          </a:p>
          <a:p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• One peptide correct, the other not</a:t>
            </a:r>
          </a:p>
          <a:p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estimated by (N</a:t>
            </a:r>
            <a:r>
              <a:rPr lang="en-US" altLang="zh-CN" baseline="-5000" dirty="0">
                <a:latin typeface="Calibri" charset="0"/>
                <a:ea typeface="宋体" charset="0"/>
                <a:cs typeface="宋体" charset="0"/>
              </a:rPr>
              <a:t>u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 – 2</a:t>
            </a:r>
            <a:r>
              <a:rPr lang="en-US" altLang="zh-CN" baseline="-2000" dirty="0">
                <a:latin typeface="Calibri" charset="0"/>
                <a:ea typeface="宋体" charset="0"/>
                <a:cs typeface="宋体" charset="0"/>
              </a:rPr>
              <a:t>*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N</a:t>
            </a:r>
            <a:r>
              <a:rPr lang="en-US" altLang="zh-CN" baseline="-5000" dirty="0">
                <a:latin typeface="Calibri" charset="0"/>
                <a:ea typeface="宋体" charset="0"/>
                <a:cs typeface="宋体" charset="0"/>
              </a:rPr>
              <a:t>F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 )</a:t>
            </a:r>
          </a:p>
          <a:p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• So, the total # of false matches = N</a:t>
            </a:r>
            <a:r>
              <a:rPr lang="en-US" altLang="zh-CN" baseline="-5000" dirty="0">
                <a:latin typeface="Calibri" charset="0"/>
                <a:ea typeface="宋体" charset="0"/>
                <a:cs typeface="宋体" charset="0"/>
              </a:rPr>
              <a:t>F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 + (N</a:t>
            </a:r>
            <a:r>
              <a:rPr lang="en-US" altLang="zh-CN" baseline="-5000" dirty="0">
                <a:latin typeface="Calibri" charset="0"/>
                <a:ea typeface="宋体" charset="0"/>
                <a:cs typeface="宋体" charset="0"/>
              </a:rPr>
              <a:t>u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 – 2</a:t>
            </a:r>
            <a:r>
              <a:rPr lang="en-US" altLang="zh-CN" baseline="-2000" dirty="0">
                <a:latin typeface="Calibri" charset="0"/>
                <a:ea typeface="宋体" charset="0"/>
                <a:cs typeface="宋体" charset="0"/>
              </a:rPr>
              <a:t>*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N</a:t>
            </a:r>
            <a:r>
              <a:rPr lang="en-US" altLang="zh-CN" baseline="-5000" dirty="0">
                <a:latin typeface="Calibri" charset="0"/>
                <a:ea typeface="宋体" charset="0"/>
                <a:cs typeface="宋体" charset="0"/>
              </a:rPr>
              <a:t>F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 ) = N</a:t>
            </a:r>
            <a:r>
              <a:rPr lang="en-US" altLang="zh-CN" baseline="-5000" dirty="0">
                <a:latin typeface="Calibri" charset="0"/>
                <a:ea typeface="宋体" charset="0"/>
                <a:cs typeface="宋体" charset="0"/>
              </a:rPr>
              <a:t>u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 – N</a:t>
            </a:r>
            <a:r>
              <a:rPr lang="en-US" altLang="zh-CN" baseline="-5000" dirty="0">
                <a:latin typeface="Calibri" charset="0"/>
                <a:ea typeface="宋体" charset="0"/>
                <a:cs typeface="宋体" charset="0"/>
              </a:rPr>
              <a:t>F</a:t>
            </a:r>
            <a:br>
              <a:rPr lang="en-US" altLang="zh-CN" baseline="-5000" dirty="0">
                <a:latin typeface="Calibri" charset="0"/>
                <a:ea typeface="宋体" charset="0"/>
                <a:cs typeface="宋体" charset="0"/>
              </a:rPr>
            </a:br>
            <a:r>
              <a:rPr lang="en-US" altLang="zh-CN" dirty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FDR = (N</a:t>
            </a:r>
            <a:r>
              <a:rPr lang="en-US" altLang="zh-CN" baseline="-5000" dirty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u</a:t>
            </a:r>
            <a:r>
              <a:rPr lang="en-US" altLang="zh-CN" dirty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 – N</a:t>
            </a:r>
            <a:r>
              <a:rPr lang="en-US" altLang="zh-CN" baseline="-5000" dirty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F</a:t>
            </a:r>
            <a:r>
              <a:rPr lang="en-US" altLang="zh-CN" dirty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)/N</a:t>
            </a:r>
            <a:r>
              <a:rPr lang="en-US" altLang="zh-CN" baseline="-5000" dirty="0">
                <a:solidFill>
                  <a:srgbClr val="FF0000"/>
                </a:solidFill>
                <a:latin typeface="Calibri" charset="0"/>
                <a:ea typeface="宋体" charset="0"/>
                <a:cs typeface="宋体" charset="0"/>
              </a:rPr>
              <a:t>T</a:t>
            </a:r>
            <a:endParaRPr lang="en-US" altLang="zh-CN" baseline="-5000" dirty="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66567" name="Rectangle 33"/>
          <p:cNvSpPr>
            <a:spLocks noChangeArrowheads="1"/>
          </p:cNvSpPr>
          <p:nvPr/>
        </p:nvSpPr>
        <p:spPr bwMode="auto">
          <a:xfrm>
            <a:off x="5664200" y="2693988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Calibri" charset="0"/>
                <a:ea typeface="宋体" charset="0"/>
                <a:cs typeface="宋体" charset="0"/>
              </a:rPr>
              <a:t>1      :      2      :      1  </a:t>
            </a:r>
          </a:p>
        </p:txBody>
      </p:sp>
    </p:spTree>
  </p:cSld>
  <p:clrMapOvr>
    <a:masterClrMapping/>
  </p:clrMapOvr>
  <p:transition advTm="5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Sensitivity_Accuracy_Specificity_fina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3" t="35697" r="27315" b="34442"/>
          <a:stretch/>
        </p:blipFill>
        <p:spPr>
          <a:xfrm>
            <a:off x="564444" y="1284150"/>
            <a:ext cx="8339348" cy="5396766"/>
          </a:xfrm>
          <a:prstGeom prst="rect">
            <a:avLst/>
          </a:prstGeom>
        </p:spPr>
      </p:pic>
      <p:sp>
        <p:nvSpPr>
          <p:cNvPr id="68611" name="标题 1"/>
          <p:cNvSpPr txBox="1">
            <a:spLocks/>
          </p:cNvSpPr>
          <p:nvPr/>
        </p:nvSpPr>
        <p:spPr bwMode="auto">
          <a:xfrm>
            <a:off x="5048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0070C0"/>
                </a:solidFill>
                <a:latin typeface="Calibri" charset="0"/>
                <a:ea typeface="宋体" charset="0"/>
                <a:cs typeface="宋体" charset="0"/>
              </a:rPr>
              <a:t>Performance of </a:t>
            </a:r>
            <a:r>
              <a:rPr lang="en-US" altLang="zh-CN" sz="4400" dirty="0" err="1">
                <a:solidFill>
                  <a:srgbClr val="0070C0"/>
                </a:solidFill>
                <a:latin typeface="Calibri" charset="0"/>
                <a:ea typeface="宋体" charset="0"/>
                <a:cs typeface="宋体" charset="0"/>
              </a:rPr>
              <a:t>pLink</a:t>
            </a:r>
            <a:r>
              <a:rPr lang="en-US" altLang="zh-CN" sz="4400" dirty="0">
                <a:solidFill>
                  <a:srgbClr val="0070C0"/>
                </a:solidFill>
                <a:latin typeface="Calibri" charset="0"/>
                <a:ea typeface="宋体" charset="0"/>
                <a:cs typeface="宋体" charset="0"/>
              </a:rPr>
              <a:t> </a:t>
            </a:r>
            <a:endParaRPr lang="zh-CN" altLang="en-US" sz="4400" b="0" dirty="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24580" name="矩形 7"/>
          <p:cNvSpPr>
            <a:spLocks noChangeArrowheads="1"/>
          </p:cNvSpPr>
          <p:nvPr/>
        </p:nvSpPr>
        <p:spPr bwMode="auto">
          <a:xfrm>
            <a:off x="3133372" y="4015494"/>
            <a:ext cx="579437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at 5% FDR, </a:t>
            </a:r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large dataset + large database </a:t>
            </a:r>
          </a:p>
          <a:p>
            <a:pPr>
              <a:buFont typeface="Arial" charset="0"/>
              <a:buChar char="•"/>
            </a:pPr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 sensitivity &gt;90%</a:t>
            </a:r>
          </a:p>
          <a:p>
            <a:pPr>
              <a:buFont typeface="Arial" charset="0"/>
              <a:buChar char="•"/>
            </a:pPr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accuracy &gt;95%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 specificity &gt;</a:t>
            </a:r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95%</a:t>
            </a:r>
          </a:p>
        </p:txBody>
      </p:sp>
    </p:spTree>
  </p:cSld>
  <p:clrMapOvr>
    <a:masterClrMapping/>
  </p:clrMapOvr>
  <p:transition advTm="22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4806"/>
          </a:xfrm>
        </p:spPr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Calibri" charset="0"/>
                <a:ea typeface="宋体" charset="0"/>
              </a:rPr>
              <a:t>CXMS </a:t>
            </a:r>
            <a:r>
              <a:rPr lang="en-US" b="1" dirty="0">
                <a:solidFill>
                  <a:srgbClr val="0070C0"/>
                </a:solidFill>
                <a:latin typeface="Calibri" charset="0"/>
                <a:ea typeface="宋体" charset="0"/>
              </a:rPr>
              <a:t> Analysis of GST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951178"/>
              </p:ext>
            </p:extLst>
          </p:nvPr>
        </p:nvGraphicFramePr>
        <p:xfrm>
          <a:off x="295661" y="1240910"/>
          <a:ext cx="8693116" cy="561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5778287" imgH="3733663" progId="Word.Document.12">
                  <p:embed/>
                </p:oleObj>
              </mc:Choice>
              <mc:Fallback>
                <p:oleObj name="Document" r:id="rId3" imgW="5778287" imgH="3733663" progId="Word.Documen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61" y="1240910"/>
                        <a:ext cx="8693116" cy="5617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4134556" y="1114778"/>
            <a:ext cx="620889" cy="84666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55445" y="1114778"/>
            <a:ext cx="620889" cy="84666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62223" y="1114778"/>
            <a:ext cx="620889" cy="84666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11918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zh-CN" sz="3600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CXMS Result Verified by Crystal </a:t>
            </a:r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Structure </a:t>
            </a:r>
            <a:endParaRPr lang="zh-CN" altLang="en-US" sz="3600" b="1" dirty="0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pic>
        <p:nvPicPr>
          <p:cNvPr id="6" name="Picture 5" descr="GST_crosslink-keqion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36852" r="33377" b="37037"/>
          <a:stretch/>
        </p:blipFill>
        <p:spPr>
          <a:xfrm>
            <a:off x="1626347" y="1181083"/>
            <a:ext cx="5404533" cy="5366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2890" y="6330833"/>
            <a:ext cx="6716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 smtClean="0">
                <a:latin typeface="Calibri" charset="0"/>
                <a:ea typeface="宋体" charset="0"/>
              </a:rPr>
              <a:t>5 out 6 crosslinks are structurally sound (yellow dashed lines)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90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539750" y="381000"/>
            <a:ext cx="8229600" cy="836613"/>
          </a:xfrm>
        </p:spPr>
        <p:txBody>
          <a:bodyPr/>
          <a:lstStyle/>
          <a:p>
            <a:pPr eaLnBrk="1" hangingPunct="1"/>
            <a:r>
              <a:rPr lang="en-US" altLang="zh-CN" b="1" dirty="0">
                <a:solidFill>
                  <a:srgbClr val="0070C0"/>
                </a:solidFill>
                <a:latin typeface="Calibri" charset="0"/>
                <a:ea typeface="宋体" charset="0"/>
              </a:rPr>
              <a:t>Advantages of CXMS</a:t>
            </a:r>
            <a:endParaRPr lang="zh-CN" altLang="en-US" b="1" dirty="0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25602" name="内容占位符 2"/>
          <p:cNvSpPr>
            <a:spLocks noGrp="1"/>
          </p:cNvSpPr>
          <p:nvPr>
            <p:ph idx="1"/>
          </p:nvPr>
        </p:nvSpPr>
        <p:spPr>
          <a:xfrm>
            <a:off x="395288" y="1425575"/>
            <a:ext cx="8229600" cy="12525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900" b="1">
                <a:latin typeface="Calibri" charset="0"/>
                <a:ea typeface="宋体" charset="0"/>
              </a:rPr>
              <a:t>Identify direct binding proteins</a:t>
            </a:r>
          </a:p>
          <a:p>
            <a:pPr eaLnBrk="1" hangingPunct="1">
              <a:lnSpc>
                <a:spcPct val="80000"/>
              </a:lnSpc>
            </a:pPr>
            <a:endParaRPr lang="zh-CN" altLang="en-US" sz="2000" b="1">
              <a:latin typeface="Calibri" charset="0"/>
              <a:ea typeface="宋体" charset="0"/>
            </a:endParaRPr>
          </a:p>
        </p:txBody>
      </p:sp>
      <p:grpSp>
        <p:nvGrpSpPr>
          <p:cNvPr id="25603" name="Group 36"/>
          <p:cNvGrpSpPr>
            <a:grpSpLocks/>
          </p:cNvGrpSpPr>
          <p:nvPr/>
        </p:nvGrpSpPr>
        <p:grpSpPr bwMode="auto">
          <a:xfrm>
            <a:off x="927100" y="3784600"/>
            <a:ext cx="2355850" cy="2044700"/>
            <a:chOff x="584" y="2384"/>
            <a:chExt cx="1484" cy="1288"/>
          </a:xfrm>
        </p:grpSpPr>
        <p:sp>
          <p:nvSpPr>
            <p:cNvPr id="25617" name="AutoShape 4"/>
            <p:cNvSpPr>
              <a:spLocks noChangeArrowheads="1"/>
            </p:cNvSpPr>
            <p:nvPr/>
          </p:nvSpPr>
          <p:spPr bwMode="auto">
            <a:xfrm rot="-5400000">
              <a:off x="912" y="2936"/>
              <a:ext cx="408" cy="1064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25618" name="Rectangle 5"/>
            <p:cNvSpPr>
              <a:spLocks noChangeArrowheads="1"/>
            </p:cNvSpPr>
            <p:nvPr/>
          </p:nvSpPr>
          <p:spPr bwMode="auto">
            <a:xfrm>
              <a:off x="826" y="3336"/>
              <a:ext cx="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beads</a:t>
              </a:r>
            </a:p>
          </p:txBody>
        </p:sp>
        <p:sp>
          <p:nvSpPr>
            <p:cNvPr id="25619" name="Rectangle 14"/>
            <p:cNvSpPr>
              <a:spLocks noChangeArrowheads="1"/>
            </p:cNvSpPr>
            <p:nvPr/>
          </p:nvSpPr>
          <p:spPr bwMode="auto">
            <a:xfrm>
              <a:off x="1240" y="2897"/>
              <a:ext cx="8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antibody</a:t>
              </a:r>
            </a:p>
          </p:txBody>
        </p:sp>
        <p:sp>
          <p:nvSpPr>
            <p:cNvPr id="25620" name="AutoShape 18"/>
            <p:cNvSpPr>
              <a:spLocks noChangeArrowheads="1"/>
            </p:cNvSpPr>
            <p:nvPr/>
          </p:nvSpPr>
          <p:spPr bwMode="auto">
            <a:xfrm>
              <a:off x="840" y="2384"/>
              <a:ext cx="520" cy="360"/>
            </a:xfrm>
            <a:prstGeom prst="hexagon">
              <a:avLst>
                <a:gd name="adj" fmla="val 36111"/>
                <a:gd name="vf" fmla="val 11547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25621" name="Rectangle 7"/>
            <p:cNvSpPr>
              <a:spLocks noChangeArrowheads="1"/>
            </p:cNvSpPr>
            <p:nvPr/>
          </p:nvSpPr>
          <p:spPr bwMode="auto">
            <a:xfrm>
              <a:off x="1021" y="2782"/>
              <a:ext cx="157" cy="47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25622" name="Rectangle 9"/>
            <p:cNvSpPr>
              <a:spLocks noChangeArrowheads="1"/>
            </p:cNvSpPr>
            <p:nvPr/>
          </p:nvSpPr>
          <p:spPr bwMode="auto">
            <a:xfrm rot="-2923433">
              <a:off x="815" y="2617"/>
              <a:ext cx="126" cy="27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25623" name="Rectangle 21"/>
            <p:cNvSpPr>
              <a:spLocks noChangeArrowheads="1"/>
            </p:cNvSpPr>
            <p:nvPr/>
          </p:nvSpPr>
          <p:spPr bwMode="auto">
            <a:xfrm rot="2923433" flipH="1">
              <a:off x="1263" y="2617"/>
              <a:ext cx="126" cy="27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25624" name="Rectangle 22"/>
            <p:cNvSpPr>
              <a:spLocks noChangeArrowheads="1"/>
            </p:cNvSpPr>
            <p:nvPr/>
          </p:nvSpPr>
          <p:spPr bwMode="auto">
            <a:xfrm>
              <a:off x="904" y="2425"/>
              <a:ext cx="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bait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397000" y="2765425"/>
            <a:ext cx="7148513" cy="1182688"/>
            <a:chOff x="880" y="1742"/>
            <a:chExt cx="4503" cy="745"/>
          </a:xfrm>
        </p:grpSpPr>
        <p:grpSp>
          <p:nvGrpSpPr>
            <p:cNvPr id="25609" name="Group 37"/>
            <p:cNvGrpSpPr>
              <a:grpSpLocks/>
            </p:cNvGrpSpPr>
            <p:nvPr/>
          </p:nvGrpSpPr>
          <p:grpSpPr bwMode="auto">
            <a:xfrm>
              <a:off x="880" y="1742"/>
              <a:ext cx="1152" cy="650"/>
              <a:chOff x="880" y="1742"/>
              <a:chExt cx="1152" cy="650"/>
            </a:xfrm>
          </p:grpSpPr>
          <p:sp>
            <p:nvSpPr>
              <p:cNvPr id="15372" name="Oval 12"/>
              <p:cNvSpPr>
                <a:spLocks noChangeArrowheads="1"/>
              </p:cNvSpPr>
              <p:nvPr/>
            </p:nvSpPr>
            <p:spPr bwMode="auto">
              <a:xfrm>
                <a:off x="880" y="1992"/>
                <a:ext cx="456" cy="400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800"/>
              </a:p>
            </p:txBody>
          </p:sp>
          <p:sp>
            <p:nvSpPr>
              <p:cNvPr id="15377" name="AutoShape 17"/>
              <p:cNvSpPr>
                <a:spLocks noChangeArrowheads="1"/>
              </p:cNvSpPr>
              <p:nvPr/>
            </p:nvSpPr>
            <p:spPr bwMode="auto">
              <a:xfrm rot="-6355882">
                <a:off x="1318" y="1685"/>
                <a:ext cx="452" cy="566"/>
              </a:xfrm>
              <a:custGeom>
                <a:avLst/>
                <a:gdLst>
                  <a:gd name="G0" fmla="+- 3154 0 0"/>
                  <a:gd name="G1" fmla="+- -11761956 0 0"/>
                  <a:gd name="G2" fmla="+- 0 0 -11761956"/>
                  <a:gd name="T0" fmla="*/ 0 256 1"/>
                  <a:gd name="T1" fmla="*/ 180 256 1"/>
                  <a:gd name="G3" fmla="+- -11761956 T0 T1"/>
                  <a:gd name="T2" fmla="*/ 0 256 1"/>
                  <a:gd name="T3" fmla="*/ 90 256 1"/>
                  <a:gd name="G4" fmla="+- -11761956 T2 T3"/>
                  <a:gd name="G5" fmla="*/ G4 2 1"/>
                  <a:gd name="T4" fmla="*/ 90 256 1"/>
                  <a:gd name="T5" fmla="*/ 0 256 1"/>
                  <a:gd name="G6" fmla="+- -11761956 T4 T5"/>
                  <a:gd name="G7" fmla="*/ G6 2 1"/>
                  <a:gd name="G8" fmla="abs -11761956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154"/>
                  <a:gd name="G18" fmla="*/ 3154 1 2"/>
                  <a:gd name="G19" fmla="+- G18 5400 0"/>
                  <a:gd name="G20" fmla="cos G19 -11761956"/>
                  <a:gd name="G21" fmla="sin G19 -11761956"/>
                  <a:gd name="G22" fmla="+- G20 10800 0"/>
                  <a:gd name="G23" fmla="+- G21 10800 0"/>
                  <a:gd name="G24" fmla="+- 10800 0 G20"/>
                  <a:gd name="G25" fmla="+- 3154 10800 0"/>
                  <a:gd name="G26" fmla="?: G9 G17 G25"/>
                  <a:gd name="G27" fmla="?: G9 0 21600"/>
                  <a:gd name="G28" fmla="cos 10800 -11761956"/>
                  <a:gd name="G29" fmla="sin 10800 -11761956"/>
                  <a:gd name="G30" fmla="sin 3154 -11761956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761956 G34 0"/>
                  <a:gd name="G36" fmla="?: G6 G35 G31"/>
                  <a:gd name="G37" fmla="+- 21600 0 G36"/>
                  <a:gd name="G38" fmla="?: G4 0 G33"/>
                  <a:gd name="G39" fmla="?: -11761956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823 w 21600"/>
                  <a:gd name="T15" fmla="*/ 10735 h 21600"/>
                  <a:gd name="T16" fmla="*/ 10800 w 21600"/>
                  <a:gd name="T17" fmla="*/ 7646 h 21600"/>
                  <a:gd name="T18" fmla="*/ 17777 w 21600"/>
                  <a:gd name="T19" fmla="*/ 1073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646" y="10771"/>
                    </a:moveTo>
                    <a:cubicBezTo>
                      <a:pt x="7662" y="9040"/>
                      <a:pt x="9069" y="7645"/>
                      <a:pt x="10800" y="7646"/>
                    </a:cubicBezTo>
                    <a:cubicBezTo>
                      <a:pt x="12530" y="7646"/>
                      <a:pt x="13937" y="9040"/>
                      <a:pt x="13953" y="10771"/>
                    </a:cubicBezTo>
                    <a:lnTo>
                      <a:pt x="21599" y="10700"/>
                    </a:lnTo>
                    <a:cubicBezTo>
                      <a:pt x="21545" y="4775"/>
                      <a:pt x="16725" y="-1"/>
                      <a:pt x="10799" y="0"/>
                    </a:cubicBezTo>
                    <a:cubicBezTo>
                      <a:pt x="4874" y="0"/>
                      <a:pt x="54" y="4775"/>
                      <a:pt x="0" y="107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3529"/>
                      <a:invGamma/>
                    </a:schemeClr>
                  </a:gs>
                  <a:gs pos="100000">
                    <a:schemeClr val="hlink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800"/>
              </a:p>
            </p:txBody>
          </p:sp>
          <p:sp>
            <p:nvSpPr>
              <p:cNvPr id="25613" name="Rectangle 27"/>
              <p:cNvSpPr>
                <a:spLocks noChangeArrowheads="1"/>
              </p:cNvSpPr>
              <p:nvPr/>
            </p:nvSpPr>
            <p:spPr bwMode="auto">
              <a:xfrm>
                <a:off x="952" y="2049"/>
                <a:ext cx="3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charset="0"/>
                    <a:ea typeface="宋体" charset="0"/>
                    <a:cs typeface="宋体" charset="0"/>
                  </a:rPr>
                  <a:t>P1</a:t>
                </a:r>
              </a:p>
            </p:txBody>
          </p:sp>
          <p:sp>
            <p:nvSpPr>
              <p:cNvPr id="25614" name="Rectangle 28"/>
              <p:cNvSpPr>
                <a:spLocks noChangeArrowheads="1"/>
              </p:cNvSpPr>
              <p:nvPr/>
            </p:nvSpPr>
            <p:spPr bwMode="auto">
              <a:xfrm>
                <a:off x="1256" y="1889"/>
                <a:ext cx="3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charset="0"/>
                    <a:ea typeface="宋体" charset="0"/>
                    <a:cs typeface="宋体" charset="0"/>
                  </a:rPr>
                  <a:t>P2</a:t>
                </a:r>
              </a:p>
            </p:txBody>
          </p:sp>
          <p:sp>
            <p:nvSpPr>
              <p:cNvPr id="25615" name="Oval 33"/>
              <p:cNvSpPr>
                <a:spLocks noChangeArrowheads="1"/>
              </p:cNvSpPr>
              <p:nvPr/>
            </p:nvSpPr>
            <p:spPr bwMode="auto">
              <a:xfrm>
                <a:off x="1560" y="1936"/>
                <a:ext cx="472" cy="29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8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25616" name="Rectangle 30"/>
              <p:cNvSpPr>
                <a:spLocks noChangeArrowheads="1"/>
              </p:cNvSpPr>
              <p:nvPr/>
            </p:nvSpPr>
            <p:spPr bwMode="auto">
              <a:xfrm>
                <a:off x="1632" y="1937"/>
                <a:ext cx="3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charset="0"/>
                    <a:ea typeface="宋体" charset="0"/>
                    <a:cs typeface="宋体" charset="0"/>
                  </a:rPr>
                  <a:t>P3</a:t>
                </a:r>
              </a:p>
            </p:txBody>
          </p:sp>
        </p:grpSp>
        <p:sp>
          <p:nvSpPr>
            <p:cNvPr id="25610" name="Rectangle 38"/>
            <p:cNvSpPr>
              <a:spLocks noChangeArrowheads="1"/>
            </p:cNvSpPr>
            <p:nvPr/>
          </p:nvSpPr>
          <p:spPr bwMode="auto">
            <a:xfrm>
              <a:off x="2248" y="1969"/>
              <a:ext cx="313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latin typeface="Calibri" charset="0"/>
                  <a:ea typeface="宋体" charset="0"/>
                  <a:cs typeface="宋体" charset="0"/>
                </a:rPr>
                <a:t>P1, P2, P3 can co-IP with the bait by either direct or indirect interaction</a:t>
              </a:r>
            </a:p>
          </p:txBody>
        </p:sp>
      </p:grpSp>
      <p:sp>
        <p:nvSpPr>
          <p:cNvPr id="4103" name="Rectangle 34"/>
          <p:cNvSpPr>
            <a:spLocks noChangeArrowheads="1"/>
          </p:cNvSpPr>
          <p:nvPr/>
        </p:nvSpPr>
        <p:spPr bwMode="auto">
          <a:xfrm>
            <a:off x="3568700" y="4205288"/>
            <a:ext cx="481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Crosslinking of P1 and the bait, </a:t>
            </a:r>
            <a:br>
              <a:rPr lang="en-US" altLang="zh-CN" dirty="0">
                <a:latin typeface="Calibri" charset="0"/>
                <a:ea typeface="宋体" charset="0"/>
                <a:cs typeface="宋体" charset="0"/>
              </a:rPr>
            </a:b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if detected, </a:t>
            </a:r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suggests 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direct binding</a:t>
            </a:r>
          </a:p>
        </p:txBody>
      </p:sp>
      <p:grpSp>
        <p:nvGrpSpPr>
          <p:cNvPr id="4104" name="Group 45"/>
          <p:cNvGrpSpPr>
            <a:grpSpLocks/>
          </p:cNvGrpSpPr>
          <p:nvPr/>
        </p:nvGrpSpPr>
        <p:grpSpPr bwMode="auto">
          <a:xfrm>
            <a:off x="1408113" y="3581400"/>
            <a:ext cx="620712" cy="306388"/>
            <a:chOff x="887" y="2256"/>
            <a:chExt cx="391" cy="193"/>
          </a:xfrm>
        </p:grpSpPr>
        <p:cxnSp>
          <p:nvCxnSpPr>
            <p:cNvPr id="25607" name="AutoShape 41"/>
            <p:cNvCxnSpPr>
              <a:cxnSpLocks noChangeShapeType="1"/>
            </p:cNvCxnSpPr>
            <p:nvPr/>
          </p:nvCxnSpPr>
          <p:spPr bwMode="auto">
            <a:xfrm>
              <a:off x="887" y="2264"/>
              <a:ext cx="24" cy="16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8" name="AutoShape 42"/>
            <p:cNvCxnSpPr>
              <a:cxnSpLocks noChangeShapeType="1"/>
            </p:cNvCxnSpPr>
            <p:nvPr/>
          </p:nvCxnSpPr>
          <p:spPr bwMode="auto">
            <a:xfrm flipH="1">
              <a:off x="1262" y="2256"/>
              <a:ext cx="16" cy="19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</p:cSld>
  <p:clrMapOvr>
    <a:masterClrMapping/>
  </p:clrMapOvr>
  <p:transition advTm="30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Calibri" charset="0"/>
                <a:ea typeface="宋体" charset="0"/>
              </a:rPr>
              <a:t>CXMS Helped </a:t>
            </a:r>
            <a:r>
              <a:rPr lang="en-US" altLang="zh-CN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Confirm the </a:t>
            </a:r>
            <a:r>
              <a:rPr lang="en-US" altLang="zh-CN" b="1" dirty="0">
                <a:solidFill>
                  <a:srgbClr val="0070C0"/>
                </a:solidFill>
                <a:latin typeface="Calibri" charset="0"/>
                <a:ea typeface="宋体" charset="0"/>
              </a:rPr>
              <a:t>Structure of the CNGP Complex</a:t>
            </a:r>
            <a:endParaRPr lang="en-US" dirty="0">
              <a:latin typeface="Calibri" charset="0"/>
              <a:ea typeface="宋体" charset="0"/>
            </a:endParaRPr>
          </a:p>
        </p:txBody>
      </p:sp>
      <p:pic>
        <p:nvPicPr>
          <p:cNvPr id="15462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16" r="-46916"/>
          <a:stretch>
            <a:fillRect/>
          </a:stretch>
        </p:blipFill>
        <p:spPr>
          <a:xfrm>
            <a:off x="211138" y="1600200"/>
            <a:ext cx="8821737" cy="4851400"/>
          </a:xfrm>
        </p:spPr>
      </p:pic>
      <p:sp>
        <p:nvSpPr>
          <p:cNvPr id="2" name="Oval 1"/>
          <p:cNvSpPr/>
          <p:nvPr/>
        </p:nvSpPr>
        <p:spPr>
          <a:xfrm>
            <a:off x="2692400" y="1540936"/>
            <a:ext cx="1761066" cy="2048931"/>
          </a:xfrm>
          <a:prstGeom prst="ellipse">
            <a:avLst/>
          </a:prstGeom>
          <a:gradFill flip="none" rotWithShape="1">
            <a:gsLst>
              <a:gs pos="3000">
                <a:schemeClr val="tx2">
                  <a:lumMod val="40000"/>
                  <a:lumOff val="60000"/>
                  <a:alpha val="0"/>
                </a:schemeClr>
              </a:gs>
              <a:gs pos="100000">
                <a:srgbClr val="FFFFFF">
                  <a:alpha val="2000"/>
                </a:srgbClr>
              </a:gs>
              <a:gs pos="8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2890" y="6330833"/>
            <a:ext cx="6716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 smtClean="0">
                <a:latin typeface="Calibri" charset="0"/>
                <a:ea typeface="宋体" charset="0"/>
              </a:rPr>
              <a:t>10 out 12 crosslinks consistent with the structure (yellow lines)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CXMS 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on a Large Protein Complex of Unknown Structure</a:t>
            </a:r>
            <a:endParaRPr lang="zh-CN" altLang="en-US" sz="3600" dirty="0">
              <a:latin typeface="Calibri" charset="0"/>
              <a:ea typeface="宋体" charset="0"/>
            </a:endParaRPr>
          </a:p>
        </p:txBody>
      </p:sp>
      <p:sp>
        <p:nvSpPr>
          <p:cNvPr id="72706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35926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3000" dirty="0">
                <a:latin typeface="Calibri" charset="0"/>
                <a:ea typeface="宋体" charset="0"/>
              </a:rPr>
              <a:t>UTP-B is a 550 </a:t>
            </a:r>
            <a:r>
              <a:rPr lang="en-US" altLang="zh-CN" sz="3000" dirty="0" err="1">
                <a:latin typeface="Calibri" charset="0"/>
                <a:ea typeface="宋体" charset="0"/>
              </a:rPr>
              <a:t>kDa</a:t>
            </a:r>
            <a:r>
              <a:rPr lang="en-US" altLang="zh-CN" sz="3000" dirty="0">
                <a:latin typeface="Calibri" charset="0"/>
                <a:ea typeface="宋体" charset="0"/>
              </a:rPr>
              <a:t>, six-subunit complex involved in ribosome biogenesis, but its structure is </a:t>
            </a:r>
            <a:r>
              <a:rPr lang="en-US" altLang="zh-CN" sz="3000" dirty="0" smtClean="0">
                <a:latin typeface="Calibri" charset="0"/>
                <a:ea typeface="宋体" charset="0"/>
              </a:rPr>
              <a:t>unknown.</a:t>
            </a:r>
            <a:endParaRPr lang="en-US" altLang="zh-CN" sz="3000" dirty="0">
              <a:latin typeface="Calibri" charset="0"/>
              <a:ea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000" dirty="0" smtClean="0">
                <a:latin typeface="Calibri" charset="0"/>
                <a:ea typeface="宋体" charset="0"/>
              </a:rPr>
              <a:t>71 </a:t>
            </a:r>
            <a:r>
              <a:rPr lang="en-US" altLang="zh-CN" sz="3000" dirty="0">
                <a:latin typeface="Calibri" charset="0"/>
                <a:ea typeface="宋体" charset="0"/>
              </a:rPr>
              <a:t>different </a:t>
            </a:r>
            <a:r>
              <a:rPr lang="en-US" altLang="zh-CN" sz="3000" dirty="0" err="1">
                <a:latin typeface="Calibri" charset="0"/>
                <a:ea typeface="宋体" charset="0"/>
              </a:rPr>
              <a:t>crosslinked</a:t>
            </a:r>
            <a:r>
              <a:rPr lang="en-US" altLang="zh-CN" sz="3000" dirty="0">
                <a:latin typeface="Calibri" charset="0"/>
                <a:ea typeface="宋体" charset="0"/>
              </a:rPr>
              <a:t> </a:t>
            </a:r>
            <a:r>
              <a:rPr lang="en-US" altLang="zh-CN" sz="3000" dirty="0" smtClean="0">
                <a:latin typeface="Calibri" charset="0"/>
                <a:ea typeface="宋体" charset="0"/>
              </a:rPr>
              <a:t>peptide pairs (1337 spectral copies) identified </a:t>
            </a:r>
            <a:r>
              <a:rPr lang="en-US" altLang="zh-CN" sz="3000" dirty="0">
                <a:latin typeface="Calibri" charset="0"/>
                <a:ea typeface="宋体" charset="0"/>
              </a:rPr>
              <a:t>from the purified UTP-B complex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000" dirty="0" smtClean="0">
                <a:latin typeface="Calibri" charset="0"/>
                <a:ea typeface="宋体" charset="0"/>
              </a:rPr>
              <a:t>21 between </a:t>
            </a:r>
            <a:r>
              <a:rPr lang="en-US" altLang="zh-CN" sz="3000" dirty="0">
                <a:latin typeface="Calibri" charset="0"/>
                <a:ea typeface="宋体" charset="0"/>
              </a:rPr>
              <a:t>subunits</a:t>
            </a:r>
            <a:endParaRPr lang="zh-CN" altLang="en-US" sz="3000" dirty="0">
              <a:latin typeface="Calibri" charset="0"/>
              <a:ea typeface="宋体" charset="0"/>
            </a:endParaRPr>
          </a:p>
        </p:txBody>
      </p:sp>
    </p:spTree>
  </p:cSld>
  <p:clrMapOvr>
    <a:masterClrMapping/>
  </p:clrMapOvr>
  <p:transition advTm="53227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CXMS Revealed Subunit Interactions within the UTP-B Complex</a:t>
            </a:r>
            <a:endParaRPr lang="zh-CN" altLang="en-US" sz="3600" dirty="0">
              <a:latin typeface="Calibri" charset="0"/>
              <a:ea typeface="宋体" charset="0"/>
            </a:endParaRPr>
          </a:p>
        </p:txBody>
      </p:sp>
      <p:pic>
        <p:nvPicPr>
          <p:cNvPr id="6" name="Picture 5" descr="UTPB_v2-keqion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2" t="23518" r="15883" b="49445"/>
          <a:stretch/>
        </p:blipFill>
        <p:spPr>
          <a:xfrm>
            <a:off x="1028045" y="1349556"/>
            <a:ext cx="7017606" cy="55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06688"/>
      </p:ext>
    </p:extLst>
  </p:cSld>
  <p:clrMapOvr>
    <a:masterClrMapping/>
  </p:clrMapOvr>
  <p:transition advTm="53227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标题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IP with CXMS </a:t>
            </a:r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Identified Direct Binding Proteins of FIB-1</a:t>
            </a:r>
            <a:endParaRPr lang="zh-CN" altLang="en-US" sz="3600" dirty="0">
              <a:latin typeface="Calibri" charset="0"/>
              <a:ea typeface="宋体" charset="0"/>
            </a:endParaRPr>
          </a:p>
        </p:txBody>
      </p:sp>
      <p:pic>
        <p:nvPicPr>
          <p:cNvPr id="74754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191" y="1350434"/>
            <a:ext cx="5739256" cy="175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箭头连接符 22"/>
          <p:cNvCxnSpPr/>
          <p:nvPr/>
        </p:nvCxnSpPr>
        <p:spPr>
          <a:xfrm rot="5400000">
            <a:off x="7333739" y="2203450"/>
            <a:ext cx="379412" cy="15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35201" y="1585770"/>
            <a:ext cx="2459037" cy="3667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zh-CN" sz="1800" dirty="0" smtClean="0"/>
              <a:t>GFP IP + Crosslink</a:t>
            </a:r>
            <a:endParaRPr lang="zh-CN" altLang="en-US" sz="1800" dirty="0" smtClean="0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5895463" y="1814994"/>
            <a:ext cx="42862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98688" y="2443787"/>
            <a:ext cx="2457450" cy="3667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zh-CN" sz="1800" dirty="0" smtClean="0"/>
              <a:t>Trypsin Digestion</a:t>
            </a:r>
            <a:endParaRPr lang="zh-CN" altLang="en-US" sz="1800" dirty="0" smtClean="0"/>
          </a:p>
        </p:txBody>
      </p:sp>
      <p:cxnSp>
        <p:nvCxnSpPr>
          <p:cNvPr id="33" name="直接箭头连接符 32"/>
          <p:cNvCxnSpPr/>
          <p:nvPr/>
        </p:nvCxnSpPr>
        <p:spPr>
          <a:xfrm rot="5400000">
            <a:off x="7342470" y="3045762"/>
            <a:ext cx="381000" cy="15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19326" y="3257693"/>
            <a:ext cx="2459037" cy="3667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zh-CN" sz="1800" dirty="0" smtClean="0"/>
              <a:t>Mass Spec</a:t>
            </a:r>
            <a:endParaRPr lang="zh-CN" altLang="en-US" sz="1800" dirty="0" smtClean="0"/>
          </a:p>
        </p:txBody>
      </p:sp>
      <p:pic>
        <p:nvPicPr>
          <p:cNvPr id="7476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18"/>
          <a:stretch/>
        </p:blipFill>
        <p:spPr bwMode="auto">
          <a:xfrm>
            <a:off x="681182" y="3991088"/>
            <a:ext cx="2865437" cy="28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076700" y="4051300"/>
            <a:ext cx="4457700" cy="2446754"/>
            <a:chOff x="2044700" y="2514600"/>
            <a:chExt cx="4457700" cy="2446754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225800" y="4020552"/>
              <a:ext cx="127000" cy="0"/>
            </a:xfrm>
            <a:prstGeom prst="line">
              <a:avLst/>
            </a:prstGeom>
            <a:ln w="508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733800" y="3747502"/>
              <a:ext cx="127000" cy="0"/>
            </a:xfrm>
            <a:prstGeom prst="line">
              <a:avLst/>
            </a:prstGeom>
            <a:ln w="508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3048000" y="4284077"/>
              <a:ext cx="304800" cy="0"/>
            </a:xfrm>
            <a:prstGeom prst="line">
              <a:avLst/>
            </a:prstGeom>
            <a:ln w="508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08400" y="3496677"/>
              <a:ext cx="304800" cy="0"/>
            </a:xfrm>
            <a:prstGeom prst="line">
              <a:avLst/>
            </a:prstGeom>
            <a:ln w="508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ctagon 19"/>
            <p:cNvSpPr/>
            <p:nvPr/>
          </p:nvSpPr>
          <p:spPr>
            <a:xfrm>
              <a:off x="4013200" y="3337927"/>
              <a:ext cx="533400" cy="317500"/>
            </a:xfrm>
            <a:prstGeom prst="octagon">
              <a:avLst/>
            </a:prstGeom>
            <a:gradFill flip="none" rotWithShape="1">
              <a:gsLst>
                <a:gs pos="58000">
                  <a:schemeClr val="accent6">
                    <a:lumMod val="60000"/>
                    <a:lumOff val="40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87800" y="3327400"/>
              <a:ext cx="606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NTD</a:t>
              </a:r>
              <a:endParaRPr lang="en-US" sz="1600" dirty="0"/>
            </a:p>
          </p:txBody>
        </p:sp>
        <p:sp>
          <p:nvSpPr>
            <p:cNvPr id="25" name="Hexagon 24"/>
            <p:cNvSpPr/>
            <p:nvPr/>
          </p:nvSpPr>
          <p:spPr>
            <a:xfrm>
              <a:off x="3784600" y="3733800"/>
              <a:ext cx="1244600" cy="302627"/>
            </a:xfrm>
            <a:prstGeom prst="hexagon">
              <a:avLst/>
            </a:prstGeom>
            <a:gradFill flip="none" rotWithShape="1">
              <a:gsLst>
                <a:gs pos="58000">
                  <a:schemeClr val="accent6">
                    <a:lumMod val="60000"/>
                    <a:lumOff val="40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02100" y="3708400"/>
              <a:ext cx="606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</a:t>
              </a:r>
              <a:r>
                <a:rPr lang="en-US" sz="1600" dirty="0" smtClean="0"/>
                <a:t>TD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3500" y="3695700"/>
              <a:ext cx="1154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c</a:t>
              </a:r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e_Nop56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" name="Octagon 27"/>
            <p:cNvSpPr/>
            <p:nvPr/>
          </p:nvSpPr>
          <p:spPr>
            <a:xfrm flipH="1" flipV="1">
              <a:off x="2514600" y="4112627"/>
              <a:ext cx="533400" cy="317500"/>
            </a:xfrm>
            <a:prstGeom prst="octagon">
              <a:avLst/>
            </a:prstGeom>
            <a:gradFill flip="none" rotWithShape="1">
              <a:gsLst>
                <a:gs pos="70000">
                  <a:schemeClr val="accent5">
                    <a:lumMod val="60000"/>
                    <a:lumOff val="40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2492444" y="4102100"/>
              <a:ext cx="606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NTD</a:t>
              </a:r>
              <a:endParaRPr lang="en-US" sz="1600" dirty="0"/>
            </a:p>
          </p:txBody>
        </p:sp>
        <p:sp>
          <p:nvSpPr>
            <p:cNvPr id="35" name="Rounded Rectangle 34"/>
            <p:cNvSpPr/>
            <p:nvPr/>
          </p:nvSpPr>
          <p:spPr>
            <a:xfrm flipH="1" flipV="1">
              <a:off x="3327400" y="4011027"/>
              <a:ext cx="393700" cy="292100"/>
            </a:xfrm>
            <a:prstGeom prst="roundRect">
              <a:avLst/>
            </a:prstGeom>
            <a:gradFill flip="none" rotWithShape="1">
              <a:gsLst>
                <a:gs pos="70000">
                  <a:schemeClr val="accent5">
                    <a:lumMod val="60000"/>
                    <a:lumOff val="40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/>
            <p:cNvSpPr/>
            <p:nvPr/>
          </p:nvSpPr>
          <p:spPr>
            <a:xfrm flipH="1" flipV="1">
              <a:off x="2044700" y="3731627"/>
              <a:ext cx="1244600" cy="302627"/>
            </a:xfrm>
            <a:prstGeom prst="hexagon">
              <a:avLst/>
            </a:prstGeom>
            <a:gradFill flip="none" rotWithShape="1">
              <a:gsLst>
                <a:gs pos="70000">
                  <a:schemeClr val="accent5">
                    <a:lumMod val="60000"/>
                    <a:lumOff val="40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2365444" y="3695700"/>
              <a:ext cx="606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</a:t>
              </a:r>
              <a:r>
                <a:rPr lang="en-US" sz="1600" dirty="0" smtClean="0"/>
                <a:t>TD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 flipH="1">
              <a:off x="3278179" y="3987800"/>
              <a:ext cx="4810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CD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97100" y="4622800"/>
              <a:ext cx="115408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</a:rPr>
                <a:t>ce_Nop58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79800" y="2514600"/>
              <a:ext cx="69762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FF"/>
                  </a:solidFill>
                </a:rPr>
                <a:t>FIB-1</a:t>
              </a:r>
              <a:endParaRPr lang="en-US" sz="1600" dirty="0">
                <a:solidFill>
                  <a:srgbClr val="FF00FF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575300" y="2603500"/>
              <a:ext cx="927100" cy="939800"/>
              <a:chOff x="4724400" y="3403600"/>
              <a:chExt cx="927100" cy="939800"/>
            </a:xfrm>
            <a:gradFill flip="none" rotWithShape="1">
              <a:gsLst>
                <a:gs pos="50000">
                  <a:schemeClr val="bg1">
                    <a:lumMod val="6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59" name="Oval 58"/>
              <p:cNvSpPr/>
              <p:nvPr/>
            </p:nvSpPr>
            <p:spPr>
              <a:xfrm>
                <a:off x="4724400" y="3403600"/>
                <a:ext cx="927100" cy="939800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762500" y="3683000"/>
                <a:ext cx="851803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beads</a:t>
                </a:r>
                <a:endParaRPr lang="en-US" sz="1800" dirty="0"/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2984500" y="2971800"/>
              <a:ext cx="1587500" cy="274320"/>
            </a:xfrm>
            <a:prstGeom prst="roundRect">
              <a:avLst/>
            </a:prstGeom>
            <a:gradFill flip="none" rotWithShape="1">
              <a:gsLst>
                <a:gs pos="0">
                  <a:srgbClr val="FF66FF">
                    <a:alpha val="50000"/>
                  </a:srgbClr>
                </a:gs>
                <a:gs pos="26000">
                  <a:schemeClr val="bg1">
                    <a:alpha val="7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 Same Side Corner Rectangle 43"/>
            <p:cNvSpPr/>
            <p:nvPr/>
          </p:nvSpPr>
          <p:spPr>
            <a:xfrm rot="5400000">
              <a:off x="3917950" y="2597150"/>
              <a:ext cx="266700" cy="1016000"/>
            </a:xfrm>
            <a:prstGeom prst="round2SameRect">
              <a:avLst/>
            </a:prstGeom>
            <a:gradFill flip="none" rotWithShape="1">
              <a:gsLst>
                <a:gs pos="40000">
                  <a:srgbClr val="FF66FF">
                    <a:alpha val="70000"/>
                  </a:srgbClr>
                </a:gs>
                <a:gs pos="100000">
                  <a:srgbClr val="FFFFFF"/>
                </a:gs>
              </a:gsLst>
              <a:lin ang="5400000" scaled="0"/>
              <a:tileRect/>
            </a:gradFill>
            <a:ln>
              <a:solidFill>
                <a:srgbClr val="66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3" idx="3"/>
            </p:cNvCxnSpPr>
            <p:nvPr/>
          </p:nvCxnSpPr>
          <p:spPr>
            <a:xfrm flipV="1">
              <a:off x="4572000" y="3098800"/>
              <a:ext cx="127000" cy="0"/>
            </a:xfrm>
            <a:prstGeom prst="line">
              <a:avLst/>
            </a:prstGeom>
            <a:ln w="508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699000" y="2971800"/>
              <a:ext cx="508000" cy="254000"/>
            </a:xfrm>
            <a:prstGeom prst="ellipse">
              <a:avLst/>
            </a:prstGeom>
            <a:solidFill>
              <a:srgbClr val="66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48200" y="2921000"/>
              <a:ext cx="6027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GFP</a:t>
              </a:r>
              <a:endParaRPr lang="en-US" sz="1600" dirty="0"/>
            </a:p>
          </p:txBody>
        </p:sp>
        <p:sp>
          <p:nvSpPr>
            <p:cNvPr id="48" name="Block Arc 47"/>
            <p:cNvSpPr/>
            <p:nvPr/>
          </p:nvSpPr>
          <p:spPr>
            <a:xfrm rot="5103205">
              <a:off x="4913942" y="2889277"/>
              <a:ext cx="406766" cy="407637"/>
            </a:xfrm>
            <a:prstGeom prst="blockArc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334000" y="3086100"/>
              <a:ext cx="241300" cy="0"/>
            </a:xfrm>
            <a:prstGeom prst="line">
              <a:avLst/>
            </a:prstGeom>
            <a:ln w="508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657600" y="2921000"/>
              <a:ext cx="808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MTase</a:t>
              </a:r>
              <a:endParaRPr lang="en-US" sz="16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3429000" y="3797300"/>
              <a:ext cx="190500" cy="1778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diamond" w="sm" len="sm"/>
              <a:tailEnd type="diamond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3467100" y="2997200"/>
              <a:ext cx="1778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diamond" w="sm" len="sm"/>
              <a:tailEnd type="diamond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3797300" y="3276600"/>
              <a:ext cx="190500" cy="1778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diamond" w="sm" len="sm"/>
              <a:tailEnd type="diamond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038600" y="4140200"/>
              <a:ext cx="508000" cy="381000"/>
            </a:xfrm>
            <a:prstGeom prst="ellipse">
              <a:avLst/>
            </a:prstGeom>
            <a:gradFill flip="none" rotWithShape="1">
              <a:gsLst>
                <a:gs pos="79000">
                  <a:srgbClr val="6666FF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21100" y="4622800"/>
              <a:ext cx="114276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666FF"/>
                  </a:solidFill>
                </a:rPr>
                <a:t>ce_Snu13</a:t>
              </a:r>
              <a:endParaRPr lang="en-US" sz="1600" dirty="0">
                <a:solidFill>
                  <a:srgbClr val="6666FF"/>
                </a:solidFill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4305300" y="4292600"/>
              <a:ext cx="190500" cy="1778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diamond" w="sm" len="sm"/>
              <a:tailEnd type="diamond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ounded Rectangle 56"/>
            <p:cNvSpPr/>
            <p:nvPr/>
          </p:nvSpPr>
          <p:spPr>
            <a:xfrm>
              <a:off x="3340100" y="3477627"/>
              <a:ext cx="393700" cy="292100"/>
            </a:xfrm>
            <a:prstGeom prst="roundRect">
              <a:avLst/>
            </a:prstGeom>
            <a:gradFill flip="none" rotWithShape="1">
              <a:gsLst>
                <a:gs pos="58000">
                  <a:schemeClr val="accent6">
                    <a:lumMod val="60000"/>
                    <a:lumOff val="40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02000" y="3454400"/>
              <a:ext cx="4810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CD</a:t>
              </a:r>
              <a:endParaRPr lang="en-US" sz="1600" dirty="0"/>
            </a:p>
          </p:txBody>
        </p:sp>
      </p:grpSp>
      <p:cxnSp>
        <p:nvCxnSpPr>
          <p:cNvPr id="61" name="直接箭头连接符 32"/>
          <p:cNvCxnSpPr/>
          <p:nvPr/>
        </p:nvCxnSpPr>
        <p:spPr>
          <a:xfrm rot="5400000">
            <a:off x="7342470" y="3925095"/>
            <a:ext cx="381000" cy="15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191" y="2660562"/>
            <a:ext cx="5739256" cy="124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30875"/>
      </p:ext>
    </p:extLst>
  </p:cSld>
  <p:clrMapOvr>
    <a:masterClrMapping/>
  </p:clrMapOvr>
  <p:transition advTm="36582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标题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CXMS Results Fit Nicely with a Structural Model of the </a:t>
            </a:r>
            <a:r>
              <a:rPr lang="en-US" altLang="zh-CN" sz="3600" b="1" i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C. </a:t>
            </a:r>
            <a:r>
              <a:rPr lang="en-US" altLang="zh-CN" sz="3600" b="1" i="1" dirty="0" err="1" smtClean="0">
                <a:solidFill>
                  <a:srgbClr val="0070C0"/>
                </a:solidFill>
                <a:latin typeface="Calibri" charset="0"/>
                <a:ea typeface="宋体" charset="0"/>
              </a:rPr>
              <a:t>elegans</a:t>
            </a:r>
            <a:r>
              <a:rPr lang="en-US" altLang="zh-CN" sz="3600" b="1" i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FIB</a:t>
            </a:r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-</a:t>
            </a:r>
            <a:r>
              <a:rPr lang="en-US" altLang="zh-CN" sz="3600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1 Complex </a:t>
            </a:r>
            <a:endParaRPr lang="zh-CN" altLang="en-US" sz="3600" dirty="0">
              <a:latin typeface="Calibri" charset="0"/>
              <a:ea typeface="宋体" charset="0"/>
            </a:endParaRPr>
          </a:p>
        </p:txBody>
      </p:sp>
      <p:pic>
        <p:nvPicPr>
          <p:cNvPr id="62" name="Picture 61" descr="ce_CDRNP_crosslink-keqion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t="34074" r="29303" b="47964"/>
          <a:stretch/>
        </p:blipFill>
        <p:spPr>
          <a:xfrm>
            <a:off x="381915" y="1693084"/>
            <a:ext cx="8399968" cy="4938164"/>
          </a:xfrm>
          <a:prstGeom prst="rect">
            <a:avLst/>
          </a:prstGeom>
        </p:spPr>
      </p:pic>
    </p:spTree>
  </p:cSld>
  <p:clrMapOvr>
    <a:masterClrMapping/>
  </p:clrMapOvr>
  <p:transition advTm="36582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标题 1"/>
          <p:cNvSpPr>
            <a:spLocks noGrp="1"/>
          </p:cNvSpPr>
          <p:nvPr>
            <p:ph type="title"/>
          </p:nvPr>
        </p:nvSpPr>
        <p:spPr>
          <a:xfrm>
            <a:off x="457200" y="-904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0070C0"/>
                </a:solidFill>
                <a:latin typeface="Calibri" charset="0"/>
                <a:ea typeface="宋体" charset="0"/>
              </a:rPr>
              <a:t>394 </a:t>
            </a:r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Interlinked Peptides were Identified from </a:t>
            </a:r>
            <a:r>
              <a:rPr lang="en-US" altLang="zh-CN" sz="3600" b="1" dirty="0" err="1">
                <a:solidFill>
                  <a:srgbClr val="0070C0"/>
                </a:solidFill>
                <a:latin typeface="Calibri" charset="0"/>
                <a:ea typeface="宋体" charset="0"/>
              </a:rPr>
              <a:t>Crosslinker</a:t>
            </a:r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-treated </a:t>
            </a:r>
            <a:r>
              <a:rPr lang="en-US" altLang="zh-CN" sz="3600" b="1" i="1" dirty="0">
                <a:solidFill>
                  <a:srgbClr val="0070C0"/>
                </a:solidFill>
                <a:latin typeface="Calibri" charset="0"/>
                <a:ea typeface="宋体" charset="0"/>
              </a:rPr>
              <a:t>E. coli </a:t>
            </a:r>
            <a:r>
              <a:rPr lang="en-US" altLang="zh-CN" sz="36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Lysate</a:t>
            </a:r>
            <a:endParaRPr lang="zh-CN" altLang="en-US" sz="3600" dirty="0">
              <a:latin typeface="Calibri" charset="0"/>
              <a:ea typeface="宋体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2778" y="1307280"/>
            <a:ext cx="3889777" cy="2389831"/>
            <a:chOff x="352778" y="1307280"/>
            <a:chExt cx="3889777" cy="2389831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2156247"/>
                </p:ext>
              </p:extLst>
            </p:nvPr>
          </p:nvGraphicFramePr>
          <p:xfrm>
            <a:off x="352778" y="1425222"/>
            <a:ext cx="3889777" cy="22718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2077661" y="1307280"/>
              <a:ext cx="1852227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1800" dirty="0" smtClean="0"/>
                <a:t>Inter-molecular</a:t>
              </a:r>
            </a:p>
            <a:p>
              <a:pPr algn="ctr">
                <a:spcAft>
                  <a:spcPts val="600"/>
                </a:spcAft>
              </a:pPr>
              <a:r>
                <a:rPr lang="en-US" sz="1800" dirty="0" smtClean="0"/>
                <a:t>124 (31.5%)</a:t>
              </a:r>
              <a:endParaRPr lang="en-US" sz="1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46327" y="2450280"/>
              <a:ext cx="1852227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1800" dirty="0" smtClean="0"/>
                <a:t>Intra-molecular</a:t>
              </a:r>
            </a:p>
            <a:p>
              <a:pPr algn="ctr">
                <a:spcAft>
                  <a:spcPts val="600"/>
                </a:spcAft>
              </a:pPr>
              <a:r>
                <a:rPr lang="en-US" sz="1800" dirty="0" smtClean="0"/>
                <a:t>270 (68.5%)</a:t>
              </a:r>
              <a:endParaRPr lang="en-US" sz="18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65100" y="1227667"/>
            <a:ext cx="4594612" cy="2582333"/>
            <a:chOff x="4265100" y="1227667"/>
            <a:chExt cx="4594612" cy="2582333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80091738"/>
                </p:ext>
              </p:extLst>
            </p:nvPr>
          </p:nvGraphicFramePr>
          <p:xfrm>
            <a:off x="4445000" y="1227667"/>
            <a:ext cx="4360333" cy="2582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4265100" y="1575393"/>
              <a:ext cx="2839577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1800" dirty="0" smtClean="0"/>
                <a:t>Compatible w/ Structure</a:t>
              </a:r>
            </a:p>
            <a:p>
              <a:pPr algn="ctr">
                <a:spcAft>
                  <a:spcPts val="600"/>
                </a:spcAft>
              </a:pPr>
              <a:r>
                <a:rPr lang="en-US" sz="1800" dirty="0" smtClean="0"/>
                <a:t>179 (75.5%)</a:t>
              </a:r>
              <a:endParaRPr lang="en-US" sz="1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51392" y="1264947"/>
              <a:ext cx="1608320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sz="1800" dirty="0" smtClean="0"/>
                <a:t>Incompatible</a:t>
              </a:r>
            </a:p>
            <a:p>
              <a:pPr algn="ctr">
                <a:spcAft>
                  <a:spcPts val="600"/>
                </a:spcAft>
              </a:pPr>
              <a:r>
                <a:rPr lang="en-US" sz="1800" dirty="0" smtClean="0"/>
                <a:t>58 (24.5%)</a:t>
              </a:r>
              <a:endParaRPr lang="en-US" sz="1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67336" y="2506725"/>
              <a:ext cx="25322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 dirty="0" smtClean="0"/>
                <a:t>Structure unavailable</a:t>
              </a:r>
            </a:p>
            <a:p>
              <a:pPr algn="ctr"/>
              <a:r>
                <a:rPr lang="en-US" sz="1800" dirty="0" smtClean="0"/>
                <a:t>157</a:t>
              </a:r>
              <a:endParaRPr lang="en-US" sz="1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6501" y="3903724"/>
            <a:ext cx="8888721" cy="2488608"/>
            <a:chOff x="156501" y="3536835"/>
            <a:chExt cx="8888721" cy="2488608"/>
          </a:xfrm>
        </p:grpSpPr>
        <p:grpSp>
          <p:nvGrpSpPr>
            <p:cNvPr id="21" name="Group 20"/>
            <p:cNvGrpSpPr/>
            <p:nvPr/>
          </p:nvGrpSpPr>
          <p:grpSpPr>
            <a:xfrm>
              <a:off x="225688" y="3920654"/>
              <a:ext cx="8807103" cy="2104789"/>
              <a:chOff x="749300" y="3553768"/>
              <a:chExt cx="7938158" cy="189712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539847" y="4059767"/>
                <a:ext cx="966933" cy="966933"/>
                <a:chOff x="4891214" y="3917892"/>
                <a:chExt cx="1053776" cy="1053776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4891214" y="3917892"/>
                  <a:ext cx="1053776" cy="1053776"/>
                </a:xfrm>
                <a:prstGeom prst="ellipse">
                  <a:avLst/>
                </a:prstGeom>
                <a:noFill/>
                <a:ln w="1270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28" name="Straight Connector 27"/>
                <p:cNvCxnSpPr>
                  <a:stCxn id="27" idx="0"/>
                  <a:endCxn id="27" idx="4"/>
                </p:cNvCxnSpPr>
                <p:nvPr/>
              </p:nvCxnSpPr>
              <p:spPr>
                <a:xfrm>
                  <a:off x="5418102" y="3917892"/>
                  <a:ext cx="0" cy="1053776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7" idx="1"/>
                  <a:endCxn id="27" idx="5"/>
                </p:cNvCxnSpPr>
                <p:nvPr/>
              </p:nvCxnSpPr>
              <p:spPr>
                <a:xfrm>
                  <a:off x="5045536" y="4072214"/>
                  <a:ext cx="745132" cy="745132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27" idx="7"/>
                  <a:endCxn id="27" idx="3"/>
                </p:cNvCxnSpPr>
                <p:nvPr/>
              </p:nvCxnSpPr>
              <p:spPr>
                <a:xfrm flipH="1">
                  <a:off x="5045536" y="4072214"/>
                  <a:ext cx="745132" cy="745132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7" idx="2"/>
                  <a:endCxn id="27" idx="6"/>
                </p:cNvCxnSpPr>
                <p:nvPr/>
              </p:nvCxnSpPr>
              <p:spPr>
                <a:xfrm>
                  <a:off x="4891214" y="4444780"/>
                  <a:ext cx="1053776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5003856" y="4171834"/>
                  <a:ext cx="252438" cy="257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0" dirty="0" smtClean="0">
                      <a:latin typeface="+mj-lt"/>
                      <a:cs typeface="Times"/>
                    </a:rPr>
                    <a:t>3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156256" y="3985568"/>
                  <a:ext cx="257807" cy="257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0" dirty="0">
                      <a:latin typeface="+mj-lt"/>
                      <a:cs typeface="Times"/>
                    </a:rPr>
                    <a:t>4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5418723" y="3977100"/>
                  <a:ext cx="252438" cy="257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0" dirty="0">
                      <a:latin typeface="+mj-lt"/>
                      <a:cs typeface="Times"/>
                    </a:rPr>
                    <a:t>5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5621923" y="4163367"/>
                  <a:ext cx="252438" cy="257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0" dirty="0">
                      <a:latin typeface="+mj-lt"/>
                      <a:cs typeface="Times"/>
                    </a:rPr>
                    <a:t>6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613457" y="4442767"/>
                  <a:ext cx="257807" cy="257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0" dirty="0">
                      <a:latin typeface="+mj-lt"/>
                      <a:cs typeface="Times"/>
                    </a:rPr>
                    <a:t>7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5418724" y="4612100"/>
                  <a:ext cx="252438" cy="257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0" dirty="0">
                      <a:latin typeface="+mj-lt"/>
                      <a:cs typeface="Times"/>
                    </a:rPr>
                    <a:t>8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5156258" y="4612100"/>
                  <a:ext cx="252438" cy="257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0" dirty="0">
                      <a:latin typeface="+mj-lt"/>
                      <a:cs typeface="Times"/>
                    </a:rPr>
                    <a:t>1</a:t>
                  </a: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69992" y="4434300"/>
                  <a:ext cx="252438" cy="257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0" dirty="0">
                      <a:latin typeface="+mj-lt"/>
                      <a:cs typeface="Times"/>
                    </a:rPr>
                    <a:t>2</a:t>
                  </a:r>
                  <a:endParaRPr lang="en-US" sz="1100" dirty="0">
                    <a:latin typeface="+mj-lt"/>
                  </a:endParaRPr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5630211" y="3752734"/>
                <a:ext cx="3057247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indent="-228600">
                  <a:buAutoNum type="arabicPeriod"/>
                </a:pPr>
                <a:r>
                  <a:rPr lang="en-US" sz="1200" b="0" dirty="0">
                    <a:latin typeface="+mj-lt"/>
                    <a:cs typeface="Times"/>
                  </a:rPr>
                  <a:t>p</a:t>
                </a:r>
                <a:r>
                  <a:rPr lang="en-US" sz="1200" b="0" dirty="0" smtClean="0">
                    <a:latin typeface="+mj-lt"/>
                    <a:cs typeface="Times"/>
                  </a:rPr>
                  <a:t>ositive control</a:t>
                </a:r>
              </a:p>
              <a:p>
                <a:pPr marL="228600" indent="-228600">
                  <a:buAutoNum type="arabicPeriod"/>
                </a:pPr>
                <a:r>
                  <a:rPr lang="en-US" sz="1200" b="0" dirty="0">
                    <a:latin typeface="+mj-lt"/>
                    <a:cs typeface="Times"/>
                  </a:rPr>
                  <a:t>n</a:t>
                </a:r>
                <a:r>
                  <a:rPr lang="en-US" sz="1200" b="0" dirty="0" smtClean="0">
                    <a:latin typeface="+mj-lt"/>
                    <a:cs typeface="Times"/>
                  </a:rPr>
                  <a:t>egative </a:t>
                </a:r>
                <a:r>
                  <a:rPr lang="en-US" sz="1200" b="0" dirty="0">
                    <a:latin typeface="+mj-lt"/>
                    <a:cs typeface="Times"/>
                  </a:rPr>
                  <a:t>control</a:t>
                </a:r>
              </a:p>
              <a:p>
                <a:pPr marL="228600" indent="-228600">
                  <a:buAutoNum type="arabicPeriod"/>
                </a:pPr>
                <a:r>
                  <a:rPr lang="en-US" sz="1200" b="0" dirty="0">
                    <a:latin typeface="+mj-lt"/>
                    <a:cs typeface="Times"/>
                  </a:rPr>
                  <a:t>AD-AAA97042.1 + BD-NP_416801.2 (#91)</a:t>
                </a:r>
              </a:p>
              <a:p>
                <a:pPr marL="228600" indent="-228600">
                  <a:buAutoNum type="arabicPeriod"/>
                </a:pPr>
                <a:r>
                  <a:rPr lang="en-US" sz="1200" b="0" dirty="0">
                    <a:latin typeface="+mj-lt"/>
                    <a:cs typeface="Times"/>
                  </a:rPr>
                  <a:t>AD-AAC73200.1 + BD-AAC75219.1 (#98)</a:t>
                </a:r>
              </a:p>
              <a:p>
                <a:pPr marL="228600" indent="-228600">
                  <a:buAutoNum type="arabicPeriod"/>
                </a:pPr>
                <a:r>
                  <a:rPr lang="en-US" sz="1200" b="0" dirty="0">
                    <a:latin typeface="+mj-lt"/>
                    <a:cs typeface="Times"/>
                  </a:rPr>
                  <a:t>AD-NP_416518.2 + BD-AAC73708.1 (#115)</a:t>
                </a:r>
              </a:p>
              <a:p>
                <a:pPr marL="228600" indent="-228600">
                  <a:buAutoNum type="arabicPeriod"/>
                </a:pPr>
                <a:r>
                  <a:rPr lang="en-US" sz="1200" b="0" dirty="0">
                    <a:latin typeface="+mj-lt"/>
                    <a:cs typeface="Times"/>
                  </a:rPr>
                  <a:t>AD-YP_026243.1 + BD-AAA58136.1 (#71)</a:t>
                </a:r>
              </a:p>
              <a:p>
                <a:pPr marL="228600" indent="-228600">
                  <a:buAutoNum type="arabicPeriod"/>
                </a:pPr>
                <a:r>
                  <a:rPr lang="en-US" sz="1200" b="0" dirty="0">
                    <a:latin typeface="+mj-lt"/>
                    <a:cs typeface="Times"/>
                  </a:rPr>
                  <a:t>AD-YP_025307.1 + BD-AAA58136.1 (#69)</a:t>
                </a:r>
              </a:p>
              <a:p>
                <a:pPr marL="228600" indent="-228600">
                  <a:buAutoNum type="arabicPeriod"/>
                </a:pPr>
                <a:r>
                  <a:rPr lang="en-US" sz="1200" b="0" dirty="0">
                    <a:latin typeface="+mj-lt"/>
                    <a:cs typeface="Times"/>
                  </a:rPr>
                  <a:t>AD-AAC74522.1 + BD-AAA58136.1 (#70)</a:t>
                </a:r>
              </a:p>
            </p:txBody>
          </p:sp>
          <p:pic>
            <p:nvPicPr>
              <p:cNvPr id="24" name="图片 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300" y="3598939"/>
                <a:ext cx="3594100" cy="1851951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753132" y="3553768"/>
                <a:ext cx="49244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+mj-lt"/>
                    <a:cs typeface="Times"/>
                  </a:rPr>
                  <a:t>– LW</a:t>
                </a:r>
                <a:endParaRPr lang="en-US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04132" y="3553768"/>
                <a:ext cx="58914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+mj-lt"/>
                    <a:cs typeface="Times"/>
                  </a:rPr>
                  <a:t>– LWH</a:t>
                </a:r>
                <a:endParaRPr lang="en-US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56501" y="3536835"/>
              <a:ext cx="88887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</a:rPr>
                <a:t>5 out of 8 randomly selected inter-molecular crosslinks verified by Y2H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Tm="39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Summary</a:t>
            </a:r>
            <a:endParaRPr lang="zh-CN" altLang="en-US" sz="4000" b="1" dirty="0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A</a:t>
            </a:r>
            <a:r>
              <a:rPr lang="en-US" altLang="zh-CN" dirty="0" smtClean="0">
                <a:latin typeface="Calibri" charset="0"/>
                <a:ea typeface="宋体" charset="0"/>
              </a:rPr>
              <a:t>n </a:t>
            </a:r>
            <a:r>
              <a:rPr lang="en-US" altLang="zh-CN" dirty="0">
                <a:latin typeface="Calibri" charset="0"/>
                <a:ea typeface="宋体" charset="0"/>
              </a:rPr>
              <a:t>integrated workflow to identify </a:t>
            </a:r>
            <a:r>
              <a:rPr lang="en-US" altLang="zh-CN" dirty="0" err="1">
                <a:latin typeface="Calibri" charset="0"/>
                <a:ea typeface="宋体" charset="0"/>
              </a:rPr>
              <a:t>crosslinked</a:t>
            </a:r>
            <a:r>
              <a:rPr lang="en-US" altLang="zh-CN" dirty="0">
                <a:latin typeface="Calibri" charset="0"/>
                <a:ea typeface="宋体" charset="0"/>
              </a:rPr>
              <a:t> peptides from a wide range of samples</a:t>
            </a:r>
            <a:r>
              <a:rPr lang="en-US" altLang="zh-CN" dirty="0" smtClean="0">
                <a:latin typeface="Calibri" charset="0"/>
                <a:ea typeface="宋体" charset="0"/>
              </a:rPr>
              <a:t>.</a:t>
            </a:r>
          </a:p>
          <a:p>
            <a:pPr eaLnBrk="1" hangingPunct="1"/>
            <a:r>
              <a:rPr lang="en-US" altLang="zh-CN" dirty="0" smtClean="0">
                <a:latin typeface="Calibri" charset="0"/>
                <a:ea typeface="宋体" charset="0"/>
              </a:rPr>
              <a:t>Does not require isotope-labeling in </a:t>
            </a:r>
            <a:r>
              <a:rPr lang="en-US" altLang="zh-CN" dirty="0" err="1" smtClean="0">
                <a:latin typeface="Calibri" charset="0"/>
                <a:ea typeface="宋体" charset="0"/>
              </a:rPr>
              <a:t>crosslinker</a:t>
            </a:r>
            <a:endParaRPr lang="en-US" altLang="zh-CN" dirty="0" smtClean="0">
              <a:latin typeface="Calibri" charset="0"/>
              <a:ea typeface="宋体" charset="0"/>
            </a:endParaRPr>
          </a:p>
          <a:p>
            <a:pPr eaLnBrk="1" hangingPunct="1"/>
            <a:r>
              <a:rPr lang="en-US" altLang="zh-CN" dirty="0" smtClean="0">
                <a:latin typeface="Calibri" charset="0"/>
                <a:ea typeface="宋体" charset="0"/>
              </a:rPr>
              <a:t>Works for K-K, K-C, and K-D/E crosslinks</a:t>
            </a:r>
          </a:p>
          <a:p>
            <a:pPr eaLnBrk="1" hangingPunct="1"/>
            <a:r>
              <a:rPr lang="en-US" altLang="zh-CN" dirty="0" smtClean="0">
                <a:latin typeface="Calibri" charset="0"/>
                <a:ea typeface="宋体" charset="0"/>
              </a:rPr>
              <a:t>Ready </a:t>
            </a:r>
            <a:r>
              <a:rPr lang="en-US" altLang="zh-CN" dirty="0">
                <a:latin typeface="Calibri" charset="0"/>
                <a:ea typeface="宋体" charset="0"/>
              </a:rPr>
              <a:t>to use for protein-protein interaction and structural analyses</a:t>
            </a:r>
          </a:p>
          <a:p>
            <a:pPr eaLnBrk="1" hangingPunct="1">
              <a:buFont typeface="Arial" charset="0"/>
              <a:buNone/>
            </a:pPr>
            <a:endParaRPr lang="zh-CN" altLang="en-US" dirty="0">
              <a:latin typeface="Calibri" charset="0"/>
              <a:ea typeface="宋体" charset="0"/>
            </a:endParaRPr>
          </a:p>
        </p:txBody>
      </p:sp>
    </p:spTree>
  </p:cSld>
  <p:clrMapOvr>
    <a:masterClrMapping/>
  </p:clrMapOvr>
  <p:transition advTm="22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rgbClr val="0070C0"/>
                </a:solidFill>
              </a:rPr>
              <a:t>Acknowledgment</a:t>
            </a:r>
            <a:endParaRPr lang="zh-CN" altLang="en-US" sz="4000" b="1" dirty="0" smtClean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5631" y="1600200"/>
            <a:ext cx="8680863" cy="48531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dirty="0" err="1" smtClean="0"/>
              <a:t>Meng-Qiu</a:t>
            </a:r>
            <a:r>
              <a:rPr lang="en-US" altLang="zh-CN" sz="2800" dirty="0" smtClean="0"/>
              <a:t> Dong (NIBS)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 smtClean="0"/>
              <a:t>    Ming Zhu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 smtClean="0"/>
              <a:t>    </a:t>
            </a:r>
            <a:r>
              <a:rPr lang="en-US" altLang="zh-CN" sz="2800" dirty="0" err="1" smtClean="0"/>
              <a:t>Yue</a:t>
            </a:r>
            <a:r>
              <a:rPr lang="en-US" altLang="zh-CN" sz="2800" dirty="0" smtClean="0"/>
              <a:t>-He 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dirty="0" smtClean="0"/>
              <a:t>Si-Min He (ICT)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zh-CN" sz="2800" dirty="0" smtClean="0"/>
              <a:t>    </a:t>
            </a:r>
            <a:r>
              <a:rPr lang="en-US" altLang="zh-CN" sz="2800" dirty="0" err="1" smtClean="0"/>
              <a:t>Sheng</a:t>
            </a:r>
            <a:r>
              <a:rPr lang="en-US" altLang="zh-CN" sz="2800" dirty="0" smtClean="0"/>
              <a:t>-Bo Fan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 smtClean="0"/>
              <a:t>    Yan-</a:t>
            </a:r>
            <a:r>
              <a:rPr lang="en-US" altLang="zh-CN" sz="2800" dirty="0" err="1" smtClean="0"/>
              <a:t>Jie</a:t>
            </a:r>
            <a:r>
              <a:rPr lang="en-US" altLang="zh-CN" sz="2800" dirty="0" smtClean="0"/>
              <a:t> Wu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 smtClean="0"/>
              <a:t>    Kun Zhang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    </a:t>
            </a:r>
            <a:r>
              <a:rPr lang="en-US" altLang="zh-CN" sz="2800" dirty="0" smtClean="0"/>
              <a:t>Li-</a:t>
            </a:r>
            <a:r>
              <a:rPr lang="en-US" altLang="zh-CN" sz="2800" dirty="0" err="1" smtClean="0"/>
              <a:t>Yun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Xiu</a:t>
            </a:r>
            <a:endParaRPr lang="en-US" altLang="zh-CN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dirty="0" err="1" smtClean="0"/>
              <a:t>Ke-Qiong</a:t>
            </a:r>
            <a:r>
              <a:rPr lang="en-US" altLang="zh-CN" sz="2800" dirty="0" smtClean="0"/>
              <a:t> Ye (NIBS)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 smtClean="0"/>
              <a:t>    Jing-</a:t>
            </a:r>
            <a:r>
              <a:rPr lang="en-US" altLang="zh-CN" sz="2800" dirty="0" err="1" smtClean="0"/>
              <a:t>Zhong</a:t>
            </a:r>
            <a:r>
              <a:rPr lang="en-US" altLang="zh-CN" sz="2800" dirty="0" smtClean="0"/>
              <a:t> Lin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 smtClean="0"/>
              <a:t>    </a:t>
            </a:r>
            <a:r>
              <a:rPr lang="en-US" altLang="zh-CN" sz="2800" dirty="0" err="1" smtClean="0"/>
              <a:t>Shu</a:t>
            </a:r>
            <a:r>
              <a:rPr lang="en-US" altLang="zh-CN" sz="2800" dirty="0" smtClean="0"/>
              <a:t>-Ku </a:t>
            </a:r>
            <a:r>
              <a:rPr lang="en-US" altLang="zh-CN" sz="2800" dirty="0" err="1" smtClean="0"/>
              <a:t>Luo</a:t>
            </a:r>
            <a:endParaRPr lang="en-US" altLang="zh-CN" sz="28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zh-CN" sz="2800" dirty="0" smtClean="0"/>
              <a:t>    </a:t>
            </a:r>
            <a:r>
              <a:rPr lang="en-US" altLang="zh-CN" sz="2800" dirty="0" err="1" smtClean="0"/>
              <a:t>Shuang</a:t>
            </a:r>
            <a:r>
              <a:rPr lang="en-US" altLang="zh-CN" sz="2800" dirty="0" smtClean="0"/>
              <a:t> Li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zh-CN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dirty="0" smtClean="0"/>
              <a:t>She Chen (NIBS)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2800" dirty="0" smtClean="0"/>
          </a:p>
          <a:p>
            <a:r>
              <a:rPr lang="en-US" altLang="zh-CN" sz="2800" dirty="0" smtClean="0"/>
              <a:t>Andreas </a:t>
            </a:r>
            <a:r>
              <a:rPr lang="en-US" altLang="zh-CN" sz="2800" dirty="0" err="1" smtClean="0"/>
              <a:t>Huhmer</a:t>
            </a:r>
            <a:r>
              <a:rPr lang="en-US" altLang="zh-CN" sz="2800" dirty="0" smtClean="0"/>
              <a:t> (Thermo)</a:t>
            </a:r>
          </a:p>
          <a:p>
            <a:pPr>
              <a:buNone/>
            </a:pPr>
            <a:r>
              <a:rPr lang="en-US" altLang="zh-CN" sz="2800" dirty="0" smtClean="0"/>
              <a:t>    </a:t>
            </a:r>
            <a:r>
              <a:rPr lang="en-US" altLang="zh-CN" sz="2800" dirty="0" err="1" smtClean="0"/>
              <a:t>Zhiqi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Hao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    David Horn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5281059"/>
      </p:ext>
    </p:extLst>
  </p:cSld>
  <p:clrMapOvr>
    <a:masterClrMapping/>
  </p:clrMapOvr>
  <p:transition advTm="316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 idx="4294967295"/>
          </p:nvPr>
        </p:nvSpPr>
        <p:spPr>
          <a:xfrm>
            <a:off x="539750" y="304800"/>
            <a:ext cx="8229600" cy="836613"/>
          </a:xfrm>
        </p:spPr>
        <p:txBody>
          <a:bodyPr/>
          <a:lstStyle/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</a:rPr>
              <a:t>Advantages of CXMS</a:t>
            </a:r>
            <a:endParaRPr lang="zh-CN" altLang="en-US" b="1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27650" name="内容占位符 2"/>
          <p:cNvSpPr>
            <a:spLocks noGrp="1"/>
          </p:cNvSpPr>
          <p:nvPr>
            <p:ph idx="4294967295"/>
          </p:nvPr>
        </p:nvSpPr>
        <p:spPr>
          <a:xfrm>
            <a:off x="395288" y="1384300"/>
            <a:ext cx="8229600" cy="12525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900" b="1">
                <a:solidFill>
                  <a:srgbClr val="666666"/>
                </a:solidFill>
                <a:latin typeface="Calibri" charset="0"/>
                <a:ea typeface="宋体" charset="0"/>
              </a:rPr>
              <a:t>Identify direct binding proteins</a:t>
            </a:r>
            <a:endParaRPr lang="en-US" altLang="zh-CN" sz="2900" b="1">
              <a:latin typeface="Calibri" charset="0"/>
              <a:ea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900" b="1">
                <a:latin typeface="Calibri" charset="0"/>
                <a:ea typeface="宋体" charset="0"/>
              </a:rPr>
              <a:t>Study protein folding </a:t>
            </a:r>
          </a:p>
          <a:p>
            <a:pPr eaLnBrk="1" hangingPunct="1">
              <a:lnSpc>
                <a:spcPct val="80000"/>
              </a:lnSpc>
            </a:pPr>
            <a:endParaRPr lang="zh-CN" altLang="en-US" sz="2000" b="1">
              <a:latin typeface="Calibri" charset="0"/>
              <a:ea typeface="宋体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289175"/>
            <a:ext cx="44323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042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279650"/>
            <a:ext cx="4562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标题 1"/>
          <p:cNvSpPr>
            <a:spLocks noGrp="1"/>
          </p:cNvSpPr>
          <p:nvPr>
            <p:ph type="title" idx="4294967295"/>
          </p:nvPr>
        </p:nvSpPr>
        <p:spPr>
          <a:xfrm>
            <a:off x="539750" y="266700"/>
            <a:ext cx="8229600" cy="836613"/>
          </a:xfrm>
        </p:spPr>
        <p:txBody>
          <a:bodyPr/>
          <a:lstStyle/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Calibri" charset="0"/>
                <a:ea typeface="宋体" charset="0"/>
              </a:rPr>
              <a:t>Advantages of CXMS</a:t>
            </a:r>
            <a:endParaRPr lang="zh-CN" altLang="en-US" b="1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29699" name="内容占位符 2"/>
          <p:cNvSpPr>
            <a:spLocks noGrp="1"/>
          </p:cNvSpPr>
          <p:nvPr>
            <p:ph idx="4294967295"/>
          </p:nvPr>
        </p:nvSpPr>
        <p:spPr>
          <a:xfrm>
            <a:off x="395288" y="1219200"/>
            <a:ext cx="8229600" cy="125253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zh-CN" sz="2900" b="1">
                <a:solidFill>
                  <a:srgbClr val="666666"/>
                </a:solidFill>
                <a:latin typeface="Calibri" charset="0"/>
                <a:ea typeface="宋体" charset="0"/>
              </a:rPr>
              <a:t>Identify direct binding proteins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zh-CN" sz="2900" b="1">
                <a:solidFill>
                  <a:srgbClr val="666666"/>
                </a:solidFill>
                <a:latin typeface="Calibri" charset="0"/>
                <a:ea typeface="宋体" charset="0"/>
              </a:rPr>
              <a:t>Study protein folding</a:t>
            </a:r>
            <a:r>
              <a:rPr lang="en-US" altLang="zh-CN" sz="2900" b="1">
                <a:latin typeface="Calibri" charset="0"/>
                <a:ea typeface="宋体" charset="0"/>
              </a:rPr>
              <a:t>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zh-CN" sz="2900" b="1">
                <a:latin typeface="Calibri" charset="0"/>
                <a:ea typeface="宋体" charset="0"/>
              </a:rPr>
              <a:t>Analyze protein complex assembly</a:t>
            </a:r>
          </a:p>
          <a:p>
            <a:pPr eaLnBrk="1" hangingPunct="1">
              <a:lnSpc>
                <a:spcPct val="70000"/>
              </a:lnSpc>
            </a:pPr>
            <a:endParaRPr lang="zh-CN" altLang="en-US" sz="2000" b="1">
              <a:latin typeface="Calibri" charset="0"/>
              <a:ea typeface="宋体" charset="0"/>
            </a:endParaRPr>
          </a:p>
        </p:txBody>
      </p:sp>
    </p:spTree>
    <p:custDataLst>
      <p:tags r:id="rId1"/>
    </p:custDataLst>
  </p:cSld>
  <p:clrMapOvr>
    <a:masterClrMapping/>
  </p:clrMapOvr>
  <p:transition advTm="3042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CN" sz="40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Major Challenges</a:t>
            </a:r>
            <a:endParaRPr lang="zh-CN" altLang="en-US" sz="4000" b="1" dirty="0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25602" name="内容占位符 2"/>
          <p:cNvSpPr>
            <a:spLocks noGrp="1"/>
          </p:cNvSpPr>
          <p:nvPr>
            <p:ph idx="4294967295"/>
          </p:nvPr>
        </p:nvSpPr>
        <p:spPr>
          <a:xfrm>
            <a:off x="395288" y="836613"/>
            <a:ext cx="8229600" cy="720725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en-US" altLang="zh-CN">
                <a:latin typeface="Calibri" charset="0"/>
                <a:ea typeface="宋体" charset="0"/>
              </a:rPr>
              <a:t>Crosslinked samples are extremely complex</a:t>
            </a:r>
          </a:p>
        </p:txBody>
      </p:sp>
      <p:sp>
        <p:nvSpPr>
          <p:cNvPr id="7172" name="TextBox 20"/>
          <p:cNvSpPr txBox="1">
            <a:spLocks noChangeArrowheads="1"/>
          </p:cNvSpPr>
          <p:nvPr/>
        </p:nvSpPr>
        <p:spPr bwMode="auto">
          <a:xfrm>
            <a:off x="4370388" y="2516188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/>
              <a:t>Regular</a:t>
            </a:r>
            <a:endParaRPr lang="zh-CN" altLang="en-US" sz="2000"/>
          </a:p>
        </p:txBody>
      </p:sp>
      <p:sp>
        <p:nvSpPr>
          <p:cNvPr id="7173" name="TextBox 21"/>
          <p:cNvSpPr txBox="1">
            <a:spLocks noChangeArrowheads="1"/>
          </p:cNvSpPr>
          <p:nvPr/>
        </p:nvSpPr>
        <p:spPr bwMode="auto">
          <a:xfrm>
            <a:off x="5621338" y="4548188"/>
            <a:ext cx="2679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/>
              <a:t>Mono-linked (Type 0)</a:t>
            </a:r>
            <a:endParaRPr lang="zh-CN" altLang="en-US" sz="1800"/>
          </a:p>
        </p:txBody>
      </p:sp>
      <p:sp>
        <p:nvSpPr>
          <p:cNvPr id="7174" name="TextBox 22"/>
          <p:cNvSpPr txBox="1">
            <a:spLocks noChangeArrowheads="1"/>
          </p:cNvSpPr>
          <p:nvPr/>
        </p:nvSpPr>
        <p:spPr bwMode="auto">
          <a:xfrm>
            <a:off x="1149350" y="6061075"/>
            <a:ext cx="2476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/>
              <a:t>Loop-linked (Type 1)</a:t>
            </a:r>
            <a:endParaRPr lang="zh-CN" altLang="en-US" sz="1800"/>
          </a:p>
        </p:txBody>
      </p:sp>
      <p:sp>
        <p:nvSpPr>
          <p:cNvPr id="7175" name="TextBox 23"/>
          <p:cNvSpPr txBox="1">
            <a:spLocks noChangeArrowheads="1"/>
          </p:cNvSpPr>
          <p:nvPr/>
        </p:nvSpPr>
        <p:spPr bwMode="auto">
          <a:xfrm>
            <a:off x="5724525" y="6299200"/>
            <a:ext cx="2705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1800"/>
              <a:t>Inter-linked (Type2)</a:t>
            </a:r>
            <a:endParaRPr lang="zh-CN" altLang="en-US" sz="1800"/>
          </a:p>
        </p:txBody>
      </p:sp>
      <p:sp>
        <p:nvSpPr>
          <p:cNvPr id="7176" name="TextBox 18"/>
          <p:cNvSpPr txBox="1">
            <a:spLocks noChangeArrowheads="1"/>
          </p:cNvSpPr>
          <p:nvPr/>
        </p:nvSpPr>
        <p:spPr bwMode="auto">
          <a:xfrm>
            <a:off x="395288" y="1557338"/>
            <a:ext cx="2965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800"/>
              <a:t>Normal sample</a:t>
            </a:r>
            <a:endParaRPr lang="zh-CN" altLang="en-US" sz="2800"/>
          </a:p>
        </p:txBody>
      </p:sp>
      <p:sp>
        <p:nvSpPr>
          <p:cNvPr id="7177" name="TextBox 34"/>
          <p:cNvSpPr txBox="1">
            <a:spLocks noChangeArrowheads="1"/>
          </p:cNvSpPr>
          <p:nvPr/>
        </p:nvSpPr>
        <p:spPr bwMode="auto">
          <a:xfrm>
            <a:off x="395288" y="3141663"/>
            <a:ext cx="3684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800"/>
              <a:t>Crosslinked sample</a:t>
            </a:r>
            <a:endParaRPr lang="zh-CN" altLang="en-US" sz="2800"/>
          </a:p>
        </p:txBody>
      </p:sp>
      <p:sp>
        <p:nvSpPr>
          <p:cNvPr id="7178" name="TextBox 20"/>
          <p:cNvSpPr txBox="1">
            <a:spLocks noChangeArrowheads="1"/>
          </p:cNvSpPr>
          <p:nvPr/>
        </p:nvSpPr>
        <p:spPr bwMode="auto">
          <a:xfrm>
            <a:off x="1701800" y="4471988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/>
              <a:t>Regular</a:t>
            </a:r>
            <a:endParaRPr lang="zh-CN" altLang="en-US" sz="2000"/>
          </a:p>
        </p:txBody>
      </p:sp>
      <p:pic>
        <p:nvPicPr>
          <p:cNvPr id="7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2071688"/>
            <a:ext cx="38608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954463"/>
            <a:ext cx="38623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3987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5386388"/>
            <a:ext cx="384968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5267325"/>
            <a:ext cx="38115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18604"/>
      </p:ext>
    </p:extLst>
  </p:cSld>
  <p:clrMapOvr>
    <a:masterClrMapping/>
  </p:clrMapOvr>
  <p:transition advTm="20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76" grpId="0"/>
      <p:bldP spid="7177" grpId="0"/>
      <p:bldP spid="7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标题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</p:spPr>
        <p:txBody>
          <a:bodyPr anchor="b"/>
          <a:lstStyle/>
          <a:p>
            <a:pPr eaLnBrk="1" hangingPunct="1"/>
            <a:r>
              <a:rPr lang="en-US" altLang="zh-CN" sz="4000" b="1" dirty="0">
                <a:solidFill>
                  <a:srgbClr val="0070C0"/>
                </a:solidFill>
                <a:latin typeface="Calibri" charset="0"/>
                <a:ea typeface="宋体" charset="0"/>
              </a:rPr>
              <a:t>Major Challenges</a:t>
            </a:r>
            <a:endParaRPr lang="zh-CN" altLang="en-US" sz="4000" b="1" dirty="0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2857500" y="3571875"/>
            <a:ext cx="938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0">
                <a:latin typeface="Gill Sans MT" charset="0"/>
                <a:cs typeface="华文新魏" charset="0"/>
              </a:rPr>
              <a:t>116KD</a:t>
            </a:r>
          </a:p>
        </p:txBody>
      </p:sp>
      <p:sp>
        <p:nvSpPr>
          <p:cNvPr id="192516" name="Text Box 5"/>
          <p:cNvSpPr txBox="1">
            <a:spLocks noChangeArrowheads="1"/>
          </p:cNvSpPr>
          <p:nvPr/>
        </p:nvSpPr>
        <p:spPr bwMode="auto">
          <a:xfrm>
            <a:off x="2857500" y="4143375"/>
            <a:ext cx="865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0">
                <a:latin typeface="Gill Sans MT" charset="0"/>
                <a:cs typeface="华文新魏" charset="0"/>
              </a:rPr>
              <a:t>66.2KD</a:t>
            </a:r>
          </a:p>
        </p:txBody>
      </p:sp>
      <p:sp>
        <p:nvSpPr>
          <p:cNvPr id="192517" name="Text Box 6"/>
          <p:cNvSpPr txBox="1">
            <a:spLocks noChangeArrowheads="1"/>
          </p:cNvSpPr>
          <p:nvPr/>
        </p:nvSpPr>
        <p:spPr bwMode="auto">
          <a:xfrm>
            <a:off x="2928938" y="4719638"/>
            <a:ext cx="865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0">
                <a:latin typeface="Gill Sans MT" charset="0"/>
                <a:cs typeface="华文新魏" charset="0"/>
              </a:rPr>
              <a:t>45KD</a:t>
            </a:r>
          </a:p>
        </p:txBody>
      </p:sp>
      <p:sp>
        <p:nvSpPr>
          <p:cNvPr id="192518" name="Text Box 7"/>
          <p:cNvSpPr txBox="1">
            <a:spLocks noChangeArrowheads="1"/>
          </p:cNvSpPr>
          <p:nvPr/>
        </p:nvSpPr>
        <p:spPr bwMode="auto">
          <a:xfrm>
            <a:off x="2928938" y="5080000"/>
            <a:ext cx="865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0">
                <a:latin typeface="Gill Sans MT" charset="0"/>
                <a:cs typeface="华文新魏" charset="0"/>
              </a:rPr>
              <a:t>35KD</a:t>
            </a:r>
          </a:p>
        </p:txBody>
      </p:sp>
      <p:sp>
        <p:nvSpPr>
          <p:cNvPr id="192519" name="Text Box 8"/>
          <p:cNvSpPr txBox="1">
            <a:spLocks noChangeArrowheads="1"/>
          </p:cNvSpPr>
          <p:nvPr/>
        </p:nvSpPr>
        <p:spPr bwMode="auto">
          <a:xfrm>
            <a:off x="687388" y="5224463"/>
            <a:ext cx="116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>
                <a:latin typeface="Gill Sans MT" charset="0"/>
                <a:cs typeface="华文新魏" charset="0"/>
              </a:rPr>
              <a:t>Cyclin T1</a:t>
            </a:r>
          </a:p>
        </p:txBody>
      </p:sp>
      <p:sp>
        <p:nvSpPr>
          <p:cNvPr id="192520" name="Text Box 9"/>
          <p:cNvSpPr txBox="1">
            <a:spLocks noChangeArrowheads="1"/>
          </p:cNvSpPr>
          <p:nvPr/>
        </p:nvSpPr>
        <p:spPr bwMode="auto">
          <a:xfrm>
            <a:off x="1036638" y="4913313"/>
            <a:ext cx="1081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>
                <a:latin typeface="Gill Sans MT" charset="0"/>
                <a:cs typeface="华文新魏" charset="0"/>
              </a:rPr>
              <a:t>CDK9</a:t>
            </a:r>
          </a:p>
        </p:txBody>
      </p:sp>
      <p:sp>
        <p:nvSpPr>
          <p:cNvPr id="192521" name="Text Box 10"/>
          <p:cNvSpPr txBox="1">
            <a:spLocks noChangeArrowheads="1"/>
          </p:cNvSpPr>
          <p:nvPr/>
        </p:nvSpPr>
        <p:spPr bwMode="auto">
          <a:xfrm>
            <a:off x="69850" y="3929063"/>
            <a:ext cx="178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>
                <a:latin typeface="Gill Sans MT" charset="0"/>
                <a:cs typeface="华文新魏" charset="0"/>
              </a:rPr>
              <a:t>CDK9/Cyclin T1</a:t>
            </a:r>
          </a:p>
        </p:txBody>
      </p:sp>
      <p:pic>
        <p:nvPicPr>
          <p:cNvPr id="192523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857500"/>
            <a:ext cx="107156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31963" y="3786188"/>
            <a:ext cx="571500" cy="5715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800" b="0">
              <a:solidFill>
                <a:srgbClr val="FFFFFF"/>
              </a:solidFill>
              <a:latin typeface="Gill Sans MT" charset="0"/>
              <a:ea typeface="ＭＳ Ｐゴシック" charset="0"/>
              <a:cs typeface="华文新魏" charset="0"/>
            </a:endParaRPr>
          </a:p>
        </p:txBody>
      </p:sp>
      <p:cxnSp>
        <p:nvCxnSpPr>
          <p:cNvPr id="16" name="直接箭头连接符 15"/>
          <p:cNvCxnSpPr>
            <a:stCxn id="14" idx="3"/>
          </p:cNvCxnSpPr>
          <p:nvPr/>
        </p:nvCxnSpPr>
        <p:spPr>
          <a:xfrm flipV="1">
            <a:off x="2303463" y="2286000"/>
            <a:ext cx="1785937" cy="1785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526" name="TextBox 32"/>
          <p:cNvSpPr txBox="1">
            <a:spLocks noChangeArrowheads="1"/>
          </p:cNvSpPr>
          <p:nvPr/>
        </p:nvSpPr>
        <p:spPr bwMode="auto">
          <a:xfrm>
            <a:off x="4557713" y="5253038"/>
            <a:ext cx="3959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0" dirty="0">
                <a:ea typeface="宋体" charset="0"/>
                <a:cs typeface="宋体" charset="0"/>
              </a:rPr>
              <a:t>many       </a:t>
            </a:r>
            <a:r>
              <a:rPr lang="en-US" altLang="zh-CN" b="0" dirty="0" smtClean="0">
                <a:ea typeface="宋体" charset="0"/>
                <a:cs typeface="宋体" charset="0"/>
              </a:rPr>
              <a:t>a few       a few  </a:t>
            </a:r>
            <a:endParaRPr lang="zh-CN" altLang="en-US" b="0" dirty="0">
              <a:ea typeface="宋体" charset="0"/>
              <a:cs typeface="宋体" charset="0"/>
            </a:endParaRPr>
          </a:p>
        </p:txBody>
      </p:sp>
      <p:pic>
        <p:nvPicPr>
          <p:cNvPr id="192527" name="Picture 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966913"/>
            <a:ext cx="45005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8" name="TextBox 25"/>
          <p:cNvSpPr txBox="1">
            <a:spLocks noChangeArrowheads="1"/>
          </p:cNvSpPr>
          <p:nvPr/>
        </p:nvSpPr>
        <p:spPr bwMode="auto">
          <a:xfrm>
            <a:off x="6500813" y="3429000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0">
                <a:ea typeface="宋体" charset="0"/>
                <a:cs typeface="宋体" charset="0"/>
              </a:rPr>
              <a:t>Trypsin digestion</a:t>
            </a:r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192529" name="内容占位符 2"/>
          <p:cNvSpPr>
            <a:spLocks/>
          </p:cNvSpPr>
          <p:nvPr/>
        </p:nvSpPr>
        <p:spPr bwMode="auto">
          <a:xfrm>
            <a:off x="395288" y="12303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AutoNum type="arabicPeriod" startAt="2"/>
            </a:pPr>
            <a:r>
              <a:rPr lang="en-US" altLang="zh-CN" sz="3200" b="0">
                <a:latin typeface="Calibri" charset="0"/>
                <a:ea typeface="宋体" charset="0"/>
                <a:cs typeface="宋体" charset="0"/>
              </a:rPr>
              <a:t>Low abundance of Inter-linked peptides</a:t>
            </a:r>
          </a:p>
        </p:txBody>
      </p:sp>
    </p:spTree>
    <p:extLst>
      <p:ext uri="{BB962C8B-B14F-4D97-AF65-F5344CB8AC3E}">
        <p14:creationId xmlns:p14="http://schemas.microsoft.com/office/powerpoint/2010/main" val="3365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标题 1"/>
          <p:cNvSpPr>
            <a:spLocks noGrp="1"/>
          </p:cNvSpPr>
          <p:nvPr>
            <p:ph type="title" idx="4294967295"/>
          </p:nvPr>
        </p:nvSpPr>
        <p:spPr>
          <a:xfrm>
            <a:off x="457200" y="-12700"/>
            <a:ext cx="8229600" cy="849313"/>
          </a:xfrm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rgbClr val="0070C0"/>
                </a:solidFill>
                <a:latin typeface="Calibri" charset="0"/>
                <a:ea typeface="宋体" charset="0"/>
              </a:rPr>
              <a:t>Major Challenges</a:t>
            </a:r>
            <a:endParaRPr lang="zh-CN" altLang="en-US" sz="4000" b="1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69634" name="内容占位符 2"/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229600" cy="649288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3"/>
            </a:pPr>
            <a:r>
              <a:rPr lang="en-US" altLang="zh-CN">
                <a:latin typeface="Calibri" charset="0"/>
                <a:ea typeface="宋体" charset="0"/>
              </a:rPr>
              <a:t>Highly complex MS2 spectra</a:t>
            </a:r>
          </a:p>
        </p:txBody>
      </p:sp>
      <p:grpSp>
        <p:nvGrpSpPr>
          <p:cNvPr id="69635" name="组合 9"/>
          <p:cNvGrpSpPr>
            <a:grpSpLocks/>
          </p:cNvGrpSpPr>
          <p:nvPr/>
        </p:nvGrpSpPr>
        <p:grpSpPr bwMode="auto">
          <a:xfrm>
            <a:off x="1116013" y="1484313"/>
            <a:ext cx="6769100" cy="5302250"/>
            <a:chOff x="1357313" y="1214438"/>
            <a:chExt cx="6715125" cy="5572125"/>
          </a:xfrm>
        </p:grpSpPr>
        <p:pic>
          <p:nvPicPr>
            <p:cNvPr id="6963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13" y="1857375"/>
              <a:ext cx="6715125" cy="484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357313" y="1214438"/>
              <a:ext cx="2642584" cy="5572125"/>
            </a:xfrm>
            <a:prstGeom prst="rect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80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69638" name="TextBox 6"/>
            <p:cNvSpPr txBox="1">
              <a:spLocks noChangeArrowheads="1"/>
            </p:cNvSpPr>
            <p:nvPr/>
          </p:nvSpPr>
          <p:spPr bwMode="auto">
            <a:xfrm>
              <a:off x="1428181" y="1357912"/>
              <a:ext cx="2644159" cy="41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000"/>
                <a:t>Regular  peptides</a:t>
              </a:r>
              <a:endParaRPr lang="zh-CN" altLang="en-US" sz="2000"/>
            </a:p>
          </p:txBody>
        </p:sp>
        <p:sp>
          <p:nvSpPr>
            <p:cNvPr id="8" name="矩形 7"/>
            <p:cNvSpPr/>
            <p:nvPr/>
          </p:nvSpPr>
          <p:spPr>
            <a:xfrm>
              <a:off x="4214076" y="1214438"/>
              <a:ext cx="3787494" cy="5572125"/>
            </a:xfrm>
            <a:prstGeom prst="rect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80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69640" name="TextBox 8"/>
            <p:cNvSpPr txBox="1">
              <a:spLocks noChangeArrowheads="1"/>
            </p:cNvSpPr>
            <p:nvPr/>
          </p:nvSpPr>
          <p:spPr bwMode="auto">
            <a:xfrm>
              <a:off x="4714876" y="1357912"/>
              <a:ext cx="3143384" cy="41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000"/>
                <a:t>Crosslinked peptides</a:t>
              </a:r>
              <a:endParaRPr lang="zh-CN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167446384"/>
      </p:ext>
    </p:extLst>
  </p:cSld>
  <p:clrMapOvr>
    <a:masterClrMapping/>
  </p:clrMapOvr>
  <p:transition advTm="2435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rgbClr val="0070C0"/>
                </a:solidFill>
                <a:latin typeface="Calibri" charset="0"/>
                <a:ea typeface="宋体" charset="0"/>
              </a:rPr>
              <a:t>Major Challenges</a:t>
            </a:r>
            <a:endParaRPr lang="zh-CN" altLang="en-US" sz="4000" b="1">
              <a:solidFill>
                <a:srgbClr val="0070C0"/>
              </a:solidFill>
              <a:latin typeface="Calibri" charset="0"/>
              <a:ea typeface="宋体" charset="0"/>
            </a:endParaRPr>
          </a:p>
        </p:txBody>
      </p:sp>
      <p:sp>
        <p:nvSpPr>
          <p:cNvPr id="31746" name="内容占位符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229600" cy="2087562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 startAt="4"/>
            </a:pPr>
            <a:r>
              <a:rPr lang="en-US" altLang="zh-CN">
                <a:latin typeface="Calibri" charset="0"/>
                <a:ea typeface="宋体" charset="0"/>
              </a:rPr>
              <a:t>Database can be huge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en-US" altLang="zh-CN">
                <a:latin typeface="Calibri" charset="0"/>
                <a:ea typeface="宋体" charset="0"/>
              </a:rPr>
              <a:t>    If the routine search space is 100 peptides,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en-US" altLang="zh-CN">
                <a:latin typeface="Calibri" charset="0"/>
                <a:ea typeface="宋体" charset="0"/>
              </a:rPr>
              <a:t>    the crosslink search space is 5,050 pairs.</a:t>
            </a:r>
          </a:p>
        </p:txBody>
      </p:sp>
      <p:graphicFrame>
        <p:nvGraphicFramePr>
          <p:cNvPr id="107566" name="Group 46"/>
          <p:cNvGraphicFramePr>
            <a:graphicFrameLocks noGrp="1"/>
          </p:cNvGraphicFramePr>
          <p:nvPr/>
        </p:nvGraphicFramePr>
        <p:xfrm>
          <a:off x="355600" y="3714750"/>
          <a:ext cx="8562975" cy="2800656"/>
        </p:xfrm>
        <a:graphic>
          <a:graphicData uri="http://schemas.openxmlformats.org/drawingml/2006/table">
            <a:tbl>
              <a:tblPr/>
              <a:tblGrid>
                <a:gridCol w="1687513"/>
                <a:gridCol w="1460500"/>
                <a:gridCol w="1792287"/>
                <a:gridCol w="3622675"/>
              </a:tblGrid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Database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Proteins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华文细黑" charset="0"/>
                          <a:cs typeface="华文细黑" charset="0"/>
                        </a:rPr>
                        <a:t>Peptides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华文细黑" charset="0"/>
                          <a:cs typeface="华文细黑" charset="0"/>
                        </a:rPr>
                        <a:t>Peptide Pairs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E. coli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6126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3.35*10</a:t>
                      </a:r>
                      <a:r>
                        <a:rPr kumimoji="0" lang="en-US" altLang="zh-CN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</a:t>
                      </a:r>
                      <a:endParaRPr kumimoji="0" lang="zh-CN" altLang="en-US" sz="2800" b="1" i="0" u="none" strike="noStrike" cap="none" normalizeH="0" baseline="3000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5.63*10</a:t>
                      </a:r>
                      <a:r>
                        <a:rPr kumimoji="0" lang="en-US" altLang="zh-CN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(10</a:t>
                      </a:r>
                      <a:r>
                        <a:rPr kumimoji="0" lang="en-US" altLang="zh-CN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times the human db)</a:t>
                      </a:r>
                      <a:endParaRPr kumimoji="0" lang="zh-CN" altLang="en-US" sz="2800" b="1" i="0" u="none" strike="noStrike" cap="none" normalizeH="0" baseline="3000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F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C. elegans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24652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1.18*10</a:t>
                      </a:r>
                      <a:r>
                        <a:rPr kumimoji="0" lang="en-US" altLang="zh-CN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</a:t>
                      </a:r>
                      <a:endParaRPr kumimoji="0" lang="zh-CN" altLang="en-US" sz="2800" b="1" i="0" u="none" strike="noStrike" cap="none" normalizeH="0" baseline="3000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6.96*10</a:t>
                      </a:r>
                      <a:r>
                        <a:rPr kumimoji="0" lang="en-US" altLang="zh-CN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624459"/>
      </p:ext>
    </p:extLst>
  </p:cSld>
  <p:clrMapOvr>
    <a:masterClrMapping/>
  </p:clrMapOvr>
  <p:transition advTm="2283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8.4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8.4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8.4|2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20947</TotalTime>
  <Words>1357</Words>
  <Application>Microsoft Office PowerPoint</Application>
  <PresentationFormat>全屏显示(4:3)</PresentationFormat>
  <Paragraphs>299</Paragraphs>
  <Slides>37</Slides>
  <Notes>34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9" baseType="lpstr">
      <vt:lpstr>Office 主题</vt:lpstr>
      <vt:lpstr>Document</vt:lpstr>
      <vt:lpstr>An Integrated High-throughput Workflow for Identification of Crosslinked Peptides</vt:lpstr>
      <vt:lpstr>CXMS: Chemical Crosslinking coupled with Mass Spectrometry   </vt:lpstr>
      <vt:lpstr>Advantages of CXMS</vt:lpstr>
      <vt:lpstr>Advantages of CXMS</vt:lpstr>
      <vt:lpstr>Advantages of CXMS</vt:lpstr>
      <vt:lpstr>Major Challenges</vt:lpstr>
      <vt:lpstr>Major Challenges</vt:lpstr>
      <vt:lpstr>Major Challenges</vt:lpstr>
      <vt:lpstr>Major Challenges</vt:lpstr>
      <vt:lpstr>Major Challenges</vt:lpstr>
      <vt:lpstr>Overcome the Challenges in CXMS</vt:lpstr>
      <vt:lpstr>Overcome the Challenges in CXMS</vt:lpstr>
      <vt:lpstr>pLabel is Developed to Annotate Crosslink Spectra</vt:lpstr>
      <vt:lpstr>Generating a Standard Dataset for the pLink Software</vt:lpstr>
      <vt:lpstr>Isotope-coding Helps Recognize Peptides Carrying the Cross-linker</vt:lpstr>
      <vt:lpstr>Generating a Standard Dataset for the pLink Software</vt:lpstr>
      <vt:lpstr>Each Peptide Pair can be Crosslinked into Different Isoforms</vt:lpstr>
      <vt:lpstr>Most Prominent Ions in the HCD Spectra of Crosslinked Peptides</vt:lpstr>
      <vt:lpstr>PowerPoint 演示文稿</vt:lpstr>
      <vt:lpstr>Examples of yb Ions</vt:lpstr>
      <vt:lpstr>L or L Ions</vt:lpstr>
      <vt:lpstr>KL/: K-linked  or  Ions</vt:lpstr>
      <vt:lpstr>Considering New Ion Types Improved Scoring</vt:lpstr>
      <vt:lpstr>The Open-search Mode for Large Databases</vt:lpstr>
      <vt:lpstr>False Discovery Estimation Based on a Modified Reverse Database Strategy </vt:lpstr>
      <vt:lpstr>False Discovery Estimation Based on a Modified Reverse Database Strategy </vt:lpstr>
      <vt:lpstr>PowerPoint 演示文稿</vt:lpstr>
      <vt:lpstr>CXMS  Analysis of GST</vt:lpstr>
      <vt:lpstr>CXMS Result Verified by Crystal Structure </vt:lpstr>
      <vt:lpstr>CXMS Helped Confirm the Structure of the CNGP Complex</vt:lpstr>
      <vt:lpstr>CXMS on a Large Protein Complex of Unknown Structure</vt:lpstr>
      <vt:lpstr>CXMS Revealed Subunit Interactions within the UTP-B Complex</vt:lpstr>
      <vt:lpstr>IP with CXMS Identified Direct Binding Proteins of FIB-1</vt:lpstr>
      <vt:lpstr>CXMS Results Fit Nicely with a Structural Model of the C. elegans FIB-1 Complex </vt:lpstr>
      <vt:lpstr>394 Interlinked Peptides were Identified from Crosslinker-treated E. coli Lysate</vt:lpstr>
      <vt:lpstr>Summary</vt:lpstr>
      <vt:lpstr>Acknowledgment</vt:lpstr>
    </vt:vector>
  </TitlesOfParts>
  <Company>nibs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yang</dc:creator>
  <cp:lastModifiedBy>pfind</cp:lastModifiedBy>
  <cp:revision>753</cp:revision>
  <cp:lastPrinted>2011-05-29T00:26:16Z</cp:lastPrinted>
  <dcterms:created xsi:type="dcterms:W3CDTF">2011-03-28T01:54:54Z</dcterms:created>
  <dcterms:modified xsi:type="dcterms:W3CDTF">2011-11-15T00:39:36Z</dcterms:modified>
</cp:coreProperties>
</file>