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Microsoft_Equation1.bin" ContentType="application/vnd.openxmlformats-officedocument.oleObject"/>
  <Override PartName="/ppt/notesSlides/notesSlide4.xml" ContentType="application/vnd.openxmlformats-officedocument.presentationml.notesSlide+xml"/>
  <Override PartName="/ppt/embeddings/Microsoft_Equation2.bin" ContentType="application/vnd.openxmlformats-officedocument.oleObject"/>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77" r:id="rId3"/>
    <p:sldId id="274" r:id="rId4"/>
    <p:sldId id="275" r:id="rId5"/>
    <p:sldId id="276" r:id="rId6"/>
    <p:sldId id="278" r:id="rId7"/>
    <p:sldId id="280" r:id="rId8"/>
    <p:sldId id="281" r:id="rId9"/>
    <p:sldId id="279" r:id="rId10"/>
    <p:sldId id="283" r:id="rId11"/>
    <p:sldId id="287" r:id="rId12"/>
    <p:sldId id="290" r:id="rId13"/>
    <p:sldId id="288" r:id="rId14"/>
    <p:sldId id="285" r:id="rId15"/>
    <p:sldId id="289" r:id="rId16"/>
    <p:sldId id="291" r:id="rId17"/>
    <p:sldId id="286" r:id="rId18"/>
    <p:sldId id="292" r:id="rId19"/>
    <p:sldId id="284" r:id="rId20"/>
    <p:sldId id="294" r:id="rId21"/>
    <p:sldId id="295" r:id="rId22"/>
    <p:sldId id="296" r:id="rId23"/>
    <p:sldId id="297" r:id="rId24"/>
    <p:sldId id="299" r:id="rId25"/>
    <p:sldId id="300" r:id="rId26"/>
    <p:sldId id="301" r:id="rId27"/>
    <p:sldId id="303" r:id="rId28"/>
    <p:sldId id="304" r:id="rId29"/>
    <p:sldId id="306" r:id="rId30"/>
    <p:sldId id="272" r:id="rId31"/>
    <p:sldId id="273" r:id="rId32"/>
    <p:sldId id="25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1620"/>
    <a:srgbClr val="6D417B"/>
    <a:srgbClr val="00AEAE"/>
    <a:srgbClr val="00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108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0857358497633576"/>
          <c:y val="0.0199812480835107"/>
          <c:w val="0.693264309509388"/>
          <c:h val="0.673141976438992"/>
        </c:manualLayout>
      </c:layout>
      <c:bar3DChart>
        <c:barDir val="col"/>
        <c:grouping val="clustered"/>
        <c:varyColors val="0"/>
        <c:ser>
          <c:idx val="0"/>
          <c:order val="0"/>
          <c:tx>
            <c:strRef>
              <c:f>Sheet1!$B$1</c:f>
              <c:strCache>
                <c:ptCount val="1"/>
                <c:pt idx="0">
                  <c:v>version 1.0</c:v>
                </c:pt>
              </c:strCache>
            </c:strRef>
          </c:tx>
          <c:invertIfNegative val="0"/>
          <c:cat>
            <c:strRef>
              <c:f>Sheet1!$A$2:$A$9</c:f>
              <c:strCache>
                <c:ptCount val="8"/>
                <c:pt idx="0">
                  <c:v>Biomart</c:v>
                </c:pt>
                <c:pt idx="1">
                  <c:v>Greenman[2007]</c:v>
                </c:pt>
                <c:pt idx="2">
                  <c:v>Sjoblom[2006]</c:v>
                </c:pt>
                <c:pt idx="3">
                  <c:v>TCGA</c:v>
                </c:pt>
                <c:pt idx="4">
                  <c:v>OMIM</c:v>
                </c:pt>
                <c:pt idx="5">
                  <c:v>HPI</c:v>
                </c:pt>
                <c:pt idx="6">
                  <c:v>COSMIC</c:v>
                </c:pt>
                <c:pt idx="7">
                  <c:v>Total (unique)</c:v>
                </c:pt>
              </c:strCache>
            </c:strRef>
          </c:cat>
          <c:val>
            <c:numRef>
              <c:f>Sheet1!$B$2:$B$9</c:f>
              <c:numCache>
                <c:formatCode>General</c:formatCode>
                <c:ptCount val="8"/>
                <c:pt idx="0">
                  <c:v>0.0</c:v>
                </c:pt>
                <c:pt idx="1">
                  <c:v>606.0</c:v>
                </c:pt>
                <c:pt idx="2">
                  <c:v>1562.0</c:v>
                </c:pt>
                <c:pt idx="3">
                  <c:v>329.0</c:v>
                </c:pt>
                <c:pt idx="4">
                  <c:v>264.0</c:v>
                </c:pt>
                <c:pt idx="5">
                  <c:v>3852.0</c:v>
                </c:pt>
                <c:pt idx="6">
                  <c:v>4989.0</c:v>
                </c:pt>
                <c:pt idx="7">
                  <c:v>8570.0</c:v>
                </c:pt>
              </c:numCache>
            </c:numRef>
          </c:val>
        </c:ser>
        <c:ser>
          <c:idx val="1"/>
          <c:order val="1"/>
          <c:tx>
            <c:strRef>
              <c:f>Sheet1!$C$1</c:f>
              <c:strCache>
                <c:ptCount val="1"/>
                <c:pt idx="0">
                  <c:v>version 2.0</c:v>
                </c:pt>
              </c:strCache>
            </c:strRef>
          </c:tx>
          <c:invertIfNegative val="0"/>
          <c:cat>
            <c:strRef>
              <c:f>Sheet1!$A$2:$A$9</c:f>
              <c:strCache>
                <c:ptCount val="8"/>
                <c:pt idx="0">
                  <c:v>Biomart</c:v>
                </c:pt>
                <c:pt idx="1">
                  <c:v>Greenman[2007]</c:v>
                </c:pt>
                <c:pt idx="2">
                  <c:v>Sjoblom[2006]</c:v>
                </c:pt>
                <c:pt idx="3">
                  <c:v>TCGA</c:v>
                </c:pt>
                <c:pt idx="4">
                  <c:v>OMIM</c:v>
                </c:pt>
                <c:pt idx="5">
                  <c:v>HPI</c:v>
                </c:pt>
                <c:pt idx="6">
                  <c:v>COSMIC</c:v>
                </c:pt>
                <c:pt idx="7">
                  <c:v>Total (unique)</c:v>
                </c:pt>
              </c:strCache>
            </c:strRef>
          </c:cat>
          <c:val>
            <c:numRef>
              <c:f>Sheet1!$C$2:$C$9</c:f>
              <c:numCache>
                <c:formatCode>General</c:formatCode>
                <c:ptCount val="8"/>
                <c:pt idx="0">
                  <c:v>16838.0</c:v>
                </c:pt>
                <c:pt idx="1">
                  <c:v>535.0</c:v>
                </c:pt>
                <c:pt idx="2">
                  <c:v>1364.0</c:v>
                </c:pt>
                <c:pt idx="3">
                  <c:v>5793.0</c:v>
                </c:pt>
                <c:pt idx="4">
                  <c:v>408.0</c:v>
                </c:pt>
                <c:pt idx="5">
                  <c:v>3968.0</c:v>
                </c:pt>
                <c:pt idx="6">
                  <c:v>42467.0</c:v>
                </c:pt>
                <c:pt idx="7">
                  <c:v>69834.0</c:v>
                </c:pt>
              </c:numCache>
            </c:numRef>
          </c:val>
        </c:ser>
        <c:dLbls>
          <c:showLegendKey val="0"/>
          <c:showVal val="0"/>
          <c:showCatName val="0"/>
          <c:showSerName val="0"/>
          <c:showPercent val="0"/>
          <c:showBubbleSize val="0"/>
        </c:dLbls>
        <c:gapWidth val="150"/>
        <c:shape val="cylinder"/>
        <c:axId val="2008323816"/>
        <c:axId val="2008639320"/>
        <c:axId val="0"/>
      </c:bar3DChart>
      <c:catAx>
        <c:axId val="2008323816"/>
        <c:scaling>
          <c:orientation val="minMax"/>
        </c:scaling>
        <c:delete val="0"/>
        <c:axPos val="b"/>
        <c:majorTickMark val="out"/>
        <c:minorTickMark val="none"/>
        <c:tickLblPos val="nextTo"/>
        <c:txPr>
          <a:bodyPr/>
          <a:lstStyle/>
          <a:p>
            <a:pPr>
              <a:defRPr sz="1200" b="1"/>
            </a:pPr>
            <a:endParaRPr lang="en-US"/>
          </a:p>
        </c:txPr>
        <c:crossAx val="2008639320"/>
        <c:crosses val="autoZero"/>
        <c:auto val="1"/>
        <c:lblAlgn val="ctr"/>
        <c:lblOffset val="100"/>
        <c:noMultiLvlLbl val="0"/>
      </c:catAx>
      <c:valAx>
        <c:axId val="2008639320"/>
        <c:scaling>
          <c:orientation val="minMax"/>
        </c:scaling>
        <c:delete val="0"/>
        <c:axPos val="l"/>
        <c:majorGridlines/>
        <c:numFmt formatCode="General" sourceLinked="1"/>
        <c:majorTickMark val="out"/>
        <c:minorTickMark val="none"/>
        <c:tickLblPos val="nextTo"/>
        <c:crossAx val="2008323816"/>
        <c:crosses val="autoZero"/>
        <c:crossBetween val="between"/>
      </c:valAx>
    </c:plotArea>
    <c:legend>
      <c:legendPos val="r"/>
      <c:layout>
        <c:manualLayout>
          <c:xMode val="edge"/>
          <c:yMode val="edge"/>
          <c:x val="0.785837580518839"/>
          <c:y val="0.749944810159578"/>
          <c:w val="0.18936561536482"/>
          <c:h val="0.128845165849891"/>
        </c:manualLayout>
      </c:layout>
      <c:overlay val="0"/>
      <c:txPr>
        <a:bodyPr/>
        <a:lstStyle/>
        <a:p>
          <a:pPr>
            <a:defRPr sz="1200"/>
          </a:pPr>
          <a:endParaRPr lang="en-US"/>
        </a:p>
      </c:txPr>
    </c:legend>
    <c:plotVisOnly val="1"/>
    <c:dispBlanksAs val="gap"/>
    <c:showDLblsOverMax val="0"/>
  </c:chart>
  <c:spPr>
    <a:ln>
      <a:solidFill>
        <a:srgbClr val="77933C"/>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4B4FD-5275-CC4C-A797-739137DD2DA1}" type="datetimeFigureOut">
              <a:rPr lang="en-US" smtClean="0"/>
              <a:t>12/11/12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83F0A-A919-0746-BBB1-104263791E21}" type="slidenum">
              <a:rPr lang="en-US" smtClean="0"/>
              <a:t>‹#›</a:t>
            </a:fld>
            <a:endParaRPr lang="en-US"/>
          </a:p>
        </p:txBody>
      </p:sp>
    </p:spTree>
    <p:extLst>
      <p:ext uri="{BB962C8B-B14F-4D97-AF65-F5344CB8AC3E}">
        <p14:creationId xmlns:p14="http://schemas.microsoft.com/office/powerpoint/2010/main" val="2418804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latin typeface="+mn-lt"/>
                <a:ea typeface="+mn-ea"/>
                <a:cs typeface="+mn-cs"/>
              </a:rPr>
              <a:t>MeSH</a:t>
            </a:r>
            <a:r>
              <a:rPr lang="en-US" sz="1200" b="1" kern="1200" dirty="0" smtClean="0">
                <a:solidFill>
                  <a:schemeClr val="tx1"/>
                </a:solidFill>
                <a:latin typeface="+mn-lt"/>
                <a:ea typeface="+mn-ea"/>
                <a:cs typeface="+mn-cs"/>
              </a:rPr>
              <a:t>: Medical Subject Headings</a:t>
            </a:r>
            <a:endParaRPr lang="en-US" dirty="0"/>
          </a:p>
        </p:txBody>
      </p:sp>
      <p:sp>
        <p:nvSpPr>
          <p:cNvPr id="4" name="Slide Number Placeholder 3"/>
          <p:cNvSpPr>
            <a:spLocks noGrp="1"/>
          </p:cNvSpPr>
          <p:nvPr>
            <p:ph type="sldNum" sz="quarter" idx="10"/>
          </p:nvPr>
        </p:nvSpPr>
        <p:spPr/>
        <p:txBody>
          <a:bodyPr/>
          <a:lstStyle/>
          <a:p>
            <a:fld id="{74B83F0A-A919-0746-BBB1-104263791E21}" type="slidenum">
              <a:rPr lang="en-US" smtClean="0"/>
              <a:t>9</a:t>
            </a:fld>
            <a:endParaRPr lang="en-US"/>
          </a:p>
        </p:txBody>
      </p:sp>
    </p:spTree>
    <p:extLst>
      <p:ext uri="{BB962C8B-B14F-4D97-AF65-F5344CB8AC3E}">
        <p14:creationId xmlns:p14="http://schemas.microsoft.com/office/powerpoint/2010/main" val="348026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CanProvar</a:t>
            </a:r>
            <a:r>
              <a:rPr lang="en-US" baseline="0" dirty="0" smtClean="0"/>
              <a:t> database provide us an opportunity to  identify mutated peptides in cancer samples by doing shotgun proteomics data search against </a:t>
            </a:r>
            <a:r>
              <a:rPr lang="en-US" baseline="0" dirty="0" err="1" smtClean="0"/>
              <a:t>CanProvar</a:t>
            </a:r>
            <a:r>
              <a:rPr lang="en-US" baseline="0" dirty="0" smtClean="0"/>
              <a:t>. Database searching includes tree steps: 1) the set up of searchable protein database and database search  2) do confidence evaluation to all detected spectra or peptides. Finally summarize the results and generate output files.</a:t>
            </a:r>
            <a:endParaRPr lang="en-US" dirty="0"/>
          </a:p>
        </p:txBody>
      </p:sp>
      <p:sp>
        <p:nvSpPr>
          <p:cNvPr id="4" name="Slide Number Placeholder 3"/>
          <p:cNvSpPr>
            <a:spLocks noGrp="1"/>
          </p:cNvSpPr>
          <p:nvPr>
            <p:ph type="sldNum" sz="quarter" idx="10"/>
          </p:nvPr>
        </p:nvSpPr>
        <p:spPr/>
        <p:txBody>
          <a:bodyPr/>
          <a:lstStyle/>
          <a:p>
            <a:fld id="{62C96AFE-5EBB-4DD0-A661-02CF56B6B65F}"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setup variation-contained</a:t>
            </a:r>
            <a:r>
              <a:rPr lang="en-US" baseline="0" dirty="0" smtClean="0"/>
              <a:t> protein database, we included both normal protein in ensemble protein database and mutant proteins in </a:t>
            </a:r>
            <a:r>
              <a:rPr lang="en-US" baseline="0" dirty="0" err="1" smtClean="0"/>
              <a:t>canprovar</a:t>
            </a:r>
            <a:r>
              <a:rPr lang="en-US" baseline="0" dirty="0" smtClean="0"/>
              <a:t>. For each single amino acid alteration, the enclosing </a:t>
            </a:r>
            <a:r>
              <a:rPr lang="en-US" baseline="0" dirty="0" err="1" smtClean="0"/>
              <a:t>tryptic</a:t>
            </a:r>
            <a:r>
              <a:rPr lang="en-US" baseline="0" dirty="0" smtClean="0"/>
              <a:t> peptide as well as its two-sides flanking  </a:t>
            </a:r>
            <a:r>
              <a:rPr lang="en-US" baseline="0" dirty="0" err="1" smtClean="0"/>
              <a:t>tryptic</a:t>
            </a:r>
            <a:r>
              <a:rPr lang="en-US" baseline="0" dirty="0" smtClean="0"/>
              <a:t> peptides was taken as an independent entry in </a:t>
            </a:r>
            <a:r>
              <a:rPr lang="en-US" baseline="0" dirty="0" err="1" smtClean="0"/>
              <a:t>fasta</a:t>
            </a:r>
            <a:r>
              <a:rPr lang="en-US" baseline="0" dirty="0" smtClean="0"/>
              <a:t> format. Adding the flanking peptides is for identifying peptides with missed  cleavage.  For each new peptide entry, the mutation information was recorded in the sequence header together with its starting and ending positions. Combination of two mutations within a </a:t>
            </a:r>
            <a:r>
              <a:rPr lang="en-US" baseline="0" dirty="0" err="1" smtClean="0"/>
              <a:t>tryptic</a:t>
            </a:r>
            <a:r>
              <a:rPr lang="en-US" baseline="0" dirty="0" smtClean="0"/>
              <a:t> peptide was also included. Normal proteins were added in original </a:t>
            </a:r>
            <a:r>
              <a:rPr lang="en-US" baseline="0" dirty="0" err="1" smtClean="0"/>
              <a:t>fasta</a:t>
            </a:r>
            <a:r>
              <a:rPr lang="en-US" baseline="0" dirty="0" smtClean="0"/>
              <a:t> format . The reverse sequences were appended as decoy database for FDR estimation. Compare to all possible normal peptides, the variations in </a:t>
            </a:r>
            <a:r>
              <a:rPr lang="en-US" baseline="0" dirty="0" err="1" smtClean="0"/>
              <a:t>Canprovar</a:t>
            </a:r>
            <a:r>
              <a:rPr lang="en-US" baseline="0" dirty="0" smtClean="0"/>
              <a:t> increase peptide candidates by 6.6% and 3.4% with and without mutations combination.</a:t>
            </a:r>
            <a:endParaRPr lang="en-US" dirty="0"/>
          </a:p>
        </p:txBody>
      </p:sp>
      <p:sp>
        <p:nvSpPr>
          <p:cNvPr id="4" name="Slide Number Placeholder 3"/>
          <p:cNvSpPr>
            <a:spLocks noGrp="1"/>
          </p:cNvSpPr>
          <p:nvPr>
            <p:ph type="sldNum" sz="quarter" idx="10"/>
          </p:nvPr>
        </p:nvSpPr>
        <p:spPr/>
        <p:txBody>
          <a:bodyPr/>
          <a:lstStyle/>
          <a:p>
            <a:fld id="{62C96AFE-5EBB-4DD0-A661-02CF56B6B65F}"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address</a:t>
            </a:r>
            <a:r>
              <a:rPr lang="en-US" baseline="0" dirty="0" smtClean="0"/>
              <a:t> this problem, we proposed a new FDR estimation method for identifying mutant peptide. </a:t>
            </a:r>
            <a:r>
              <a:rPr lang="en-US" dirty="0" smtClean="0"/>
              <a:t>regularly</a:t>
            </a:r>
            <a:r>
              <a:rPr lang="en-US" baseline="0" dirty="0" smtClean="0"/>
              <a:t>, f</a:t>
            </a:r>
            <a:r>
              <a:rPr lang="en-US" dirty="0" smtClean="0"/>
              <a:t>alse</a:t>
            </a:r>
            <a:r>
              <a:rPr lang="en-US" baseline="0" dirty="0" smtClean="0"/>
              <a:t> positive is estimated by doubling passing decoy.  Instead of using mutant decoy alone, we estimated it by total decoy multiple the  fraction of mutant decoy. Our assumption here is normal and mutant decoys are no different as negative control. New approach could give more stable and reliable estimation for the false positive.</a:t>
            </a:r>
            <a:endParaRPr lang="en-US" dirty="0"/>
          </a:p>
        </p:txBody>
      </p:sp>
      <p:sp>
        <p:nvSpPr>
          <p:cNvPr id="4" name="Slide Number Placeholder 3"/>
          <p:cNvSpPr>
            <a:spLocks noGrp="1"/>
          </p:cNvSpPr>
          <p:nvPr>
            <p:ph type="sldNum" sz="quarter" idx="10"/>
          </p:nvPr>
        </p:nvSpPr>
        <p:spPr/>
        <p:txBody>
          <a:bodyPr/>
          <a:lstStyle/>
          <a:p>
            <a:fld id="{62C96AFE-5EBB-4DD0-A661-02CF56B6B65F}"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C96AFE-5EBB-4DD0-A661-02CF56B6B65F}"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5" name="Footer Placeholder 4"/>
          <p:cNvSpPr>
            <a:spLocks noGrp="1"/>
          </p:cNvSpPr>
          <p:nvPr>
            <p:ph type="ftr" sz="quarter" idx="11"/>
          </p:nvPr>
        </p:nvSpPr>
        <p:spPr>
          <a:xfrm>
            <a:off x="3124200" y="6294134"/>
            <a:ext cx="2895600" cy="365125"/>
          </a:xfrm>
        </p:spPr>
        <p:txBody>
          <a:bodyPr/>
          <a:lstStyle>
            <a:lvl1pPr>
              <a:defRPr b="1"/>
            </a:lvl1pPr>
          </a:lstStyle>
          <a:p>
            <a:r>
              <a:rPr lang="en-US" dirty="0" smtClean="0"/>
              <a:t>Beijing, November 2012</a:t>
            </a:r>
            <a:endParaRPr lang="en-US" dirty="0"/>
          </a:p>
        </p:txBody>
      </p:sp>
    </p:spTree>
    <p:extLst>
      <p:ext uri="{BB962C8B-B14F-4D97-AF65-F5344CB8AC3E}">
        <p14:creationId xmlns:p14="http://schemas.microsoft.com/office/powerpoint/2010/main" val="405816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E32532-FBE9-AE40-A745-C575CFCF9C51}" type="datetimeFigureOut">
              <a:rPr lang="en-US" smtClean="0"/>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85FD0-D370-C148-AA8D-DB1317ECFB36}" type="slidenum">
              <a:rPr lang="en-US" smtClean="0"/>
              <a:t>‹#›</a:t>
            </a:fld>
            <a:endParaRPr lang="en-US"/>
          </a:p>
        </p:txBody>
      </p:sp>
    </p:spTree>
    <p:extLst>
      <p:ext uri="{BB962C8B-B14F-4D97-AF65-F5344CB8AC3E}">
        <p14:creationId xmlns:p14="http://schemas.microsoft.com/office/powerpoint/2010/main" val="72380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E32532-FBE9-AE40-A745-C575CFCF9C51}" type="datetimeFigureOut">
              <a:rPr lang="en-US" smtClean="0"/>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85FD0-D370-C148-AA8D-DB1317ECFB36}" type="slidenum">
              <a:rPr lang="en-US" smtClean="0"/>
              <a:t>‹#›</a:t>
            </a:fld>
            <a:endParaRPr lang="en-US"/>
          </a:p>
        </p:txBody>
      </p:sp>
    </p:spTree>
    <p:extLst>
      <p:ext uri="{BB962C8B-B14F-4D97-AF65-F5344CB8AC3E}">
        <p14:creationId xmlns:p14="http://schemas.microsoft.com/office/powerpoint/2010/main" val="91703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b="1">
                <a:solidFill>
                  <a:schemeClr val="accent4">
                    <a:lumMod val="75000"/>
                  </a:schemeClr>
                </a:solidFill>
              </a:defRPr>
            </a:lvl1pPr>
          </a:lstStyle>
          <a:p>
            <a:r>
              <a:rPr lang="en-US" smtClean="0"/>
              <a:t>CNCP2012</a:t>
            </a:r>
            <a:endParaRPr lang="en-US" dirty="0"/>
          </a:p>
        </p:txBody>
      </p:sp>
      <p:sp>
        <p:nvSpPr>
          <p:cNvPr id="6" name="Slide Number Placeholder 5"/>
          <p:cNvSpPr>
            <a:spLocks noGrp="1"/>
          </p:cNvSpPr>
          <p:nvPr>
            <p:ph type="sldNum" sz="quarter" idx="12"/>
          </p:nvPr>
        </p:nvSpPr>
        <p:spPr/>
        <p:txBody>
          <a:bodyPr/>
          <a:lstStyle/>
          <a:p>
            <a:fld id="{2CE85FD0-D370-C148-AA8D-DB1317ECFB36}" type="slidenum">
              <a:rPr lang="en-US" smtClean="0"/>
              <a:t>‹#›</a:t>
            </a:fld>
            <a:endParaRPr lang="en-US"/>
          </a:p>
        </p:txBody>
      </p:sp>
      <p:sp>
        <p:nvSpPr>
          <p:cNvPr id="7" name="Footer Placeholder 4"/>
          <p:cNvSpPr txBox="1">
            <a:spLocks/>
          </p:cNvSpPr>
          <p:nvPr userDrawn="1"/>
        </p:nvSpPr>
        <p:spPr>
          <a:xfrm>
            <a:off x="32766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Beijing, November 2012</a:t>
            </a:r>
            <a:endParaRPr lang="en-US" b="1" dirty="0"/>
          </a:p>
        </p:txBody>
      </p:sp>
    </p:spTree>
    <p:extLst>
      <p:ext uri="{BB962C8B-B14F-4D97-AF65-F5344CB8AC3E}">
        <p14:creationId xmlns:p14="http://schemas.microsoft.com/office/powerpoint/2010/main" val="84548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E32532-FBE9-AE40-A745-C575CFCF9C51}" type="datetimeFigureOut">
              <a:rPr lang="en-US" smtClean="0"/>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85FD0-D370-C148-AA8D-DB1317ECFB36}" type="slidenum">
              <a:rPr lang="en-US" smtClean="0"/>
              <a:t>‹#›</a:t>
            </a:fld>
            <a:endParaRPr lang="en-US"/>
          </a:p>
        </p:txBody>
      </p:sp>
    </p:spTree>
    <p:extLst>
      <p:ext uri="{BB962C8B-B14F-4D97-AF65-F5344CB8AC3E}">
        <p14:creationId xmlns:p14="http://schemas.microsoft.com/office/powerpoint/2010/main" val="275192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E32532-FBE9-AE40-A745-C575CFCF9C51}" type="datetimeFigureOut">
              <a:rPr lang="en-US" smtClean="0"/>
              <a:t>12/11/12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85FD0-D370-C148-AA8D-DB1317ECFB36}" type="slidenum">
              <a:rPr lang="en-US" smtClean="0"/>
              <a:t>‹#›</a:t>
            </a:fld>
            <a:endParaRPr lang="en-US"/>
          </a:p>
        </p:txBody>
      </p:sp>
    </p:spTree>
    <p:extLst>
      <p:ext uri="{BB962C8B-B14F-4D97-AF65-F5344CB8AC3E}">
        <p14:creationId xmlns:p14="http://schemas.microsoft.com/office/powerpoint/2010/main" val="397641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E32532-FBE9-AE40-A745-C575CFCF9C51}" type="datetimeFigureOut">
              <a:rPr lang="en-US" smtClean="0"/>
              <a:t>12/11/12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85FD0-D370-C148-AA8D-DB1317ECFB36}" type="slidenum">
              <a:rPr lang="en-US" smtClean="0"/>
              <a:t>‹#›</a:t>
            </a:fld>
            <a:endParaRPr lang="en-US"/>
          </a:p>
        </p:txBody>
      </p:sp>
    </p:spTree>
    <p:extLst>
      <p:ext uri="{BB962C8B-B14F-4D97-AF65-F5344CB8AC3E}">
        <p14:creationId xmlns:p14="http://schemas.microsoft.com/office/powerpoint/2010/main" val="392158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E32532-FBE9-AE40-A745-C575CFCF9C51}" type="datetimeFigureOut">
              <a:rPr lang="en-US" smtClean="0"/>
              <a:t>12/11/12</a:t>
            </a:fld>
            <a:endParaRPr lang="en-US"/>
          </a:p>
        </p:txBody>
      </p:sp>
      <p:sp>
        <p:nvSpPr>
          <p:cNvPr id="4" name="Footer Placeholder 3"/>
          <p:cNvSpPr>
            <a:spLocks noGrp="1"/>
          </p:cNvSpPr>
          <p:nvPr>
            <p:ph type="ftr" sz="quarter" idx="11"/>
          </p:nvPr>
        </p:nvSpPr>
        <p:spPr/>
        <p:txBody>
          <a:bodyPr/>
          <a:lstStyle/>
          <a:p>
            <a:r>
              <a:rPr lang="en-US" dirty="0" smtClean="0"/>
              <a:t>November 2012</a:t>
            </a:r>
            <a:endParaRPr lang="en-US" dirty="0"/>
          </a:p>
        </p:txBody>
      </p:sp>
      <p:sp>
        <p:nvSpPr>
          <p:cNvPr id="5" name="Slide Number Placeholder 4"/>
          <p:cNvSpPr>
            <a:spLocks noGrp="1"/>
          </p:cNvSpPr>
          <p:nvPr>
            <p:ph type="sldNum" sz="quarter" idx="12"/>
          </p:nvPr>
        </p:nvSpPr>
        <p:spPr/>
        <p:txBody>
          <a:bodyPr/>
          <a:lstStyle/>
          <a:p>
            <a:fld id="{2CE85FD0-D370-C148-AA8D-DB1317ECFB36}" type="slidenum">
              <a:rPr lang="en-US" smtClean="0"/>
              <a:t>‹#›</a:t>
            </a:fld>
            <a:endParaRPr lang="en-US"/>
          </a:p>
        </p:txBody>
      </p:sp>
    </p:spTree>
    <p:extLst>
      <p:ext uri="{BB962C8B-B14F-4D97-AF65-F5344CB8AC3E}">
        <p14:creationId xmlns:p14="http://schemas.microsoft.com/office/powerpoint/2010/main" val="2607716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E32532-FBE9-AE40-A745-C575CFCF9C51}" type="datetimeFigureOut">
              <a:rPr lang="en-US" smtClean="0"/>
              <a:t>12/11/12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85FD0-D370-C148-AA8D-DB1317ECFB36}" type="slidenum">
              <a:rPr lang="en-US" smtClean="0"/>
              <a:t>‹#›</a:t>
            </a:fld>
            <a:endParaRPr lang="en-US"/>
          </a:p>
        </p:txBody>
      </p:sp>
    </p:spTree>
    <p:extLst>
      <p:ext uri="{BB962C8B-B14F-4D97-AF65-F5344CB8AC3E}">
        <p14:creationId xmlns:p14="http://schemas.microsoft.com/office/powerpoint/2010/main" val="166815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E32532-FBE9-AE40-A745-C575CFCF9C51}" type="datetimeFigureOut">
              <a:rPr lang="en-US" smtClean="0"/>
              <a:t>12/11/12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85FD0-D370-C148-AA8D-DB1317ECFB36}" type="slidenum">
              <a:rPr lang="en-US" smtClean="0"/>
              <a:t>‹#›</a:t>
            </a:fld>
            <a:endParaRPr lang="en-US"/>
          </a:p>
        </p:txBody>
      </p:sp>
    </p:spTree>
    <p:extLst>
      <p:ext uri="{BB962C8B-B14F-4D97-AF65-F5344CB8AC3E}">
        <p14:creationId xmlns:p14="http://schemas.microsoft.com/office/powerpoint/2010/main" val="152712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E32532-FBE9-AE40-A745-C575CFCF9C51}" type="datetimeFigureOut">
              <a:rPr lang="en-US" smtClean="0"/>
              <a:t>12/11/12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85FD0-D370-C148-AA8D-DB1317ECFB36}" type="slidenum">
              <a:rPr lang="en-US" smtClean="0"/>
              <a:t>‹#›</a:t>
            </a:fld>
            <a:endParaRPr lang="en-US"/>
          </a:p>
        </p:txBody>
      </p:sp>
    </p:spTree>
    <p:extLst>
      <p:ext uri="{BB962C8B-B14F-4D97-AF65-F5344CB8AC3E}">
        <p14:creationId xmlns:p14="http://schemas.microsoft.com/office/powerpoint/2010/main" val="3748717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November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85FD0-D370-C148-AA8D-DB1317ECFB36}" type="slidenum">
              <a:rPr lang="en-US" smtClean="0"/>
              <a:t>‹#›</a:t>
            </a:fld>
            <a:endParaRPr lang="en-US"/>
          </a:p>
        </p:txBody>
      </p:sp>
      <p:sp>
        <p:nvSpPr>
          <p:cNvPr id="7" name="Rectangle 6"/>
          <p:cNvSpPr/>
          <p:nvPr userDrawn="1"/>
        </p:nvSpPr>
        <p:spPr>
          <a:xfrm>
            <a:off x="0" y="-1"/>
            <a:ext cx="9144000" cy="1270106"/>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3"/>
          <p:cNvSpPr txBox="1">
            <a:spLocks/>
          </p:cNvSpPr>
          <p:nvPr userDrawn="1"/>
        </p:nvSpPr>
        <p:spPr>
          <a:xfrm>
            <a:off x="609600" y="6349715"/>
            <a:ext cx="2133600" cy="365125"/>
          </a:xfrm>
          <a:prstGeom prst="rect">
            <a:avLst/>
          </a:prstGeom>
        </p:spPr>
        <p:txBody>
          <a:bodyPr/>
          <a:lstStyle>
            <a:defPPr>
              <a:defRPr lang="en-US"/>
            </a:defPPr>
            <a:lvl1pPr marL="0" algn="l" defTabSz="457200" rtl="0" eaLnBrk="1" latinLnBrk="0" hangingPunct="1">
              <a:defRPr sz="1800" b="1" kern="1200">
                <a:solidFill>
                  <a:schemeClr val="accent4">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CNCP2012</a:t>
            </a:r>
            <a:endParaRPr lang="en-US" dirty="0"/>
          </a:p>
        </p:txBody>
      </p:sp>
      <p:pic>
        <p:nvPicPr>
          <p:cNvPr id="10" name="Content Placeholder 5" descr="index.jpg"/>
          <p:cNvPicPr>
            <a:picLocks noChangeAspect="1"/>
          </p:cNvPicPr>
          <p:nvPr userDrawn="1"/>
        </p:nvPicPr>
        <p:blipFill>
          <a:blip r:embed="rId13"/>
          <a:srcRect l="-105091" r="-105091"/>
          <a:stretch>
            <a:fillRect/>
          </a:stretch>
        </p:blipFill>
        <p:spPr>
          <a:xfrm>
            <a:off x="6632580" y="5949956"/>
            <a:ext cx="1433772" cy="713681"/>
          </a:xfrm>
          <a:prstGeom prst="rect">
            <a:avLst/>
          </a:prstGeom>
        </p:spPr>
      </p:pic>
      <p:pic>
        <p:nvPicPr>
          <p:cNvPr id="11" name="Picture 10" descr="DownloadedFile"/>
          <p:cNvPicPr>
            <a:picLocks noChangeAspect="1"/>
          </p:cNvPicPr>
          <p:nvPr userDrawn="1"/>
        </p:nvPicPr>
        <p:blipFill>
          <a:blip r:embed="rId14">
            <a:duotone>
              <a:schemeClr val="accent4">
                <a:shade val="45000"/>
                <a:satMod val="135000"/>
              </a:schemeClr>
              <a:prstClr val="white"/>
            </a:duotone>
            <a:extLst>
              <a:ext uri="{BEBA8EAE-BF5A-486C-A8C5-ECC9F3942E4B}">
                <a14:imgProps xmlns:a14="http://schemas.microsoft.com/office/drawing/2010/main">
                  <a14:imgLayer r:embed="rId15">
                    <a14:imgEffect>
                      <a14:sharpenSoften amount="50000"/>
                    </a14:imgEffect>
                  </a14:imgLayer>
                </a14:imgProps>
              </a:ext>
            </a:extLst>
          </a:blip>
          <a:stretch>
            <a:fillRect/>
          </a:stretch>
        </p:blipFill>
        <p:spPr>
          <a:xfrm>
            <a:off x="7643553" y="5862895"/>
            <a:ext cx="1124881" cy="843660"/>
          </a:xfrm>
          <a:prstGeom prst="rect">
            <a:avLst/>
          </a:prstGeom>
        </p:spPr>
      </p:pic>
    </p:spTree>
    <p:extLst>
      <p:ext uri="{BB962C8B-B14F-4D97-AF65-F5344CB8AC3E}">
        <p14:creationId xmlns:p14="http://schemas.microsoft.com/office/powerpoint/2010/main" val="194813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ing.li@sjtu.edu.c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29.wmf"/><Relationship Id="rId5" Type="http://schemas.openxmlformats.org/officeDocument/2006/relationships/image" Target="../media/image3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3.emf"/><Relationship Id="rId5" Type="http://schemas.openxmlformats.org/officeDocument/2006/relationships/oleObject" Target="../embeddings/Microsoft_Equation2.bin"/><Relationship Id="rId6" Type="http://schemas.openxmlformats.org/officeDocument/2006/relationships/image" Target="../media/image32.wmf"/><Relationship Id="rId7" Type="http://schemas.openxmlformats.org/officeDocument/2006/relationships/image" Target="../media/image3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www.bioinfo.vanderbilt.edu/canprova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hyperlink" Target="http://lifecenter.sgst.cn/CanProVa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605" y="1747698"/>
            <a:ext cx="8346137" cy="2052369"/>
          </a:xfrm>
        </p:spPr>
        <p:txBody>
          <a:bodyPr/>
          <a:lstStyle/>
          <a:p>
            <a:r>
              <a:rPr lang="en-US" sz="4000" b="1" dirty="0" err="1" smtClean="0">
                <a:latin typeface="Calibri"/>
                <a:cs typeface="Calibri"/>
              </a:rPr>
              <a:t>CanProVar</a:t>
            </a:r>
            <a:r>
              <a:rPr lang="en-US" sz="4000" b="1" dirty="0" smtClean="0">
                <a:latin typeface="Calibri"/>
                <a:cs typeface="Calibri"/>
              </a:rPr>
              <a:t> 2.0 </a:t>
            </a:r>
            <a:r>
              <a:rPr lang="en-US" sz="4000" b="1" dirty="0">
                <a:latin typeface="Calibri"/>
                <a:cs typeface="Calibri"/>
              </a:rPr>
              <a:t>: Updated Database of Human Cancer Proteome Variation</a:t>
            </a:r>
          </a:p>
        </p:txBody>
      </p:sp>
      <p:sp>
        <p:nvSpPr>
          <p:cNvPr id="3" name="Subtitle 2"/>
          <p:cNvSpPr>
            <a:spLocks noGrp="1"/>
          </p:cNvSpPr>
          <p:nvPr>
            <p:ph type="subTitle" idx="1"/>
          </p:nvPr>
        </p:nvSpPr>
        <p:spPr>
          <a:xfrm>
            <a:off x="1245140" y="3800067"/>
            <a:ext cx="7269675" cy="1752600"/>
          </a:xfrm>
        </p:spPr>
        <p:txBody>
          <a:bodyPr>
            <a:normAutofit fontScale="92500"/>
          </a:bodyPr>
          <a:lstStyle/>
          <a:p>
            <a:pPr>
              <a:spcAft>
                <a:spcPts val="1200"/>
              </a:spcAft>
            </a:pPr>
            <a:r>
              <a:rPr lang="en-US" sz="2800" dirty="0" smtClean="0">
                <a:solidFill>
                  <a:schemeClr val="tx1"/>
                </a:solidFill>
                <a:latin typeface="Arial"/>
                <a:cs typeface="Arial"/>
              </a:rPr>
              <a:t>Jing Li</a:t>
            </a:r>
          </a:p>
          <a:p>
            <a:pPr>
              <a:spcAft>
                <a:spcPts val="1200"/>
              </a:spcAft>
            </a:pPr>
            <a:r>
              <a:rPr lang="en-US" sz="2400" dirty="0" smtClean="0">
                <a:solidFill>
                  <a:schemeClr val="tx1"/>
                </a:solidFill>
                <a:latin typeface="Arial"/>
                <a:cs typeface="Arial"/>
                <a:hlinkClick r:id="rId2"/>
              </a:rPr>
              <a:t>jing.li@sjtu.edu.cn</a:t>
            </a:r>
            <a:endParaRPr lang="en-US" sz="2400" dirty="0" smtClean="0">
              <a:solidFill>
                <a:schemeClr val="tx1"/>
              </a:solidFill>
              <a:latin typeface="Arial"/>
              <a:cs typeface="Arial"/>
            </a:endParaRPr>
          </a:p>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a:rPr>
              <a:t>Department of Bioinformatics&amp; Biostatistics, SJTU</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a:endParaRPr>
          </a:p>
        </p:txBody>
      </p:sp>
      <p:sp>
        <p:nvSpPr>
          <p:cNvPr id="7" name="TextBox 6"/>
          <p:cNvSpPr txBox="1"/>
          <p:nvPr/>
        </p:nvSpPr>
        <p:spPr>
          <a:xfrm>
            <a:off x="1245140" y="211686"/>
            <a:ext cx="6651774" cy="584776"/>
          </a:xfrm>
          <a:prstGeom prst="rect">
            <a:avLst/>
          </a:prstGeom>
          <a:noFill/>
        </p:spPr>
        <p:txBody>
          <a:bodyPr wrap="square" rtlCol="0">
            <a:spAutoFit/>
          </a:bodyPr>
          <a:lstStyle/>
          <a:p>
            <a:r>
              <a:rPr lang="zh-CN" altLang="en-US" sz="3200" b="1" dirty="0" smtClean="0">
                <a:solidFill>
                  <a:schemeClr val="bg1"/>
                </a:solidFill>
                <a:latin typeface="华文细黑"/>
                <a:ea typeface="华文细黑"/>
                <a:cs typeface="华文细黑"/>
              </a:rPr>
              <a:t>第二届中国计算蛋白质组学研讨会</a:t>
            </a:r>
            <a:endParaRPr lang="en-US" sz="3200" b="1" dirty="0">
              <a:solidFill>
                <a:schemeClr val="bg1"/>
              </a:solidFill>
              <a:latin typeface="华文细黑"/>
              <a:ea typeface="华文细黑"/>
              <a:cs typeface="华文细黑"/>
            </a:endParaRPr>
          </a:p>
        </p:txBody>
      </p:sp>
      <p:sp>
        <p:nvSpPr>
          <p:cNvPr id="10" name="TextBox 9"/>
          <p:cNvSpPr txBox="1"/>
          <p:nvPr/>
        </p:nvSpPr>
        <p:spPr>
          <a:xfrm>
            <a:off x="3087940" y="6308989"/>
            <a:ext cx="3175116" cy="369332"/>
          </a:xfrm>
          <a:prstGeom prst="rect">
            <a:avLst/>
          </a:prstGeom>
          <a:noFill/>
        </p:spPr>
        <p:txBody>
          <a:bodyPr wrap="square" rtlCol="0">
            <a:spAutoFit/>
          </a:bodyPr>
          <a:lstStyle/>
          <a:p>
            <a:pPr algn="ctr"/>
            <a:r>
              <a:rPr lang="en-US" dirty="0" smtClean="0"/>
              <a:t>November 2012</a:t>
            </a:r>
            <a:endParaRPr lang="en-US" dirty="0"/>
          </a:p>
        </p:txBody>
      </p:sp>
      <p:sp>
        <p:nvSpPr>
          <p:cNvPr id="11" name="TextBox 10"/>
          <p:cNvSpPr txBox="1"/>
          <p:nvPr/>
        </p:nvSpPr>
        <p:spPr>
          <a:xfrm>
            <a:off x="6826774" y="796462"/>
            <a:ext cx="2140279" cy="369332"/>
          </a:xfrm>
          <a:prstGeom prst="rect">
            <a:avLst/>
          </a:prstGeom>
          <a:noFill/>
        </p:spPr>
        <p:txBody>
          <a:bodyPr wrap="square" rtlCol="0">
            <a:spAutoFit/>
          </a:bodyPr>
          <a:lstStyle/>
          <a:p>
            <a:r>
              <a:rPr lang="en-US" dirty="0" smtClean="0">
                <a:solidFill>
                  <a:schemeClr val="bg1"/>
                </a:solidFill>
              </a:rPr>
              <a:t>CNCP 2012, Beijing </a:t>
            </a:r>
            <a:endParaRPr lang="en-US" dirty="0">
              <a:solidFill>
                <a:schemeClr val="bg1"/>
              </a:solidFill>
            </a:endParaRPr>
          </a:p>
        </p:txBody>
      </p:sp>
    </p:spTree>
    <p:extLst>
      <p:ext uri="{BB962C8B-B14F-4D97-AF65-F5344CB8AC3E}">
        <p14:creationId xmlns:p14="http://schemas.microsoft.com/office/powerpoint/2010/main" val="5571831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260575" y="203265"/>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ea typeface="宋体" charset="0"/>
                <a:cs typeface="Arial"/>
              </a:rPr>
              <a:t>Database search</a:t>
            </a:r>
            <a:endParaRPr lang="en-US" sz="3600" dirty="0">
              <a:solidFill>
                <a:schemeClr val="bg1"/>
              </a:solidFill>
              <a:latin typeface="Arial"/>
              <a:ea typeface="宋体" charset="0"/>
              <a:cs typeface="Arial"/>
            </a:endParaRPr>
          </a:p>
        </p:txBody>
      </p:sp>
      <p:sp>
        <p:nvSpPr>
          <p:cNvPr id="5" name="TextBox 4"/>
          <p:cNvSpPr txBox="1"/>
          <p:nvPr/>
        </p:nvSpPr>
        <p:spPr>
          <a:xfrm>
            <a:off x="385994" y="1469349"/>
            <a:ext cx="2340864" cy="461665"/>
          </a:xfrm>
          <a:prstGeom prst="rect">
            <a:avLst/>
          </a:prstGeom>
          <a:noFill/>
        </p:spPr>
        <p:txBody>
          <a:bodyPr wrap="square" rtlCol="0">
            <a:spAutoFit/>
          </a:bodyPr>
          <a:lstStyle/>
          <a:p>
            <a:r>
              <a:rPr lang="en-US" sz="2400" b="1" dirty="0" smtClean="0">
                <a:latin typeface="Arial"/>
                <a:cs typeface="Arial"/>
              </a:rPr>
              <a:t>Gene/Protein</a:t>
            </a:r>
            <a:endParaRPr lang="en-US" sz="2400" b="1" dirty="0">
              <a:latin typeface="Arial"/>
              <a:cs typeface="Arial"/>
            </a:endParaRPr>
          </a:p>
        </p:txBody>
      </p:sp>
      <p:pic>
        <p:nvPicPr>
          <p:cNvPr id="6" name="Picture 5" descr="Screen Shot 2012-11-12 at 下午8.46.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1015"/>
            <a:ext cx="6424925" cy="3220336"/>
          </a:xfrm>
          <a:prstGeom prst="rect">
            <a:avLst/>
          </a:prstGeom>
          <a:ln>
            <a:solidFill>
              <a:srgbClr val="77933C"/>
            </a:solidFill>
          </a:ln>
        </p:spPr>
      </p:pic>
      <p:pic>
        <p:nvPicPr>
          <p:cNvPr id="8" name="Picture 7" descr="Screen Shot 2012-11-12 at 下午8.47.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010" y="1401592"/>
            <a:ext cx="7110972" cy="4251666"/>
          </a:xfrm>
          <a:prstGeom prst="rect">
            <a:avLst/>
          </a:prstGeom>
          <a:ln>
            <a:solidFill>
              <a:schemeClr val="tx2">
                <a:lumMod val="60000"/>
                <a:lumOff val="40000"/>
              </a:schemeClr>
            </a:solidFill>
          </a:ln>
        </p:spPr>
      </p:pic>
    </p:spTree>
    <p:extLst>
      <p:ext uri="{BB962C8B-B14F-4D97-AF65-F5344CB8AC3E}">
        <p14:creationId xmlns:p14="http://schemas.microsoft.com/office/powerpoint/2010/main" val="2447941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11935" y="203265"/>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ea typeface="宋体" charset="0"/>
                <a:cs typeface="Arial"/>
              </a:rPr>
              <a:t>Database search</a:t>
            </a:r>
            <a:endParaRPr lang="en-US" sz="3600" dirty="0">
              <a:solidFill>
                <a:schemeClr val="bg1"/>
              </a:solidFill>
              <a:latin typeface="Arial"/>
              <a:ea typeface="宋体" charset="0"/>
              <a:cs typeface="Arial"/>
            </a:endParaRPr>
          </a:p>
        </p:txBody>
      </p:sp>
      <p:sp>
        <p:nvSpPr>
          <p:cNvPr id="5" name="TextBox 4"/>
          <p:cNvSpPr txBox="1"/>
          <p:nvPr/>
        </p:nvSpPr>
        <p:spPr>
          <a:xfrm>
            <a:off x="385994" y="1469349"/>
            <a:ext cx="2340864" cy="461665"/>
          </a:xfrm>
          <a:prstGeom prst="rect">
            <a:avLst/>
          </a:prstGeom>
          <a:noFill/>
        </p:spPr>
        <p:txBody>
          <a:bodyPr wrap="square" rtlCol="0">
            <a:spAutoFit/>
          </a:bodyPr>
          <a:lstStyle/>
          <a:p>
            <a:r>
              <a:rPr lang="en-US" sz="2400" b="1" dirty="0" smtClean="0">
                <a:latin typeface="Arial"/>
                <a:cs typeface="Arial"/>
              </a:rPr>
              <a:t>Gene/Protein</a:t>
            </a:r>
            <a:endParaRPr lang="en-US" sz="2400" b="1" dirty="0">
              <a:latin typeface="Arial"/>
              <a:cs typeface="Arial"/>
            </a:endParaRPr>
          </a:p>
        </p:txBody>
      </p:sp>
      <p:pic>
        <p:nvPicPr>
          <p:cNvPr id="6" name="Picture 5" descr="Screen Shot 2012-11-12 at 下午8.46.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1015"/>
            <a:ext cx="6424925" cy="3220336"/>
          </a:xfrm>
          <a:prstGeom prst="rect">
            <a:avLst/>
          </a:prstGeom>
          <a:ln>
            <a:solidFill>
              <a:srgbClr val="77933C"/>
            </a:solidFill>
          </a:ln>
        </p:spPr>
      </p:pic>
      <p:pic>
        <p:nvPicPr>
          <p:cNvPr id="2" name="Picture 1" descr="Screen Shot 2012-11-12 at 下午8.47.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843" y="1469349"/>
            <a:ext cx="7265252" cy="4433940"/>
          </a:xfrm>
          <a:prstGeom prst="rect">
            <a:avLst/>
          </a:prstGeom>
          <a:ln>
            <a:solidFill>
              <a:schemeClr val="accent2">
                <a:lumMod val="60000"/>
                <a:lumOff val="40000"/>
              </a:schemeClr>
            </a:solidFill>
          </a:ln>
        </p:spPr>
      </p:pic>
    </p:spTree>
    <p:extLst>
      <p:ext uri="{BB962C8B-B14F-4D97-AF65-F5344CB8AC3E}">
        <p14:creationId xmlns:p14="http://schemas.microsoft.com/office/powerpoint/2010/main" val="32331187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36838" y="219748"/>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ea typeface="宋体" charset="0"/>
                <a:cs typeface="Arial"/>
              </a:rPr>
              <a:t>Database search</a:t>
            </a:r>
            <a:endParaRPr lang="en-US" sz="3600" dirty="0">
              <a:solidFill>
                <a:schemeClr val="bg1"/>
              </a:solidFill>
              <a:latin typeface="Arial"/>
              <a:ea typeface="宋体" charset="0"/>
              <a:cs typeface="Arial"/>
            </a:endParaRPr>
          </a:p>
        </p:txBody>
      </p:sp>
      <p:sp>
        <p:nvSpPr>
          <p:cNvPr id="5" name="TextBox 4"/>
          <p:cNvSpPr txBox="1"/>
          <p:nvPr/>
        </p:nvSpPr>
        <p:spPr>
          <a:xfrm>
            <a:off x="385994" y="1469349"/>
            <a:ext cx="2340864" cy="461665"/>
          </a:xfrm>
          <a:prstGeom prst="rect">
            <a:avLst/>
          </a:prstGeom>
          <a:noFill/>
        </p:spPr>
        <p:txBody>
          <a:bodyPr wrap="square" rtlCol="0">
            <a:spAutoFit/>
          </a:bodyPr>
          <a:lstStyle/>
          <a:p>
            <a:r>
              <a:rPr lang="en-US" sz="2400" b="1" dirty="0" smtClean="0">
                <a:latin typeface="Arial"/>
                <a:cs typeface="Arial"/>
              </a:rPr>
              <a:t>Gene/Protein</a:t>
            </a:r>
            <a:endParaRPr lang="en-US" sz="2400" b="1" dirty="0">
              <a:latin typeface="Arial"/>
              <a:cs typeface="Arial"/>
            </a:endParaRPr>
          </a:p>
        </p:txBody>
      </p:sp>
      <p:pic>
        <p:nvPicPr>
          <p:cNvPr id="6" name="Picture 5" descr="Screen Shot 2012-11-12 at 下午8.46.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1015"/>
            <a:ext cx="6424925" cy="3220336"/>
          </a:xfrm>
          <a:prstGeom prst="rect">
            <a:avLst/>
          </a:prstGeom>
          <a:ln>
            <a:solidFill>
              <a:srgbClr val="77933C"/>
            </a:solidFill>
          </a:ln>
        </p:spPr>
      </p:pic>
      <p:pic>
        <p:nvPicPr>
          <p:cNvPr id="3" name="Picture 2" descr="Screen Shot 2012-11-12 at 下午8.48.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079" y="1931014"/>
            <a:ext cx="6873174" cy="4185480"/>
          </a:xfrm>
          <a:prstGeom prst="rect">
            <a:avLst/>
          </a:prstGeom>
          <a:ln>
            <a:solidFill>
              <a:schemeClr val="bg2">
                <a:lumMod val="50000"/>
              </a:schemeClr>
            </a:solidFill>
          </a:ln>
        </p:spPr>
      </p:pic>
      <p:sp>
        <p:nvSpPr>
          <p:cNvPr id="7" name="6-Point Star 6"/>
          <p:cNvSpPr/>
          <p:nvPr/>
        </p:nvSpPr>
        <p:spPr>
          <a:xfrm>
            <a:off x="7769676" y="2179120"/>
            <a:ext cx="174320" cy="174329"/>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0477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260575" y="203265"/>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ea typeface="宋体" charset="0"/>
                <a:cs typeface="Arial"/>
              </a:rPr>
              <a:t>Database search</a:t>
            </a:r>
            <a:endParaRPr lang="en-US" sz="3600" dirty="0">
              <a:solidFill>
                <a:schemeClr val="bg1"/>
              </a:solidFill>
              <a:latin typeface="Arial"/>
              <a:ea typeface="宋体" charset="0"/>
              <a:cs typeface="Arial"/>
            </a:endParaRPr>
          </a:p>
        </p:txBody>
      </p:sp>
      <p:sp>
        <p:nvSpPr>
          <p:cNvPr id="5" name="TextBox 4"/>
          <p:cNvSpPr txBox="1"/>
          <p:nvPr/>
        </p:nvSpPr>
        <p:spPr>
          <a:xfrm>
            <a:off x="385994" y="1469349"/>
            <a:ext cx="2340864" cy="461665"/>
          </a:xfrm>
          <a:prstGeom prst="rect">
            <a:avLst/>
          </a:prstGeom>
          <a:noFill/>
        </p:spPr>
        <p:txBody>
          <a:bodyPr wrap="square" rtlCol="0">
            <a:spAutoFit/>
          </a:bodyPr>
          <a:lstStyle/>
          <a:p>
            <a:r>
              <a:rPr lang="en-US" sz="2400" b="1" dirty="0" smtClean="0">
                <a:latin typeface="Arial"/>
                <a:cs typeface="Arial"/>
              </a:rPr>
              <a:t>Gene/Protein</a:t>
            </a:r>
            <a:endParaRPr lang="en-US" sz="2400" b="1" dirty="0">
              <a:latin typeface="Arial"/>
              <a:cs typeface="Arial"/>
            </a:endParaRPr>
          </a:p>
        </p:txBody>
      </p:sp>
      <p:pic>
        <p:nvPicPr>
          <p:cNvPr id="6" name="Picture 5" descr="Screen Shot 2012-11-12 at 下午8.46.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0439"/>
            <a:ext cx="6424925" cy="3220336"/>
          </a:xfrm>
          <a:prstGeom prst="rect">
            <a:avLst/>
          </a:prstGeom>
          <a:ln>
            <a:solidFill>
              <a:srgbClr val="77933C"/>
            </a:solidFill>
          </a:ln>
        </p:spPr>
      </p:pic>
      <p:pic>
        <p:nvPicPr>
          <p:cNvPr id="2" name="Picture 1" descr="Screen Shot 2012-11-12 at 下午8.48.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902" y="1931014"/>
            <a:ext cx="7263224" cy="3635079"/>
          </a:xfrm>
          <a:prstGeom prst="rect">
            <a:avLst/>
          </a:prstGeom>
          <a:ln>
            <a:solidFill>
              <a:schemeClr val="accent6">
                <a:lumMod val="75000"/>
              </a:schemeClr>
            </a:solidFill>
          </a:ln>
        </p:spPr>
      </p:pic>
    </p:spTree>
    <p:extLst>
      <p:ext uri="{BB962C8B-B14F-4D97-AF65-F5344CB8AC3E}">
        <p14:creationId xmlns:p14="http://schemas.microsoft.com/office/powerpoint/2010/main" val="32331187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11936" y="313897"/>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ea typeface="宋体" charset="0"/>
                <a:cs typeface="Arial"/>
              </a:rPr>
              <a:t>Database search</a:t>
            </a:r>
            <a:endParaRPr lang="en-US" sz="3600" dirty="0">
              <a:solidFill>
                <a:schemeClr val="bg1"/>
              </a:solidFill>
              <a:latin typeface="Arial"/>
              <a:ea typeface="宋体" charset="0"/>
              <a:cs typeface="Arial"/>
            </a:endParaRPr>
          </a:p>
        </p:txBody>
      </p:sp>
      <p:sp>
        <p:nvSpPr>
          <p:cNvPr id="3" name="TextBox 2"/>
          <p:cNvSpPr txBox="1"/>
          <p:nvPr/>
        </p:nvSpPr>
        <p:spPr>
          <a:xfrm>
            <a:off x="385993" y="1419541"/>
            <a:ext cx="2851371" cy="461665"/>
          </a:xfrm>
          <a:prstGeom prst="rect">
            <a:avLst/>
          </a:prstGeom>
          <a:noFill/>
        </p:spPr>
        <p:txBody>
          <a:bodyPr wrap="square" rtlCol="0">
            <a:spAutoFit/>
          </a:bodyPr>
          <a:lstStyle/>
          <a:p>
            <a:r>
              <a:rPr lang="en-US" sz="2400" b="1" dirty="0" smtClean="0">
                <a:latin typeface="Arial"/>
                <a:cs typeface="Arial"/>
              </a:rPr>
              <a:t>Cancer sample</a:t>
            </a:r>
            <a:endParaRPr lang="en-US" sz="2400" b="1" dirty="0">
              <a:latin typeface="Arial"/>
              <a:cs typeface="Arial"/>
            </a:endParaRPr>
          </a:p>
        </p:txBody>
      </p:sp>
      <p:pic>
        <p:nvPicPr>
          <p:cNvPr id="2" name="Picture 1" descr="Screen Shot 2012-11-12 at 下午9.24.02.png"/>
          <p:cNvPicPr>
            <a:picLocks noChangeAspect="1"/>
          </p:cNvPicPr>
          <p:nvPr/>
        </p:nvPicPr>
        <p:blipFill rotWithShape="1">
          <a:blip r:embed="rId2">
            <a:extLst>
              <a:ext uri="{28A0092B-C50C-407E-A947-70E740481C1C}">
                <a14:useLocalDpi xmlns:a14="http://schemas.microsoft.com/office/drawing/2010/main" val="0"/>
              </a:ext>
            </a:extLst>
          </a:blip>
          <a:srcRect b="7829"/>
          <a:stretch/>
        </p:blipFill>
        <p:spPr>
          <a:xfrm>
            <a:off x="496369" y="2017242"/>
            <a:ext cx="7744774" cy="3797894"/>
          </a:xfrm>
          <a:prstGeom prst="rect">
            <a:avLst/>
          </a:prstGeom>
          <a:ln>
            <a:solidFill>
              <a:schemeClr val="bg1">
                <a:lumMod val="65000"/>
              </a:schemeClr>
            </a:solidFill>
          </a:ln>
        </p:spPr>
      </p:pic>
      <p:pic>
        <p:nvPicPr>
          <p:cNvPr id="5" name="Picture 4" descr="Screen Shot 2012-11-12 at 下午9.24.17.png"/>
          <p:cNvPicPr>
            <a:picLocks noChangeAspect="1"/>
          </p:cNvPicPr>
          <p:nvPr/>
        </p:nvPicPr>
        <p:blipFill rotWithShape="1">
          <a:blip r:embed="rId3">
            <a:extLst>
              <a:ext uri="{28A0092B-C50C-407E-A947-70E740481C1C}">
                <a14:useLocalDpi xmlns:a14="http://schemas.microsoft.com/office/drawing/2010/main" val="0"/>
              </a:ext>
            </a:extLst>
          </a:blip>
          <a:srcRect b="45310"/>
          <a:stretch/>
        </p:blipFill>
        <p:spPr>
          <a:xfrm>
            <a:off x="1185867" y="1918563"/>
            <a:ext cx="7329207" cy="2166591"/>
          </a:xfrm>
          <a:prstGeom prst="rect">
            <a:avLst/>
          </a:prstGeom>
          <a:ln>
            <a:solidFill>
              <a:schemeClr val="tx2">
                <a:lumMod val="40000"/>
                <a:lumOff val="60000"/>
              </a:schemeClr>
            </a:solidFill>
          </a:ln>
        </p:spPr>
      </p:pic>
      <p:pic>
        <p:nvPicPr>
          <p:cNvPr id="7" name="Picture 6" descr="Screen Shot 2012-11-12 at 下午9.31.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956" y="4085154"/>
            <a:ext cx="7329207" cy="2639488"/>
          </a:xfrm>
          <a:prstGeom prst="rect">
            <a:avLst/>
          </a:prstGeom>
          <a:ln>
            <a:solidFill>
              <a:schemeClr val="accent6">
                <a:lumMod val="75000"/>
              </a:schemeClr>
            </a:solidFill>
          </a:ln>
        </p:spPr>
      </p:pic>
    </p:spTree>
    <p:extLst>
      <p:ext uri="{BB962C8B-B14F-4D97-AF65-F5344CB8AC3E}">
        <p14:creationId xmlns:p14="http://schemas.microsoft.com/office/powerpoint/2010/main" val="2204277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160967" y="203265"/>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ea typeface="宋体" charset="0"/>
                <a:cs typeface="Arial"/>
              </a:rPr>
              <a:t>Database search</a:t>
            </a:r>
            <a:endParaRPr lang="en-US" sz="3600" dirty="0">
              <a:solidFill>
                <a:schemeClr val="bg1"/>
              </a:solidFill>
              <a:latin typeface="Arial"/>
              <a:ea typeface="宋体" charset="0"/>
              <a:cs typeface="Arial"/>
            </a:endParaRPr>
          </a:p>
        </p:txBody>
      </p:sp>
      <p:sp>
        <p:nvSpPr>
          <p:cNvPr id="5" name="TextBox 4"/>
          <p:cNvSpPr txBox="1"/>
          <p:nvPr/>
        </p:nvSpPr>
        <p:spPr>
          <a:xfrm>
            <a:off x="385994" y="1456897"/>
            <a:ext cx="2340864" cy="461665"/>
          </a:xfrm>
          <a:prstGeom prst="rect">
            <a:avLst/>
          </a:prstGeom>
          <a:noFill/>
        </p:spPr>
        <p:txBody>
          <a:bodyPr wrap="square" rtlCol="0">
            <a:spAutoFit/>
          </a:bodyPr>
          <a:lstStyle/>
          <a:p>
            <a:r>
              <a:rPr lang="en-US" sz="2400" b="1" dirty="0" smtClean="0">
                <a:latin typeface="Arial"/>
                <a:cs typeface="Arial"/>
              </a:rPr>
              <a:t>Protein list</a:t>
            </a:r>
            <a:endParaRPr lang="en-US" sz="2400" b="1" dirty="0">
              <a:latin typeface="Arial"/>
              <a:cs typeface="Arial"/>
            </a:endParaRPr>
          </a:p>
        </p:txBody>
      </p:sp>
      <p:pic>
        <p:nvPicPr>
          <p:cNvPr id="3" name="Picture 2" descr="Screen Shot 2012-11-12 at 下午9.16.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94" y="2129311"/>
            <a:ext cx="7034724" cy="4309404"/>
          </a:xfrm>
          <a:prstGeom prst="rect">
            <a:avLst/>
          </a:prstGeom>
          <a:ln>
            <a:solidFill>
              <a:schemeClr val="bg1">
                <a:lumMod val="65000"/>
              </a:schemeClr>
            </a:solidFill>
          </a:ln>
        </p:spPr>
      </p:pic>
      <p:pic>
        <p:nvPicPr>
          <p:cNvPr id="7" name="Picture 6" descr="Screen Shot 2012-11-12 at 下午9.16.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814" y="1943095"/>
            <a:ext cx="7033360" cy="4491759"/>
          </a:xfrm>
          <a:prstGeom prst="rect">
            <a:avLst/>
          </a:prstGeom>
          <a:ln>
            <a:solidFill>
              <a:srgbClr val="008000"/>
            </a:solidFill>
          </a:ln>
        </p:spPr>
      </p:pic>
    </p:spTree>
    <p:extLst>
      <p:ext uri="{BB962C8B-B14F-4D97-AF65-F5344CB8AC3E}">
        <p14:creationId xmlns:p14="http://schemas.microsoft.com/office/powerpoint/2010/main" val="1112625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160967" y="203265"/>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ea typeface="宋体" charset="0"/>
                <a:cs typeface="Arial"/>
              </a:rPr>
              <a:t>Database search</a:t>
            </a:r>
            <a:endParaRPr lang="en-US" sz="3600" dirty="0">
              <a:solidFill>
                <a:schemeClr val="bg1"/>
              </a:solidFill>
              <a:latin typeface="Arial"/>
              <a:ea typeface="宋体" charset="0"/>
              <a:cs typeface="Arial"/>
            </a:endParaRPr>
          </a:p>
        </p:txBody>
      </p:sp>
      <p:sp>
        <p:nvSpPr>
          <p:cNvPr id="5" name="TextBox 4"/>
          <p:cNvSpPr txBox="1"/>
          <p:nvPr/>
        </p:nvSpPr>
        <p:spPr>
          <a:xfrm>
            <a:off x="385993" y="1469349"/>
            <a:ext cx="3436587" cy="430887"/>
          </a:xfrm>
          <a:prstGeom prst="rect">
            <a:avLst/>
          </a:prstGeom>
          <a:noFill/>
        </p:spPr>
        <p:txBody>
          <a:bodyPr wrap="square" rtlCol="0">
            <a:spAutoFit/>
          </a:bodyPr>
          <a:lstStyle/>
          <a:p>
            <a:r>
              <a:rPr lang="en-US" sz="2200" b="1" dirty="0" smtClean="0">
                <a:latin typeface="Arial"/>
                <a:cs typeface="Arial"/>
              </a:rPr>
              <a:t>Chromosome location</a:t>
            </a:r>
            <a:endParaRPr lang="en-US" sz="2200" b="1" dirty="0">
              <a:latin typeface="Arial"/>
              <a:cs typeface="Arial"/>
            </a:endParaRPr>
          </a:p>
        </p:txBody>
      </p:sp>
      <p:pic>
        <p:nvPicPr>
          <p:cNvPr id="2" name="Picture 1" descr="Screen Shot 2012-11-12 at 下午9.45.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1014"/>
            <a:ext cx="9144000" cy="4163037"/>
          </a:xfrm>
          <a:prstGeom prst="rect">
            <a:avLst/>
          </a:prstGeom>
          <a:ln>
            <a:solidFill>
              <a:schemeClr val="tx2">
                <a:lumMod val="60000"/>
                <a:lumOff val="40000"/>
              </a:schemeClr>
            </a:solidFill>
          </a:ln>
        </p:spPr>
      </p:pic>
      <p:pic>
        <p:nvPicPr>
          <p:cNvPr id="6" name="Picture 5" descr="Screen Shot 2012-11-12 at 下午9.46.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6265"/>
            <a:ext cx="9144000" cy="5336159"/>
          </a:xfrm>
          <a:prstGeom prst="rect">
            <a:avLst/>
          </a:prstGeom>
        </p:spPr>
      </p:pic>
    </p:spTree>
    <p:extLst>
      <p:ext uri="{BB962C8B-B14F-4D97-AF65-F5344CB8AC3E}">
        <p14:creationId xmlns:p14="http://schemas.microsoft.com/office/powerpoint/2010/main" val="3109626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260575" y="203265"/>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ea typeface="宋体" charset="0"/>
                <a:cs typeface="Arial"/>
              </a:rPr>
              <a:t>Database search</a:t>
            </a:r>
            <a:endParaRPr lang="en-US" sz="3600" dirty="0">
              <a:solidFill>
                <a:schemeClr val="bg1"/>
              </a:solidFill>
              <a:latin typeface="Arial"/>
              <a:ea typeface="宋体" charset="0"/>
              <a:cs typeface="Arial"/>
            </a:endParaRPr>
          </a:p>
        </p:txBody>
      </p:sp>
      <p:sp>
        <p:nvSpPr>
          <p:cNvPr id="3" name="TextBox 2"/>
          <p:cNvSpPr txBox="1"/>
          <p:nvPr/>
        </p:nvSpPr>
        <p:spPr>
          <a:xfrm>
            <a:off x="298834" y="1456897"/>
            <a:ext cx="2340864" cy="461665"/>
          </a:xfrm>
          <a:prstGeom prst="rect">
            <a:avLst/>
          </a:prstGeom>
          <a:noFill/>
        </p:spPr>
        <p:txBody>
          <a:bodyPr wrap="square" rtlCol="0">
            <a:spAutoFit/>
          </a:bodyPr>
          <a:lstStyle/>
          <a:p>
            <a:r>
              <a:rPr lang="en-US" sz="2400" b="1" dirty="0" smtClean="0">
                <a:latin typeface="Arial"/>
                <a:cs typeface="Arial"/>
              </a:rPr>
              <a:t>Pathway </a:t>
            </a:r>
            <a:endParaRPr lang="en-US" sz="2400" b="1" dirty="0">
              <a:latin typeface="Arial"/>
              <a:cs typeface="Arial"/>
            </a:endParaRPr>
          </a:p>
        </p:txBody>
      </p:sp>
      <p:pic>
        <p:nvPicPr>
          <p:cNvPr id="2" name="Picture 1" descr="Screen Shot 2012-11-12 at 下午9.56.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34" y="1918562"/>
            <a:ext cx="8589782" cy="3885439"/>
          </a:xfrm>
          <a:prstGeom prst="rect">
            <a:avLst/>
          </a:prstGeom>
          <a:ln>
            <a:solidFill>
              <a:schemeClr val="bg1">
                <a:lumMod val="75000"/>
              </a:schemeClr>
            </a:solidFill>
          </a:ln>
        </p:spPr>
      </p:pic>
      <p:pic>
        <p:nvPicPr>
          <p:cNvPr id="5" name="Picture 4" descr="Screen Shot 2012-11-12 at 下午9.58.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56288"/>
            <a:ext cx="9002365" cy="5189169"/>
          </a:xfrm>
          <a:prstGeom prst="rect">
            <a:avLst/>
          </a:prstGeom>
        </p:spPr>
      </p:pic>
    </p:spTree>
    <p:extLst>
      <p:ext uri="{BB962C8B-B14F-4D97-AF65-F5344CB8AC3E}">
        <p14:creationId xmlns:p14="http://schemas.microsoft.com/office/powerpoint/2010/main" val="2204277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136061" y="203265"/>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a:ea typeface="宋体" charset="0"/>
                <a:cs typeface="Arial"/>
              </a:rPr>
              <a:t>Database search</a:t>
            </a:r>
            <a:endParaRPr lang="en-US" sz="3600" dirty="0">
              <a:solidFill>
                <a:schemeClr val="bg1"/>
              </a:solidFill>
              <a:latin typeface="Arial"/>
              <a:ea typeface="宋体" charset="0"/>
              <a:cs typeface="Arial"/>
            </a:endParaRPr>
          </a:p>
        </p:txBody>
      </p:sp>
      <p:sp>
        <p:nvSpPr>
          <p:cNvPr id="3" name="TextBox 2"/>
          <p:cNvSpPr txBox="1"/>
          <p:nvPr/>
        </p:nvSpPr>
        <p:spPr>
          <a:xfrm>
            <a:off x="298834" y="1456897"/>
            <a:ext cx="2340864" cy="461665"/>
          </a:xfrm>
          <a:prstGeom prst="rect">
            <a:avLst/>
          </a:prstGeom>
          <a:noFill/>
        </p:spPr>
        <p:txBody>
          <a:bodyPr wrap="square" rtlCol="0">
            <a:spAutoFit/>
          </a:bodyPr>
          <a:lstStyle/>
          <a:p>
            <a:r>
              <a:rPr lang="en-US" sz="2400" b="1" dirty="0" smtClean="0">
                <a:latin typeface="Arial"/>
                <a:cs typeface="Arial"/>
              </a:rPr>
              <a:t>Pathway </a:t>
            </a:r>
            <a:endParaRPr lang="en-US" sz="2400" b="1" dirty="0">
              <a:latin typeface="Arial"/>
              <a:cs typeface="Arial"/>
            </a:endParaRPr>
          </a:p>
        </p:txBody>
      </p:sp>
      <p:pic>
        <p:nvPicPr>
          <p:cNvPr id="2" name="Picture 1" descr="Screen Shot 2012-11-12 at 下午9.56.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34" y="1918562"/>
            <a:ext cx="8589782" cy="3885439"/>
          </a:xfrm>
          <a:prstGeom prst="rect">
            <a:avLst/>
          </a:prstGeom>
          <a:ln>
            <a:solidFill>
              <a:schemeClr val="bg1">
                <a:lumMod val="75000"/>
              </a:schemeClr>
            </a:solidFill>
          </a:ln>
        </p:spPr>
      </p:pic>
      <p:pic>
        <p:nvPicPr>
          <p:cNvPr id="6" name="Picture 5" descr="Screen Shot 2012-11-12 at 下午10.11.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20" y="1346265"/>
            <a:ext cx="8845166" cy="5405858"/>
          </a:xfrm>
          <a:prstGeom prst="rect">
            <a:avLst/>
          </a:prstGeom>
        </p:spPr>
      </p:pic>
    </p:spTree>
    <p:extLst>
      <p:ext uri="{BB962C8B-B14F-4D97-AF65-F5344CB8AC3E}">
        <p14:creationId xmlns:p14="http://schemas.microsoft.com/office/powerpoint/2010/main" val="23521430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712713" y="190813"/>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a:ea typeface="宋体" charset="0"/>
                <a:cs typeface="Arial"/>
              </a:rPr>
              <a:t>Database application- mutant peptide/ protein detection</a:t>
            </a:r>
            <a:endParaRPr lang="en-US" sz="3200" dirty="0">
              <a:solidFill>
                <a:schemeClr val="bg1"/>
              </a:solidFill>
              <a:latin typeface="Arial"/>
              <a:ea typeface="宋体" charset="0"/>
              <a:cs typeface="Arial"/>
            </a:endParaRPr>
          </a:p>
        </p:txBody>
      </p:sp>
      <p:pic>
        <p:nvPicPr>
          <p:cNvPr id="5" name="Picture 2"/>
          <p:cNvPicPr>
            <a:picLocks noChangeAspect="1" noChangeArrowheads="1"/>
          </p:cNvPicPr>
          <p:nvPr/>
        </p:nvPicPr>
        <p:blipFill>
          <a:blip r:embed="rId2"/>
          <a:srcRect b="11562"/>
          <a:stretch>
            <a:fillRect/>
          </a:stretch>
        </p:blipFill>
        <p:spPr bwMode="auto">
          <a:xfrm>
            <a:off x="572764" y="1333813"/>
            <a:ext cx="5931839" cy="4095307"/>
          </a:xfrm>
          <a:prstGeom prst="rect">
            <a:avLst/>
          </a:prstGeom>
          <a:noFill/>
          <a:ln w="9525">
            <a:noFill/>
            <a:miter lim="800000"/>
            <a:headEnd/>
            <a:tailEnd/>
          </a:ln>
        </p:spPr>
      </p:pic>
      <p:sp>
        <p:nvSpPr>
          <p:cNvPr id="6" name="TextBox 5"/>
          <p:cNvSpPr txBox="1"/>
          <p:nvPr/>
        </p:nvSpPr>
        <p:spPr>
          <a:xfrm>
            <a:off x="457200" y="5943600"/>
            <a:ext cx="6019800" cy="338554"/>
          </a:xfrm>
          <a:prstGeom prst="rect">
            <a:avLst/>
          </a:prstGeom>
          <a:noFill/>
        </p:spPr>
        <p:txBody>
          <a:bodyPr wrap="square" rtlCol="0">
            <a:spAutoFit/>
          </a:bodyPr>
          <a:lstStyle/>
          <a:p>
            <a:r>
              <a:rPr lang="en-US" sz="1600" i="1" dirty="0" smtClean="0"/>
              <a:t>http://www.vicc.org/jimayersinstitute/technologies/</a:t>
            </a:r>
            <a:endParaRPr lang="en-US" sz="1600" i="1" dirty="0"/>
          </a:p>
        </p:txBody>
      </p:sp>
      <p:sp>
        <p:nvSpPr>
          <p:cNvPr id="7" name="Can 6"/>
          <p:cNvSpPr/>
          <p:nvPr/>
        </p:nvSpPr>
        <p:spPr>
          <a:xfrm>
            <a:off x="6634911" y="2664752"/>
            <a:ext cx="1645273" cy="85269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Regular protein sequences</a:t>
            </a:r>
            <a:endParaRPr lang="en-US" sz="1600" dirty="0"/>
          </a:p>
        </p:txBody>
      </p:sp>
      <p:cxnSp>
        <p:nvCxnSpPr>
          <p:cNvPr id="10" name="Straight Arrow Connector 9"/>
          <p:cNvCxnSpPr/>
          <p:nvPr/>
        </p:nvCxnSpPr>
        <p:spPr>
          <a:xfrm flipH="1">
            <a:off x="6188348" y="3225097"/>
            <a:ext cx="4465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6810918" y="4036686"/>
            <a:ext cx="2187283" cy="1245984"/>
            <a:chOff x="6810918" y="4036686"/>
            <a:chExt cx="2187283" cy="1245984"/>
          </a:xfrm>
        </p:grpSpPr>
        <p:sp>
          <p:nvSpPr>
            <p:cNvPr id="8" name="Can 7"/>
            <p:cNvSpPr/>
            <p:nvPr/>
          </p:nvSpPr>
          <p:spPr>
            <a:xfrm>
              <a:off x="6810918" y="4457856"/>
              <a:ext cx="1681728" cy="824814"/>
            </a:xfrm>
            <a:prstGeom prst="can">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Mutant proteins</a:t>
              </a:r>
              <a:endParaRPr lang="en-US" sz="1600" dirty="0"/>
            </a:p>
          </p:txBody>
        </p:sp>
        <p:sp>
          <p:nvSpPr>
            <p:cNvPr id="12" name="Rectangle 11"/>
            <p:cNvSpPr/>
            <p:nvPr/>
          </p:nvSpPr>
          <p:spPr>
            <a:xfrm>
              <a:off x="8492646" y="4036686"/>
              <a:ext cx="505555"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extLst>
      <p:ext uri="{BB962C8B-B14F-4D97-AF65-F5344CB8AC3E}">
        <p14:creationId xmlns:p14="http://schemas.microsoft.com/office/powerpoint/2010/main" val="2669860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73867" y="274638"/>
            <a:ext cx="8375515"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charset="0"/>
                <a:ea typeface="宋体" charset="0"/>
                <a:cs typeface="宋体" charset="0"/>
              </a:rPr>
              <a:t>Human Cancer Proteome Variation</a:t>
            </a:r>
            <a:endParaRPr lang="en-US" sz="3600" dirty="0">
              <a:solidFill>
                <a:schemeClr val="bg1"/>
              </a:solidFill>
              <a:latin typeface="Arial" charset="0"/>
              <a:ea typeface="宋体" charset="0"/>
              <a:cs typeface="宋体" charset="0"/>
            </a:endParaRPr>
          </a:p>
        </p:txBody>
      </p:sp>
      <p:pic>
        <p:nvPicPr>
          <p:cNvPr id="8" name="Picture 8" descr="SN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613" y="1712850"/>
            <a:ext cx="2166210" cy="1546834"/>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542613" y="3442144"/>
            <a:ext cx="2306769" cy="369332"/>
          </a:xfrm>
          <a:prstGeom prst="rect">
            <a:avLst/>
          </a:prstGeom>
          <a:noFill/>
        </p:spPr>
        <p:txBody>
          <a:bodyPr wrap="square" rtlCol="0">
            <a:spAutoFit/>
          </a:bodyPr>
          <a:lstStyle/>
          <a:p>
            <a:r>
              <a:rPr lang="en-US" dirty="0" smtClean="0"/>
              <a:t>Sequence abnormality</a:t>
            </a:r>
            <a:endParaRPr lang="en-US" dirty="0"/>
          </a:p>
        </p:txBody>
      </p:sp>
      <p:pic>
        <p:nvPicPr>
          <p:cNvPr id="12" name="Picture 11"/>
          <p:cNvPicPr>
            <a:picLocks noChangeAspect="1"/>
          </p:cNvPicPr>
          <p:nvPr/>
        </p:nvPicPr>
        <p:blipFill>
          <a:blip r:embed="rId3"/>
          <a:stretch>
            <a:fillRect/>
          </a:stretch>
        </p:blipFill>
        <p:spPr>
          <a:xfrm>
            <a:off x="3735510" y="1712849"/>
            <a:ext cx="2079295" cy="1635082"/>
          </a:xfrm>
          <a:prstGeom prst="rect">
            <a:avLst/>
          </a:prstGeom>
          <a:effectLst>
            <a:glow rad="139700">
              <a:schemeClr val="accent4">
                <a:satMod val="175000"/>
                <a:alpha val="40000"/>
              </a:schemeClr>
            </a:glow>
          </a:effectLst>
        </p:spPr>
      </p:pic>
      <p:pic>
        <p:nvPicPr>
          <p:cNvPr id="13" name="Picture 12"/>
          <p:cNvPicPr>
            <a:picLocks noChangeAspect="1"/>
          </p:cNvPicPr>
          <p:nvPr/>
        </p:nvPicPr>
        <p:blipFill>
          <a:blip r:embed="rId4"/>
          <a:stretch>
            <a:fillRect/>
          </a:stretch>
        </p:blipFill>
        <p:spPr>
          <a:xfrm>
            <a:off x="438198" y="1712850"/>
            <a:ext cx="2397441" cy="1635080"/>
          </a:xfrm>
          <a:prstGeom prst="rect">
            <a:avLst/>
          </a:prstGeom>
          <a:effectLst>
            <a:glow rad="139700">
              <a:schemeClr val="accent1">
                <a:satMod val="175000"/>
                <a:alpha val="40000"/>
              </a:schemeClr>
            </a:glow>
          </a:effectLst>
        </p:spPr>
      </p:pic>
      <p:sp>
        <p:nvSpPr>
          <p:cNvPr id="14" name="TextBox 13"/>
          <p:cNvSpPr txBox="1"/>
          <p:nvPr/>
        </p:nvSpPr>
        <p:spPr>
          <a:xfrm>
            <a:off x="568922" y="3454596"/>
            <a:ext cx="2306769" cy="369332"/>
          </a:xfrm>
          <a:prstGeom prst="rect">
            <a:avLst/>
          </a:prstGeom>
          <a:noFill/>
        </p:spPr>
        <p:txBody>
          <a:bodyPr wrap="square" rtlCol="0">
            <a:spAutoFit/>
          </a:bodyPr>
          <a:lstStyle/>
          <a:p>
            <a:pPr algn="ctr"/>
            <a:r>
              <a:rPr lang="en-US" dirty="0" smtClean="0"/>
              <a:t>Cancer patient</a:t>
            </a:r>
            <a:endParaRPr lang="en-US" dirty="0"/>
          </a:p>
        </p:txBody>
      </p:sp>
      <p:sp>
        <p:nvSpPr>
          <p:cNvPr id="15" name="TextBox 14"/>
          <p:cNvSpPr txBox="1"/>
          <p:nvPr/>
        </p:nvSpPr>
        <p:spPr>
          <a:xfrm>
            <a:off x="3698157" y="3442144"/>
            <a:ext cx="2306769" cy="369332"/>
          </a:xfrm>
          <a:prstGeom prst="rect">
            <a:avLst/>
          </a:prstGeom>
          <a:noFill/>
        </p:spPr>
        <p:txBody>
          <a:bodyPr wrap="square" rtlCol="0">
            <a:spAutoFit/>
          </a:bodyPr>
          <a:lstStyle/>
          <a:p>
            <a:pPr algn="ctr"/>
            <a:r>
              <a:rPr lang="en-US" dirty="0" smtClean="0"/>
              <a:t>Cancer cell</a:t>
            </a:r>
            <a:endParaRPr lang="en-US" dirty="0"/>
          </a:p>
        </p:txBody>
      </p:sp>
      <p:sp>
        <p:nvSpPr>
          <p:cNvPr id="17" name="Right Arrow 16"/>
          <p:cNvSpPr/>
          <p:nvPr/>
        </p:nvSpPr>
        <p:spPr>
          <a:xfrm>
            <a:off x="3025691" y="2340997"/>
            <a:ext cx="398445" cy="27394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ln>
                <a:solidFill>
                  <a:schemeClr val="bg1">
                    <a:lumMod val="95000"/>
                  </a:schemeClr>
                </a:solidFill>
              </a:ln>
            </a:endParaRPr>
          </a:p>
        </p:txBody>
      </p:sp>
      <p:sp>
        <p:nvSpPr>
          <p:cNvPr id="18" name="Right Arrow 17"/>
          <p:cNvSpPr/>
          <p:nvPr/>
        </p:nvSpPr>
        <p:spPr>
          <a:xfrm>
            <a:off x="6004926" y="2316093"/>
            <a:ext cx="398445" cy="27394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6" name="Group 5"/>
          <p:cNvGrpSpPr/>
          <p:nvPr/>
        </p:nvGrpSpPr>
        <p:grpSpPr>
          <a:xfrm>
            <a:off x="628032" y="3795491"/>
            <a:ext cx="7972741" cy="1936934"/>
            <a:chOff x="628032" y="3795491"/>
            <a:chExt cx="7972741" cy="1936934"/>
          </a:xfrm>
        </p:grpSpPr>
        <p:sp>
          <p:nvSpPr>
            <p:cNvPr id="2" name="Rounded Rectangle 1"/>
            <p:cNvSpPr/>
            <p:nvPr/>
          </p:nvSpPr>
          <p:spPr>
            <a:xfrm>
              <a:off x="628032" y="4302466"/>
              <a:ext cx="7972741" cy="142995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Striped Right Arrow 2"/>
            <p:cNvSpPr/>
            <p:nvPr/>
          </p:nvSpPr>
          <p:spPr>
            <a:xfrm rot="5400000">
              <a:off x="7346883" y="3848277"/>
              <a:ext cx="363517" cy="257945"/>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6" name="Group 15"/>
            <p:cNvGrpSpPr/>
            <p:nvPr/>
          </p:nvGrpSpPr>
          <p:grpSpPr>
            <a:xfrm>
              <a:off x="979818" y="4252658"/>
              <a:ext cx="6999959" cy="1429959"/>
              <a:chOff x="391441" y="1361988"/>
              <a:chExt cx="6999959" cy="1429959"/>
            </a:xfrm>
          </p:grpSpPr>
          <p:sp>
            <p:nvSpPr>
              <p:cNvPr id="23" name="Text Box 12"/>
              <p:cNvSpPr txBox="1">
                <a:spLocks noChangeArrowheads="1"/>
              </p:cNvSpPr>
              <p:nvPr/>
            </p:nvSpPr>
            <p:spPr bwMode="auto">
              <a:xfrm>
                <a:off x="2819400" y="2391837"/>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宋体" charset="0"/>
                    <a:cs typeface="宋体" charset="0"/>
                  </a:defRPr>
                </a:lvl1pPr>
                <a:lvl2pPr marL="37931725" indent="-37474525" eaLnBrk="0" hangingPunct="0">
                  <a:defRPr sz="2400" b="1">
                    <a:solidFill>
                      <a:schemeClr val="tx1"/>
                    </a:solidFill>
                    <a:latin typeface="Garamond" charset="0"/>
                    <a:ea typeface="宋体" charset="0"/>
                    <a:cs typeface="宋体" charset="0"/>
                  </a:defRPr>
                </a:lvl2pPr>
                <a:lvl3pPr eaLnBrk="0" hangingPunct="0">
                  <a:defRPr sz="2400" b="1">
                    <a:solidFill>
                      <a:schemeClr val="tx1"/>
                    </a:solidFill>
                    <a:latin typeface="Garamond" charset="0"/>
                    <a:ea typeface="宋体" charset="0"/>
                    <a:cs typeface="宋体" charset="0"/>
                  </a:defRPr>
                </a:lvl3pPr>
                <a:lvl4pPr eaLnBrk="0" hangingPunct="0">
                  <a:defRPr sz="2400" b="1">
                    <a:solidFill>
                      <a:schemeClr val="tx1"/>
                    </a:solidFill>
                    <a:latin typeface="Garamond" charset="0"/>
                    <a:ea typeface="宋体" charset="0"/>
                    <a:cs typeface="宋体" charset="0"/>
                  </a:defRPr>
                </a:lvl4pPr>
                <a:lvl5pPr eaLnBrk="0" hangingPunct="0">
                  <a:defRPr sz="2400" b="1">
                    <a:solidFill>
                      <a:schemeClr val="tx1"/>
                    </a:solidFill>
                    <a:latin typeface="Garamond" charset="0"/>
                    <a:ea typeface="宋体" charset="0"/>
                    <a:cs typeface="宋体" charset="0"/>
                  </a:defRPr>
                </a:lvl5pPr>
                <a:lvl6pPr marL="457200" eaLnBrk="0" fontAlgn="base" hangingPunct="0">
                  <a:spcBef>
                    <a:spcPct val="0"/>
                  </a:spcBef>
                  <a:spcAft>
                    <a:spcPct val="0"/>
                  </a:spcAft>
                  <a:defRPr sz="2400" b="1">
                    <a:solidFill>
                      <a:schemeClr val="tx1"/>
                    </a:solidFill>
                    <a:latin typeface="Garamond" charset="0"/>
                    <a:ea typeface="宋体" charset="0"/>
                    <a:cs typeface="宋体" charset="0"/>
                  </a:defRPr>
                </a:lvl6pPr>
                <a:lvl7pPr marL="914400" eaLnBrk="0" fontAlgn="base" hangingPunct="0">
                  <a:spcBef>
                    <a:spcPct val="0"/>
                  </a:spcBef>
                  <a:spcAft>
                    <a:spcPct val="0"/>
                  </a:spcAft>
                  <a:defRPr sz="2400" b="1">
                    <a:solidFill>
                      <a:schemeClr val="tx1"/>
                    </a:solidFill>
                    <a:latin typeface="Garamond" charset="0"/>
                    <a:ea typeface="宋体" charset="0"/>
                    <a:cs typeface="宋体" charset="0"/>
                  </a:defRPr>
                </a:lvl7pPr>
                <a:lvl8pPr marL="1371600" eaLnBrk="0" fontAlgn="base" hangingPunct="0">
                  <a:spcBef>
                    <a:spcPct val="0"/>
                  </a:spcBef>
                  <a:spcAft>
                    <a:spcPct val="0"/>
                  </a:spcAft>
                  <a:defRPr sz="2400" b="1">
                    <a:solidFill>
                      <a:schemeClr val="tx1"/>
                    </a:solidFill>
                    <a:latin typeface="Garamond" charset="0"/>
                    <a:ea typeface="宋体" charset="0"/>
                    <a:cs typeface="宋体" charset="0"/>
                  </a:defRPr>
                </a:lvl8pPr>
                <a:lvl9pPr marL="1828800" eaLnBrk="0" fontAlgn="base" hangingPunct="0">
                  <a:spcBef>
                    <a:spcPct val="0"/>
                  </a:spcBef>
                  <a:spcAft>
                    <a:spcPct val="0"/>
                  </a:spcAft>
                  <a:defRPr sz="2400" b="1">
                    <a:solidFill>
                      <a:schemeClr val="tx1"/>
                    </a:solidFill>
                    <a:latin typeface="Garamond" charset="0"/>
                    <a:ea typeface="宋体" charset="0"/>
                    <a:cs typeface="宋体" charset="0"/>
                  </a:defRPr>
                </a:lvl9pPr>
              </a:lstStyle>
              <a:p>
                <a:pPr eaLnBrk="1" hangingPunct="1">
                  <a:spcBef>
                    <a:spcPct val="50000"/>
                  </a:spcBef>
                </a:pPr>
                <a:r>
                  <a:rPr lang="en-US" altLang="zh-CN" sz="2000" dirty="0" smtClean="0">
                    <a:ln w="1905"/>
                    <a:solidFill>
                      <a:schemeClr val="accent6">
                        <a:lumMod val="75000"/>
                      </a:schemeClr>
                    </a:solidFill>
                    <a:effectLst>
                      <a:innerShdw blurRad="69850" dist="43180" dir="5400000">
                        <a:srgbClr val="000000">
                          <a:alpha val="65000"/>
                        </a:srgbClr>
                      </a:innerShdw>
                    </a:effectLst>
                  </a:rPr>
                  <a:t>  </a:t>
                </a:r>
                <a:r>
                  <a:rPr lang="en-US" altLang="zh-CN" sz="2000" dirty="0" err="1" smtClean="0">
                    <a:ln w="1905"/>
                    <a:solidFill>
                      <a:schemeClr val="accent6">
                        <a:lumMod val="75000"/>
                      </a:schemeClr>
                    </a:solidFill>
                    <a:effectLst>
                      <a:innerShdw blurRad="69850" dist="43180" dir="5400000">
                        <a:srgbClr val="000000">
                          <a:alpha val="65000"/>
                        </a:srgbClr>
                      </a:innerShdw>
                    </a:effectLst>
                  </a:rPr>
                  <a:t>Nonsynonymous</a:t>
                </a:r>
                <a:r>
                  <a:rPr lang="en-US" altLang="zh-CN" sz="2000" dirty="0" smtClean="0">
                    <a:ln w="1905"/>
                    <a:solidFill>
                      <a:schemeClr val="accent6">
                        <a:lumMod val="75000"/>
                      </a:schemeClr>
                    </a:solidFill>
                    <a:effectLst>
                      <a:innerShdw blurRad="69850" dist="43180" dir="5400000">
                        <a:srgbClr val="000000">
                          <a:alpha val="65000"/>
                        </a:srgbClr>
                      </a:innerShdw>
                    </a:effectLst>
                  </a:rPr>
                  <a:t> </a:t>
                </a:r>
                <a:r>
                  <a:rPr lang="en-US" altLang="zh-CN" sz="2000" dirty="0">
                    <a:ln w="1905"/>
                    <a:solidFill>
                      <a:schemeClr val="accent6">
                        <a:lumMod val="75000"/>
                      </a:schemeClr>
                    </a:solidFill>
                    <a:effectLst>
                      <a:innerShdw blurRad="69850" dist="43180" dir="5400000">
                        <a:srgbClr val="000000">
                          <a:alpha val="65000"/>
                        </a:srgbClr>
                      </a:innerShdw>
                    </a:effectLst>
                  </a:rPr>
                  <a:t>variations ( </a:t>
                </a:r>
                <a:r>
                  <a:rPr lang="en-US" altLang="zh-CN" sz="2000" dirty="0" err="1">
                    <a:ln w="1905"/>
                    <a:solidFill>
                      <a:schemeClr val="accent6">
                        <a:lumMod val="75000"/>
                      </a:schemeClr>
                    </a:solidFill>
                    <a:effectLst>
                      <a:innerShdw blurRad="69850" dist="43180" dir="5400000">
                        <a:srgbClr val="000000">
                          <a:alpha val="65000"/>
                        </a:srgbClr>
                      </a:innerShdw>
                    </a:effectLst>
                  </a:rPr>
                  <a:t>nsVARs</a:t>
                </a:r>
                <a:r>
                  <a:rPr lang="en-US" altLang="zh-CN" sz="2000" dirty="0">
                    <a:ln w="1905"/>
                    <a:solidFill>
                      <a:schemeClr val="accent6">
                        <a:lumMod val="75000"/>
                      </a:schemeClr>
                    </a:solidFill>
                    <a:effectLst>
                      <a:innerShdw blurRad="69850" dist="43180" dir="5400000">
                        <a:srgbClr val="000000">
                          <a:alpha val="65000"/>
                        </a:srgbClr>
                      </a:innerShdw>
                    </a:effectLst>
                  </a:rPr>
                  <a:t>) </a:t>
                </a:r>
                <a:endParaRPr lang="en-US" sz="2000" dirty="0">
                  <a:ln w="1905"/>
                  <a:solidFill>
                    <a:schemeClr val="accent6">
                      <a:lumMod val="75000"/>
                    </a:schemeClr>
                  </a:solidFill>
                  <a:effectLst>
                    <a:innerShdw blurRad="69850" dist="43180" dir="5400000">
                      <a:srgbClr val="000000">
                        <a:alpha val="65000"/>
                      </a:srgbClr>
                    </a:innerShdw>
                  </a:effectLst>
                </a:endParaRPr>
              </a:p>
            </p:txBody>
          </p:sp>
          <p:sp>
            <p:nvSpPr>
              <p:cNvPr id="24" name="Text Box 18"/>
              <p:cNvSpPr txBox="1">
                <a:spLocks noChangeArrowheads="1"/>
              </p:cNvSpPr>
              <p:nvPr/>
            </p:nvSpPr>
            <p:spPr bwMode="auto">
              <a:xfrm>
                <a:off x="391441" y="1626156"/>
                <a:ext cx="160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sz="2400" b="1">
                    <a:solidFill>
                      <a:schemeClr val="tx1"/>
                    </a:solidFill>
                    <a:latin typeface="Garamond" charset="0"/>
                    <a:ea typeface="宋体" charset="0"/>
                    <a:cs typeface="宋体" charset="0"/>
                  </a:defRPr>
                </a:lvl1pPr>
                <a:lvl2pPr marL="37931725" indent="-37474525" eaLnBrk="0" hangingPunct="0">
                  <a:defRPr sz="2400" b="1">
                    <a:solidFill>
                      <a:schemeClr val="tx1"/>
                    </a:solidFill>
                    <a:latin typeface="Garamond" charset="0"/>
                    <a:ea typeface="宋体" charset="0"/>
                    <a:cs typeface="宋体" charset="0"/>
                  </a:defRPr>
                </a:lvl2pPr>
                <a:lvl3pPr eaLnBrk="0" hangingPunct="0">
                  <a:defRPr sz="2400" b="1">
                    <a:solidFill>
                      <a:schemeClr val="tx1"/>
                    </a:solidFill>
                    <a:latin typeface="Garamond" charset="0"/>
                    <a:ea typeface="宋体" charset="0"/>
                    <a:cs typeface="宋体" charset="0"/>
                  </a:defRPr>
                </a:lvl3pPr>
                <a:lvl4pPr eaLnBrk="0" hangingPunct="0">
                  <a:defRPr sz="2400" b="1">
                    <a:solidFill>
                      <a:schemeClr val="tx1"/>
                    </a:solidFill>
                    <a:latin typeface="Garamond" charset="0"/>
                    <a:ea typeface="宋体" charset="0"/>
                    <a:cs typeface="宋体" charset="0"/>
                  </a:defRPr>
                </a:lvl4pPr>
                <a:lvl5pPr eaLnBrk="0" hangingPunct="0">
                  <a:defRPr sz="2400" b="1">
                    <a:solidFill>
                      <a:schemeClr val="tx1"/>
                    </a:solidFill>
                    <a:latin typeface="Garamond" charset="0"/>
                    <a:ea typeface="宋体" charset="0"/>
                    <a:cs typeface="宋体" charset="0"/>
                  </a:defRPr>
                </a:lvl5pPr>
                <a:lvl6pPr marL="457200" eaLnBrk="0" fontAlgn="base" hangingPunct="0">
                  <a:spcBef>
                    <a:spcPct val="0"/>
                  </a:spcBef>
                  <a:spcAft>
                    <a:spcPct val="0"/>
                  </a:spcAft>
                  <a:defRPr sz="2400" b="1">
                    <a:solidFill>
                      <a:schemeClr val="tx1"/>
                    </a:solidFill>
                    <a:latin typeface="Garamond" charset="0"/>
                    <a:ea typeface="宋体" charset="0"/>
                    <a:cs typeface="宋体" charset="0"/>
                  </a:defRPr>
                </a:lvl6pPr>
                <a:lvl7pPr marL="914400" eaLnBrk="0" fontAlgn="base" hangingPunct="0">
                  <a:spcBef>
                    <a:spcPct val="0"/>
                  </a:spcBef>
                  <a:spcAft>
                    <a:spcPct val="0"/>
                  </a:spcAft>
                  <a:defRPr sz="2400" b="1">
                    <a:solidFill>
                      <a:schemeClr val="tx1"/>
                    </a:solidFill>
                    <a:latin typeface="Garamond" charset="0"/>
                    <a:ea typeface="宋体" charset="0"/>
                    <a:cs typeface="宋体" charset="0"/>
                  </a:defRPr>
                </a:lvl7pPr>
                <a:lvl8pPr marL="1371600" eaLnBrk="0" fontAlgn="base" hangingPunct="0">
                  <a:spcBef>
                    <a:spcPct val="0"/>
                  </a:spcBef>
                  <a:spcAft>
                    <a:spcPct val="0"/>
                  </a:spcAft>
                  <a:defRPr sz="2400" b="1">
                    <a:solidFill>
                      <a:schemeClr val="tx1"/>
                    </a:solidFill>
                    <a:latin typeface="Garamond" charset="0"/>
                    <a:ea typeface="宋体" charset="0"/>
                    <a:cs typeface="宋体" charset="0"/>
                  </a:defRPr>
                </a:lvl8pPr>
                <a:lvl9pPr marL="1828800" eaLnBrk="0" fontAlgn="base" hangingPunct="0">
                  <a:spcBef>
                    <a:spcPct val="0"/>
                  </a:spcBef>
                  <a:spcAft>
                    <a:spcPct val="0"/>
                  </a:spcAft>
                  <a:defRPr sz="2400" b="1">
                    <a:solidFill>
                      <a:schemeClr val="tx1"/>
                    </a:solidFill>
                    <a:latin typeface="Garamond" charset="0"/>
                    <a:ea typeface="宋体" charset="0"/>
                    <a:cs typeface="宋体" charset="0"/>
                  </a:defRPr>
                </a:lvl9pPr>
              </a:lstStyle>
              <a:p>
                <a:pPr eaLnBrk="1" hangingPunct="1">
                  <a:spcBef>
                    <a:spcPct val="50000"/>
                  </a:spcBef>
                </a:pPr>
                <a:r>
                  <a:rPr lang="en-US" sz="2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SNPs</a:t>
                </a:r>
                <a:endParaRPr lang="en-US"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Text Box 19"/>
              <p:cNvSpPr txBox="1">
                <a:spLocks noChangeArrowheads="1"/>
              </p:cNvSpPr>
              <p:nvPr/>
            </p:nvSpPr>
            <p:spPr bwMode="auto">
              <a:xfrm>
                <a:off x="1443008" y="1361988"/>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宋体" charset="0"/>
                    <a:cs typeface="宋体" charset="0"/>
                  </a:defRPr>
                </a:lvl1pPr>
                <a:lvl2pPr marL="37931725" indent="-37474525" eaLnBrk="0" hangingPunct="0">
                  <a:defRPr sz="2400" b="1">
                    <a:solidFill>
                      <a:schemeClr val="tx1"/>
                    </a:solidFill>
                    <a:latin typeface="Garamond" charset="0"/>
                    <a:ea typeface="宋体" charset="0"/>
                    <a:cs typeface="宋体" charset="0"/>
                  </a:defRPr>
                </a:lvl2pPr>
                <a:lvl3pPr eaLnBrk="0" hangingPunct="0">
                  <a:defRPr sz="2400" b="1">
                    <a:solidFill>
                      <a:schemeClr val="tx1"/>
                    </a:solidFill>
                    <a:latin typeface="Garamond" charset="0"/>
                    <a:ea typeface="宋体" charset="0"/>
                    <a:cs typeface="宋体" charset="0"/>
                  </a:defRPr>
                </a:lvl3pPr>
                <a:lvl4pPr eaLnBrk="0" hangingPunct="0">
                  <a:defRPr sz="2400" b="1">
                    <a:solidFill>
                      <a:schemeClr val="tx1"/>
                    </a:solidFill>
                    <a:latin typeface="Garamond" charset="0"/>
                    <a:ea typeface="宋体" charset="0"/>
                    <a:cs typeface="宋体" charset="0"/>
                  </a:defRPr>
                </a:lvl4pPr>
                <a:lvl5pPr eaLnBrk="0" hangingPunct="0">
                  <a:defRPr sz="2400" b="1">
                    <a:solidFill>
                      <a:schemeClr val="tx1"/>
                    </a:solidFill>
                    <a:latin typeface="Garamond" charset="0"/>
                    <a:ea typeface="宋体" charset="0"/>
                    <a:cs typeface="宋体" charset="0"/>
                  </a:defRPr>
                </a:lvl5pPr>
                <a:lvl6pPr marL="457200" eaLnBrk="0" fontAlgn="base" hangingPunct="0">
                  <a:spcBef>
                    <a:spcPct val="0"/>
                  </a:spcBef>
                  <a:spcAft>
                    <a:spcPct val="0"/>
                  </a:spcAft>
                  <a:defRPr sz="2400" b="1">
                    <a:solidFill>
                      <a:schemeClr val="tx1"/>
                    </a:solidFill>
                    <a:latin typeface="Garamond" charset="0"/>
                    <a:ea typeface="宋体" charset="0"/>
                    <a:cs typeface="宋体" charset="0"/>
                  </a:defRPr>
                </a:lvl6pPr>
                <a:lvl7pPr marL="914400" eaLnBrk="0" fontAlgn="base" hangingPunct="0">
                  <a:spcBef>
                    <a:spcPct val="0"/>
                  </a:spcBef>
                  <a:spcAft>
                    <a:spcPct val="0"/>
                  </a:spcAft>
                  <a:defRPr sz="2400" b="1">
                    <a:solidFill>
                      <a:schemeClr val="tx1"/>
                    </a:solidFill>
                    <a:latin typeface="Garamond" charset="0"/>
                    <a:ea typeface="宋体" charset="0"/>
                    <a:cs typeface="宋体" charset="0"/>
                  </a:defRPr>
                </a:lvl7pPr>
                <a:lvl8pPr marL="1371600" eaLnBrk="0" fontAlgn="base" hangingPunct="0">
                  <a:spcBef>
                    <a:spcPct val="0"/>
                  </a:spcBef>
                  <a:spcAft>
                    <a:spcPct val="0"/>
                  </a:spcAft>
                  <a:defRPr sz="2400" b="1">
                    <a:solidFill>
                      <a:schemeClr val="tx1"/>
                    </a:solidFill>
                    <a:latin typeface="Garamond" charset="0"/>
                    <a:ea typeface="宋体" charset="0"/>
                    <a:cs typeface="宋体" charset="0"/>
                  </a:defRPr>
                </a:lvl8pPr>
                <a:lvl9pPr marL="1828800" eaLnBrk="0" fontAlgn="base" hangingPunct="0">
                  <a:spcBef>
                    <a:spcPct val="0"/>
                  </a:spcBef>
                  <a:spcAft>
                    <a:spcPct val="0"/>
                  </a:spcAft>
                  <a:defRPr sz="2400" b="1">
                    <a:solidFill>
                      <a:schemeClr val="tx1"/>
                    </a:solidFill>
                    <a:latin typeface="Garamond" charset="0"/>
                    <a:ea typeface="宋体" charset="0"/>
                    <a:cs typeface="宋体" charset="0"/>
                  </a:defRPr>
                </a:lvl9pPr>
              </a:lstStyle>
              <a:p>
                <a:pPr eaLnBrk="1" hangingPunct="1">
                  <a:spcBef>
                    <a:spcPct val="50000"/>
                  </a:spcBef>
                </a:pPr>
                <a:r>
                  <a:rPr lang="en-US" sz="2000" dirty="0">
                    <a:ln w="10541" cmpd="sng">
                      <a:solidFill>
                        <a:srgbClr val="7D7D7D">
                          <a:tint val="100000"/>
                          <a:shade val="100000"/>
                          <a:satMod val="110000"/>
                        </a:srgbClr>
                      </a:solidFill>
                      <a:prstDash val="solid"/>
                    </a:ln>
                    <a:solidFill>
                      <a:schemeClr val="tx1">
                        <a:lumMod val="75000"/>
                        <a:lumOff val="25000"/>
                      </a:schemeClr>
                    </a:solidFill>
                  </a:rPr>
                  <a:t>Non-coding</a:t>
                </a:r>
              </a:p>
            </p:txBody>
          </p:sp>
          <p:sp>
            <p:nvSpPr>
              <p:cNvPr id="26" name="Text Box 20"/>
              <p:cNvSpPr txBox="1">
                <a:spLocks noChangeArrowheads="1"/>
              </p:cNvSpPr>
              <p:nvPr/>
            </p:nvSpPr>
            <p:spPr bwMode="auto">
              <a:xfrm>
                <a:off x="1492230" y="2202224"/>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宋体" charset="0"/>
                    <a:cs typeface="宋体" charset="0"/>
                  </a:defRPr>
                </a:lvl1pPr>
                <a:lvl2pPr marL="37931725" indent="-37474525" eaLnBrk="0" hangingPunct="0">
                  <a:defRPr sz="2400" b="1">
                    <a:solidFill>
                      <a:schemeClr val="tx1"/>
                    </a:solidFill>
                    <a:latin typeface="Garamond" charset="0"/>
                    <a:ea typeface="宋体" charset="0"/>
                    <a:cs typeface="宋体" charset="0"/>
                  </a:defRPr>
                </a:lvl2pPr>
                <a:lvl3pPr eaLnBrk="0" hangingPunct="0">
                  <a:defRPr sz="2400" b="1">
                    <a:solidFill>
                      <a:schemeClr val="tx1"/>
                    </a:solidFill>
                    <a:latin typeface="Garamond" charset="0"/>
                    <a:ea typeface="宋体" charset="0"/>
                    <a:cs typeface="宋体" charset="0"/>
                  </a:defRPr>
                </a:lvl3pPr>
                <a:lvl4pPr eaLnBrk="0" hangingPunct="0">
                  <a:defRPr sz="2400" b="1">
                    <a:solidFill>
                      <a:schemeClr val="tx1"/>
                    </a:solidFill>
                    <a:latin typeface="Garamond" charset="0"/>
                    <a:ea typeface="宋体" charset="0"/>
                    <a:cs typeface="宋体" charset="0"/>
                  </a:defRPr>
                </a:lvl4pPr>
                <a:lvl5pPr eaLnBrk="0" hangingPunct="0">
                  <a:defRPr sz="2400" b="1">
                    <a:solidFill>
                      <a:schemeClr val="tx1"/>
                    </a:solidFill>
                    <a:latin typeface="Garamond" charset="0"/>
                    <a:ea typeface="宋体" charset="0"/>
                    <a:cs typeface="宋体" charset="0"/>
                  </a:defRPr>
                </a:lvl5pPr>
                <a:lvl6pPr marL="457200" eaLnBrk="0" fontAlgn="base" hangingPunct="0">
                  <a:spcBef>
                    <a:spcPct val="0"/>
                  </a:spcBef>
                  <a:spcAft>
                    <a:spcPct val="0"/>
                  </a:spcAft>
                  <a:defRPr sz="2400" b="1">
                    <a:solidFill>
                      <a:schemeClr val="tx1"/>
                    </a:solidFill>
                    <a:latin typeface="Garamond" charset="0"/>
                    <a:ea typeface="宋体" charset="0"/>
                    <a:cs typeface="宋体" charset="0"/>
                  </a:defRPr>
                </a:lvl6pPr>
                <a:lvl7pPr marL="914400" eaLnBrk="0" fontAlgn="base" hangingPunct="0">
                  <a:spcBef>
                    <a:spcPct val="0"/>
                  </a:spcBef>
                  <a:spcAft>
                    <a:spcPct val="0"/>
                  </a:spcAft>
                  <a:defRPr sz="2400" b="1">
                    <a:solidFill>
                      <a:schemeClr val="tx1"/>
                    </a:solidFill>
                    <a:latin typeface="Garamond" charset="0"/>
                    <a:ea typeface="宋体" charset="0"/>
                    <a:cs typeface="宋体" charset="0"/>
                  </a:defRPr>
                </a:lvl7pPr>
                <a:lvl8pPr marL="1371600" eaLnBrk="0" fontAlgn="base" hangingPunct="0">
                  <a:spcBef>
                    <a:spcPct val="0"/>
                  </a:spcBef>
                  <a:spcAft>
                    <a:spcPct val="0"/>
                  </a:spcAft>
                  <a:defRPr sz="2400" b="1">
                    <a:solidFill>
                      <a:schemeClr val="tx1"/>
                    </a:solidFill>
                    <a:latin typeface="Garamond" charset="0"/>
                    <a:ea typeface="宋体" charset="0"/>
                    <a:cs typeface="宋体" charset="0"/>
                  </a:defRPr>
                </a:lvl8pPr>
                <a:lvl9pPr marL="1828800" eaLnBrk="0" fontAlgn="base" hangingPunct="0">
                  <a:spcBef>
                    <a:spcPct val="0"/>
                  </a:spcBef>
                  <a:spcAft>
                    <a:spcPct val="0"/>
                  </a:spcAft>
                  <a:defRPr sz="2400" b="1">
                    <a:solidFill>
                      <a:schemeClr val="tx1"/>
                    </a:solidFill>
                    <a:latin typeface="Garamond" charset="0"/>
                    <a:ea typeface="宋体" charset="0"/>
                    <a:cs typeface="宋体" charset="0"/>
                  </a:defRPr>
                </a:lvl9pPr>
              </a:lstStyle>
              <a:p>
                <a:pPr eaLnBrk="1" hangingPunct="1">
                  <a:spcBef>
                    <a:spcPct val="50000"/>
                  </a:spcBef>
                </a:pPr>
                <a:r>
                  <a:rPr lang="en-US" sz="2000" dirty="0">
                    <a:solidFill>
                      <a:srgbClr val="404040"/>
                    </a:solidFill>
                  </a:rPr>
                  <a:t>Coding</a:t>
                </a:r>
              </a:p>
            </p:txBody>
          </p:sp>
          <p:sp>
            <p:nvSpPr>
              <p:cNvPr id="27" name="Text Box 21"/>
              <p:cNvSpPr txBox="1">
                <a:spLocks noChangeArrowheads="1"/>
              </p:cNvSpPr>
              <p:nvPr/>
            </p:nvSpPr>
            <p:spPr bwMode="auto">
              <a:xfrm>
                <a:off x="2958643" y="1875413"/>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宋体" charset="0"/>
                    <a:cs typeface="宋体" charset="0"/>
                  </a:defRPr>
                </a:lvl1pPr>
                <a:lvl2pPr marL="37931725" indent="-37474525" eaLnBrk="0" hangingPunct="0">
                  <a:defRPr sz="2400" b="1">
                    <a:solidFill>
                      <a:schemeClr val="tx1"/>
                    </a:solidFill>
                    <a:latin typeface="Garamond" charset="0"/>
                    <a:ea typeface="宋体" charset="0"/>
                    <a:cs typeface="宋体" charset="0"/>
                  </a:defRPr>
                </a:lvl2pPr>
                <a:lvl3pPr eaLnBrk="0" hangingPunct="0">
                  <a:defRPr sz="2400" b="1">
                    <a:solidFill>
                      <a:schemeClr val="tx1"/>
                    </a:solidFill>
                    <a:latin typeface="Garamond" charset="0"/>
                    <a:ea typeface="宋体" charset="0"/>
                    <a:cs typeface="宋体" charset="0"/>
                  </a:defRPr>
                </a:lvl3pPr>
                <a:lvl4pPr eaLnBrk="0" hangingPunct="0">
                  <a:defRPr sz="2400" b="1">
                    <a:solidFill>
                      <a:schemeClr val="tx1"/>
                    </a:solidFill>
                    <a:latin typeface="Garamond" charset="0"/>
                    <a:ea typeface="宋体" charset="0"/>
                    <a:cs typeface="宋体" charset="0"/>
                  </a:defRPr>
                </a:lvl4pPr>
                <a:lvl5pPr eaLnBrk="0" hangingPunct="0">
                  <a:defRPr sz="2400" b="1">
                    <a:solidFill>
                      <a:schemeClr val="tx1"/>
                    </a:solidFill>
                    <a:latin typeface="Garamond" charset="0"/>
                    <a:ea typeface="宋体" charset="0"/>
                    <a:cs typeface="宋体" charset="0"/>
                  </a:defRPr>
                </a:lvl5pPr>
                <a:lvl6pPr marL="457200" eaLnBrk="0" fontAlgn="base" hangingPunct="0">
                  <a:spcBef>
                    <a:spcPct val="0"/>
                  </a:spcBef>
                  <a:spcAft>
                    <a:spcPct val="0"/>
                  </a:spcAft>
                  <a:defRPr sz="2400" b="1">
                    <a:solidFill>
                      <a:schemeClr val="tx1"/>
                    </a:solidFill>
                    <a:latin typeface="Garamond" charset="0"/>
                    <a:ea typeface="宋体" charset="0"/>
                    <a:cs typeface="宋体" charset="0"/>
                  </a:defRPr>
                </a:lvl6pPr>
                <a:lvl7pPr marL="914400" eaLnBrk="0" fontAlgn="base" hangingPunct="0">
                  <a:spcBef>
                    <a:spcPct val="0"/>
                  </a:spcBef>
                  <a:spcAft>
                    <a:spcPct val="0"/>
                  </a:spcAft>
                  <a:defRPr sz="2400" b="1">
                    <a:solidFill>
                      <a:schemeClr val="tx1"/>
                    </a:solidFill>
                    <a:latin typeface="Garamond" charset="0"/>
                    <a:ea typeface="宋体" charset="0"/>
                    <a:cs typeface="宋体" charset="0"/>
                  </a:defRPr>
                </a:lvl7pPr>
                <a:lvl8pPr marL="1371600" eaLnBrk="0" fontAlgn="base" hangingPunct="0">
                  <a:spcBef>
                    <a:spcPct val="0"/>
                  </a:spcBef>
                  <a:spcAft>
                    <a:spcPct val="0"/>
                  </a:spcAft>
                  <a:defRPr sz="2400" b="1">
                    <a:solidFill>
                      <a:schemeClr val="tx1"/>
                    </a:solidFill>
                    <a:latin typeface="Garamond" charset="0"/>
                    <a:ea typeface="宋体" charset="0"/>
                    <a:cs typeface="宋体" charset="0"/>
                  </a:defRPr>
                </a:lvl8pPr>
                <a:lvl9pPr marL="1828800" eaLnBrk="0" fontAlgn="base" hangingPunct="0">
                  <a:spcBef>
                    <a:spcPct val="0"/>
                  </a:spcBef>
                  <a:spcAft>
                    <a:spcPct val="0"/>
                  </a:spcAft>
                  <a:defRPr sz="2400" b="1">
                    <a:solidFill>
                      <a:schemeClr val="tx1"/>
                    </a:solidFill>
                    <a:latin typeface="Garamond" charset="0"/>
                    <a:ea typeface="宋体" charset="0"/>
                    <a:cs typeface="宋体" charset="0"/>
                  </a:defRPr>
                </a:lvl9pPr>
              </a:lstStyle>
              <a:p>
                <a:pPr eaLnBrk="1" hangingPunct="1">
                  <a:spcBef>
                    <a:spcPct val="50000"/>
                  </a:spcBef>
                </a:pPr>
                <a:r>
                  <a:rPr lang="en-US" sz="2000" dirty="0">
                    <a:ln w="1905"/>
                    <a:solidFill>
                      <a:schemeClr val="accent5"/>
                    </a:solidFill>
                    <a:effectLst>
                      <a:innerShdw blurRad="69850" dist="43180" dir="5400000">
                        <a:srgbClr val="000000">
                          <a:alpha val="65000"/>
                        </a:srgbClr>
                      </a:innerShdw>
                    </a:effectLst>
                  </a:rPr>
                  <a:t>Synonymous</a:t>
                </a:r>
                <a:r>
                  <a:rPr lang="en-US" sz="2000" dirty="0"/>
                  <a:t> </a:t>
                </a:r>
              </a:p>
            </p:txBody>
          </p:sp>
          <p:sp>
            <p:nvSpPr>
              <p:cNvPr id="28" name="AutoShape 22"/>
              <p:cNvSpPr>
                <a:spLocks/>
              </p:cNvSpPr>
              <p:nvPr/>
            </p:nvSpPr>
            <p:spPr bwMode="auto">
              <a:xfrm>
                <a:off x="1207786" y="1600199"/>
                <a:ext cx="133333" cy="794499"/>
              </a:xfrm>
              <a:prstGeom prst="leftBrace">
                <a:avLst>
                  <a:gd name="adj1" fmla="val 5833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29" name="AutoShape 22"/>
              <p:cNvSpPr>
                <a:spLocks/>
              </p:cNvSpPr>
              <p:nvPr/>
            </p:nvSpPr>
            <p:spPr bwMode="auto">
              <a:xfrm>
                <a:off x="2666414" y="1997448"/>
                <a:ext cx="133333" cy="794499"/>
              </a:xfrm>
              <a:prstGeom prst="leftBrace">
                <a:avLst>
                  <a:gd name="adj1" fmla="val 5833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grpSp>
      </p:grpSp>
    </p:spTree>
    <p:extLst>
      <p:ext uri="{BB962C8B-B14F-4D97-AF65-F5344CB8AC3E}">
        <p14:creationId xmlns:p14="http://schemas.microsoft.com/office/powerpoint/2010/main" val="1829635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990600"/>
          </a:xfrm>
        </p:spPr>
        <p:txBody>
          <a:bodyPr>
            <a:normAutofit/>
          </a:bodyPr>
          <a:lstStyle/>
          <a:p>
            <a:r>
              <a:rPr lang="en-US" sz="3600" b="1" dirty="0" smtClean="0">
                <a:solidFill>
                  <a:srgbClr val="FFFFFF"/>
                </a:solidFill>
              </a:rPr>
              <a:t>Shotgun data  database searching </a:t>
            </a:r>
            <a:endParaRPr lang="en-US" sz="3600" b="1" dirty="0">
              <a:solidFill>
                <a:srgbClr val="FFFFFF"/>
              </a:solidFill>
            </a:endParaRPr>
          </a:p>
        </p:txBody>
      </p:sp>
      <p:sp>
        <p:nvSpPr>
          <p:cNvPr id="7" name="TextBox 6"/>
          <p:cNvSpPr txBox="1"/>
          <p:nvPr/>
        </p:nvSpPr>
        <p:spPr>
          <a:xfrm>
            <a:off x="685799" y="2365175"/>
            <a:ext cx="2286000" cy="923330"/>
          </a:xfrm>
          <a:prstGeom prst="rect">
            <a:avLst/>
          </a:prstGeom>
          <a:noFill/>
        </p:spPr>
        <p:txBody>
          <a:bodyPr wrap="square" rtlCol="0">
            <a:spAutoFit/>
          </a:bodyPr>
          <a:lstStyle/>
          <a:p>
            <a:r>
              <a:rPr lang="en-US" dirty="0" smtClean="0"/>
              <a:t>Searchable database setup &amp; database search</a:t>
            </a:r>
            <a:endParaRPr lang="en-US" dirty="0"/>
          </a:p>
        </p:txBody>
      </p:sp>
      <p:sp>
        <p:nvSpPr>
          <p:cNvPr id="8" name="TextBox 7"/>
          <p:cNvSpPr txBox="1"/>
          <p:nvPr/>
        </p:nvSpPr>
        <p:spPr>
          <a:xfrm>
            <a:off x="685798" y="4063504"/>
            <a:ext cx="1829386" cy="646331"/>
          </a:xfrm>
          <a:prstGeom prst="rect">
            <a:avLst/>
          </a:prstGeom>
          <a:noFill/>
        </p:spPr>
        <p:txBody>
          <a:bodyPr wrap="square" rtlCol="0">
            <a:spAutoFit/>
          </a:bodyPr>
          <a:lstStyle/>
          <a:p>
            <a:r>
              <a:rPr lang="en-US" dirty="0" smtClean="0"/>
              <a:t>Confidence evaluation</a:t>
            </a:r>
            <a:endParaRPr lang="en-US" dirty="0"/>
          </a:p>
        </p:txBody>
      </p:sp>
      <p:sp>
        <p:nvSpPr>
          <p:cNvPr id="9" name="TextBox 8"/>
          <p:cNvSpPr txBox="1"/>
          <p:nvPr/>
        </p:nvSpPr>
        <p:spPr>
          <a:xfrm>
            <a:off x="685799" y="5562600"/>
            <a:ext cx="2133600" cy="369332"/>
          </a:xfrm>
          <a:prstGeom prst="rect">
            <a:avLst/>
          </a:prstGeom>
          <a:noFill/>
        </p:spPr>
        <p:txBody>
          <a:bodyPr wrap="square" rtlCol="0">
            <a:spAutoFit/>
          </a:bodyPr>
          <a:lstStyle/>
          <a:p>
            <a:r>
              <a:rPr lang="en-US" dirty="0" smtClean="0"/>
              <a:t>Output generation</a:t>
            </a:r>
            <a:endParaRPr lang="en-US" dirty="0"/>
          </a:p>
        </p:txBody>
      </p:sp>
      <p:pic>
        <p:nvPicPr>
          <p:cNvPr id="2053" name="Picture 5" descr="C:\Jing's work\paper\search-canprovar\workflow-canprovar-search11172009.bmp"/>
          <p:cNvPicPr>
            <a:picLocks noChangeAspect="1" noChangeArrowheads="1"/>
          </p:cNvPicPr>
          <p:nvPr/>
        </p:nvPicPr>
        <p:blipFill>
          <a:blip r:embed="rId3"/>
          <a:srcRect r="20475"/>
          <a:stretch>
            <a:fillRect/>
          </a:stretch>
        </p:blipFill>
        <p:spPr bwMode="auto">
          <a:xfrm>
            <a:off x="2971799" y="1275064"/>
            <a:ext cx="3527833" cy="5017363"/>
          </a:xfrm>
          <a:prstGeom prst="rect">
            <a:avLst/>
          </a:prstGeom>
        </p:spPr>
      </p:pic>
      <p:sp>
        <p:nvSpPr>
          <p:cNvPr id="10" name="TextBox 9"/>
          <p:cNvSpPr txBox="1"/>
          <p:nvPr/>
        </p:nvSpPr>
        <p:spPr>
          <a:xfrm>
            <a:off x="685800" y="6352912"/>
            <a:ext cx="4855075" cy="369332"/>
          </a:xfrm>
          <a:prstGeom prst="rect">
            <a:avLst/>
          </a:prstGeom>
          <a:solidFill>
            <a:srgbClr val="A51620"/>
          </a:solidFill>
        </p:spPr>
        <p:txBody>
          <a:bodyPr wrap="square" rtlCol="0">
            <a:spAutoFit/>
          </a:bodyPr>
          <a:lstStyle/>
          <a:p>
            <a:r>
              <a:rPr lang="en-US" b="1" i="1" dirty="0" smtClean="0">
                <a:solidFill>
                  <a:srgbClr val="FFFFFF"/>
                </a:solidFill>
              </a:rPr>
              <a:t>      J</a:t>
            </a:r>
            <a:r>
              <a:rPr lang="en-US" b="1" i="1" dirty="0">
                <a:solidFill>
                  <a:srgbClr val="FFFFFF"/>
                </a:solidFill>
              </a:rPr>
              <a:t>. Li</a:t>
            </a:r>
            <a:r>
              <a:rPr lang="en-US" i="1" dirty="0" smtClean="0">
                <a:solidFill>
                  <a:srgbClr val="FFFFFF"/>
                </a:solidFill>
              </a:rPr>
              <a:t>, et al. </a:t>
            </a:r>
            <a:r>
              <a:rPr lang="en-US" b="1" i="1" dirty="0" smtClean="0">
                <a:solidFill>
                  <a:srgbClr val="FFFFFF"/>
                </a:solidFill>
              </a:rPr>
              <a:t>MCP</a:t>
            </a:r>
            <a:r>
              <a:rPr lang="en-US" i="1" dirty="0" smtClean="0">
                <a:solidFill>
                  <a:srgbClr val="FFFFFF"/>
                </a:solidFill>
              </a:rPr>
              <a:t>. </a:t>
            </a:r>
            <a:r>
              <a:rPr lang="en-US" i="1" dirty="0">
                <a:solidFill>
                  <a:srgbClr val="FFFFFF"/>
                </a:solidFill>
              </a:rPr>
              <a:t>10:M110.006536, 2011	</a:t>
            </a:r>
          </a:p>
        </p:txBody>
      </p:sp>
    </p:spTree>
    <p:extLst>
      <p:ext uri="{BB962C8B-B14F-4D97-AF65-F5344CB8AC3E}">
        <p14:creationId xmlns:p14="http://schemas.microsoft.com/office/powerpoint/2010/main" val="438593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375"/>
            <a:ext cx="8153400" cy="990600"/>
          </a:xfrm>
        </p:spPr>
        <p:txBody>
          <a:bodyPr>
            <a:normAutofit/>
          </a:bodyPr>
          <a:lstStyle/>
          <a:p>
            <a:r>
              <a:rPr lang="en-US" sz="3600" b="1" dirty="0" smtClean="0">
                <a:solidFill>
                  <a:srgbClr val="FFFFFF"/>
                </a:solidFill>
              </a:rPr>
              <a:t>Searchable database setup</a:t>
            </a:r>
            <a:endParaRPr lang="en-US" sz="3600" b="1" dirty="0">
              <a:solidFill>
                <a:srgbClr val="FFFFFF"/>
              </a:solidFill>
            </a:endParaRPr>
          </a:p>
        </p:txBody>
      </p:sp>
      <p:sp>
        <p:nvSpPr>
          <p:cNvPr id="3" name="Content Placeholder 2"/>
          <p:cNvSpPr>
            <a:spLocks noGrp="1"/>
          </p:cNvSpPr>
          <p:nvPr>
            <p:ph sz="quarter" idx="1"/>
          </p:nvPr>
        </p:nvSpPr>
        <p:spPr>
          <a:xfrm>
            <a:off x="340659" y="1759124"/>
            <a:ext cx="5755341" cy="4648200"/>
          </a:xfrm>
        </p:spPr>
        <p:txBody>
          <a:bodyPr>
            <a:normAutofit/>
          </a:bodyPr>
          <a:lstStyle/>
          <a:p>
            <a:r>
              <a:rPr lang="en-US" sz="2400" b="1" dirty="0" smtClean="0">
                <a:solidFill>
                  <a:srgbClr val="0070C0"/>
                </a:solidFill>
                <a:latin typeface="Arial" pitchFamily="34" charset="0"/>
                <a:cs typeface="Arial" pitchFamily="34" charset="0"/>
              </a:rPr>
              <a:t>Mutant proteins</a:t>
            </a:r>
          </a:p>
          <a:p>
            <a:pPr>
              <a:spcBef>
                <a:spcPts val="1200"/>
              </a:spcBef>
              <a:buNone/>
            </a:pPr>
            <a:r>
              <a:rPr lang="en-US" sz="1600" dirty="0" smtClean="0">
                <a:solidFill>
                  <a:schemeClr val="tx1">
                    <a:lumMod val="50000"/>
                    <a:lumOff val="50000"/>
                  </a:schemeClr>
                </a:solidFill>
                <a:latin typeface="Arial" pitchFamily="34" charset="0"/>
                <a:cs typeface="Arial" pitchFamily="34" charset="0"/>
              </a:rPr>
              <a:t>&gt;</a:t>
            </a:r>
            <a:r>
              <a:rPr lang="en-US" sz="1400" b="1" dirty="0" smtClean="0">
                <a:solidFill>
                  <a:schemeClr val="tx1">
                    <a:lumMod val="50000"/>
                    <a:lumOff val="50000"/>
                  </a:schemeClr>
                </a:solidFill>
                <a:latin typeface="Arial" pitchFamily="34" charset="0"/>
                <a:cs typeface="Arial" pitchFamily="34" charset="0"/>
              </a:rPr>
              <a:t>ENSP00000379387|420-432|#rs11710965:Y428C</a:t>
            </a:r>
          </a:p>
          <a:p>
            <a:pPr>
              <a:buNone/>
            </a:pPr>
            <a:r>
              <a:rPr lang="en-US" sz="1800" dirty="0" smtClean="0">
                <a:latin typeface="Tahoma" pitchFamily="34" charset="0"/>
                <a:cs typeface="Tahoma" pitchFamily="34" charset="0"/>
              </a:rPr>
              <a:t>                  HFRMSSHH</a:t>
            </a:r>
            <a:r>
              <a:rPr lang="en-US" sz="1800" b="1" dirty="0" smtClean="0">
                <a:solidFill>
                  <a:srgbClr val="00B0F0"/>
                </a:solidFill>
                <a:latin typeface="Tahoma" pitchFamily="34" charset="0"/>
                <a:cs typeface="Tahoma" pitchFamily="34" charset="0"/>
              </a:rPr>
              <a:t>C</a:t>
            </a:r>
            <a:r>
              <a:rPr lang="en-US" sz="1800" dirty="0" smtClean="0">
                <a:latin typeface="Tahoma" pitchFamily="34" charset="0"/>
                <a:cs typeface="Tahoma" pitchFamily="34" charset="0"/>
              </a:rPr>
              <a:t>DYKK</a:t>
            </a:r>
            <a:endParaRPr lang="en-US" sz="1800" dirty="0" smtClean="0"/>
          </a:p>
          <a:p>
            <a:pPr>
              <a:spcBef>
                <a:spcPts val="1200"/>
              </a:spcBef>
              <a:buNone/>
            </a:pPr>
            <a:r>
              <a:rPr lang="en-US" dirty="0" smtClean="0"/>
              <a:t>     </a:t>
            </a:r>
            <a:r>
              <a:rPr lang="en-US" sz="1400" b="1" dirty="0" smtClean="0">
                <a:solidFill>
                  <a:schemeClr val="tx1">
                    <a:lumMod val="50000"/>
                    <a:lumOff val="50000"/>
                  </a:schemeClr>
                </a:solidFill>
                <a:latin typeface="Arial" pitchFamily="34" charset="0"/>
                <a:cs typeface="Arial" pitchFamily="34" charset="0"/>
              </a:rPr>
              <a:t>&gt;ENSP00000288602|445-475|#cs4102:G466E;#cs4072:G469A</a:t>
            </a:r>
          </a:p>
          <a:p>
            <a:pPr>
              <a:buNone/>
            </a:pPr>
            <a:r>
              <a:rPr lang="en-US" sz="2000" dirty="0" smtClean="0">
                <a:latin typeface="Tahoma" pitchFamily="34" charset="0"/>
                <a:cs typeface="Tahoma" pitchFamily="34" charset="0"/>
              </a:rPr>
              <a:t>        </a:t>
            </a:r>
            <a:r>
              <a:rPr lang="en-US" sz="1600" dirty="0" smtClean="0">
                <a:latin typeface="Tahoma" pitchFamily="34" charset="0"/>
                <a:cs typeface="Tahoma" pitchFamily="34" charset="0"/>
              </a:rPr>
              <a:t>DSSDDWEIPDGQITVGQR IGS</a:t>
            </a:r>
            <a:r>
              <a:rPr lang="en-US" sz="1600" b="1" dirty="0" smtClean="0">
                <a:solidFill>
                  <a:srgbClr val="F18A3D"/>
                </a:solidFill>
                <a:latin typeface="Tahoma" pitchFamily="34" charset="0"/>
                <a:cs typeface="Tahoma" pitchFamily="34" charset="0"/>
              </a:rPr>
              <a:t>E</a:t>
            </a:r>
            <a:r>
              <a:rPr lang="en-US" sz="1600" dirty="0" smtClean="0">
                <a:latin typeface="Tahoma" pitchFamily="34" charset="0"/>
                <a:cs typeface="Tahoma" pitchFamily="34" charset="0"/>
              </a:rPr>
              <a:t>SF</a:t>
            </a:r>
            <a:r>
              <a:rPr lang="en-US" sz="1600" b="1" dirty="0" smtClean="0">
                <a:solidFill>
                  <a:srgbClr val="F18A3D"/>
                </a:solidFill>
                <a:latin typeface="Tahoma" pitchFamily="34" charset="0"/>
                <a:cs typeface="Tahoma" pitchFamily="34" charset="0"/>
              </a:rPr>
              <a:t>A</a:t>
            </a:r>
            <a:r>
              <a:rPr lang="en-US" sz="1600" dirty="0" smtClean="0">
                <a:latin typeface="Tahoma" pitchFamily="34" charset="0"/>
                <a:cs typeface="Tahoma" pitchFamily="34" charset="0"/>
              </a:rPr>
              <a:t>TVYK</a:t>
            </a:r>
            <a:r>
              <a:rPr lang="en-US" sz="1600" dirty="0" smtClean="0">
                <a:solidFill>
                  <a:srgbClr val="C00000"/>
                </a:solidFill>
                <a:latin typeface="Tahoma" pitchFamily="34" charset="0"/>
                <a:cs typeface="Tahoma" pitchFamily="34" charset="0"/>
              </a:rPr>
              <a:t> </a:t>
            </a:r>
            <a:r>
              <a:rPr lang="en-US" sz="1600" dirty="0" smtClean="0">
                <a:latin typeface="Tahoma" pitchFamily="34" charset="0"/>
                <a:cs typeface="Tahoma" pitchFamily="34" charset="0"/>
              </a:rPr>
              <a:t>GK</a:t>
            </a:r>
          </a:p>
          <a:p>
            <a:pPr>
              <a:buNone/>
            </a:pPr>
            <a:r>
              <a:rPr lang="en-US" sz="1900" dirty="0" smtClean="0"/>
              <a:t> </a:t>
            </a:r>
            <a:endParaRPr lang="en-US" sz="1600" dirty="0" smtClean="0">
              <a:latin typeface="Arial" pitchFamily="34" charset="0"/>
              <a:cs typeface="Arial" pitchFamily="34" charset="0"/>
            </a:endParaRPr>
          </a:p>
          <a:p>
            <a:pPr>
              <a:buNone/>
            </a:pPr>
            <a:r>
              <a:rPr lang="en-US" sz="1600" dirty="0" smtClean="0">
                <a:latin typeface="Arial" pitchFamily="34" charset="0"/>
                <a:cs typeface="Arial" pitchFamily="34" charset="0"/>
              </a:rPr>
              <a:t>      In </a:t>
            </a:r>
            <a:r>
              <a:rPr lang="en-US" sz="1600" dirty="0" err="1" smtClean="0">
                <a:latin typeface="Arial" pitchFamily="34" charset="0"/>
                <a:cs typeface="Arial" pitchFamily="34" charset="0"/>
              </a:rPr>
              <a:t>CanProVar</a:t>
            </a:r>
            <a:r>
              <a:rPr lang="en-US" sz="1600" dirty="0" smtClean="0">
                <a:latin typeface="Arial" pitchFamily="34" charset="0"/>
                <a:cs typeface="Arial" pitchFamily="34" charset="0"/>
              </a:rPr>
              <a:t> 1.0, </a:t>
            </a:r>
            <a:r>
              <a:rPr lang="en-US" sz="1600" dirty="0">
                <a:latin typeface="Arial" pitchFamily="34" charset="0"/>
                <a:cs typeface="Arial" pitchFamily="34" charset="0"/>
              </a:rPr>
              <a:t>i</a:t>
            </a:r>
            <a:r>
              <a:rPr lang="en-US" sz="1600" dirty="0" smtClean="0">
                <a:latin typeface="Arial" pitchFamily="34" charset="0"/>
                <a:cs typeface="Arial" pitchFamily="34" charset="0"/>
              </a:rPr>
              <a:t>ncrease </a:t>
            </a:r>
            <a:r>
              <a:rPr lang="en-US" sz="1600" dirty="0" err="1" smtClean="0">
                <a:latin typeface="Arial" pitchFamily="34" charset="0"/>
                <a:cs typeface="Arial" pitchFamily="34" charset="0"/>
              </a:rPr>
              <a:t>tryptically</a:t>
            </a:r>
            <a:r>
              <a:rPr lang="en-US" sz="1600" dirty="0" smtClean="0">
                <a:latin typeface="Arial" pitchFamily="34" charset="0"/>
                <a:cs typeface="Arial" pitchFamily="34" charset="0"/>
              </a:rPr>
              <a:t> digested peptides by 6.6% (188,299) </a:t>
            </a:r>
            <a:r>
              <a:rPr lang="en-US" sz="1600" dirty="0" smtClean="0">
                <a:latin typeface="Arial" pitchFamily="34" charset="0"/>
                <a:cs typeface="Arial" pitchFamily="34" charset="0"/>
              </a:rPr>
              <a:t>and </a:t>
            </a:r>
            <a:r>
              <a:rPr lang="en-US" sz="1600" dirty="0" smtClean="0">
                <a:latin typeface="Arial" pitchFamily="34" charset="0"/>
                <a:cs typeface="Arial" pitchFamily="34" charset="0"/>
              </a:rPr>
              <a:t>3.4% without mutations combination</a:t>
            </a:r>
          </a:p>
          <a:p>
            <a:pPr>
              <a:spcBef>
                <a:spcPts val="1200"/>
              </a:spcBef>
            </a:pPr>
            <a:r>
              <a:rPr lang="en-US" sz="2400" b="1" dirty="0" smtClean="0">
                <a:latin typeface="Arial" pitchFamily="34" charset="0"/>
                <a:cs typeface="Arial" pitchFamily="34" charset="0"/>
              </a:rPr>
              <a:t>Normal proteins</a:t>
            </a:r>
            <a:endParaRPr lang="en-US" sz="2400" b="1" dirty="0">
              <a:latin typeface="Arial" pitchFamily="34" charset="0"/>
              <a:cs typeface="Arial" pitchFamily="34" charset="0"/>
            </a:endParaRPr>
          </a:p>
        </p:txBody>
      </p:sp>
      <p:grpSp>
        <p:nvGrpSpPr>
          <p:cNvPr id="13" name="Group 12"/>
          <p:cNvGrpSpPr/>
          <p:nvPr/>
        </p:nvGrpSpPr>
        <p:grpSpPr>
          <a:xfrm>
            <a:off x="1676400" y="3007120"/>
            <a:ext cx="1981200" cy="152400"/>
            <a:chOff x="1219200" y="3810000"/>
            <a:chExt cx="2133600" cy="152400"/>
          </a:xfrm>
        </p:grpSpPr>
        <p:sp>
          <p:nvSpPr>
            <p:cNvPr id="4" name="Right Brace 3"/>
            <p:cNvSpPr/>
            <p:nvPr/>
          </p:nvSpPr>
          <p:spPr>
            <a:xfrm rot="5400000">
              <a:off x="2324100" y="3238500"/>
              <a:ext cx="152400" cy="129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rot="5400000">
              <a:off x="1371600" y="3657600"/>
              <a:ext cx="152400" cy="457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5400000">
              <a:off x="3162300" y="3771900"/>
              <a:ext cx="152400" cy="228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 name="Rectangle 14"/>
          <p:cNvSpPr/>
          <p:nvPr/>
        </p:nvSpPr>
        <p:spPr>
          <a:xfrm>
            <a:off x="2133600" y="2626120"/>
            <a:ext cx="1295400" cy="304800"/>
          </a:xfrm>
          <a:prstGeom prst="rect">
            <a:avLst/>
          </a:prstGeom>
          <a:solidFill>
            <a:srgbClr val="FF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0" y="3616720"/>
            <a:ext cx="1295400" cy="304800"/>
          </a:xfrm>
          <a:prstGeom prst="rect">
            <a:avLst/>
          </a:prstGeom>
          <a:solidFill>
            <a:srgbClr val="008A3E">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descr="C:\Jing's work\paper\search-canprovar\workflow-canprovar-search11172009.bmp"/>
          <p:cNvPicPr>
            <a:picLocks noChangeAspect="1" noChangeArrowheads="1"/>
          </p:cNvPicPr>
          <p:nvPr/>
        </p:nvPicPr>
        <p:blipFill>
          <a:blip r:embed="rId3"/>
          <a:srcRect l="7618" t="18750" r="55753" b="51562"/>
          <a:stretch>
            <a:fillRect/>
          </a:stretch>
        </p:blipFill>
        <p:spPr bwMode="auto">
          <a:xfrm>
            <a:off x="6096000" y="2245120"/>
            <a:ext cx="2743200" cy="2514600"/>
          </a:xfrm>
          <a:prstGeom prst="rect">
            <a:avLst/>
          </a:prstGeom>
          <a:noFill/>
        </p:spPr>
      </p:pic>
      <p:sp>
        <p:nvSpPr>
          <p:cNvPr id="19" name="Rectangle 18"/>
          <p:cNvSpPr/>
          <p:nvPr/>
        </p:nvSpPr>
        <p:spPr>
          <a:xfrm>
            <a:off x="6019800" y="224512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0" y="4454920"/>
            <a:ext cx="609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4482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FFFF"/>
                </a:solidFill>
              </a:rPr>
              <a:t>False discovery rate estimation</a:t>
            </a:r>
            <a:endParaRPr lang="en-US" sz="3600" b="1" dirty="0">
              <a:solidFill>
                <a:srgbClr val="FFFFFF"/>
              </a:solidFill>
            </a:endParaRPr>
          </a:p>
        </p:txBody>
      </p:sp>
      <p:graphicFrame>
        <p:nvGraphicFramePr>
          <p:cNvPr id="6" name="Content Placeholder 5"/>
          <p:cNvGraphicFramePr>
            <a:graphicFrameLocks noGrp="1" noChangeAspect="1"/>
          </p:cNvGraphicFramePr>
          <p:nvPr>
            <p:ph sz="quarter" idx="1"/>
          </p:nvPr>
        </p:nvGraphicFramePr>
        <p:xfrm>
          <a:off x="1066800" y="4572000"/>
          <a:ext cx="2819400" cy="1071372"/>
        </p:xfrm>
        <a:graphic>
          <a:graphicData uri="http://schemas.openxmlformats.org/presentationml/2006/ole">
            <mc:AlternateContent xmlns:mc="http://schemas.openxmlformats.org/markup-compatibility/2006">
              <mc:Choice xmlns:v="urn:schemas-microsoft-com:vml" Requires="v">
                <p:oleObj spid="_x0000_s34860" name="Equation" r:id="rId3" imgW="876240" imgH="393480" progId="Equation.3">
                  <p:embed/>
                </p:oleObj>
              </mc:Choice>
              <mc:Fallback>
                <p:oleObj name="Equation" r:id="rId3" imgW="8762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2819400" cy="1071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28600" y="6019800"/>
            <a:ext cx="5181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Elias and </a:t>
            </a:r>
            <a:r>
              <a:rPr lang="en-US" dirty="0" err="1" smtClean="0">
                <a:latin typeface="Times New Roman" pitchFamily="18" charset="0"/>
                <a:cs typeface="Times New Roman" pitchFamily="18" charset="0"/>
              </a:rPr>
              <a:t>Gygi</a:t>
            </a:r>
            <a:r>
              <a:rPr lang="en-US" i="1" dirty="0" smtClean="0">
                <a:latin typeface="Times New Roman" pitchFamily="18" charset="0"/>
                <a:cs typeface="Times New Roman" pitchFamily="18" charset="0"/>
              </a:rPr>
              <a:t>, Nature Methods</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207 - 214 (2007) </a:t>
            </a:r>
            <a:endParaRPr lang="en-US" dirty="0">
              <a:latin typeface="Times New Roman" pitchFamily="18" charset="0"/>
              <a:cs typeface="Times New Roman" pitchFamily="18" charset="0"/>
            </a:endParaRPr>
          </a:p>
        </p:txBody>
      </p:sp>
      <p:pic>
        <p:nvPicPr>
          <p:cNvPr id="43011" name="Picture 3"/>
          <p:cNvPicPr>
            <a:picLocks noChangeAspect="1" noChangeArrowheads="1"/>
          </p:cNvPicPr>
          <p:nvPr/>
        </p:nvPicPr>
        <p:blipFill>
          <a:blip r:embed="rId5"/>
          <a:srcRect/>
          <a:stretch>
            <a:fillRect/>
          </a:stretch>
        </p:blipFill>
        <p:spPr bwMode="auto">
          <a:xfrm>
            <a:off x="457200" y="1447800"/>
            <a:ext cx="7382687" cy="3124200"/>
          </a:xfrm>
          <a:prstGeom prst="rect">
            <a:avLst/>
          </a:prstGeom>
          <a:noFill/>
          <a:ln w="9525">
            <a:noFill/>
            <a:miter lim="800000"/>
            <a:headEnd/>
            <a:tailEnd/>
          </a:ln>
        </p:spPr>
      </p:pic>
    </p:spTree>
    <p:extLst>
      <p:ext uri="{BB962C8B-B14F-4D97-AF65-F5344CB8AC3E}">
        <p14:creationId xmlns:p14="http://schemas.microsoft.com/office/powerpoint/2010/main" val="19184490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FFFF"/>
                </a:solidFill>
              </a:rPr>
              <a:t>Searching score distribution</a:t>
            </a:r>
            <a:endParaRPr lang="en-US" sz="3600" b="1" dirty="0">
              <a:solidFill>
                <a:srgbClr val="FFFFFF"/>
              </a:solidFill>
            </a:endParaRPr>
          </a:p>
        </p:txBody>
      </p:sp>
      <p:sp>
        <p:nvSpPr>
          <p:cNvPr id="4" name="Content Placeholder 3"/>
          <p:cNvSpPr>
            <a:spLocks noGrp="1"/>
          </p:cNvSpPr>
          <p:nvPr>
            <p:ph sz="quarter" idx="1"/>
          </p:nvPr>
        </p:nvSpPr>
        <p:spPr>
          <a:xfrm>
            <a:off x="609600" y="1524000"/>
            <a:ext cx="8153400" cy="4495800"/>
          </a:xfrm>
        </p:spPr>
        <p:txBody>
          <a:bodyPr/>
          <a:lstStyle/>
          <a:p>
            <a:r>
              <a:rPr lang="en-US" dirty="0" smtClean="0"/>
              <a:t>SW480 sample (FDR &lt;0.05)</a:t>
            </a:r>
            <a:endParaRPr lang="en-US" dirty="0"/>
          </a:p>
        </p:txBody>
      </p:sp>
      <p:sp>
        <p:nvSpPr>
          <p:cNvPr id="11" name="TextBox 10"/>
          <p:cNvSpPr txBox="1"/>
          <p:nvPr/>
        </p:nvSpPr>
        <p:spPr>
          <a:xfrm>
            <a:off x="1447800" y="6248400"/>
            <a:ext cx="4953000" cy="307777"/>
          </a:xfrm>
          <a:prstGeom prst="rect">
            <a:avLst/>
          </a:prstGeom>
          <a:noFill/>
        </p:spPr>
        <p:txBody>
          <a:bodyPr wrap="square" rtlCol="0">
            <a:spAutoFit/>
          </a:bodyPr>
          <a:lstStyle/>
          <a:p>
            <a:r>
              <a:rPr lang="en-US" sz="1400" dirty="0" smtClean="0"/>
              <a:t>Bunger et al. </a:t>
            </a:r>
            <a:r>
              <a:rPr lang="en-US" sz="1400" i="1" dirty="0" smtClean="0"/>
              <a:t>J Proteome Res </a:t>
            </a:r>
            <a:r>
              <a:rPr lang="en-US" sz="1400" dirty="0" smtClean="0"/>
              <a:t>2007, 6 (6): 2331-40</a:t>
            </a:r>
            <a:endParaRPr lang="en-US" sz="1400" dirty="0"/>
          </a:p>
        </p:txBody>
      </p:sp>
      <p:sp>
        <p:nvSpPr>
          <p:cNvPr id="12" name="TextBox 11"/>
          <p:cNvSpPr txBox="1"/>
          <p:nvPr/>
        </p:nvSpPr>
        <p:spPr>
          <a:xfrm>
            <a:off x="1371600" y="2133600"/>
            <a:ext cx="4495800" cy="400110"/>
          </a:xfrm>
          <a:prstGeom prst="rect">
            <a:avLst/>
          </a:prstGeom>
          <a:noFill/>
        </p:spPr>
        <p:txBody>
          <a:bodyPr wrap="square" rtlCol="0">
            <a:spAutoFit/>
          </a:bodyPr>
          <a:lstStyle/>
          <a:p>
            <a:r>
              <a:rPr lang="en-US" sz="2000" b="1" dirty="0" smtClean="0">
                <a:solidFill>
                  <a:srgbClr val="1F56D1"/>
                </a:solidFill>
              </a:rPr>
              <a:t>Joint evaluation</a:t>
            </a:r>
            <a:endParaRPr lang="en-US" sz="2000" b="1" dirty="0">
              <a:solidFill>
                <a:srgbClr val="1F56D1"/>
              </a:solidFill>
            </a:endParaRPr>
          </a:p>
        </p:txBody>
      </p:sp>
      <p:pic>
        <p:nvPicPr>
          <p:cNvPr id="3" name="Picture 2" descr="Screen Shot 2012-11-12 at 下午10.3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41" y="2533710"/>
            <a:ext cx="5600159" cy="3646616"/>
          </a:xfrm>
          <a:prstGeom prst="rect">
            <a:avLst/>
          </a:prstGeom>
        </p:spPr>
      </p:pic>
      <p:sp>
        <p:nvSpPr>
          <p:cNvPr id="5" name="TextBox 4"/>
          <p:cNvSpPr txBox="1"/>
          <p:nvPr/>
        </p:nvSpPr>
        <p:spPr>
          <a:xfrm>
            <a:off x="6150993" y="3117317"/>
            <a:ext cx="2789115" cy="2246769"/>
          </a:xfrm>
          <a:prstGeom prst="rect">
            <a:avLst/>
          </a:prstGeom>
          <a:solidFill>
            <a:schemeClr val="accent4">
              <a:lumMod val="20000"/>
              <a:lumOff val="80000"/>
            </a:schemeClr>
          </a:solidFill>
          <a:ln>
            <a:solidFill>
              <a:srgbClr val="BFBFBF"/>
            </a:solidFill>
          </a:ln>
        </p:spPr>
        <p:txBody>
          <a:bodyPr wrap="square" rtlCol="0">
            <a:spAutoFit/>
          </a:bodyPr>
          <a:lstStyle/>
          <a:p>
            <a:r>
              <a:rPr lang="en-US" sz="2000" dirty="0" smtClean="0"/>
              <a:t>Fig. Search </a:t>
            </a:r>
            <a:r>
              <a:rPr lang="en-US" sz="2000" dirty="0"/>
              <a:t>score distributions for the variant (red) and wild- type (green) peptides identified with FDR &lt; 0. 05 in the SW480 </a:t>
            </a:r>
            <a:r>
              <a:rPr lang="en-US" sz="2000" dirty="0" smtClean="0"/>
              <a:t>dataset</a:t>
            </a:r>
            <a:r>
              <a:rPr lang="en-US" sz="2000" dirty="0"/>
              <a:t>. </a:t>
            </a:r>
            <a:endParaRPr lang="en-US" sz="2000" dirty="0" smtClean="0"/>
          </a:p>
          <a:p>
            <a:endParaRPr lang="en-US" sz="2000" dirty="0"/>
          </a:p>
        </p:txBody>
      </p:sp>
    </p:spTree>
    <p:extLst>
      <p:ext uri="{BB962C8B-B14F-4D97-AF65-F5344CB8AC3E}">
        <p14:creationId xmlns:p14="http://schemas.microsoft.com/office/powerpoint/2010/main" val="19387561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4"/>
          <a:srcRect/>
          <a:stretch>
            <a:fillRect/>
          </a:stretch>
        </p:blipFill>
        <p:spPr bwMode="auto">
          <a:xfrm>
            <a:off x="266700" y="1981200"/>
            <a:ext cx="4775200" cy="3111500"/>
          </a:xfrm>
          <a:prstGeom prst="rect">
            <a:avLst/>
          </a:prstGeom>
          <a:noFill/>
          <a:ln w="9525">
            <a:noFill/>
            <a:miter lim="800000"/>
            <a:headEnd/>
            <a:tailEnd/>
          </a:ln>
        </p:spPr>
      </p:pic>
      <p:grpSp>
        <p:nvGrpSpPr>
          <p:cNvPr id="33" name="Group 32"/>
          <p:cNvGrpSpPr/>
          <p:nvPr/>
        </p:nvGrpSpPr>
        <p:grpSpPr>
          <a:xfrm>
            <a:off x="533400" y="5207000"/>
            <a:ext cx="3276603" cy="581799"/>
            <a:chOff x="1447797" y="5257800"/>
            <a:chExt cx="3276603" cy="581799"/>
          </a:xfrm>
        </p:grpSpPr>
        <p:cxnSp>
          <p:nvCxnSpPr>
            <p:cNvPr id="6" name="Straight Connector 5"/>
            <p:cNvCxnSpPr/>
            <p:nvPr/>
          </p:nvCxnSpPr>
          <p:spPr>
            <a:xfrm>
              <a:off x="1447800" y="5715000"/>
              <a:ext cx="167640" cy="158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47797" y="5410200"/>
              <a:ext cx="212903"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08960" y="5410200"/>
              <a:ext cx="167640" cy="1588"/>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08960" y="5715000"/>
              <a:ext cx="167640" cy="1588"/>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52600" y="5257800"/>
              <a:ext cx="838200" cy="276999"/>
            </a:xfrm>
            <a:prstGeom prst="rect">
              <a:avLst/>
            </a:prstGeom>
            <a:noFill/>
          </p:spPr>
          <p:txBody>
            <a:bodyPr wrap="square" rtlCol="0">
              <a:spAutoFit/>
            </a:bodyPr>
            <a:lstStyle/>
            <a:p>
              <a:r>
                <a:rPr lang="en-US" sz="1200" b="1" dirty="0" smtClean="0">
                  <a:latin typeface="Arial" pitchFamily="34" charset="0"/>
                  <a:cs typeface="Arial" pitchFamily="34" charset="0"/>
                </a:rPr>
                <a:t>Normal</a:t>
              </a:r>
              <a:endParaRPr lang="en-US" sz="1200" b="1" dirty="0">
                <a:latin typeface="Arial" pitchFamily="34" charset="0"/>
                <a:cs typeface="Arial" pitchFamily="34" charset="0"/>
              </a:endParaRPr>
            </a:p>
          </p:txBody>
        </p:sp>
        <p:sp>
          <p:nvSpPr>
            <p:cNvPr id="12" name="TextBox 11"/>
            <p:cNvSpPr txBox="1"/>
            <p:nvPr/>
          </p:nvSpPr>
          <p:spPr>
            <a:xfrm>
              <a:off x="3352800" y="5257800"/>
              <a:ext cx="1371600" cy="276999"/>
            </a:xfrm>
            <a:prstGeom prst="rect">
              <a:avLst/>
            </a:prstGeom>
            <a:noFill/>
          </p:spPr>
          <p:txBody>
            <a:bodyPr wrap="square" rtlCol="0">
              <a:spAutoFit/>
            </a:bodyPr>
            <a:lstStyle/>
            <a:p>
              <a:r>
                <a:rPr lang="en-US" sz="1200" b="1" dirty="0" err="1" smtClean="0">
                  <a:latin typeface="Arial" pitchFamily="34" charset="0"/>
                  <a:cs typeface="Arial" pitchFamily="34" charset="0"/>
                </a:rPr>
                <a:t>rev_normal</a:t>
              </a:r>
              <a:endParaRPr lang="en-US" sz="1200" b="1" dirty="0">
                <a:latin typeface="Arial" pitchFamily="34" charset="0"/>
                <a:cs typeface="Arial" pitchFamily="34" charset="0"/>
              </a:endParaRPr>
            </a:p>
          </p:txBody>
        </p:sp>
        <p:sp>
          <p:nvSpPr>
            <p:cNvPr id="13" name="TextBox 12"/>
            <p:cNvSpPr txBox="1"/>
            <p:nvPr/>
          </p:nvSpPr>
          <p:spPr>
            <a:xfrm>
              <a:off x="1752600" y="5562600"/>
              <a:ext cx="838200" cy="276999"/>
            </a:xfrm>
            <a:prstGeom prst="rect">
              <a:avLst/>
            </a:prstGeom>
            <a:noFill/>
          </p:spPr>
          <p:txBody>
            <a:bodyPr wrap="square" rtlCol="0">
              <a:spAutoFit/>
            </a:bodyPr>
            <a:lstStyle/>
            <a:p>
              <a:r>
                <a:rPr lang="en-US" sz="1200" b="1" dirty="0" smtClean="0">
                  <a:latin typeface="Arial" pitchFamily="34" charset="0"/>
                  <a:cs typeface="Arial" pitchFamily="34" charset="0"/>
                </a:rPr>
                <a:t>Mutated</a:t>
              </a:r>
              <a:endParaRPr lang="en-US" sz="1200" b="1" dirty="0">
                <a:latin typeface="Arial" pitchFamily="34" charset="0"/>
                <a:cs typeface="Arial" pitchFamily="34" charset="0"/>
              </a:endParaRPr>
            </a:p>
          </p:txBody>
        </p:sp>
        <p:sp>
          <p:nvSpPr>
            <p:cNvPr id="14" name="TextBox 13"/>
            <p:cNvSpPr txBox="1"/>
            <p:nvPr/>
          </p:nvSpPr>
          <p:spPr>
            <a:xfrm>
              <a:off x="3352800" y="5562600"/>
              <a:ext cx="1371600" cy="276999"/>
            </a:xfrm>
            <a:prstGeom prst="rect">
              <a:avLst/>
            </a:prstGeom>
            <a:noFill/>
          </p:spPr>
          <p:txBody>
            <a:bodyPr wrap="square" rtlCol="0">
              <a:spAutoFit/>
            </a:bodyPr>
            <a:lstStyle/>
            <a:p>
              <a:r>
                <a:rPr lang="en-US" sz="1200" b="1" dirty="0" err="1" smtClean="0">
                  <a:latin typeface="Arial" pitchFamily="34" charset="0"/>
                  <a:cs typeface="Arial" pitchFamily="34" charset="0"/>
                </a:rPr>
                <a:t>rev_mutated</a:t>
              </a:r>
              <a:r>
                <a:rPr lang="en-US" sz="1200" b="1" dirty="0" smtClean="0">
                  <a:latin typeface="Arial" pitchFamily="34" charset="0"/>
                  <a:cs typeface="Arial" pitchFamily="34" charset="0"/>
                </a:rPr>
                <a:t> </a:t>
              </a:r>
              <a:endParaRPr lang="en-US" sz="1200" b="1" dirty="0">
                <a:latin typeface="Arial" pitchFamily="34" charset="0"/>
                <a:cs typeface="Arial" pitchFamily="34" charset="0"/>
              </a:endParaRPr>
            </a:p>
          </p:txBody>
        </p:sp>
      </p:gr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39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27" name="Straight Connector 26"/>
          <p:cNvCxnSpPr/>
          <p:nvPr/>
        </p:nvCxnSpPr>
        <p:spPr>
          <a:xfrm rot="5400000">
            <a:off x="711994" y="3634925"/>
            <a:ext cx="2133600" cy="1588"/>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10003" y="2191435"/>
            <a:ext cx="4724400" cy="707886"/>
          </a:xfrm>
          <a:prstGeom prst="rect">
            <a:avLst/>
          </a:prstGeom>
          <a:noFill/>
        </p:spPr>
        <p:txBody>
          <a:bodyPr wrap="square" rtlCol="0">
            <a:spAutoFit/>
          </a:bodyPr>
          <a:lstStyle/>
          <a:p>
            <a:r>
              <a:rPr lang="en-US" sz="2000" b="1" dirty="0" smtClean="0">
                <a:solidFill>
                  <a:srgbClr val="EF940F"/>
                </a:solidFill>
              </a:rPr>
              <a:t>Assumption:  </a:t>
            </a:r>
            <a:r>
              <a:rPr lang="en-US" sz="2000" dirty="0" smtClean="0">
                <a:latin typeface="Times New Roman" pitchFamily="18" charset="0"/>
                <a:cs typeface="Times New Roman" pitchFamily="18" charset="0"/>
              </a:rPr>
              <a:t>Decoys of normal and mutant proteins are likely   </a:t>
            </a:r>
            <a:endParaRPr lang="en-US" sz="2000" dirty="0">
              <a:latin typeface="Times New Roman" pitchFamily="18" charset="0"/>
              <a:cs typeface="Times New Roman" pitchFamily="18" charset="0"/>
            </a:endParaRPr>
          </a:p>
        </p:txBody>
      </p:sp>
      <p:sp>
        <p:nvSpPr>
          <p:cNvPr id="30" name="Title 1"/>
          <p:cNvSpPr txBox="1">
            <a:spLocks/>
          </p:cNvSpPr>
          <p:nvPr/>
        </p:nvSpPr>
        <p:spPr>
          <a:xfrm>
            <a:off x="746303" y="228600"/>
            <a:ext cx="7533881"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FF"/>
                </a:solidFill>
                <a:effectLst/>
                <a:uLnTx/>
                <a:uFillTx/>
                <a:latin typeface="+mj-lt"/>
                <a:ea typeface="+mj-ea"/>
                <a:cs typeface="+mj-cs"/>
              </a:rPr>
              <a:t>Revised confidence evaluation </a:t>
            </a:r>
            <a:endParaRPr kumimoji="0" lang="en-US" sz="3600" b="1" i="0" u="none" strike="noStrike" kern="1200" cap="none" spc="0" normalizeH="0" baseline="0" noProof="0" dirty="0">
              <a:ln>
                <a:noFill/>
              </a:ln>
              <a:solidFill>
                <a:srgbClr val="FFFFFF"/>
              </a:solidFill>
              <a:effectLst/>
              <a:uLnTx/>
              <a:uFillTx/>
              <a:latin typeface="+mj-lt"/>
              <a:ea typeface="+mj-ea"/>
              <a:cs typeface="+mj-cs"/>
            </a:endParaRPr>
          </a:p>
        </p:txBody>
      </p:sp>
      <p:sp>
        <p:nvSpPr>
          <p:cNvPr id="32" name="TextBox 31"/>
          <p:cNvSpPr txBox="1"/>
          <p:nvPr/>
        </p:nvSpPr>
        <p:spPr>
          <a:xfrm>
            <a:off x="2963305" y="1439403"/>
            <a:ext cx="5827386" cy="461665"/>
          </a:xfrm>
          <a:prstGeom prst="rect">
            <a:avLst/>
          </a:prstGeom>
          <a:noFill/>
        </p:spPr>
        <p:txBody>
          <a:bodyPr wrap="square" rtlCol="0">
            <a:spAutoFit/>
          </a:bodyPr>
          <a:lstStyle/>
          <a:p>
            <a:r>
              <a:rPr lang="en-US" sz="2400" b="1" dirty="0" smtClean="0">
                <a:solidFill>
                  <a:srgbClr val="1F56D1"/>
                </a:solidFill>
              </a:rPr>
              <a:t>Method </a:t>
            </a:r>
            <a:r>
              <a:rPr lang="en-US" sz="2400" b="1" dirty="0" smtClean="0">
                <a:solidFill>
                  <a:srgbClr val="1F56D1"/>
                </a:solidFill>
              </a:rPr>
              <a:t>: </a:t>
            </a:r>
            <a:r>
              <a:rPr lang="en-US" sz="2400" b="1" dirty="0" smtClean="0">
                <a:solidFill>
                  <a:srgbClr val="1F56D1"/>
                </a:solidFill>
              </a:rPr>
              <a:t>ratio-based separated evaluation</a:t>
            </a:r>
            <a:endParaRPr lang="en-US" sz="2400" b="1" dirty="0">
              <a:solidFill>
                <a:srgbClr val="1F56D1"/>
              </a:solidFill>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64873001"/>
              </p:ext>
            </p:extLst>
          </p:nvPr>
        </p:nvGraphicFramePr>
        <p:xfrm>
          <a:off x="5481605" y="2899321"/>
          <a:ext cx="2477814" cy="1168112"/>
        </p:xfrm>
        <a:graphic>
          <a:graphicData uri="http://schemas.openxmlformats.org/presentationml/2006/ole">
            <mc:AlternateContent xmlns:mc="http://schemas.openxmlformats.org/markup-compatibility/2006">
              <mc:Choice xmlns:v="urn:schemas-microsoft-com:vml" Requires="v">
                <p:oleObj spid="_x0000_s35884" name="Equation" r:id="rId5" imgW="888840" imgH="419040" progId="Equation.3">
                  <p:embed/>
                </p:oleObj>
              </mc:Choice>
              <mc:Fallback>
                <p:oleObj name="Equation" r:id="rId5" imgW="88884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1605" y="2899321"/>
                        <a:ext cx="2477814" cy="1168112"/>
                      </a:xfrm>
                      <a:prstGeom prst="rect">
                        <a:avLst/>
                      </a:prstGeom>
                      <a:noFill/>
                    </p:spPr>
                  </p:pic>
                </p:oleObj>
              </mc:Fallback>
            </mc:AlternateContent>
          </a:graphicData>
        </a:graphic>
      </p:graphicFrame>
      <p:sp>
        <p:nvSpPr>
          <p:cNvPr id="1640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5"/>
          <p:cNvPicPr>
            <a:picLocks noChangeAspect="1" noChangeArrowheads="1"/>
          </p:cNvPicPr>
          <p:nvPr/>
        </p:nvPicPr>
        <p:blipFill>
          <a:blip r:embed="rId7"/>
          <a:srcRect/>
          <a:stretch>
            <a:fillRect/>
          </a:stretch>
        </p:blipFill>
        <p:spPr bwMode="auto">
          <a:xfrm>
            <a:off x="5612531" y="4174760"/>
            <a:ext cx="2667653" cy="1361731"/>
          </a:xfrm>
          <a:prstGeom prst="rect">
            <a:avLst/>
          </a:prstGeom>
          <a:noFill/>
          <a:ln w="9525">
            <a:noFill/>
            <a:miter lim="800000"/>
            <a:headEnd/>
            <a:tailEnd/>
          </a:ln>
        </p:spPr>
      </p:pic>
    </p:spTree>
    <p:extLst>
      <p:ext uri="{BB962C8B-B14F-4D97-AF65-F5344CB8AC3E}">
        <p14:creationId xmlns:p14="http://schemas.microsoft.com/office/powerpoint/2010/main" val="30218075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FF"/>
                </a:solidFill>
                <a:effectLst/>
                <a:uLnTx/>
                <a:uFillTx/>
                <a:latin typeface="+mj-lt"/>
                <a:ea typeface="+mj-ea"/>
                <a:cs typeface="+mj-cs"/>
              </a:rPr>
              <a:t>Revised confidence </a:t>
            </a:r>
            <a:r>
              <a:rPr kumimoji="0" lang="en-US" sz="3600" b="1" i="0" u="none" strike="noStrike" kern="1200" cap="none" spc="0" normalizeH="0" baseline="0" noProof="0" dirty="0" smtClean="0">
                <a:ln>
                  <a:noFill/>
                </a:ln>
                <a:solidFill>
                  <a:srgbClr val="FFFFFF"/>
                </a:solidFill>
                <a:effectLst/>
                <a:uLnTx/>
                <a:uFillTx/>
                <a:latin typeface="+mj-lt"/>
                <a:ea typeface="+mj-ea"/>
                <a:cs typeface="+mj-cs"/>
              </a:rPr>
              <a:t>evaluation</a:t>
            </a:r>
            <a:endParaRPr kumimoji="0" lang="en-US" sz="3600" b="1" i="0" u="none" strike="noStrike" kern="1200" cap="none" spc="0" normalizeH="0" baseline="0" noProof="0" dirty="0">
              <a:ln>
                <a:noFill/>
              </a:ln>
              <a:solidFill>
                <a:srgbClr val="FFFFFF"/>
              </a:solidFill>
              <a:effectLst/>
              <a:uLnTx/>
              <a:uFillTx/>
              <a:latin typeface="+mj-lt"/>
              <a:ea typeface="+mj-ea"/>
              <a:cs typeface="+mj-cs"/>
            </a:endParaRPr>
          </a:p>
        </p:txBody>
      </p:sp>
      <p:sp>
        <p:nvSpPr>
          <p:cNvPr id="8" name="TextBox 7"/>
          <p:cNvSpPr txBox="1"/>
          <p:nvPr/>
        </p:nvSpPr>
        <p:spPr>
          <a:xfrm>
            <a:off x="5105400" y="5181600"/>
            <a:ext cx="3352800" cy="369332"/>
          </a:xfrm>
          <a:prstGeom prst="rect">
            <a:avLst/>
          </a:prstGeom>
          <a:noFill/>
        </p:spPr>
        <p:txBody>
          <a:bodyPr wrap="square" rtlCol="0">
            <a:spAutoFit/>
          </a:bodyPr>
          <a:lstStyle/>
          <a:p>
            <a:r>
              <a:rPr lang="en-US" b="1" dirty="0" smtClean="0">
                <a:solidFill>
                  <a:schemeClr val="tx1">
                    <a:lumMod val="95000"/>
                    <a:lumOff val="5000"/>
                  </a:schemeClr>
                </a:solidFill>
              </a:rPr>
              <a:t>ratio-based separated evaluation</a:t>
            </a:r>
            <a:endParaRPr lang="en-US" b="1" dirty="0">
              <a:solidFill>
                <a:schemeClr val="tx1">
                  <a:lumMod val="95000"/>
                  <a:lumOff val="5000"/>
                </a:schemeClr>
              </a:solidFill>
            </a:endParaRPr>
          </a:p>
        </p:txBody>
      </p:sp>
      <p:sp>
        <p:nvSpPr>
          <p:cNvPr id="9" name="TextBox 8"/>
          <p:cNvSpPr txBox="1"/>
          <p:nvPr/>
        </p:nvSpPr>
        <p:spPr>
          <a:xfrm>
            <a:off x="1295400" y="5181600"/>
            <a:ext cx="2667000" cy="646331"/>
          </a:xfrm>
          <a:prstGeom prst="rect">
            <a:avLst/>
          </a:prstGeom>
          <a:noFill/>
        </p:spPr>
        <p:txBody>
          <a:bodyPr wrap="square" rtlCol="0">
            <a:spAutoFit/>
          </a:bodyPr>
          <a:lstStyle/>
          <a:p>
            <a:r>
              <a:rPr lang="en-US" b="1" dirty="0" smtClean="0">
                <a:solidFill>
                  <a:schemeClr val="tx1">
                    <a:lumMod val="95000"/>
                    <a:lumOff val="5000"/>
                  </a:schemeClr>
                </a:solidFill>
              </a:rPr>
              <a:t>Joint evaluation</a:t>
            </a:r>
          </a:p>
          <a:p>
            <a:endParaRPr lang="en-US" dirty="0"/>
          </a:p>
        </p:txBody>
      </p:sp>
      <p:pic>
        <p:nvPicPr>
          <p:cNvPr id="7" name="Picture 6" descr="Screen Shot 2012-11-12 at 下午10.3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3" y="2191571"/>
            <a:ext cx="4591829" cy="2990029"/>
          </a:xfrm>
          <a:prstGeom prst="rect">
            <a:avLst/>
          </a:prstGeom>
        </p:spPr>
      </p:pic>
      <p:pic>
        <p:nvPicPr>
          <p:cNvPr id="2" name="Picture 1" descr="Screen Shot 2012-11-12 at 下午10.42.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297" y="2316090"/>
            <a:ext cx="4322320" cy="2801725"/>
          </a:xfrm>
          <a:prstGeom prst="rect">
            <a:avLst/>
          </a:prstGeom>
        </p:spPr>
      </p:pic>
      <p:sp>
        <p:nvSpPr>
          <p:cNvPr id="3" name="Rectangle 2"/>
          <p:cNvSpPr/>
          <p:nvPr/>
        </p:nvSpPr>
        <p:spPr>
          <a:xfrm>
            <a:off x="7794579" y="2191571"/>
            <a:ext cx="1045918" cy="610154"/>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solidFill>
                  <a:schemeClr val="tx1"/>
                </a:solidFill>
              </a:rPr>
              <a:t>B</a:t>
            </a:r>
            <a:endParaRPr lang="en-US" sz="2000" dirty="0">
              <a:solidFill>
                <a:schemeClr val="tx1"/>
              </a:solidFill>
            </a:endParaRPr>
          </a:p>
        </p:txBody>
      </p:sp>
    </p:spTree>
    <p:extLst>
      <p:ext uri="{BB962C8B-B14F-4D97-AF65-F5344CB8AC3E}">
        <p14:creationId xmlns:p14="http://schemas.microsoft.com/office/powerpoint/2010/main" val="38130134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rPr>
              <a:t>Sequencing validations</a:t>
            </a:r>
            <a:endParaRPr lang="en-US" sz="3600" dirty="0">
              <a:solidFill>
                <a:schemeClr val="bg1"/>
              </a:solidFill>
            </a:endParaRPr>
          </a:p>
        </p:txBody>
      </p:sp>
      <p:graphicFrame>
        <p:nvGraphicFramePr>
          <p:cNvPr id="8" name="Table 7"/>
          <p:cNvGraphicFramePr>
            <a:graphicFrameLocks noGrp="1"/>
          </p:cNvGraphicFramePr>
          <p:nvPr/>
        </p:nvGraphicFramePr>
        <p:xfrm>
          <a:off x="304800" y="1981200"/>
          <a:ext cx="8305800" cy="4666488"/>
        </p:xfrm>
        <a:graphic>
          <a:graphicData uri="http://schemas.openxmlformats.org/drawingml/2006/table">
            <a:tbl>
              <a:tblPr firstRow="1" bandRow="1">
                <a:tableStyleId>{5C22544A-7EE6-4342-B048-85BDC9FD1C3A}</a:tableStyleId>
              </a:tblPr>
              <a:tblGrid>
                <a:gridCol w="381000"/>
                <a:gridCol w="1600200"/>
                <a:gridCol w="609600"/>
                <a:gridCol w="1524000"/>
                <a:gridCol w="533400"/>
                <a:gridCol w="1219200"/>
                <a:gridCol w="685800"/>
                <a:gridCol w="457200"/>
                <a:gridCol w="533400"/>
                <a:gridCol w="762000"/>
              </a:tblGrid>
              <a:tr h="381000">
                <a:tc>
                  <a:txBody>
                    <a:bodyPr/>
                    <a:lstStyle/>
                    <a:p>
                      <a:pPr marL="0" marR="0" algn="ctr">
                        <a:lnSpc>
                          <a:spcPct val="115000"/>
                        </a:lnSpc>
                        <a:spcBef>
                          <a:spcPts val="0"/>
                        </a:spcBef>
                        <a:spcAft>
                          <a:spcPts val="0"/>
                        </a:spcAft>
                      </a:pPr>
                      <a:r>
                        <a:rPr lang="en-US" sz="1000" b="1" dirty="0">
                          <a:solidFill>
                            <a:schemeClr val="tx1">
                              <a:lumMod val="95000"/>
                              <a:lumOff val="5000"/>
                            </a:schemeClr>
                          </a:solidFill>
                          <a:latin typeface="Arial"/>
                          <a:ea typeface="Times New Roman"/>
                          <a:cs typeface="Times New Roman"/>
                        </a:rPr>
                        <a:t>No.</a:t>
                      </a:r>
                      <a:endParaRPr lang="en-US" sz="10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smtClean="0">
                          <a:solidFill>
                            <a:schemeClr val="tx1">
                              <a:lumMod val="95000"/>
                              <a:lumOff val="5000"/>
                            </a:schemeClr>
                          </a:solidFill>
                          <a:latin typeface="Arial"/>
                          <a:ea typeface="Times New Roman"/>
                          <a:cs typeface="Times New Roman"/>
                        </a:rPr>
                        <a:t>Peptide</a:t>
                      </a:r>
                      <a:endParaRPr lang="en-US" sz="12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a:solidFill>
                            <a:schemeClr val="tx1">
                              <a:lumMod val="95000"/>
                              <a:lumOff val="5000"/>
                            </a:schemeClr>
                          </a:solidFill>
                          <a:latin typeface="Arial"/>
                          <a:ea typeface="Times New Roman"/>
                          <a:cs typeface="Times New Roman"/>
                        </a:rPr>
                        <a:t>Gene </a:t>
                      </a:r>
                      <a:endParaRPr lang="en-US" sz="12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a:solidFill>
                            <a:schemeClr val="tx1">
                              <a:lumMod val="95000"/>
                              <a:lumOff val="5000"/>
                            </a:schemeClr>
                          </a:solidFill>
                          <a:latin typeface="Arial"/>
                          <a:ea typeface="Times New Roman"/>
                          <a:cs typeface="Times New Roman"/>
                        </a:rPr>
                        <a:t>Mutations</a:t>
                      </a:r>
                      <a:endParaRPr lang="en-US" sz="12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smtClean="0">
                          <a:solidFill>
                            <a:schemeClr val="tx1">
                              <a:lumMod val="95000"/>
                              <a:lumOff val="5000"/>
                            </a:schemeClr>
                          </a:solidFill>
                          <a:latin typeface="Arial"/>
                          <a:ea typeface="Times New Roman"/>
                          <a:cs typeface="Times New Roman"/>
                        </a:rPr>
                        <a:t>count</a:t>
                      </a:r>
                      <a:endParaRPr lang="en-US" sz="12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smtClean="0">
                          <a:solidFill>
                            <a:schemeClr val="tx1">
                              <a:lumMod val="95000"/>
                              <a:lumOff val="5000"/>
                            </a:schemeClr>
                          </a:solidFill>
                          <a:latin typeface="Arial"/>
                          <a:ea typeface="Times New Roman"/>
                          <a:cs typeface="Times New Roman"/>
                        </a:rPr>
                        <a:t> Protein</a:t>
                      </a:r>
                      <a:endParaRPr lang="en-US" sz="12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err="1">
                          <a:solidFill>
                            <a:schemeClr val="tx1">
                              <a:lumMod val="95000"/>
                              <a:lumOff val="5000"/>
                            </a:schemeClr>
                          </a:solidFill>
                          <a:latin typeface="Arial"/>
                          <a:ea typeface="Times New Roman"/>
                          <a:cs typeface="Times New Roman"/>
                        </a:rPr>
                        <a:t>fdr</a:t>
                      </a:r>
                      <a:endParaRPr lang="en-US" sz="1000" dirty="0">
                        <a:solidFill>
                          <a:schemeClr val="tx1">
                            <a:lumMod val="95000"/>
                            <a:lumOff val="5000"/>
                          </a:schemeClr>
                        </a:solidFill>
                        <a:latin typeface="Calibri"/>
                        <a:ea typeface="SimSun"/>
                        <a:cs typeface="Times New Roman"/>
                      </a:endParaRPr>
                    </a:p>
                    <a:p>
                      <a:pPr marL="0" marR="0" algn="ctr">
                        <a:lnSpc>
                          <a:spcPct val="115000"/>
                        </a:lnSpc>
                        <a:spcBef>
                          <a:spcPts val="0"/>
                        </a:spcBef>
                        <a:spcAft>
                          <a:spcPts val="0"/>
                        </a:spcAft>
                      </a:pPr>
                      <a:r>
                        <a:rPr lang="en-US" sz="1000" b="1" dirty="0">
                          <a:solidFill>
                            <a:schemeClr val="tx1">
                              <a:lumMod val="95000"/>
                              <a:lumOff val="5000"/>
                            </a:schemeClr>
                          </a:solidFill>
                          <a:latin typeface="Arial"/>
                          <a:ea typeface="Times New Roman"/>
                          <a:cs typeface="Times New Roman"/>
                        </a:rPr>
                        <a:t>0.1</a:t>
                      </a:r>
                      <a:endParaRPr lang="en-US" sz="10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err="1">
                          <a:solidFill>
                            <a:schemeClr val="tx1">
                              <a:lumMod val="95000"/>
                              <a:lumOff val="5000"/>
                            </a:schemeClr>
                          </a:solidFill>
                          <a:latin typeface="Arial"/>
                          <a:ea typeface="Times New Roman"/>
                          <a:cs typeface="Times New Roman"/>
                        </a:rPr>
                        <a:t>fdr</a:t>
                      </a:r>
                      <a:endParaRPr lang="en-US" sz="1000" dirty="0">
                        <a:solidFill>
                          <a:schemeClr val="tx1">
                            <a:lumMod val="95000"/>
                            <a:lumOff val="5000"/>
                          </a:schemeClr>
                        </a:solidFill>
                        <a:latin typeface="Calibri"/>
                        <a:ea typeface="SimSun"/>
                        <a:cs typeface="Times New Roman"/>
                      </a:endParaRPr>
                    </a:p>
                    <a:p>
                      <a:pPr marL="0" marR="0" algn="ctr">
                        <a:lnSpc>
                          <a:spcPct val="115000"/>
                        </a:lnSpc>
                        <a:spcBef>
                          <a:spcPts val="0"/>
                        </a:spcBef>
                        <a:spcAft>
                          <a:spcPts val="0"/>
                        </a:spcAft>
                      </a:pPr>
                      <a:r>
                        <a:rPr lang="en-US" sz="1000" b="1" dirty="0">
                          <a:solidFill>
                            <a:schemeClr val="tx1">
                              <a:lumMod val="95000"/>
                              <a:lumOff val="5000"/>
                            </a:schemeClr>
                          </a:solidFill>
                          <a:latin typeface="Arial"/>
                          <a:ea typeface="Times New Roman"/>
                          <a:cs typeface="Times New Roman"/>
                        </a:rPr>
                        <a:t>.05</a:t>
                      </a:r>
                      <a:endParaRPr lang="en-US" sz="10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solidFill>
                            <a:schemeClr val="tx1">
                              <a:lumMod val="95000"/>
                              <a:lumOff val="5000"/>
                            </a:schemeClr>
                          </a:solidFill>
                          <a:latin typeface="Arial"/>
                          <a:ea typeface="Times New Roman"/>
                          <a:cs typeface="Times New Roman"/>
                        </a:rPr>
                        <a:t>Sep</a:t>
                      </a:r>
                      <a:r>
                        <a:rPr lang="en-US" sz="1000" b="1" dirty="0" smtClean="0">
                          <a:solidFill>
                            <a:schemeClr val="tx1">
                              <a:lumMod val="95000"/>
                              <a:lumOff val="5000"/>
                            </a:schemeClr>
                          </a:solidFill>
                          <a:latin typeface="Arial"/>
                          <a:ea typeface="Times New Roman"/>
                          <a:cs typeface="Times New Roman"/>
                        </a:rPr>
                        <a:t>_</a:t>
                      </a:r>
                    </a:p>
                    <a:p>
                      <a:pPr marL="0" marR="0" algn="ctr">
                        <a:lnSpc>
                          <a:spcPct val="115000"/>
                        </a:lnSpc>
                        <a:spcBef>
                          <a:spcPts val="0"/>
                        </a:spcBef>
                        <a:spcAft>
                          <a:spcPts val="0"/>
                        </a:spcAft>
                      </a:pPr>
                      <a:r>
                        <a:rPr lang="en-US" sz="1000" b="1" dirty="0" smtClean="0">
                          <a:solidFill>
                            <a:schemeClr val="tx1">
                              <a:lumMod val="95000"/>
                              <a:lumOff val="5000"/>
                            </a:schemeClr>
                          </a:solidFill>
                          <a:latin typeface="Arial"/>
                          <a:ea typeface="Times New Roman"/>
                          <a:cs typeface="Times New Roman"/>
                        </a:rPr>
                        <a:t>fdr.05</a:t>
                      </a:r>
                      <a:endParaRPr lang="en-US" sz="10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err="1" smtClean="0">
                          <a:solidFill>
                            <a:schemeClr val="tx1">
                              <a:lumMod val="95000"/>
                              <a:lumOff val="5000"/>
                            </a:schemeClr>
                          </a:solidFill>
                          <a:latin typeface="Arial"/>
                          <a:ea typeface="Times New Roman"/>
                          <a:cs typeface="Times New Roman"/>
                        </a:rPr>
                        <a:t>Ratio_sep</a:t>
                      </a:r>
                      <a:endParaRPr lang="en-US" sz="1000" dirty="0">
                        <a:solidFill>
                          <a:schemeClr val="tx1">
                            <a:lumMod val="95000"/>
                            <a:lumOff val="5000"/>
                          </a:schemeClr>
                        </a:solidFill>
                        <a:latin typeface="Calibri"/>
                        <a:ea typeface="SimSun"/>
                        <a:cs typeface="Times New Roman"/>
                      </a:endParaRPr>
                    </a:p>
                    <a:p>
                      <a:pPr marL="0" marR="0" algn="ctr">
                        <a:lnSpc>
                          <a:spcPct val="115000"/>
                        </a:lnSpc>
                        <a:spcBef>
                          <a:spcPts val="0"/>
                        </a:spcBef>
                        <a:spcAft>
                          <a:spcPts val="0"/>
                        </a:spcAft>
                      </a:pPr>
                      <a:r>
                        <a:rPr lang="en-US" sz="1000" b="1" dirty="0">
                          <a:solidFill>
                            <a:schemeClr val="tx1">
                              <a:lumMod val="95000"/>
                              <a:lumOff val="5000"/>
                            </a:schemeClr>
                          </a:solidFill>
                          <a:latin typeface="Arial"/>
                          <a:ea typeface="Times New Roman"/>
                          <a:cs typeface="Times New Roman"/>
                        </a:rPr>
                        <a:t>.05</a:t>
                      </a:r>
                      <a:endParaRPr lang="en-US" sz="1000" dirty="0">
                        <a:solidFill>
                          <a:schemeClr val="tx1">
                            <a:lumMod val="95000"/>
                            <a:lumOff val="5000"/>
                          </a:schemeClr>
                        </a:solidFill>
                        <a:latin typeface="Calibri"/>
                        <a:ea typeface="SimSun"/>
                        <a:cs typeface="Times New Roman"/>
                      </a:endParaRPr>
                    </a:p>
                  </a:txBody>
                  <a:tcPr marL="68580" marR="68580" marT="0" marB="0" anchor="ctr"/>
                </a:tc>
              </a:tr>
              <a:tr h="266700">
                <a:tc>
                  <a:txBody>
                    <a:bodyPr/>
                    <a:lstStyle/>
                    <a:p>
                      <a:pPr marL="0" marR="0">
                        <a:lnSpc>
                          <a:spcPct val="115000"/>
                        </a:lnSpc>
                        <a:spcBef>
                          <a:spcPts val="0"/>
                        </a:spcBef>
                        <a:spcAft>
                          <a:spcPts val="0"/>
                        </a:spcAft>
                      </a:pPr>
                      <a:r>
                        <a:rPr lang="en-US" sz="1000" dirty="0">
                          <a:latin typeface="Arial"/>
                          <a:ea typeface="Times New Roman"/>
                          <a:cs typeface="Times New Roman"/>
                        </a:rPr>
                        <a:t>1</a:t>
                      </a:r>
                      <a:endParaRPr lang="en-US" sz="1000" dirty="0">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dirty="0">
                          <a:latin typeface="Arial"/>
                          <a:ea typeface="Times New Roman"/>
                          <a:cs typeface="Times New Roman"/>
                        </a:rPr>
                        <a:t>G</a:t>
                      </a:r>
                      <a:r>
                        <a:rPr lang="en-US" sz="800" b="1" dirty="0">
                          <a:solidFill>
                            <a:srgbClr val="C00000"/>
                          </a:solidFill>
                          <a:latin typeface="Arial"/>
                          <a:ea typeface="Times New Roman"/>
                          <a:cs typeface="Times New Roman"/>
                        </a:rPr>
                        <a:t>T</a:t>
                      </a:r>
                      <a:r>
                        <a:rPr lang="en-US" sz="800" dirty="0">
                          <a:latin typeface="Arial"/>
                          <a:ea typeface="Times New Roman"/>
                          <a:cs typeface="Times New Roman"/>
                        </a:rPr>
                        <a:t>ETFEPEDK</a:t>
                      </a:r>
                      <a:endParaRPr lang="en-US" sz="800" dirty="0">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b="1" dirty="0">
                          <a:solidFill>
                            <a:schemeClr val="tx1">
                              <a:lumMod val="95000"/>
                              <a:lumOff val="5000"/>
                            </a:schemeClr>
                          </a:solidFill>
                          <a:latin typeface="Arial"/>
                          <a:ea typeface="Times New Roman"/>
                          <a:cs typeface="Times New Roman"/>
                        </a:rPr>
                        <a:t>CD3EAP</a:t>
                      </a:r>
                      <a:endParaRPr lang="en-US" sz="11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dirty="0">
                          <a:latin typeface="Arial"/>
                          <a:ea typeface="Times New Roman"/>
                          <a:cs typeface="Times New Roman"/>
                        </a:rPr>
                        <a:t>rs735482:K259T</a:t>
                      </a:r>
                      <a:endParaRPr lang="en-US" sz="11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4</a:t>
                      </a:r>
                      <a:endParaRPr lang="en-US" sz="12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ENSP00000310966</a:t>
                      </a:r>
                      <a:endParaRPr lang="en-US" sz="9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b="1"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solidFill>
                            <a:srgbClr val="00EA6A"/>
                          </a:solidFill>
                          <a:latin typeface="Cambria"/>
                          <a:ea typeface="Times New Roman"/>
                          <a:cs typeface="Arial"/>
                        </a:rPr>
                        <a:t>*</a:t>
                      </a:r>
                      <a:endParaRPr lang="en-US" sz="1400" b="1">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solidFill>
                            <a:srgbClr val="00EA6A"/>
                          </a:solidFill>
                          <a:latin typeface="Cambria"/>
                          <a:ea typeface="Times New Roman"/>
                          <a:cs typeface="Arial"/>
                        </a:rPr>
                        <a:t>*</a:t>
                      </a:r>
                      <a:endParaRPr lang="en-US" sz="1400" b="1">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solidFill>
                            <a:srgbClr val="00EA6A"/>
                          </a:solidFill>
                          <a:latin typeface="Cambria"/>
                          <a:ea typeface="Times New Roman"/>
                          <a:cs typeface="Arial"/>
                        </a:rPr>
                        <a:t>*</a:t>
                      </a:r>
                      <a:endParaRPr lang="en-US" sz="1400" b="1">
                        <a:latin typeface="Calibri"/>
                        <a:ea typeface="SimSun"/>
                        <a:cs typeface="Times New Roman"/>
                      </a:endParaRPr>
                    </a:p>
                  </a:txBody>
                  <a:tcPr marL="68580" marR="68580" marT="0" marB="0" anchor="ctr"/>
                </a:tc>
              </a:tr>
              <a:tr h="266700">
                <a:tc>
                  <a:txBody>
                    <a:bodyPr/>
                    <a:lstStyle/>
                    <a:p>
                      <a:pPr marL="0" marR="0">
                        <a:lnSpc>
                          <a:spcPct val="115000"/>
                        </a:lnSpc>
                        <a:spcBef>
                          <a:spcPts val="0"/>
                        </a:spcBef>
                        <a:spcAft>
                          <a:spcPts val="0"/>
                        </a:spcAft>
                      </a:pPr>
                      <a:r>
                        <a:rPr lang="en-US" sz="1000" dirty="0">
                          <a:latin typeface="Arial"/>
                          <a:ea typeface="Times New Roman"/>
                          <a:cs typeface="Times New Roman"/>
                        </a:rPr>
                        <a:t>2</a:t>
                      </a:r>
                      <a:endParaRPr lang="en-US" sz="1000" dirty="0">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dirty="0">
                          <a:latin typeface="Arial"/>
                          <a:ea typeface="Times New Roman"/>
                          <a:cs typeface="Times New Roman"/>
                        </a:rPr>
                        <a:t>LDSTDFT</a:t>
                      </a:r>
                      <a:r>
                        <a:rPr lang="en-US" sz="800" b="1" dirty="0">
                          <a:solidFill>
                            <a:srgbClr val="C00000"/>
                          </a:solidFill>
                          <a:latin typeface="Arial"/>
                          <a:ea typeface="Times New Roman"/>
                          <a:cs typeface="Times New Roman"/>
                        </a:rPr>
                        <a:t>S</a:t>
                      </a:r>
                      <a:r>
                        <a:rPr lang="en-US" sz="800" dirty="0">
                          <a:latin typeface="Arial"/>
                          <a:ea typeface="Times New Roman"/>
                          <a:cs typeface="Times New Roman"/>
                        </a:rPr>
                        <a:t>TIK</a:t>
                      </a:r>
                      <a:endParaRPr lang="en-US" sz="800" dirty="0">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b="1" dirty="0">
                          <a:solidFill>
                            <a:schemeClr val="tx1">
                              <a:lumMod val="95000"/>
                              <a:lumOff val="5000"/>
                            </a:schemeClr>
                          </a:solidFill>
                          <a:latin typeface="Arial"/>
                          <a:ea typeface="Times New Roman"/>
                          <a:cs typeface="Times New Roman"/>
                        </a:rPr>
                        <a:t>TFRC</a:t>
                      </a:r>
                      <a:endParaRPr lang="en-US" sz="11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dirty="0">
                          <a:latin typeface="Arial"/>
                          <a:ea typeface="Times New Roman"/>
                          <a:cs typeface="Times New Roman"/>
                        </a:rPr>
                        <a:t>rs3817672:G142S</a:t>
                      </a:r>
                      <a:endParaRPr lang="en-US" sz="11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3</a:t>
                      </a:r>
                      <a:endParaRPr lang="en-US" sz="12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ENSP00000353224</a:t>
                      </a:r>
                      <a:endParaRPr lang="en-US" sz="9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b="1"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b="1"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solidFill>
                            <a:srgbClr val="00EA6A"/>
                          </a:solidFill>
                          <a:latin typeface="Cambria"/>
                          <a:ea typeface="Times New Roman"/>
                          <a:cs typeface="Arial"/>
                        </a:rPr>
                        <a:t>*</a:t>
                      </a:r>
                      <a:endParaRPr lang="en-US" sz="1400" b="1">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solidFill>
                            <a:srgbClr val="00EA6A"/>
                          </a:solidFill>
                          <a:latin typeface="Cambria"/>
                          <a:ea typeface="Times New Roman"/>
                          <a:cs typeface="Arial"/>
                        </a:rPr>
                        <a:t>*</a:t>
                      </a:r>
                      <a:endParaRPr lang="en-US" sz="1400" b="1">
                        <a:latin typeface="Calibri"/>
                        <a:ea typeface="SimSun"/>
                        <a:cs typeface="Times New Roman"/>
                      </a:endParaRPr>
                    </a:p>
                  </a:txBody>
                  <a:tcPr marL="68580" marR="68580" marT="0" marB="0" anchor="ctr"/>
                </a:tc>
              </a:tr>
              <a:tr h="266700">
                <a:tc>
                  <a:txBody>
                    <a:bodyPr/>
                    <a:lstStyle/>
                    <a:p>
                      <a:pPr marL="0" marR="0">
                        <a:lnSpc>
                          <a:spcPct val="115000"/>
                        </a:lnSpc>
                        <a:spcBef>
                          <a:spcPts val="0"/>
                        </a:spcBef>
                        <a:spcAft>
                          <a:spcPts val="0"/>
                        </a:spcAft>
                      </a:pPr>
                      <a:r>
                        <a:rPr lang="en-US" sz="1000" dirty="0">
                          <a:latin typeface="Arial"/>
                          <a:ea typeface="Times New Roman"/>
                          <a:cs typeface="Times New Roman"/>
                        </a:rPr>
                        <a:t>3</a:t>
                      </a:r>
                      <a:endParaRPr lang="en-US" sz="1000" dirty="0">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dirty="0">
                          <a:latin typeface="Arial"/>
                          <a:ea typeface="Times New Roman"/>
                          <a:cs typeface="Times New Roman"/>
                        </a:rPr>
                        <a:t>SDSELN</a:t>
                      </a:r>
                      <a:r>
                        <a:rPr lang="en-US" sz="800" b="1" dirty="0">
                          <a:solidFill>
                            <a:srgbClr val="C00000"/>
                          </a:solidFill>
                          <a:latin typeface="Arial"/>
                          <a:ea typeface="Times New Roman"/>
                          <a:cs typeface="Times New Roman"/>
                        </a:rPr>
                        <a:t>N</a:t>
                      </a:r>
                      <a:r>
                        <a:rPr lang="en-US" sz="800" dirty="0">
                          <a:latin typeface="Arial"/>
                          <a:ea typeface="Times New Roman"/>
                          <a:cs typeface="Times New Roman"/>
                        </a:rPr>
                        <a:t>EVAAR</a:t>
                      </a:r>
                      <a:endParaRPr lang="en-US" sz="800" dirty="0">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b="1" dirty="0">
                          <a:solidFill>
                            <a:schemeClr val="tx1">
                              <a:lumMod val="95000"/>
                              <a:lumOff val="5000"/>
                            </a:schemeClr>
                          </a:solidFill>
                          <a:latin typeface="Arial"/>
                          <a:ea typeface="Times New Roman"/>
                          <a:cs typeface="Times New Roman"/>
                        </a:rPr>
                        <a:t>CYBRD1</a:t>
                      </a:r>
                      <a:endParaRPr lang="en-US" sz="11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dirty="0">
                          <a:latin typeface="Arial"/>
                          <a:ea typeface="Times New Roman"/>
                          <a:cs typeface="Times New Roman"/>
                        </a:rPr>
                        <a:t>rs10455:S266N</a:t>
                      </a:r>
                      <a:endParaRPr lang="en-US" sz="11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3</a:t>
                      </a:r>
                      <a:endParaRPr lang="en-US" sz="12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ENSP00000319141</a:t>
                      </a:r>
                      <a:endParaRPr lang="en-US" sz="9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solidFill>
                            <a:srgbClr val="00EA6A"/>
                          </a:solidFill>
                          <a:latin typeface="Cambria"/>
                          <a:ea typeface="Times New Roman"/>
                          <a:cs typeface="Arial"/>
                        </a:rPr>
                        <a:t>*</a:t>
                      </a:r>
                      <a:endParaRPr lang="en-US" sz="1400" b="1">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b="1"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b="1"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solidFill>
                            <a:srgbClr val="00EA6A"/>
                          </a:solidFill>
                          <a:latin typeface="Cambria"/>
                          <a:ea typeface="Times New Roman"/>
                          <a:cs typeface="Arial"/>
                        </a:rPr>
                        <a:t>*</a:t>
                      </a:r>
                      <a:endParaRPr lang="en-US" sz="1400" b="1">
                        <a:latin typeface="Calibri"/>
                        <a:ea typeface="SimSun"/>
                        <a:cs typeface="Times New Roman"/>
                      </a:endParaRPr>
                    </a:p>
                  </a:txBody>
                  <a:tcPr marL="68580" marR="68580" marT="0" marB="0" anchor="ctr"/>
                </a:tc>
              </a:tr>
              <a:tr h="266700">
                <a:tc>
                  <a:txBody>
                    <a:bodyPr/>
                    <a:lstStyle/>
                    <a:p>
                      <a:pPr marL="0" marR="0">
                        <a:lnSpc>
                          <a:spcPct val="115000"/>
                        </a:lnSpc>
                        <a:spcBef>
                          <a:spcPts val="0"/>
                        </a:spcBef>
                        <a:spcAft>
                          <a:spcPts val="0"/>
                        </a:spcAft>
                      </a:pPr>
                      <a:r>
                        <a:rPr lang="en-US" sz="1000" dirty="0">
                          <a:latin typeface="Arial"/>
                          <a:ea typeface="Times New Roman"/>
                          <a:cs typeface="Times New Roman"/>
                        </a:rPr>
                        <a:t>4</a:t>
                      </a:r>
                      <a:endParaRPr lang="en-US" sz="1000" dirty="0">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dirty="0">
                          <a:latin typeface="Arial"/>
                          <a:ea typeface="Times New Roman"/>
                          <a:cs typeface="Times New Roman"/>
                        </a:rPr>
                        <a:t>AGKG</a:t>
                      </a:r>
                      <a:r>
                        <a:rPr lang="en-US" sz="800" b="1" dirty="0">
                          <a:solidFill>
                            <a:srgbClr val="C00000"/>
                          </a:solidFill>
                          <a:latin typeface="Arial"/>
                          <a:ea typeface="Times New Roman"/>
                          <a:cs typeface="Times New Roman"/>
                        </a:rPr>
                        <a:t>G</a:t>
                      </a:r>
                      <a:r>
                        <a:rPr lang="en-US" sz="800" dirty="0">
                          <a:latin typeface="Arial"/>
                          <a:ea typeface="Times New Roman"/>
                          <a:cs typeface="Times New Roman"/>
                        </a:rPr>
                        <a:t>TGVM</a:t>
                      </a:r>
                      <a:r>
                        <a:rPr lang="en-US" sz="800" b="1" dirty="0">
                          <a:solidFill>
                            <a:srgbClr val="C00000"/>
                          </a:solidFill>
                          <a:latin typeface="Arial"/>
                          <a:ea typeface="Times New Roman"/>
                          <a:cs typeface="Times New Roman"/>
                        </a:rPr>
                        <a:t>M</a:t>
                      </a:r>
                      <a:r>
                        <a:rPr lang="en-US" sz="800" dirty="0">
                          <a:latin typeface="Arial"/>
                          <a:ea typeface="Times New Roman"/>
                          <a:cs typeface="Times New Roman"/>
                        </a:rPr>
                        <a:t>CAYLLHR</a:t>
                      </a:r>
                      <a:endParaRPr lang="en-US" sz="800" dirty="0">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b="1" dirty="0">
                          <a:solidFill>
                            <a:schemeClr val="tx1">
                              <a:lumMod val="95000"/>
                              <a:lumOff val="5000"/>
                            </a:schemeClr>
                          </a:solidFill>
                          <a:latin typeface="Arial"/>
                          <a:ea typeface="Times New Roman"/>
                          <a:cs typeface="Times New Roman"/>
                        </a:rPr>
                        <a:t>PTEN</a:t>
                      </a:r>
                      <a:endParaRPr lang="en-US" sz="11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dirty="0">
                          <a:latin typeface="Arial"/>
                          <a:ea typeface="Times New Roman"/>
                          <a:cs typeface="Times New Roman"/>
                        </a:rPr>
                        <a:t>cs7492:R130G;cs7277:I135M</a:t>
                      </a:r>
                      <a:endParaRPr lang="en-US" sz="11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1</a:t>
                      </a:r>
                      <a:endParaRPr lang="en-US" sz="12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ENSP00000361021</a:t>
                      </a:r>
                      <a:endParaRPr lang="en-US" sz="9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b="1"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solidFill>
                            <a:srgbClr val="FF0000"/>
                          </a:solidFill>
                          <a:latin typeface="Cambria"/>
                          <a:ea typeface="Times New Roman"/>
                          <a:cs typeface="Arial"/>
                        </a:rPr>
                        <a:t>*</a:t>
                      </a:r>
                      <a:endParaRPr lang="en-US" sz="1400" b="1">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b="1"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latin typeface="Calibri"/>
                        <a:ea typeface="SimSun"/>
                        <a:cs typeface="Times New Roman"/>
                      </a:endParaRPr>
                    </a:p>
                  </a:txBody>
                  <a:tcPr marL="68580" marR="68580" marT="0" marB="0" anchor="ctr"/>
                </a:tc>
              </a:tr>
              <a:tr h="266700">
                <a:tc>
                  <a:txBody>
                    <a:bodyPr/>
                    <a:lstStyle/>
                    <a:p>
                      <a:pPr marL="0" marR="0">
                        <a:lnSpc>
                          <a:spcPct val="115000"/>
                        </a:lnSpc>
                        <a:spcBef>
                          <a:spcPts val="0"/>
                        </a:spcBef>
                        <a:spcAft>
                          <a:spcPts val="0"/>
                        </a:spcAft>
                      </a:pPr>
                      <a:r>
                        <a:rPr lang="en-US" sz="1000" dirty="0">
                          <a:latin typeface="Arial"/>
                          <a:ea typeface="Times New Roman"/>
                          <a:cs typeface="Times New Roman"/>
                        </a:rPr>
                        <a:t>5</a:t>
                      </a:r>
                      <a:endParaRPr lang="en-US" sz="1000" dirty="0">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dirty="0">
                          <a:latin typeface="Arial"/>
                          <a:ea typeface="Times New Roman"/>
                          <a:cs typeface="Times New Roman"/>
                        </a:rPr>
                        <a:t>QLVNMC</a:t>
                      </a:r>
                      <a:r>
                        <a:rPr lang="en-US" sz="800" b="1" dirty="0">
                          <a:solidFill>
                            <a:srgbClr val="C00000"/>
                          </a:solidFill>
                          <a:latin typeface="Arial"/>
                          <a:ea typeface="Times New Roman"/>
                          <a:cs typeface="Times New Roman"/>
                        </a:rPr>
                        <a:t>M</a:t>
                      </a:r>
                      <a:r>
                        <a:rPr lang="en-US" sz="800" dirty="0">
                          <a:latin typeface="Arial"/>
                          <a:ea typeface="Times New Roman"/>
                          <a:cs typeface="Times New Roman"/>
                        </a:rPr>
                        <a:t>NPDPEK</a:t>
                      </a:r>
                      <a:endParaRPr lang="en-US" sz="800" dirty="0">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b="1" dirty="0">
                          <a:solidFill>
                            <a:schemeClr val="tx1">
                              <a:lumMod val="95000"/>
                              <a:lumOff val="5000"/>
                            </a:schemeClr>
                          </a:solidFill>
                          <a:latin typeface="Arial"/>
                          <a:ea typeface="Times New Roman"/>
                          <a:cs typeface="Times New Roman"/>
                        </a:rPr>
                        <a:t>NEK7</a:t>
                      </a:r>
                      <a:endParaRPr lang="en-US" sz="11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dirty="0">
                          <a:latin typeface="Arial"/>
                          <a:ea typeface="Times New Roman"/>
                          <a:cs typeface="Times New Roman"/>
                        </a:rPr>
                        <a:t>cs2511:I275M</a:t>
                      </a:r>
                      <a:endParaRPr lang="en-US" sz="11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1</a:t>
                      </a:r>
                      <a:endParaRPr lang="en-US" sz="12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ENSP00000356355</a:t>
                      </a:r>
                      <a:endParaRPr lang="en-US" sz="9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b="1"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b="1"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b="1"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latin typeface="Calibri"/>
                        <a:ea typeface="SimSun"/>
                        <a:cs typeface="Times New Roman"/>
                      </a:endParaRPr>
                    </a:p>
                  </a:txBody>
                  <a:tcPr marL="68580" marR="68580" marT="0" marB="0" anchor="ctr"/>
                </a:tc>
              </a:tr>
              <a:tr h="266700">
                <a:tc>
                  <a:txBody>
                    <a:bodyPr/>
                    <a:lstStyle/>
                    <a:p>
                      <a:pPr marL="0" marR="0">
                        <a:lnSpc>
                          <a:spcPct val="115000"/>
                        </a:lnSpc>
                        <a:spcBef>
                          <a:spcPts val="0"/>
                        </a:spcBef>
                        <a:spcAft>
                          <a:spcPts val="0"/>
                        </a:spcAft>
                      </a:pPr>
                      <a:r>
                        <a:rPr lang="en-US" sz="1000" dirty="0">
                          <a:latin typeface="Arial"/>
                          <a:ea typeface="Times New Roman"/>
                          <a:cs typeface="Times New Roman"/>
                        </a:rPr>
                        <a:t>6</a:t>
                      </a:r>
                      <a:endParaRPr lang="en-US" sz="1000" dirty="0">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dirty="0">
                          <a:latin typeface="Arial"/>
                          <a:ea typeface="Times New Roman"/>
                          <a:cs typeface="Times New Roman"/>
                        </a:rPr>
                        <a:t>EILDEAY</a:t>
                      </a:r>
                      <a:r>
                        <a:rPr lang="en-US" sz="800" b="1" dirty="0">
                          <a:solidFill>
                            <a:srgbClr val="C00000"/>
                          </a:solidFill>
                          <a:latin typeface="Arial"/>
                          <a:ea typeface="Times New Roman"/>
                          <a:cs typeface="Times New Roman"/>
                        </a:rPr>
                        <a:t>A</a:t>
                      </a:r>
                      <a:r>
                        <a:rPr lang="en-US" sz="800" dirty="0">
                          <a:latin typeface="Arial"/>
                          <a:ea typeface="Times New Roman"/>
                          <a:cs typeface="Times New Roman"/>
                        </a:rPr>
                        <a:t>MAGVGSPYVSR</a:t>
                      </a:r>
                      <a:endParaRPr lang="en-US" sz="800" dirty="0">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b="1" dirty="0">
                          <a:solidFill>
                            <a:schemeClr val="tx1">
                              <a:lumMod val="95000"/>
                              <a:lumOff val="5000"/>
                            </a:schemeClr>
                          </a:solidFill>
                          <a:latin typeface="Arial"/>
                          <a:ea typeface="Times New Roman"/>
                          <a:cs typeface="Times New Roman"/>
                        </a:rPr>
                        <a:t>ERBB2</a:t>
                      </a:r>
                      <a:endParaRPr lang="en-US" sz="1100" dirty="0">
                        <a:solidFill>
                          <a:schemeClr val="tx1">
                            <a:lumMod val="95000"/>
                            <a:lumOff val="5000"/>
                          </a:schemeClr>
                        </a:solidFill>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800" dirty="0">
                          <a:latin typeface="Arial"/>
                          <a:ea typeface="Times New Roman"/>
                          <a:cs typeface="Times New Roman"/>
                        </a:rPr>
                        <a:t>cs34:V773A</a:t>
                      </a:r>
                      <a:endParaRPr lang="en-US" sz="11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1</a:t>
                      </a:r>
                      <a:endParaRPr lang="en-US" sz="12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ENSP00000269571</a:t>
                      </a:r>
                      <a:endParaRPr lang="en-US" sz="9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b="1" dirty="0">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endParaRPr lang="en-US" sz="1400" b="1"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latin typeface="Calibri"/>
                        <a:ea typeface="SimSun"/>
                        <a:cs typeface="Times New Roman"/>
                      </a:endParaRPr>
                    </a:p>
                  </a:txBody>
                  <a:tcPr marL="68580" marR="68580" marT="0" marB="0" anchor="ctr"/>
                </a:tc>
              </a:tr>
              <a:tr h="266700">
                <a:tc>
                  <a:txBody>
                    <a:bodyPr/>
                    <a:lstStyle/>
                    <a:p>
                      <a:pPr marL="0" marR="0" algn="l">
                        <a:lnSpc>
                          <a:spcPct val="115000"/>
                        </a:lnSpc>
                        <a:spcBef>
                          <a:spcPts val="0"/>
                        </a:spcBef>
                        <a:spcAft>
                          <a:spcPts val="0"/>
                        </a:spcAft>
                      </a:pPr>
                      <a:r>
                        <a:rPr lang="en-US" sz="1000" dirty="0" smtClean="0">
                          <a:latin typeface="Arial"/>
                          <a:ea typeface="Times New Roman"/>
                          <a:cs typeface="Times New Roman"/>
                        </a:rPr>
                        <a:t>7</a:t>
                      </a:r>
                      <a:endParaRPr lang="en-US" sz="10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800" dirty="0">
                          <a:latin typeface="Arial"/>
                          <a:ea typeface="Times New Roman"/>
                          <a:cs typeface="Times New Roman"/>
                        </a:rPr>
                        <a:t>LA</a:t>
                      </a:r>
                      <a:r>
                        <a:rPr lang="en-US" sz="800" b="1" dirty="0">
                          <a:solidFill>
                            <a:srgbClr val="C00000"/>
                          </a:solidFill>
                          <a:latin typeface="Arial"/>
                          <a:ea typeface="Times New Roman"/>
                          <a:cs typeface="Times New Roman"/>
                        </a:rPr>
                        <a:t>A</a:t>
                      </a:r>
                      <a:r>
                        <a:rPr lang="en-US" sz="800" dirty="0">
                          <a:latin typeface="Arial"/>
                          <a:ea typeface="Times New Roman"/>
                          <a:cs typeface="Times New Roman"/>
                        </a:rPr>
                        <a:t>ETGEGEGEPLSR</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700" b="1">
                          <a:solidFill>
                            <a:srgbClr val="00EA6A"/>
                          </a:solidFill>
                          <a:latin typeface="Arial"/>
                          <a:ea typeface="Times New Roman"/>
                          <a:cs typeface="Times New Roman"/>
                        </a:rPr>
                        <a:t>DIDO1</a:t>
                      </a:r>
                      <a:endParaRPr lang="en-US" sz="80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600">
                          <a:latin typeface="Arial"/>
                          <a:ea typeface="Times New Roman"/>
                          <a:cs typeface="Times New Roman"/>
                        </a:rPr>
                        <a:t>rs910148:T1568A</a:t>
                      </a:r>
                      <a:endParaRPr lang="en-US" sz="80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3</a:t>
                      </a:r>
                      <a:endParaRPr lang="en-US" sz="12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ENSP00000266070</a:t>
                      </a:r>
                      <a:endParaRPr lang="en-US" sz="9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a:solidFill>
                            <a:srgbClr val="00EA6A"/>
                          </a:solidFill>
                          <a:latin typeface="Cambria"/>
                          <a:ea typeface="Times New Roman"/>
                          <a:cs typeface="Arial"/>
                        </a:rPr>
                        <a:t>*</a:t>
                      </a:r>
                      <a:endParaRPr lang="en-US" sz="140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r>
              <a:tr h="266700">
                <a:tc>
                  <a:txBody>
                    <a:bodyPr/>
                    <a:lstStyle/>
                    <a:p>
                      <a:pPr marL="0" marR="0" algn="l">
                        <a:lnSpc>
                          <a:spcPct val="115000"/>
                        </a:lnSpc>
                        <a:spcBef>
                          <a:spcPts val="0"/>
                        </a:spcBef>
                        <a:spcAft>
                          <a:spcPts val="0"/>
                        </a:spcAft>
                      </a:pPr>
                      <a:r>
                        <a:rPr lang="en-US" sz="1000" dirty="0" smtClean="0">
                          <a:latin typeface="Arial"/>
                          <a:ea typeface="Times New Roman"/>
                          <a:cs typeface="Times New Roman"/>
                        </a:rPr>
                        <a:t>8</a:t>
                      </a:r>
                      <a:endParaRPr lang="en-US" sz="10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800" dirty="0">
                          <a:latin typeface="Arial"/>
                          <a:ea typeface="Times New Roman"/>
                          <a:cs typeface="Times New Roman"/>
                        </a:rPr>
                        <a:t>DPA</a:t>
                      </a:r>
                      <a:r>
                        <a:rPr lang="en-US" sz="800" b="1" dirty="0">
                          <a:solidFill>
                            <a:srgbClr val="C00000"/>
                          </a:solidFill>
                          <a:latin typeface="Arial"/>
                          <a:ea typeface="Times New Roman"/>
                          <a:cs typeface="Times New Roman"/>
                        </a:rPr>
                        <a:t>E</a:t>
                      </a:r>
                      <a:r>
                        <a:rPr lang="en-US" sz="800" dirty="0">
                          <a:latin typeface="Arial"/>
                          <a:ea typeface="Times New Roman"/>
                          <a:cs typeface="Times New Roman"/>
                        </a:rPr>
                        <a:t>PMSPGEATQSGARPADR</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600" b="1" dirty="0">
                          <a:solidFill>
                            <a:srgbClr val="00EA6A"/>
                          </a:solidFill>
                          <a:latin typeface="Arial"/>
                          <a:ea typeface="Times New Roman"/>
                          <a:cs typeface="Times New Roman"/>
                        </a:rPr>
                        <a:t>MYBBP1A</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600" dirty="0">
                          <a:latin typeface="Arial"/>
                          <a:ea typeface="Times New Roman"/>
                          <a:cs typeface="Times New Roman"/>
                        </a:rPr>
                        <a:t>rs3809849:Q8E</a:t>
                      </a:r>
                      <a:endParaRPr lang="en-US" sz="8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1</a:t>
                      </a:r>
                      <a:endParaRPr lang="en-US" sz="12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ENSP00000254718</a:t>
                      </a:r>
                      <a:endParaRPr lang="en-US" sz="9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r>
              <a:tr h="266700">
                <a:tc>
                  <a:txBody>
                    <a:bodyPr/>
                    <a:lstStyle/>
                    <a:p>
                      <a:pPr marL="0" marR="0" algn="l">
                        <a:lnSpc>
                          <a:spcPct val="115000"/>
                        </a:lnSpc>
                        <a:spcBef>
                          <a:spcPts val="0"/>
                        </a:spcBef>
                        <a:spcAft>
                          <a:spcPts val="0"/>
                        </a:spcAft>
                      </a:pPr>
                      <a:r>
                        <a:rPr lang="en-US" sz="1000" dirty="0" smtClean="0">
                          <a:latin typeface="Arial"/>
                          <a:ea typeface="Times New Roman"/>
                          <a:cs typeface="Times New Roman"/>
                        </a:rPr>
                        <a:t>9</a:t>
                      </a:r>
                      <a:endParaRPr lang="en-US" sz="10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800" dirty="0">
                          <a:latin typeface="Arial"/>
                          <a:ea typeface="Times New Roman"/>
                          <a:cs typeface="Times New Roman"/>
                        </a:rPr>
                        <a:t>LA</a:t>
                      </a:r>
                      <a:r>
                        <a:rPr lang="en-US" sz="800" b="1" dirty="0">
                          <a:solidFill>
                            <a:srgbClr val="C00000"/>
                          </a:solidFill>
                          <a:latin typeface="Arial"/>
                          <a:ea typeface="Times New Roman"/>
                          <a:cs typeface="Times New Roman"/>
                        </a:rPr>
                        <a:t>V</a:t>
                      </a:r>
                      <a:r>
                        <a:rPr lang="en-US" sz="800" dirty="0">
                          <a:latin typeface="Arial"/>
                          <a:ea typeface="Times New Roman"/>
                          <a:cs typeface="Times New Roman"/>
                        </a:rPr>
                        <a:t>DDFR</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700" b="1" dirty="0">
                          <a:solidFill>
                            <a:srgbClr val="00EA6A"/>
                          </a:solidFill>
                          <a:latin typeface="Arial"/>
                          <a:ea typeface="Times New Roman"/>
                          <a:cs typeface="Times New Roman"/>
                        </a:rPr>
                        <a:t>KRT13</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600" dirty="0">
                          <a:latin typeface="Arial"/>
                          <a:ea typeface="Times New Roman"/>
                          <a:cs typeface="Times New Roman"/>
                        </a:rPr>
                        <a:t>rs9891361:A175V</a:t>
                      </a:r>
                      <a:endParaRPr lang="en-US" sz="8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2</a:t>
                      </a:r>
                      <a:endParaRPr lang="en-US" sz="12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ENSP00000157775</a:t>
                      </a:r>
                      <a:endParaRPr lang="en-US" sz="9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a:solidFill>
                            <a:srgbClr val="00EA6A"/>
                          </a:solidFill>
                          <a:latin typeface="Cambria"/>
                          <a:ea typeface="Times New Roman"/>
                          <a:cs typeface="Arial"/>
                        </a:rPr>
                        <a:t>*</a:t>
                      </a:r>
                      <a:endParaRPr lang="en-US" sz="140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r>
              <a:tr h="266700">
                <a:tc>
                  <a:txBody>
                    <a:bodyPr/>
                    <a:lstStyle/>
                    <a:p>
                      <a:pPr marL="0" marR="0" algn="l">
                        <a:lnSpc>
                          <a:spcPct val="115000"/>
                        </a:lnSpc>
                        <a:spcBef>
                          <a:spcPts val="0"/>
                        </a:spcBef>
                        <a:spcAft>
                          <a:spcPts val="0"/>
                        </a:spcAft>
                      </a:pPr>
                      <a:r>
                        <a:rPr lang="en-US" sz="1000" dirty="0" smtClean="0">
                          <a:latin typeface="Arial"/>
                          <a:ea typeface="Times New Roman"/>
                          <a:cs typeface="Times New Roman"/>
                        </a:rPr>
                        <a:t>10</a:t>
                      </a:r>
                      <a:endParaRPr lang="en-US" sz="10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800" dirty="0">
                          <a:latin typeface="Arial"/>
                          <a:ea typeface="Times New Roman"/>
                          <a:cs typeface="Times New Roman"/>
                        </a:rPr>
                        <a:t>ASSSILI</a:t>
                      </a:r>
                      <a:r>
                        <a:rPr lang="en-US" sz="800" b="1" dirty="0">
                          <a:solidFill>
                            <a:srgbClr val="C00000"/>
                          </a:solidFill>
                          <a:latin typeface="Arial"/>
                          <a:ea typeface="Times New Roman"/>
                          <a:cs typeface="Times New Roman"/>
                        </a:rPr>
                        <a:t>N</a:t>
                      </a:r>
                      <a:r>
                        <a:rPr lang="en-US" sz="800" dirty="0">
                          <a:latin typeface="Arial"/>
                          <a:ea typeface="Times New Roman"/>
                          <a:cs typeface="Times New Roman"/>
                        </a:rPr>
                        <a:t>ESEPTTNIQIR</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700" b="1" dirty="0">
                          <a:latin typeface="Arial"/>
                          <a:ea typeface="Times New Roman"/>
                          <a:cs typeface="Times New Roman"/>
                        </a:rPr>
                        <a:t>NSFL1C</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600" dirty="0">
                          <a:latin typeface="Arial"/>
                          <a:ea typeface="Times New Roman"/>
                          <a:cs typeface="Times New Roman"/>
                        </a:rPr>
                        <a:t>rs9575:D179N</a:t>
                      </a:r>
                      <a:endParaRPr lang="en-US" sz="8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1</a:t>
                      </a:r>
                      <a:endParaRPr lang="en-US" sz="12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ENSP00000202584</a:t>
                      </a:r>
                      <a:endParaRPr lang="en-US" sz="9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a:solidFill>
                            <a:srgbClr val="FF0000"/>
                          </a:solidFill>
                          <a:latin typeface="Cambria"/>
                          <a:ea typeface="Times New Roman"/>
                          <a:cs typeface="Arial"/>
                        </a:rPr>
                        <a:t>*</a:t>
                      </a:r>
                      <a:endParaRPr lang="en-US" sz="140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endParaRPr lang="en-US" sz="1400" dirty="0">
                        <a:latin typeface="Calibri"/>
                        <a:ea typeface="SimSun"/>
                        <a:cs typeface="Times New Roman"/>
                      </a:endParaRPr>
                    </a:p>
                  </a:txBody>
                  <a:tcPr marL="50047" marR="50047" marT="0" marB="0" anchor="ctr"/>
                </a:tc>
              </a:tr>
              <a:tr h="266700">
                <a:tc>
                  <a:txBody>
                    <a:bodyPr/>
                    <a:lstStyle/>
                    <a:p>
                      <a:pPr marL="0" marR="0" algn="l">
                        <a:lnSpc>
                          <a:spcPct val="115000"/>
                        </a:lnSpc>
                        <a:spcBef>
                          <a:spcPts val="0"/>
                        </a:spcBef>
                        <a:spcAft>
                          <a:spcPts val="0"/>
                        </a:spcAft>
                      </a:pPr>
                      <a:r>
                        <a:rPr lang="en-US" sz="1000" dirty="0" smtClean="0">
                          <a:latin typeface="Arial"/>
                          <a:ea typeface="Times New Roman"/>
                          <a:cs typeface="Times New Roman"/>
                        </a:rPr>
                        <a:t>11</a:t>
                      </a:r>
                      <a:endParaRPr lang="en-US" sz="10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800" dirty="0">
                          <a:latin typeface="Arial"/>
                          <a:ea typeface="Times New Roman"/>
                          <a:cs typeface="Times New Roman"/>
                        </a:rPr>
                        <a:t>AGTDSPVSCAS</a:t>
                      </a:r>
                      <a:r>
                        <a:rPr lang="en-US" sz="800" b="1" dirty="0">
                          <a:solidFill>
                            <a:srgbClr val="C00000"/>
                          </a:solidFill>
                          <a:latin typeface="Arial"/>
                          <a:ea typeface="Times New Roman"/>
                          <a:cs typeface="Times New Roman"/>
                        </a:rPr>
                        <a:t>I</a:t>
                      </a:r>
                      <a:r>
                        <a:rPr lang="en-US" sz="800" dirty="0">
                          <a:latin typeface="Arial"/>
                          <a:ea typeface="Times New Roman"/>
                          <a:cs typeface="Times New Roman"/>
                        </a:rPr>
                        <a:t>TEER</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700" b="1" dirty="0">
                          <a:solidFill>
                            <a:srgbClr val="00EA6A"/>
                          </a:solidFill>
                          <a:latin typeface="Arial"/>
                          <a:ea typeface="Times New Roman"/>
                          <a:cs typeface="Times New Roman"/>
                        </a:rPr>
                        <a:t>CDCA2</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600" dirty="0">
                          <a:latin typeface="Arial"/>
                          <a:ea typeface="Times New Roman"/>
                          <a:cs typeface="Times New Roman"/>
                        </a:rPr>
                        <a:t>rs4872318:V717I</a:t>
                      </a:r>
                      <a:endParaRPr lang="en-US" sz="8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1</a:t>
                      </a:r>
                      <a:endParaRPr lang="en-US" sz="12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ENSP00000328228</a:t>
                      </a:r>
                      <a:endParaRPr lang="en-US" sz="9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a:solidFill>
                            <a:srgbClr val="00EA6A"/>
                          </a:solidFill>
                          <a:latin typeface="Cambria"/>
                          <a:ea typeface="Times New Roman"/>
                          <a:cs typeface="Arial"/>
                        </a:rPr>
                        <a:t>*</a:t>
                      </a:r>
                      <a:endParaRPr lang="en-US" sz="140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00EA6A"/>
                          </a:solidFill>
                          <a:latin typeface="Cambria"/>
                          <a:ea typeface="Times New Roman"/>
                          <a:cs typeface="Arial"/>
                        </a:rPr>
                        <a:t>*</a:t>
                      </a:r>
                      <a:endParaRPr lang="en-US" sz="1400" dirty="0">
                        <a:latin typeface="Calibri"/>
                        <a:ea typeface="SimSun"/>
                        <a:cs typeface="Times New Roman"/>
                      </a:endParaRPr>
                    </a:p>
                  </a:txBody>
                  <a:tcPr marL="50047" marR="50047" marT="0" marB="0" anchor="ctr"/>
                </a:tc>
              </a:tr>
              <a:tr h="266700">
                <a:tc>
                  <a:txBody>
                    <a:bodyPr/>
                    <a:lstStyle/>
                    <a:p>
                      <a:pPr marL="0" marR="0" algn="l">
                        <a:lnSpc>
                          <a:spcPct val="115000"/>
                        </a:lnSpc>
                        <a:spcBef>
                          <a:spcPts val="0"/>
                        </a:spcBef>
                        <a:spcAft>
                          <a:spcPts val="0"/>
                        </a:spcAft>
                      </a:pPr>
                      <a:r>
                        <a:rPr lang="en-US" sz="1000" dirty="0" smtClean="0">
                          <a:latin typeface="Arial"/>
                          <a:ea typeface="Times New Roman"/>
                          <a:cs typeface="Times New Roman"/>
                        </a:rPr>
                        <a:t>12</a:t>
                      </a:r>
                      <a:endParaRPr lang="en-US" sz="10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800" dirty="0">
                          <a:latin typeface="Arial"/>
                          <a:ea typeface="Times New Roman"/>
                          <a:cs typeface="Times New Roman"/>
                        </a:rPr>
                        <a:t>AMAIYKQS</a:t>
                      </a:r>
                      <a:r>
                        <a:rPr lang="en-US" sz="800" b="1" dirty="0">
                          <a:solidFill>
                            <a:srgbClr val="C00000"/>
                          </a:solidFill>
                          <a:latin typeface="Arial"/>
                          <a:ea typeface="Times New Roman"/>
                          <a:cs typeface="Times New Roman"/>
                        </a:rPr>
                        <a:t>H</a:t>
                      </a:r>
                      <a:r>
                        <a:rPr lang="en-US" sz="800" dirty="0">
                          <a:latin typeface="Arial"/>
                          <a:ea typeface="Times New Roman"/>
                          <a:cs typeface="Times New Roman"/>
                        </a:rPr>
                        <a:t>HMTEV</a:t>
                      </a:r>
                      <a:r>
                        <a:rPr lang="en-US" sz="800" b="1" dirty="0">
                          <a:solidFill>
                            <a:srgbClr val="C00000"/>
                          </a:solidFill>
                          <a:latin typeface="Arial"/>
                          <a:ea typeface="Times New Roman"/>
                          <a:cs typeface="Times New Roman"/>
                        </a:rPr>
                        <a:t>E</a:t>
                      </a:r>
                      <a:r>
                        <a:rPr lang="en-US" sz="800" dirty="0">
                          <a:latin typeface="Arial"/>
                          <a:ea typeface="Times New Roman"/>
                          <a:cs typeface="Times New Roman"/>
                        </a:rPr>
                        <a:t>R</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700" b="1" dirty="0">
                          <a:latin typeface="Arial"/>
                          <a:ea typeface="Times New Roman"/>
                          <a:cs typeface="Times New Roman"/>
                        </a:rPr>
                        <a:t>TP53</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600" dirty="0">
                          <a:latin typeface="Arial"/>
                          <a:ea typeface="Times New Roman"/>
                          <a:cs typeface="Times New Roman"/>
                        </a:rPr>
                        <a:t>cs5306:Q167H; cs5945:V173E</a:t>
                      </a:r>
                      <a:endParaRPr lang="en-US" sz="8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1</a:t>
                      </a:r>
                      <a:endParaRPr lang="en-US" sz="12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ENSP00000269305</a:t>
                      </a:r>
                      <a:endParaRPr lang="en-US" sz="9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a:solidFill>
                            <a:srgbClr val="FF0000"/>
                          </a:solidFill>
                          <a:latin typeface="Cambria"/>
                          <a:ea typeface="Times New Roman"/>
                          <a:cs typeface="Arial"/>
                        </a:rPr>
                        <a:t>*</a:t>
                      </a:r>
                      <a:endParaRPr lang="en-US" sz="140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a:solidFill>
                            <a:srgbClr val="FF0000"/>
                          </a:solidFill>
                          <a:latin typeface="Cambria"/>
                          <a:ea typeface="Times New Roman"/>
                          <a:cs typeface="Arial"/>
                        </a:rPr>
                        <a:t>*</a:t>
                      </a:r>
                      <a:endParaRPr lang="en-US" sz="140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endParaRPr lang="en-US" sz="1400" dirty="0">
                        <a:latin typeface="Calibri"/>
                        <a:ea typeface="SimSun"/>
                        <a:cs typeface="Times New Roman"/>
                      </a:endParaRPr>
                    </a:p>
                  </a:txBody>
                  <a:tcPr marL="50047" marR="50047" marT="0" marB="0" anchor="ctr"/>
                </a:tc>
              </a:tr>
              <a:tr h="266700">
                <a:tc>
                  <a:txBody>
                    <a:bodyPr/>
                    <a:lstStyle/>
                    <a:p>
                      <a:pPr marL="0" marR="0" algn="l">
                        <a:lnSpc>
                          <a:spcPct val="115000"/>
                        </a:lnSpc>
                        <a:spcBef>
                          <a:spcPts val="0"/>
                        </a:spcBef>
                        <a:spcAft>
                          <a:spcPts val="0"/>
                        </a:spcAft>
                      </a:pPr>
                      <a:r>
                        <a:rPr lang="en-US" sz="1000" dirty="0" smtClean="0">
                          <a:latin typeface="Arial"/>
                          <a:ea typeface="Times New Roman"/>
                          <a:cs typeface="Times New Roman"/>
                        </a:rPr>
                        <a:t>13</a:t>
                      </a:r>
                      <a:endParaRPr lang="en-US" sz="10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800" dirty="0">
                          <a:latin typeface="Arial"/>
                          <a:ea typeface="Times New Roman"/>
                          <a:cs typeface="Times New Roman"/>
                        </a:rPr>
                        <a:t>ICDFGLA</a:t>
                      </a:r>
                      <a:r>
                        <a:rPr lang="en-US" sz="800" b="1" dirty="0">
                          <a:solidFill>
                            <a:srgbClr val="C00000"/>
                          </a:solidFill>
                          <a:latin typeface="Arial"/>
                          <a:ea typeface="Times New Roman"/>
                          <a:cs typeface="Times New Roman"/>
                        </a:rPr>
                        <a:t>QA</a:t>
                      </a:r>
                      <a:r>
                        <a:rPr lang="en-US" sz="800" dirty="0">
                          <a:latin typeface="Arial"/>
                          <a:ea typeface="Times New Roman"/>
                          <a:cs typeface="Times New Roman"/>
                        </a:rPr>
                        <a:t>IMSDSNYVVR</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700" b="1">
                          <a:latin typeface="Arial"/>
                          <a:ea typeface="Times New Roman"/>
                          <a:cs typeface="Times New Roman"/>
                        </a:rPr>
                        <a:t>FLT3</a:t>
                      </a:r>
                      <a:endParaRPr lang="en-US" sz="80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600" dirty="0">
                          <a:latin typeface="Arial"/>
                          <a:ea typeface="Times New Roman"/>
                          <a:cs typeface="Times New Roman"/>
                        </a:rPr>
                        <a:t>cs455:R834Q;cs440:D835A</a:t>
                      </a:r>
                      <a:endParaRPr lang="en-US" sz="8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1</a:t>
                      </a:r>
                      <a:endParaRPr lang="en-US" sz="12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ENSP00000241453</a:t>
                      </a:r>
                      <a:endParaRPr lang="en-US" sz="9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a:solidFill>
                            <a:srgbClr val="FF0000"/>
                          </a:solidFill>
                          <a:latin typeface="Cambria"/>
                          <a:ea typeface="Times New Roman"/>
                          <a:cs typeface="Arial"/>
                        </a:rPr>
                        <a:t>*</a:t>
                      </a:r>
                      <a:endParaRPr lang="en-US" sz="140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a:solidFill>
                            <a:srgbClr val="FF0000"/>
                          </a:solidFill>
                          <a:latin typeface="Cambria"/>
                          <a:ea typeface="Times New Roman"/>
                          <a:cs typeface="Arial"/>
                        </a:rPr>
                        <a:t>*</a:t>
                      </a:r>
                      <a:endParaRPr lang="en-US" sz="140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endParaRPr lang="en-US" sz="1400" dirty="0">
                        <a:latin typeface="Calibri"/>
                        <a:ea typeface="SimSun"/>
                        <a:cs typeface="Times New Roman"/>
                      </a:endParaRPr>
                    </a:p>
                  </a:txBody>
                  <a:tcPr marL="50047" marR="50047" marT="0" marB="0" anchor="ctr"/>
                </a:tc>
              </a:tr>
              <a:tr h="266700">
                <a:tc>
                  <a:txBody>
                    <a:bodyPr/>
                    <a:lstStyle/>
                    <a:p>
                      <a:pPr marL="0" marR="0" algn="l">
                        <a:lnSpc>
                          <a:spcPct val="115000"/>
                        </a:lnSpc>
                        <a:spcBef>
                          <a:spcPts val="0"/>
                        </a:spcBef>
                        <a:spcAft>
                          <a:spcPts val="0"/>
                        </a:spcAft>
                      </a:pPr>
                      <a:r>
                        <a:rPr lang="en-US" sz="1000" dirty="0" smtClean="0">
                          <a:latin typeface="Arial"/>
                          <a:ea typeface="Times New Roman"/>
                          <a:cs typeface="Times New Roman"/>
                        </a:rPr>
                        <a:t>14</a:t>
                      </a:r>
                      <a:endParaRPr lang="en-US" sz="10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800" dirty="0">
                          <a:latin typeface="Arial"/>
                          <a:ea typeface="Times New Roman"/>
                          <a:cs typeface="Times New Roman"/>
                        </a:rPr>
                        <a:t>FAALD</a:t>
                      </a:r>
                      <a:r>
                        <a:rPr lang="en-US" sz="800" b="1" dirty="0">
                          <a:solidFill>
                            <a:srgbClr val="C00000"/>
                          </a:solidFill>
                          <a:latin typeface="Arial"/>
                          <a:ea typeface="Times New Roman"/>
                          <a:cs typeface="Times New Roman"/>
                        </a:rPr>
                        <a:t>D</a:t>
                      </a:r>
                      <a:r>
                        <a:rPr lang="en-US" sz="800" dirty="0">
                          <a:latin typeface="Arial"/>
                          <a:ea typeface="Times New Roman"/>
                          <a:cs typeface="Times New Roman"/>
                        </a:rPr>
                        <a:t>EEEDKEEEIIK</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700" b="1">
                          <a:latin typeface="Arial"/>
                          <a:ea typeface="Times New Roman"/>
                          <a:cs typeface="Times New Roman"/>
                        </a:rPr>
                        <a:t>ABCF1</a:t>
                      </a:r>
                      <a:endParaRPr lang="en-US" sz="80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600" dirty="0">
                          <a:latin typeface="Arial"/>
                          <a:ea typeface="Times New Roman"/>
                          <a:cs typeface="Times New Roman"/>
                        </a:rPr>
                        <a:t>rs6902544:N198D</a:t>
                      </a:r>
                      <a:endParaRPr lang="en-US" sz="8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1</a:t>
                      </a:r>
                      <a:endParaRPr lang="en-US" sz="12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ENSP00000313603</a:t>
                      </a:r>
                      <a:endParaRPr lang="en-US" sz="9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a:solidFill>
                            <a:srgbClr val="FF0000"/>
                          </a:solidFill>
                          <a:latin typeface="Cambria"/>
                          <a:ea typeface="Times New Roman"/>
                          <a:cs typeface="Arial"/>
                        </a:rPr>
                        <a:t>*</a:t>
                      </a:r>
                      <a:endParaRPr lang="en-US" sz="140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a:solidFill>
                            <a:srgbClr val="FF0000"/>
                          </a:solidFill>
                          <a:latin typeface="Cambria"/>
                          <a:ea typeface="Times New Roman"/>
                          <a:cs typeface="Arial"/>
                        </a:rPr>
                        <a:t>*</a:t>
                      </a:r>
                      <a:endParaRPr lang="en-US" sz="140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dirty="0">
                        <a:latin typeface="Calibri"/>
                        <a:ea typeface="SimSun"/>
                        <a:cs typeface="Times New Roman"/>
                      </a:endParaRPr>
                    </a:p>
                  </a:txBody>
                  <a:tcPr marL="50047" marR="50047" marT="0" marB="0" anchor="ctr"/>
                </a:tc>
              </a:tr>
              <a:tr h="266700">
                <a:tc>
                  <a:txBody>
                    <a:bodyPr/>
                    <a:lstStyle/>
                    <a:p>
                      <a:pPr marL="0" marR="0" algn="l">
                        <a:lnSpc>
                          <a:spcPct val="115000"/>
                        </a:lnSpc>
                        <a:spcBef>
                          <a:spcPts val="0"/>
                        </a:spcBef>
                        <a:spcAft>
                          <a:spcPts val="0"/>
                        </a:spcAft>
                      </a:pPr>
                      <a:r>
                        <a:rPr lang="en-US" sz="1000" dirty="0" smtClean="0">
                          <a:latin typeface="Arial"/>
                          <a:ea typeface="Times New Roman"/>
                          <a:cs typeface="Times New Roman"/>
                        </a:rPr>
                        <a:t>15</a:t>
                      </a:r>
                      <a:endParaRPr lang="en-US" sz="10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800" dirty="0">
                          <a:latin typeface="Arial"/>
                          <a:ea typeface="Times New Roman"/>
                          <a:cs typeface="Times New Roman"/>
                        </a:rPr>
                        <a:t>ELFQTPGPSEESM</a:t>
                      </a:r>
                      <a:r>
                        <a:rPr lang="en-US" sz="800" b="1" dirty="0">
                          <a:solidFill>
                            <a:srgbClr val="C00000"/>
                          </a:solidFill>
                          <a:latin typeface="Arial"/>
                          <a:ea typeface="Times New Roman"/>
                          <a:cs typeface="Times New Roman"/>
                        </a:rPr>
                        <a:t>S</a:t>
                      </a:r>
                      <a:r>
                        <a:rPr lang="en-US" sz="800" dirty="0">
                          <a:latin typeface="Arial"/>
                          <a:ea typeface="Times New Roman"/>
                          <a:cs typeface="Times New Roman"/>
                        </a:rPr>
                        <a:t>DEK</a:t>
                      </a: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700" b="1">
                          <a:latin typeface="Arial"/>
                          <a:ea typeface="Times New Roman"/>
                          <a:cs typeface="Times New Roman"/>
                        </a:rPr>
                        <a:t>MKI67</a:t>
                      </a:r>
                      <a:endParaRPr lang="en-US" sz="80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r>
                        <a:rPr lang="en-US" sz="600" dirty="0">
                          <a:latin typeface="Arial"/>
                          <a:ea typeface="Times New Roman"/>
                          <a:cs typeface="Times New Roman"/>
                        </a:rPr>
                        <a:t>rs11016074:T760S</a:t>
                      </a:r>
                      <a:endParaRPr lang="en-US" sz="8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200" dirty="0">
                          <a:latin typeface="Arial"/>
                          <a:ea typeface="Times New Roman"/>
                          <a:cs typeface="Times New Roman"/>
                        </a:rPr>
                        <a:t>1</a:t>
                      </a:r>
                      <a:endParaRPr lang="en-US" sz="12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900" dirty="0">
                          <a:latin typeface="Arial"/>
                          <a:ea typeface="Times New Roman"/>
                          <a:cs typeface="Times New Roman"/>
                        </a:rPr>
                        <a:t>ENSP00000357642</a:t>
                      </a:r>
                      <a:endParaRPr lang="en-US" sz="9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b="1" dirty="0">
                          <a:solidFill>
                            <a:srgbClr val="FF0000"/>
                          </a:solidFill>
                          <a:latin typeface="Cambria"/>
                          <a:ea typeface="Times New Roman"/>
                          <a:cs typeface="Arial"/>
                        </a:rPr>
                        <a:t>*</a:t>
                      </a: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endParaRPr lang="en-US" sz="14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endParaRPr lang="en-US" sz="1400" dirty="0">
                        <a:latin typeface="Calibri"/>
                        <a:ea typeface="SimSun"/>
                        <a:cs typeface="Times New Roman"/>
                      </a:endParaRPr>
                    </a:p>
                  </a:txBody>
                  <a:tcPr marL="50047" marR="50047" marT="0" marB="0" anchor="ctr"/>
                </a:tc>
              </a:tr>
              <a:tr h="198120">
                <a:tc>
                  <a:txBody>
                    <a:bodyPr/>
                    <a:lstStyle/>
                    <a:p>
                      <a:pPr marL="0" marR="0" algn="l">
                        <a:lnSpc>
                          <a:spcPct val="115000"/>
                        </a:lnSpc>
                        <a:spcBef>
                          <a:spcPts val="0"/>
                        </a:spcBef>
                        <a:spcAft>
                          <a:spcPts val="0"/>
                        </a:spcAft>
                      </a:pPr>
                      <a:endParaRPr lang="en-US" sz="10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endParaRPr lang="en-US" sz="7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endParaRPr lang="en-US" sz="8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endParaRPr lang="en-US" sz="1200" dirty="0">
                        <a:latin typeface="Calibri"/>
                        <a:ea typeface="SimSun"/>
                        <a:cs typeface="Times New Roman"/>
                      </a:endParaRPr>
                    </a:p>
                  </a:txBody>
                  <a:tcPr marL="50047" marR="50047" marT="0" marB="0" anchor="ctr"/>
                </a:tc>
                <a:tc>
                  <a:txBody>
                    <a:bodyPr/>
                    <a:lstStyle/>
                    <a:p>
                      <a:pPr marL="0" marR="0" algn="l">
                        <a:lnSpc>
                          <a:spcPct val="115000"/>
                        </a:lnSpc>
                        <a:spcBef>
                          <a:spcPts val="0"/>
                        </a:spcBef>
                        <a:spcAft>
                          <a:spcPts val="0"/>
                        </a:spcAft>
                      </a:pPr>
                      <a:endParaRPr lang="en-US" sz="900" dirty="0">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dirty="0" smtClean="0">
                          <a:solidFill>
                            <a:srgbClr val="005392"/>
                          </a:solidFill>
                          <a:latin typeface="Calibri"/>
                          <a:ea typeface="SimSun"/>
                          <a:cs typeface="Times New Roman"/>
                        </a:rPr>
                        <a:t>7/15</a:t>
                      </a:r>
                      <a:endParaRPr lang="en-US" sz="1400" dirty="0">
                        <a:solidFill>
                          <a:srgbClr val="005392"/>
                        </a:solidFill>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dirty="0" smtClean="0">
                          <a:solidFill>
                            <a:srgbClr val="005392"/>
                          </a:solidFill>
                          <a:latin typeface="Calibri"/>
                          <a:ea typeface="SimSun"/>
                          <a:cs typeface="Times New Roman"/>
                        </a:rPr>
                        <a:t>7/13</a:t>
                      </a:r>
                      <a:endParaRPr lang="en-US" sz="1400" dirty="0">
                        <a:solidFill>
                          <a:srgbClr val="005392"/>
                        </a:solidFill>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dirty="0" smtClean="0">
                          <a:solidFill>
                            <a:srgbClr val="005392"/>
                          </a:solidFill>
                          <a:latin typeface="Calibri"/>
                          <a:ea typeface="SimSun"/>
                          <a:cs typeface="Times New Roman"/>
                        </a:rPr>
                        <a:t>7/13</a:t>
                      </a:r>
                      <a:endParaRPr lang="en-US" sz="1400" dirty="0">
                        <a:solidFill>
                          <a:srgbClr val="005392"/>
                        </a:solidFill>
                        <a:latin typeface="Calibri"/>
                        <a:ea typeface="SimSun"/>
                        <a:cs typeface="Times New Roman"/>
                      </a:endParaRPr>
                    </a:p>
                  </a:txBody>
                  <a:tcPr marL="50047" marR="50047" marT="0" marB="0" anchor="ctr"/>
                </a:tc>
                <a:tc>
                  <a:txBody>
                    <a:bodyPr/>
                    <a:lstStyle/>
                    <a:p>
                      <a:pPr marL="0" marR="0" algn="ctr">
                        <a:lnSpc>
                          <a:spcPct val="115000"/>
                        </a:lnSpc>
                        <a:spcBef>
                          <a:spcPts val="0"/>
                        </a:spcBef>
                        <a:spcAft>
                          <a:spcPts val="0"/>
                        </a:spcAft>
                      </a:pPr>
                      <a:r>
                        <a:rPr lang="en-US" sz="1400" dirty="0" smtClean="0">
                          <a:solidFill>
                            <a:srgbClr val="005392"/>
                          </a:solidFill>
                          <a:latin typeface="Calibri"/>
                          <a:ea typeface="SimSun"/>
                          <a:cs typeface="Times New Roman"/>
                        </a:rPr>
                        <a:t>7/8</a:t>
                      </a:r>
                      <a:endParaRPr lang="en-US" sz="1400" dirty="0">
                        <a:solidFill>
                          <a:srgbClr val="005392"/>
                        </a:solidFill>
                        <a:latin typeface="Calibri"/>
                        <a:ea typeface="SimSun"/>
                        <a:cs typeface="Times New Roman"/>
                      </a:endParaRPr>
                    </a:p>
                  </a:txBody>
                  <a:tcPr marL="50047" marR="50047" marT="0" marB="0" anchor="ctr"/>
                </a:tc>
              </a:tr>
            </a:tbl>
          </a:graphicData>
        </a:graphic>
      </p:graphicFrame>
      <p:sp>
        <p:nvSpPr>
          <p:cNvPr id="9" name="Content Placeholder 3"/>
          <p:cNvSpPr>
            <a:spLocks noGrp="1"/>
          </p:cNvSpPr>
          <p:nvPr>
            <p:ph sz="quarter" idx="1"/>
          </p:nvPr>
        </p:nvSpPr>
        <p:spPr>
          <a:xfrm>
            <a:off x="304800" y="1524000"/>
            <a:ext cx="8153400" cy="4495800"/>
          </a:xfrm>
        </p:spPr>
        <p:txBody>
          <a:bodyPr>
            <a:normAutofit/>
          </a:bodyPr>
          <a:lstStyle/>
          <a:p>
            <a:r>
              <a:rPr lang="en-US" sz="2400" b="1" dirty="0" smtClean="0"/>
              <a:t>SW480</a:t>
            </a:r>
            <a:endParaRPr lang="en-US" sz="2400" dirty="0"/>
          </a:p>
        </p:txBody>
      </p:sp>
    </p:spTree>
    <p:extLst>
      <p:ext uri="{BB962C8B-B14F-4D97-AF65-F5344CB8AC3E}">
        <p14:creationId xmlns:p14="http://schemas.microsoft.com/office/powerpoint/2010/main" val="4539538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normAutofit/>
          </a:bodyPr>
          <a:lstStyle/>
          <a:p>
            <a:r>
              <a:rPr lang="en-US" sz="2400" b="1" dirty="0" smtClean="0">
                <a:latin typeface="Arial" pitchFamily="34" charset="0"/>
                <a:cs typeface="Arial" pitchFamily="34" charset="0"/>
              </a:rPr>
              <a:t>HCT-</a:t>
            </a:r>
            <a:r>
              <a:rPr lang="en-US" sz="2400" b="1" dirty="0" smtClean="0">
                <a:latin typeface="Arial" pitchFamily="34" charset="0"/>
                <a:cs typeface="Arial" pitchFamily="34" charset="0"/>
              </a:rPr>
              <a:t>116</a:t>
            </a:r>
            <a:endParaRPr lang="en-US" sz="2400" b="1" dirty="0">
              <a:latin typeface="Arial" pitchFamily="34" charset="0"/>
              <a:cs typeface="Arial" pitchFamily="34" charset="0"/>
            </a:endParaRPr>
          </a:p>
        </p:txBody>
      </p:sp>
      <p:sp>
        <p:nvSpPr>
          <p:cNvPr id="6" name="Title 1"/>
          <p:cNvSpPr>
            <a:spLocks noGrp="1"/>
          </p:cNvSpPr>
          <p:nvPr>
            <p:ph type="title"/>
          </p:nvPr>
        </p:nvSpPr>
        <p:spPr/>
        <p:txBody>
          <a:bodyPr>
            <a:normAutofit/>
          </a:bodyPr>
          <a:lstStyle/>
          <a:p>
            <a:r>
              <a:rPr lang="en-US" sz="3600" b="1" dirty="0" smtClean="0">
                <a:solidFill>
                  <a:srgbClr val="FFFFFF"/>
                </a:solidFill>
              </a:rPr>
              <a:t>Sequencing validations</a:t>
            </a:r>
            <a:endParaRPr lang="en-US" sz="3600" dirty="0">
              <a:solidFill>
                <a:srgbClr val="FFFFFF"/>
              </a:solidFill>
            </a:endParaRPr>
          </a:p>
        </p:txBody>
      </p:sp>
      <p:graphicFrame>
        <p:nvGraphicFramePr>
          <p:cNvPr id="7" name="Table 6"/>
          <p:cNvGraphicFramePr>
            <a:graphicFrameLocks noGrp="1"/>
          </p:cNvGraphicFramePr>
          <p:nvPr/>
        </p:nvGraphicFramePr>
        <p:xfrm>
          <a:off x="762002" y="2133601"/>
          <a:ext cx="7467599" cy="4079240"/>
        </p:xfrm>
        <a:graphic>
          <a:graphicData uri="http://schemas.openxmlformats.org/drawingml/2006/table">
            <a:tbl>
              <a:tblPr firstRow="1" bandRow="1">
                <a:tableStyleId>{00A15C55-8517-42AA-B614-E9B94910E393}</a:tableStyleId>
              </a:tblPr>
              <a:tblGrid>
                <a:gridCol w="380998"/>
                <a:gridCol w="2514600"/>
                <a:gridCol w="762000"/>
                <a:gridCol w="1295400"/>
                <a:gridCol w="609600"/>
                <a:gridCol w="1174475"/>
                <a:gridCol w="730526"/>
              </a:tblGrid>
              <a:tr h="370840">
                <a:tc>
                  <a:txBody>
                    <a:bodyPr/>
                    <a:lstStyle/>
                    <a:p>
                      <a:pPr marL="0" marR="0" algn="ctr">
                        <a:lnSpc>
                          <a:spcPct val="115000"/>
                        </a:lnSpc>
                        <a:spcBef>
                          <a:spcPts val="0"/>
                        </a:spcBef>
                        <a:spcAft>
                          <a:spcPts val="0"/>
                        </a:spcAft>
                      </a:pPr>
                      <a:r>
                        <a:rPr lang="en-US" sz="1000" b="1" dirty="0">
                          <a:solidFill>
                            <a:schemeClr val="bg1">
                              <a:lumMod val="95000"/>
                            </a:schemeClr>
                          </a:solidFill>
                          <a:latin typeface="Arial"/>
                          <a:ea typeface="Times New Roman"/>
                          <a:cs typeface="Times New Roman"/>
                        </a:rPr>
                        <a:t>No.</a:t>
                      </a:r>
                      <a:endParaRPr lang="en-US" sz="1000" dirty="0">
                        <a:solidFill>
                          <a:schemeClr val="bg1">
                            <a:lumMod val="95000"/>
                          </a:schemeClr>
                        </a:solidFill>
                        <a:latin typeface="Calibri"/>
                        <a:ea typeface="SimSun"/>
                        <a:cs typeface="Times New Roman"/>
                      </a:endParaRPr>
                    </a:p>
                  </a:txBody>
                  <a:tcPr marL="68580" marR="68580" marT="0" marB="0" anchor="ctr">
                    <a:solidFill>
                      <a:schemeClr val="accent4">
                        <a:lumMod val="75000"/>
                      </a:schemeClr>
                    </a:solidFill>
                  </a:tcPr>
                </a:tc>
                <a:tc>
                  <a:txBody>
                    <a:bodyPr/>
                    <a:lstStyle/>
                    <a:p>
                      <a:pPr marL="0" marR="0" algn="ctr">
                        <a:lnSpc>
                          <a:spcPct val="115000"/>
                        </a:lnSpc>
                        <a:spcBef>
                          <a:spcPts val="0"/>
                        </a:spcBef>
                        <a:spcAft>
                          <a:spcPts val="0"/>
                        </a:spcAft>
                      </a:pPr>
                      <a:r>
                        <a:rPr lang="en-US" sz="1200" b="1" dirty="0" smtClean="0">
                          <a:solidFill>
                            <a:schemeClr val="bg1">
                              <a:lumMod val="95000"/>
                            </a:schemeClr>
                          </a:solidFill>
                          <a:latin typeface="Arial"/>
                          <a:ea typeface="Times New Roman"/>
                          <a:cs typeface="Times New Roman"/>
                        </a:rPr>
                        <a:t>Peptide</a:t>
                      </a:r>
                      <a:endParaRPr lang="en-US" sz="1200" dirty="0">
                        <a:solidFill>
                          <a:schemeClr val="bg1">
                            <a:lumMod val="95000"/>
                          </a:schemeClr>
                        </a:solidFill>
                        <a:latin typeface="Calibri"/>
                        <a:ea typeface="SimSun"/>
                        <a:cs typeface="Times New Roman"/>
                      </a:endParaRPr>
                    </a:p>
                  </a:txBody>
                  <a:tcPr marL="68580" marR="68580" marT="0" marB="0" anchor="ctr">
                    <a:solidFill>
                      <a:schemeClr val="accent4">
                        <a:lumMod val="75000"/>
                      </a:schemeClr>
                    </a:solidFill>
                  </a:tcPr>
                </a:tc>
                <a:tc>
                  <a:txBody>
                    <a:bodyPr/>
                    <a:lstStyle/>
                    <a:p>
                      <a:pPr marL="0" marR="0" algn="ctr">
                        <a:lnSpc>
                          <a:spcPct val="115000"/>
                        </a:lnSpc>
                        <a:spcBef>
                          <a:spcPts val="0"/>
                        </a:spcBef>
                        <a:spcAft>
                          <a:spcPts val="0"/>
                        </a:spcAft>
                      </a:pPr>
                      <a:r>
                        <a:rPr lang="en-US" sz="1200" b="1" dirty="0">
                          <a:solidFill>
                            <a:schemeClr val="bg1">
                              <a:lumMod val="95000"/>
                            </a:schemeClr>
                          </a:solidFill>
                          <a:latin typeface="Arial"/>
                          <a:ea typeface="Times New Roman"/>
                          <a:cs typeface="Times New Roman"/>
                        </a:rPr>
                        <a:t>Gene </a:t>
                      </a:r>
                      <a:endParaRPr lang="en-US" sz="1200" dirty="0">
                        <a:solidFill>
                          <a:schemeClr val="bg1">
                            <a:lumMod val="95000"/>
                          </a:schemeClr>
                        </a:solidFill>
                        <a:latin typeface="Calibri"/>
                        <a:ea typeface="SimSun"/>
                        <a:cs typeface="Times New Roman"/>
                      </a:endParaRPr>
                    </a:p>
                  </a:txBody>
                  <a:tcPr marL="68580" marR="68580" marT="0" marB="0" anchor="ctr">
                    <a:solidFill>
                      <a:schemeClr val="accent4">
                        <a:lumMod val="75000"/>
                      </a:schemeClr>
                    </a:solidFill>
                  </a:tcPr>
                </a:tc>
                <a:tc>
                  <a:txBody>
                    <a:bodyPr/>
                    <a:lstStyle/>
                    <a:p>
                      <a:pPr marL="0" marR="0" algn="ctr">
                        <a:lnSpc>
                          <a:spcPct val="115000"/>
                        </a:lnSpc>
                        <a:spcBef>
                          <a:spcPts val="0"/>
                        </a:spcBef>
                        <a:spcAft>
                          <a:spcPts val="0"/>
                        </a:spcAft>
                      </a:pPr>
                      <a:r>
                        <a:rPr lang="en-US" sz="1200" b="1" dirty="0">
                          <a:solidFill>
                            <a:schemeClr val="bg1">
                              <a:lumMod val="95000"/>
                            </a:schemeClr>
                          </a:solidFill>
                          <a:latin typeface="Arial"/>
                          <a:ea typeface="Times New Roman"/>
                          <a:cs typeface="Times New Roman"/>
                        </a:rPr>
                        <a:t>Mutations</a:t>
                      </a:r>
                      <a:endParaRPr lang="en-US" sz="1200" dirty="0">
                        <a:solidFill>
                          <a:schemeClr val="bg1">
                            <a:lumMod val="95000"/>
                          </a:schemeClr>
                        </a:solidFill>
                        <a:latin typeface="Calibri"/>
                        <a:ea typeface="SimSun"/>
                        <a:cs typeface="Times New Roman"/>
                      </a:endParaRPr>
                    </a:p>
                  </a:txBody>
                  <a:tcPr marL="68580" marR="68580" marT="0" marB="0" anchor="ctr">
                    <a:solidFill>
                      <a:schemeClr val="accent4">
                        <a:lumMod val="75000"/>
                      </a:schemeClr>
                    </a:solidFill>
                  </a:tcPr>
                </a:tc>
                <a:tc>
                  <a:txBody>
                    <a:bodyPr/>
                    <a:lstStyle/>
                    <a:p>
                      <a:pPr marL="0" marR="0" algn="ctr">
                        <a:lnSpc>
                          <a:spcPct val="115000"/>
                        </a:lnSpc>
                        <a:spcBef>
                          <a:spcPts val="0"/>
                        </a:spcBef>
                        <a:spcAft>
                          <a:spcPts val="0"/>
                        </a:spcAft>
                      </a:pPr>
                      <a:r>
                        <a:rPr lang="en-US" sz="1200" b="1" dirty="0" smtClean="0">
                          <a:solidFill>
                            <a:schemeClr val="bg1">
                              <a:lumMod val="95000"/>
                            </a:schemeClr>
                          </a:solidFill>
                          <a:latin typeface="Arial"/>
                          <a:ea typeface="Times New Roman"/>
                          <a:cs typeface="Times New Roman"/>
                        </a:rPr>
                        <a:t>count</a:t>
                      </a:r>
                      <a:endParaRPr lang="en-US" sz="1200" dirty="0">
                        <a:solidFill>
                          <a:schemeClr val="bg1">
                            <a:lumMod val="95000"/>
                          </a:schemeClr>
                        </a:solidFill>
                        <a:latin typeface="Calibri"/>
                        <a:ea typeface="SimSun"/>
                        <a:cs typeface="Times New Roman"/>
                      </a:endParaRPr>
                    </a:p>
                  </a:txBody>
                  <a:tcPr marL="68580" marR="68580" marT="0" marB="0" anchor="ctr">
                    <a:solidFill>
                      <a:schemeClr val="accent4">
                        <a:lumMod val="75000"/>
                      </a:schemeClr>
                    </a:solidFill>
                  </a:tcPr>
                </a:tc>
                <a:tc>
                  <a:txBody>
                    <a:bodyPr/>
                    <a:lstStyle/>
                    <a:p>
                      <a:pPr marL="0" marR="0" algn="ctr">
                        <a:lnSpc>
                          <a:spcPct val="115000"/>
                        </a:lnSpc>
                        <a:spcBef>
                          <a:spcPts val="0"/>
                        </a:spcBef>
                        <a:spcAft>
                          <a:spcPts val="0"/>
                        </a:spcAft>
                      </a:pPr>
                      <a:r>
                        <a:rPr lang="en-US" sz="1200" b="1" dirty="0" smtClean="0">
                          <a:solidFill>
                            <a:schemeClr val="bg1">
                              <a:lumMod val="95000"/>
                            </a:schemeClr>
                          </a:solidFill>
                          <a:latin typeface="Arial"/>
                          <a:ea typeface="Times New Roman"/>
                          <a:cs typeface="Times New Roman"/>
                        </a:rPr>
                        <a:t>Protein</a:t>
                      </a:r>
                      <a:endParaRPr lang="en-US" sz="1200" dirty="0">
                        <a:solidFill>
                          <a:schemeClr val="bg1">
                            <a:lumMod val="95000"/>
                          </a:schemeClr>
                        </a:solidFill>
                        <a:latin typeface="Calibri"/>
                        <a:ea typeface="SimSun"/>
                        <a:cs typeface="Times New Roman"/>
                      </a:endParaRPr>
                    </a:p>
                  </a:txBody>
                  <a:tcPr marL="66938" marR="66938" marT="0" marB="0" anchor="ctr">
                    <a:solidFill>
                      <a:schemeClr val="accent4">
                        <a:lumMod val="75000"/>
                      </a:schemeClr>
                    </a:solidFill>
                  </a:tcPr>
                </a:tc>
                <a:tc>
                  <a:txBody>
                    <a:bodyPr/>
                    <a:lstStyle/>
                    <a:p>
                      <a:pPr marL="0" marR="0" algn="ctr">
                        <a:lnSpc>
                          <a:spcPct val="115000"/>
                        </a:lnSpc>
                        <a:spcBef>
                          <a:spcPts val="0"/>
                        </a:spcBef>
                        <a:spcAft>
                          <a:spcPts val="0"/>
                        </a:spcAft>
                      </a:pPr>
                      <a:r>
                        <a:rPr lang="en-US" sz="800" b="1" dirty="0" err="1">
                          <a:solidFill>
                            <a:schemeClr val="bg1">
                              <a:lumMod val="95000"/>
                            </a:schemeClr>
                          </a:solidFill>
                          <a:latin typeface="Arial"/>
                          <a:ea typeface="Times New Roman"/>
                          <a:cs typeface="Times New Roman"/>
                        </a:rPr>
                        <a:t>New_fdr</a:t>
                      </a:r>
                      <a:endParaRPr lang="en-US" sz="1100" dirty="0">
                        <a:solidFill>
                          <a:schemeClr val="bg1">
                            <a:lumMod val="95000"/>
                          </a:schemeClr>
                        </a:solidFill>
                        <a:latin typeface="Calibri"/>
                        <a:ea typeface="SimSun"/>
                        <a:cs typeface="Times New Roman"/>
                      </a:endParaRPr>
                    </a:p>
                    <a:p>
                      <a:pPr marL="0" marR="0" algn="ctr">
                        <a:lnSpc>
                          <a:spcPct val="115000"/>
                        </a:lnSpc>
                        <a:spcBef>
                          <a:spcPts val="0"/>
                        </a:spcBef>
                        <a:spcAft>
                          <a:spcPts val="0"/>
                        </a:spcAft>
                      </a:pPr>
                      <a:r>
                        <a:rPr lang="en-US" sz="800" b="1" dirty="0">
                          <a:solidFill>
                            <a:schemeClr val="bg1">
                              <a:lumMod val="95000"/>
                            </a:schemeClr>
                          </a:solidFill>
                          <a:latin typeface="Arial"/>
                          <a:ea typeface="Times New Roman"/>
                          <a:cs typeface="Times New Roman"/>
                        </a:rPr>
                        <a:t>.05</a:t>
                      </a:r>
                      <a:endParaRPr lang="en-US" sz="1100" dirty="0">
                        <a:solidFill>
                          <a:schemeClr val="bg1">
                            <a:lumMod val="95000"/>
                          </a:schemeClr>
                        </a:solidFill>
                        <a:latin typeface="Calibri"/>
                        <a:ea typeface="SimSun"/>
                        <a:cs typeface="Times New Roman"/>
                      </a:endParaRPr>
                    </a:p>
                  </a:txBody>
                  <a:tcPr marL="66938" marR="66938" marT="0" marB="0" anchor="ctr">
                    <a:solidFill>
                      <a:schemeClr val="accent4">
                        <a:lumMod val="75000"/>
                      </a:schemeClr>
                    </a:solidFill>
                  </a:tcPr>
                </a:tc>
              </a:tr>
              <a:tr h="370840">
                <a:tc>
                  <a:txBody>
                    <a:bodyPr/>
                    <a:lstStyle/>
                    <a:p>
                      <a:pPr marL="0" marR="0" algn="l">
                        <a:lnSpc>
                          <a:spcPct val="115000"/>
                        </a:lnSpc>
                        <a:spcBef>
                          <a:spcPts val="0"/>
                        </a:spcBef>
                        <a:spcAft>
                          <a:spcPts val="0"/>
                        </a:spcAft>
                      </a:pPr>
                      <a:r>
                        <a:rPr lang="en-US" sz="1000" dirty="0">
                          <a:latin typeface="Arial"/>
                          <a:ea typeface="Times New Roman"/>
                          <a:cs typeface="Times New Roman"/>
                        </a:rPr>
                        <a:t>1</a:t>
                      </a:r>
                      <a:endParaRPr lang="en-US" sz="1100" dirty="0">
                        <a:latin typeface="Calibri"/>
                        <a:ea typeface="SimSun"/>
                        <a:cs typeface="Times New Roman"/>
                      </a:endParaRPr>
                    </a:p>
                  </a:txBody>
                  <a:tcPr marL="66938" marR="66938" marT="0" marB="0" anchor="ctr"/>
                </a:tc>
                <a:tc>
                  <a:txBody>
                    <a:bodyPr/>
                    <a:lstStyle/>
                    <a:p>
                      <a:pPr algn="l" fontAlgn="b"/>
                      <a:r>
                        <a:rPr lang="en-US" sz="1100" b="0" i="0" u="none" strike="noStrike" dirty="0">
                          <a:solidFill>
                            <a:srgbClr val="000000"/>
                          </a:solidFill>
                          <a:latin typeface="Calibri"/>
                        </a:rPr>
                        <a:t>KDEGEGAAGAGDH</a:t>
                      </a:r>
                      <a:r>
                        <a:rPr lang="en-US" sz="1100" b="1" i="0" u="none" strike="noStrike" dirty="0">
                          <a:solidFill>
                            <a:srgbClr val="FF0000"/>
                          </a:solidFill>
                          <a:latin typeface="Calibri"/>
                        </a:rPr>
                        <a:t>Q</a:t>
                      </a:r>
                      <a:r>
                        <a:rPr lang="en-US" sz="1100" b="0" i="0" u="none" strike="noStrike" dirty="0">
                          <a:solidFill>
                            <a:srgbClr val="000000"/>
                          </a:solidFill>
                          <a:latin typeface="Calibri"/>
                        </a:rPr>
                        <a:t>DPSLGAGEAASK</a:t>
                      </a:r>
                    </a:p>
                  </a:txBody>
                  <a:tcPr marL="9525" marR="9525" marT="9525" marB="0" anchor="ctr"/>
                </a:tc>
                <a:tc>
                  <a:txBody>
                    <a:bodyPr/>
                    <a:lstStyle/>
                    <a:p>
                      <a:pPr algn="l" fontAlgn="b"/>
                      <a:r>
                        <a:rPr lang="en-US" sz="1100" b="0" i="0" u="none" strike="noStrike" dirty="0">
                          <a:solidFill>
                            <a:srgbClr val="000000"/>
                          </a:solidFill>
                          <a:latin typeface="Calibri"/>
                        </a:rPr>
                        <a:t>AKAP12</a:t>
                      </a:r>
                    </a:p>
                  </a:txBody>
                  <a:tcPr marL="9525" marR="9525" marT="9525" marB="0" anchor="ctr"/>
                </a:tc>
                <a:tc>
                  <a:txBody>
                    <a:bodyPr/>
                    <a:lstStyle/>
                    <a:p>
                      <a:pPr algn="l" fontAlgn="b"/>
                      <a:r>
                        <a:rPr lang="en-US" sz="1100" b="0" i="0" u="none" strike="noStrike" dirty="0">
                          <a:solidFill>
                            <a:srgbClr val="000000"/>
                          </a:solidFill>
                          <a:latin typeface="Calibri"/>
                        </a:rPr>
                        <a:t>rs3734799:K216Q</a:t>
                      </a:r>
                    </a:p>
                  </a:txBody>
                  <a:tcPr marL="9525" marR="9525" marT="9525" marB="0" anchor="ctr"/>
                </a:tc>
                <a:tc>
                  <a:txBody>
                    <a:bodyPr/>
                    <a:lstStyle/>
                    <a:p>
                      <a:pPr algn="ctr"/>
                      <a:r>
                        <a:rPr lang="en-US" sz="1100" dirty="0" smtClean="0"/>
                        <a:t>2</a:t>
                      </a:r>
                      <a:endParaRPr lang="en-US" sz="1100" dirty="0"/>
                    </a:p>
                  </a:txBody>
                  <a:tcPr anchor="ctr"/>
                </a:tc>
                <a:tc>
                  <a:txBody>
                    <a:bodyPr/>
                    <a:lstStyle/>
                    <a:p>
                      <a:pPr algn="ctr" fontAlgn="b"/>
                      <a:r>
                        <a:rPr lang="en-US" sz="1100" b="0" i="0" u="none" strike="noStrike" dirty="0">
                          <a:solidFill>
                            <a:srgbClr val="000000"/>
                          </a:solidFill>
                          <a:latin typeface="Calibri"/>
                        </a:rPr>
                        <a:t>ENSP00000253332</a:t>
                      </a:r>
                    </a:p>
                  </a:txBody>
                  <a:tcPr marL="9525" marR="9525" marT="9525" marB="0" anchor="ctr"/>
                </a:tc>
                <a:tc>
                  <a:txBody>
                    <a:bodyPr/>
                    <a:lstStyle/>
                    <a:p>
                      <a:pPr marL="0" marR="0" algn="ctr">
                        <a:lnSpc>
                          <a:spcPct val="115000"/>
                        </a:lnSpc>
                        <a:spcBef>
                          <a:spcPts val="0"/>
                        </a:spcBef>
                        <a:spcAft>
                          <a:spcPts val="0"/>
                        </a:spcAft>
                      </a:pPr>
                      <a:r>
                        <a:rPr lang="en-US" sz="1600" b="1" dirty="0">
                          <a:solidFill>
                            <a:srgbClr val="00EA6A"/>
                          </a:solidFill>
                          <a:latin typeface="Cambria"/>
                          <a:ea typeface="Times New Roman"/>
                          <a:cs typeface="Arial"/>
                        </a:rPr>
                        <a:t>*</a:t>
                      </a:r>
                      <a:endParaRPr lang="en-US" sz="1600" dirty="0">
                        <a:latin typeface="Calibri"/>
                        <a:ea typeface="SimSun"/>
                        <a:cs typeface="Times New Roman"/>
                      </a:endParaRPr>
                    </a:p>
                  </a:txBody>
                  <a:tcPr marL="66938" marR="66938" marT="0" marB="0" anchor="ctr"/>
                </a:tc>
              </a:tr>
              <a:tr h="370840">
                <a:tc>
                  <a:txBody>
                    <a:bodyPr/>
                    <a:lstStyle/>
                    <a:p>
                      <a:pPr marL="0" marR="0" algn="l">
                        <a:lnSpc>
                          <a:spcPct val="115000"/>
                        </a:lnSpc>
                        <a:spcBef>
                          <a:spcPts val="0"/>
                        </a:spcBef>
                        <a:spcAft>
                          <a:spcPts val="0"/>
                        </a:spcAft>
                      </a:pPr>
                      <a:r>
                        <a:rPr lang="en-US" sz="1000" dirty="0">
                          <a:latin typeface="Arial"/>
                          <a:ea typeface="Times New Roman"/>
                          <a:cs typeface="Times New Roman"/>
                        </a:rPr>
                        <a:t>2</a:t>
                      </a:r>
                      <a:endParaRPr lang="en-US" sz="1100" dirty="0">
                        <a:latin typeface="Calibri"/>
                        <a:ea typeface="SimSun"/>
                        <a:cs typeface="Times New Roman"/>
                      </a:endParaRPr>
                    </a:p>
                  </a:txBody>
                  <a:tcPr marL="66938" marR="66938" marT="0" marB="0" anchor="ctr"/>
                </a:tc>
                <a:tc>
                  <a:txBody>
                    <a:bodyPr/>
                    <a:lstStyle/>
                    <a:p>
                      <a:pPr algn="l" fontAlgn="b"/>
                      <a:r>
                        <a:rPr lang="en-US" sz="1100" b="0" i="0" u="none" strike="noStrike">
                          <a:solidFill>
                            <a:srgbClr val="000000"/>
                          </a:solidFill>
                          <a:latin typeface="Calibri"/>
                        </a:rPr>
                        <a:t>FVSSSSSG</a:t>
                      </a:r>
                      <a:r>
                        <a:rPr lang="en-US" sz="1100" b="1" i="0" u="none" strike="noStrike">
                          <a:solidFill>
                            <a:srgbClr val="FF0000"/>
                          </a:solidFill>
                          <a:latin typeface="Calibri"/>
                        </a:rPr>
                        <a:t>G</a:t>
                      </a:r>
                      <a:r>
                        <a:rPr lang="en-US" sz="1100" b="0" i="0" u="none" strike="noStrike">
                          <a:solidFill>
                            <a:srgbClr val="000000"/>
                          </a:solidFill>
                          <a:latin typeface="Calibri"/>
                        </a:rPr>
                        <a:t>YGGGYGGVLTASDGLLAGNEK</a:t>
                      </a:r>
                    </a:p>
                  </a:txBody>
                  <a:tcPr marL="9525" marR="9525" marT="9525" marB="0" anchor="ctr"/>
                </a:tc>
                <a:tc>
                  <a:txBody>
                    <a:bodyPr/>
                    <a:lstStyle/>
                    <a:p>
                      <a:pPr algn="l" fontAlgn="b"/>
                      <a:r>
                        <a:rPr lang="en-US" sz="1100" b="0" i="0" u="none" strike="noStrike" dirty="0">
                          <a:solidFill>
                            <a:srgbClr val="000000"/>
                          </a:solidFill>
                          <a:latin typeface="Calibri"/>
                        </a:rPr>
                        <a:t>KRT19</a:t>
                      </a:r>
                    </a:p>
                  </a:txBody>
                  <a:tcPr marL="9525" marR="9525" marT="9525" marB="0" anchor="ctr"/>
                </a:tc>
                <a:tc>
                  <a:txBody>
                    <a:bodyPr/>
                    <a:lstStyle/>
                    <a:p>
                      <a:pPr algn="l" fontAlgn="b"/>
                      <a:r>
                        <a:rPr lang="en-US" sz="1100" b="0" i="0" u="none" strike="noStrike" dirty="0">
                          <a:solidFill>
                            <a:srgbClr val="000000"/>
                          </a:solidFill>
                          <a:latin typeface="Calibri"/>
                        </a:rPr>
                        <a:t>rs4602:A60G</a:t>
                      </a:r>
                    </a:p>
                  </a:txBody>
                  <a:tcPr marL="9525" marR="9525" marT="9525" marB="0" anchor="ctr"/>
                </a:tc>
                <a:tc>
                  <a:txBody>
                    <a:bodyPr/>
                    <a:lstStyle/>
                    <a:p>
                      <a:pPr algn="ctr"/>
                      <a:r>
                        <a:rPr lang="en-US" sz="1100" dirty="0" smtClean="0"/>
                        <a:t>2</a:t>
                      </a:r>
                      <a:endParaRPr lang="en-US" sz="1100" dirty="0"/>
                    </a:p>
                  </a:txBody>
                  <a:tcPr anchor="ctr"/>
                </a:tc>
                <a:tc>
                  <a:txBody>
                    <a:bodyPr/>
                    <a:lstStyle/>
                    <a:p>
                      <a:pPr algn="ctr" fontAlgn="b"/>
                      <a:r>
                        <a:rPr lang="en-US" sz="1100" b="0" i="0" u="none" strike="noStrike" dirty="0">
                          <a:solidFill>
                            <a:srgbClr val="000000"/>
                          </a:solidFill>
                          <a:latin typeface="Calibri"/>
                        </a:rPr>
                        <a:t>ENSP00000355124</a:t>
                      </a:r>
                    </a:p>
                  </a:txBody>
                  <a:tcPr marL="9525" marR="9525" marT="9525" marB="0" anchor="ctr"/>
                </a:tc>
                <a:tc>
                  <a:txBody>
                    <a:bodyPr/>
                    <a:lstStyle/>
                    <a:p>
                      <a:pPr marL="0" marR="0" algn="ctr">
                        <a:lnSpc>
                          <a:spcPct val="115000"/>
                        </a:lnSpc>
                        <a:spcBef>
                          <a:spcPts val="0"/>
                        </a:spcBef>
                        <a:spcAft>
                          <a:spcPts val="0"/>
                        </a:spcAft>
                      </a:pPr>
                      <a:r>
                        <a:rPr lang="en-US" sz="1600" b="1" dirty="0">
                          <a:solidFill>
                            <a:srgbClr val="00EA6A"/>
                          </a:solidFill>
                          <a:latin typeface="Cambria"/>
                          <a:ea typeface="Times New Roman"/>
                          <a:cs typeface="Arial"/>
                        </a:rPr>
                        <a:t>*</a:t>
                      </a:r>
                      <a:endParaRPr lang="en-US" sz="1600" dirty="0">
                        <a:latin typeface="Calibri"/>
                        <a:ea typeface="SimSun"/>
                        <a:cs typeface="Times New Roman"/>
                      </a:endParaRPr>
                    </a:p>
                  </a:txBody>
                  <a:tcPr marL="66938" marR="66938" marT="0" marB="0" anchor="ctr"/>
                </a:tc>
              </a:tr>
              <a:tr h="370840">
                <a:tc>
                  <a:txBody>
                    <a:bodyPr/>
                    <a:lstStyle/>
                    <a:p>
                      <a:pPr marL="0" marR="0" algn="l">
                        <a:lnSpc>
                          <a:spcPct val="115000"/>
                        </a:lnSpc>
                        <a:spcBef>
                          <a:spcPts val="0"/>
                        </a:spcBef>
                        <a:spcAft>
                          <a:spcPts val="0"/>
                        </a:spcAft>
                      </a:pPr>
                      <a:r>
                        <a:rPr lang="en-US" sz="1000" dirty="0">
                          <a:latin typeface="Arial"/>
                          <a:ea typeface="Times New Roman"/>
                          <a:cs typeface="Times New Roman"/>
                        </a:rPr>
                        <a:t>3</a:t>
                      </a:r>
                      <a:endParaRPr lang="en-US" sz="1100" dirty="0">
                        <a:latin typeface="Calibri"/>
                        <a:ea typeface="SimSun"/>
                        <a:cs typeface="Times New Roman"/>
                      </a:endParaRPr>
                    </a:p>
                  </a:txBody>
                  <a:tcPr marL="66938" marR="66938" marT="0" marB="0" anchor="ctr"/>
                </a:tc>
                <a:tc>
                  <a:txBody>
                    <a:bodyPr/>
                    <a:lstStyle/>
                    <a:p>
                      <a:pPr algn="l" fontAlgn="b"/>
                      <a:r>
                        <a:rPr lang="en-US" sz="1100" b="0" i="0" u="none" strike="noStrike">
                          <a:solidFill>
                            <a:srgbClr val="000000"/>
                          </a:solidFill>
                          <a:latin typeface="Calibri"/>
                        </a:rPr>
                        <a:t>IIIE</a:t>
                      </a:r>
                      <a:r>
                        <a:rPr lang="en-US" sz="1100" b="1" i="0" u="none" strike="noStrike">
                          <a:solidFill>
                            <a:srgbClr val="FF0000"/>
                          </a:solidFill>
                          <a:latin typeface="Calibri"/>
                        </a:rPr>
                        <a:t>D</a:t>
                      </a:r>
                      <a:r>
                        <a:rPr lang="en-US" sz="1100" b="0" i="0" u="none" strike="noStrike">
                          <a:solidFill>
                            <a:srgbClr val="000000"/>
                          </a:solidFill>
                          <a:latin typeface="Calibri"/>
                        </a:rPr>
                        <a:t>LLEATR</a:t>
                      </a:r>
                    </a:p>
                  </a:txBody>
                  <a:tcPr marL="9525" marR="9525" marT="9525" marB="0" anchor="ctr"/>
                </a:tc>
                <a:tc>
                  <a:txBody>
                    <a:bodyPr/>
                    <a:lstStyle/>
                    <a:p>
                      <a:pPr algn="l" fontAlgn="b"/>
                      <a:r>
                        <a:rPr lang="en-US" sz="1100" b="0" i="0" u="none" strike="noStrike">
                          <a:solidFill>
                            <a:srgbClr val="000000"/>
                          </a:solidFill>
                          <a:latin typeface="Calibri"/>
                        </a:rPr>
                        <a:t>GCN1L1</a:t>
                      </a:r>
                    </a:p>
                  </a:txBody>
                  <a:tcPr marL="9525" marR="9525" marT="9525" marB="0" anchor="ctr"/>
                </a:tc>
                <a:tc>
                  <a:txBody>
                    <a:bodyPr/>
                    <a:lstStyle/>
                    <a:p>
                      <a:pPr algn="l" fontAlgn="b"/>
                      <a:r>
                        <a:rPr lang="en-US" sz="1100" b="0" i="0" u="none" strike="noStrike" dirty="0">
                          <a:solidFill>
                            <a:srgbClr val="000000"/>
                          </a:solidFill>
                          <a:latin typeface="Calibri"/>
                        </a:rPr>
                        <a:t>rs3864938:Y2155D</a:t>
                      </a:r>
                    </a:p>
                  </a:txBody>
                  <a:tcPr marL="9525" marR="9525" marT="9525" marB="0" anchor="ctr"/>
                </a:tc>
                <a:tc>
                  <a:txBody>
                    <a:bodyPr/>
                    <a:lstStyle/>
                    <a:p>
                      <a:pPr algn="ctr"/>
                      <a:r>
                        <a:rPr lang="en-US" sz="1100" dirty="0" smtClean="0"/>
                        <a:t>1</a:t>
                      </a:r>
                      <a:endParaRPr lang="en-US" sz="1100" dirty="0"/>
                    </a:p>
                  </a:txBody>
                  <a:tcPr anchor="ctr"/>
                </a:tc>
                <a:tc>
                  <a:txBody>
                    <a:bodyPr/>
                    <a:lstStyle/>
                    <a:p>
                      <a:pPr algn="ctr" fontAlgn="b"/>
                      <a:r>
                        <a:rPr lang="en-US" sz="1100" b="0" i="0" u="none" strike="noStrike" dirty="0">
                          <a:solidFill>
                            <a:srgbClr val="000000"/>
                          </a:solidFill>
                          <a:latin typeface="Calibri"/>
                        </a:rPr>
                        <a:t>ENSP00000300648</a:t>
                      </a:r>
                    </a:p>
                  </a:txBody>
                  <a:tcPr marL="9525" marR="9525" marT="9525" marB="0" anchor="ctr"/>
                </a:tc>
                <a:tc>
                  <a:txBody>
                    <a:bodyPr/>
                    <a:lstStyle/>
                    <a:p>
                      <a:pPr marL="0" marR="0" algn="ctr">
                        <a:lnSpc>
                          <a:spcPct val="115000"/>
                        </a:lnSpc>
                        <a:spcBef>
                          <a:spcPts val="0"/>
                        </a:spcBef>
                        <a:spcAft>
                          <a:spcPts val="0"/>
                        </a:spcAft>
                      </a:pPr>
                      <a:r>
                        <a:rPr lang="en-US" sz="1600" b="1" dirty="0">
                          <a:solidFill>
                            <a:srgbClr val="00EA6A"/>
                          </a:solidFill>
                          <a:latin typeface="Cambria"/>
                          <a:ea typeface="Times New Roman"/>
                          <a:cs typeface="Arial"/>
                        </a:rPr>
                        <a:t>*</a:t>
                      </a:r>
                      <a:endParaRPr lang="en-US" sz="1600" dirty="0">
                        <a:latin typeface="Calibri"/>
                        <a:ea typeface="SimSun"/>
                        <a:cs typeface="Times New Roman"/>
                      </a:endParaRPr>
                    </a:p>
                  </a:txBody>
                  <a:tcPr marL="66938" marR="66938" marT="0" marB="0" anchor="ctr"/>
                </a:tc>
              </a:tr>
              <a:tr h="370840">
                <a:tc>
                  <a:txBody>
                    <a:bodyPr/>
                    <a:lstStyle/>
                    <a:p>
                      <a:pPr marL="0" marR="0" algn="l">
                        <a:lnSpc>
                          <a:spcPct val="115000"/>
                        </a:lnSpc>
                        <a:spcBef>
                          <a:spcPts val="0"/>
                        </a:spcBef>
                        <a:spcAft>
                          <a:spcPts val="0"/>
                        </a:spcAft>
                      </a:pPr>
                      <a:r>
                        <a:rPr lang="en-US" sz="1000" dirty="0">
                          <a:latin typeface="Arial"/>
                          <a:ea typeface="Times New Roman"/>
                          <a:cs typeface="Times New Roman"/>
                        </a:rPr>
                        <a:t>4</a:t>
                      </a:r>
                      <a:endParaRPr lang="en-US" sz="1100" dirty="0">
                        <a:latin typeface="Calibri"/>
                        <a:ea typeface="SimSun"/>
                        <a:cs typeface="Times New Roman"/>
                      </a:endParaRPr>
                    </a:p>
                  </a:txBody>
                  <a:tcPr marL="66938" marR="66938" marT="0" marB="0" anchor="ctr"/>
                </a:tc>
                <a:tc>
                  <a:txBody>
                    <a:bodyPr/>
                    <a:lstStyle/>
                    <a:p>
                      <a:pPr algn="l" fontAlgn="b"/>
                      <a:r>
                        <a:rPr lang="en-US" sz="1100" b="0" i="0" u="none" strike="noStrike">
                          <a:solidFill>
                            <a:srgbClr val="000000"/>
                          </a:solidFill>
                          <a:latin typeface="Calibri"/>
                        </a:rPr>
                        <a:t>GQVPENEANVV</a:t>
                      </a:r>
                      <a:r>
                        <a:rPr lang="en-US" sz="1100" b="1" i="0" u="none" strike="noStrike">
                          <a:solidFill>
                            <a:srgbClr val="FF0000"/>
                          </a:solidFill>
                          <a:latin typeface="Calibri"/>
                        </a:rPr>
                        <a:t>N</a:t>
                      </a:r>
                      <a:r>
                        <a:rPr lang="en-US" sz="1100" b="0" i="0" u="none" strike="noStrike">
                          <a:solidFill>
                            <a:srgbClr val="000000"/>
                          </a:solidFill>
                          <a:latin typeface="Calibri"/>
                        </a:rPr>
                        <a:t>TTLK</a:t>
                      </a:r>
                    </a:p>
                  </a:txBody>
                  <a:tcPr marL="9525" marR="9525" marT="9525" marB="0" anchor="ctr"/>
                </a:tc>
                <a:tc>
                  <a:txBody>
                    <a:bodyPr/>
                    <a:lstStyle/>
                    <a:p>
                      <a:pPr algn="l" fontAlgn="b"/>
                      <a:r>
                        <a:rPr lang="en-US" sz="1100" b="0" i="0" u="none" strike="noStrike">
                          <a:solidFill>
                            <a:srgbClr val="000000"/>
                          </a:solidFill>
                          <a:latin typeface="Calibri"/>
                        </a:rPr>
                        <a:t>CDH1</a:t>
                      </a:r>
                    </a:p>
                  </a:txBody>
                  <a:tcPr marL="9525" marR="9525" marT="9525" marB="0" anchor="ctr"/>
                </a:tc>
                <a:tc>
                  <a:txBody>
                    <a:bodyPr/>
                    <a:lstStyle/>
                    <a:p>
                      <a:pPr algn="l" fontAlgn="b"/>
                      <a:r>
                        <a:rPr lang="en-US" sz="1100" b="0" i="0" u="none" strike="noStrike" dirty="0">
                          <a:solidFill>
                            <a:srgbClr val="000000"/>
                          </a:solidFill>
                          <a:latin typeface="Calibri"/>
                        </a:rPr>
                        <a:t>rs34466743:I393N</a:t>
                      </a:r>
                    </a:p>
                  </a:txBody>
                  <a:tcPr marL="9525" marR="9525" marT="9525" marB="0" anchor="ctr"/>
                </a:tc>
                <a:tc>
                  <a:txBody>
                    <a:bodyPr/>
                    <a:lstStyle/>
                    <a:p>
                      <a:pPr algn="ctr"/>
                      <a:r>
                        <a:rPr lang="en-US" sz="1100" dirty="0" smtClean="0"/>
                        <a:t>1</a:t>
                      </a:r>
                      <a:endParaRPr lang="en-US" sz="1100" dirty="0"/>
                    </a:p>
                  </a:txBody>
                  <a:tcPr anchor="ctr"/>
                </a:tc>
                <a:tc>
                  <a:txBody>
                    <a:bodyPr/>
                    <a:lstStyle/>
                    <a:p>
                      <a:pPr algn="ctr" fontAlgn="b"/>
                      <a:r>
                        <a:rPr lang="en-US" sz="1100" b="0" i="0" u="none" strike="noStrike" dirty="0">
                          <a:solidFill>
                            <a:srgbClr val="000000"/>
                          </a:solidFill>
                          <a:latin typeface="Calibri"/>
                        </a:rPr>
                        <a:t>ENSP00000261769</a:t>
                      </a:r>
                    </a:p>
                  </a:txBody>
                  <a:tcPr marL="9525" marR="9525" marT="9525" marB="0" anchor="ctr"/>
                </a:tc>
                <a:tc>
                  <a:txBody>
                    <a:bodyPr/>
                    <a:lstStyle/>
                    <a:p>
                      <a:pPr marL="0" marR="0" algn="ctr">
                        <a:lnSpc>
                          <a:spcPct val="115000"/>
                        </a:lnSpc>
                        <a:spcBef>
                          <a:spcPts val="0"/>
                        </a:spcBef>
                        <a:spcAft>
                          <a:spcPts val="0"/>
                        </a:spcAft>
                      </a:pPr>
                      <a:r>
                        <a:rPr lang="en-US" sz="1600" b="1" dirty="0">
                          <a:solidFill>
                            <a:srgbClr val="FF0000"/>
                          </a:solidFill>
                          <a:latin typeface="Cambria"/>
                          <a:ea typeface="Times New Roman"/>
                          <a:cs typeface="Arial"/>
                        </a:rPr>
                        <a:t>*</a:t>
                      </a:r>
                      <a:endParaRPr lang="en-US" sz="1600" dirty="0">
                        <a:solidFill>
                          <a:srgbClr val="FF0000"/>
                        </a:solidFill>
                        <a:latin typeface="Calibri"/>
                        <a:ea typeface="SimSun"/>
                        <a:cs typeface="Times New Roman"/>
                      </a:endParaRPr>
                    </a:p>
                  </a:txBody>
                  <a:tcPr marL="66938" marR="66938" marT="0" marB="0" anchor="ctr"/>
                </a:tc>
              </a:tr>
              <a:tr h="370840">
                <a:tc>
                  <a:txBody>
                    <a:bodyPr/>
                    <a:lstStyle/>
                    <a:p>
                      <a:pPr marL="0" marR="0" algn="l">
                        <a:lnSpc>
                          <a:spcPct val="115000"/>
                        </a:lnSpc>
                        <a:spcBef>
                          <a:spcPts val="0"/>
                        </a:spcBef>
                        <a:spcAft>
                          <a:spcPts val="0"/>
                        </a:spcAft>
                      </a:pPr>
                      <a:r>
                        <a:rPr lang="en-US" sz="1000" dirty="0">
                          <a:latin typeface="Arial"/>
                          <a:ea typeface="Times New Roman"/>
                          <a:cs typeface="Times New Roman"/>
                        </a:rPr>
                        <a:t>5</a:t>
                      </a:r>
                      <a:endParaRPr lang="en-US" sz="1100" dirty="0">
                        <a:latin typeface="Calibri"/>
                        <a:ea typeface="SimSun"/>
                        <a:cs typeface="Times New Roman"/>
                      </a:endParaRPr>
                    </a:p>
                  </a:txBody>
                  <a:tcPr marL="66938" marR="66938" marT="0" marB="0" anchor="ctr"/>
                </a:tc>
                <a:tc>
                  <a:txBody>
                    <a:bodyPr/>
                    <a:lstStyle/>
                    <a:p>
                      <a:pPr algn="l" fontAlgn="b"/>
                      <a:r>
                        <a:rPr lang="en-US" sz="1100" b="0" i="0" u="none" strike="noStrike">
                          <a:solidFill>
                            <a:srgbClr val="000000"/>
                          </a:solidFill>
                          <a:latin typeface="Calibri"/>
                        </a:rPr>
                        <a:t>DVDGLTSINAG</a:t>
                      </a:r>
                      <a:r>
                        <a:rPr lang="en-US" sz="1100" b="1" i="0" u="none" strike="noStrike">
                          <a:solidFill>
                            <a:srgbClr val="FF0000"/>
                          </a:solidFill>
                          <a:latin typeface="Calibri"/>
                        </a:rPr>
                        <a:t>R</a:t>
                      </a:r>
                      <a:endParaRPr lang="en-US" sz="1100" b="0" i="0" u="none" strike="noStrike">
                        <a:solidFill>
                          <a:srgbClr val="000000"/>
                        </a:solidFill>
                        <a:latin typeface="Calibri"/>
                      </a:endParaRPr>
                    </a:p>
                  </a:txBody>
                  <a:tcPr marL="9525" marR="9525" marT="9525" marB="0" anchor="ctr"/>
                </a:tc>
                <a:tc>
                  <a:txBody>
                    <a:bodyPr/>
                    <a:lstStyle/>
                    <a:p>
                      <a:pPr algn="l" fontAlgn="b"/>
                      <a:r>
                        <a:rPr lang="en-US" sz="1100" b="0" i="0" u="none" strike="noStrike">
                          <a:solidFill>
                            <a:srgbClr val="000000"/>
                          </a:solidFill>
                          <a:latin typeface="Calibri"/>
                        </a:rPr>
                        <a:t>MTHFD1</a:t>
                      </a:r>
                    </a:p>
                  </a:txBody>
                  <a:tcPr marL="9525" marR="9525" marT="9525" marB="0" anchor="ctr"/>
                </a:tc>
                <a:tc>
                  <a:txBody>
                    <a:bodyPr/>
                    <a:lstStyle/>
                    <a:p>
                      <a:pPr algn="l" fontAlgn="b"/>
                      <a:r>
                        <a:rPr lang="en-US" sz="1100" b="0" i="0" u="none" strike="noStrike">
                          <a:solidFill>
                            <a:srgbClr val="000000"/>
                          </a:solidFill>
                          <a:latin typeface="Calibri"/>
                        </a:rPr>
                        <a:t>rs1950902:K134R</a:t>
                      </a:r>
                    </a:p>
                  </a:txBody>
                  <a:tcPr marL="9525" marR="9525" marT="9525" marB="0" anchor="ctr"/>
                </a:tc>
                <a:tc>
                  <a:txBody>
                    <a:bodyPr/>
                    <a:lstStyle/>
                    <a:p>
                      <a:pPr algn="ctr"/>
                      <a:r>
                        <a:rPr lang="en-US" sz="1100" dirty="0" smtClean="0"/>
                        <a:t>1</a:t>
                      </a:r>
                      <a:endParaRPr lang="en-US" sz="1100" dirty="0"/>
                    </a:p>
                  </a:txBody>
                  <a:tcPr anchor="ctr"/>
                </a:tc>
                <a:tc>
                  <a:txBody>
                    <a:bodyPr/>
                    <a:lstStyle/>
                    <a:p>
                      <a:pPr algn="ctr" fontAlgn="b"/>
                      <a:r>
                        <a:rPr lang="en-US" sz="1100" b="0" i="0" u="none" strike="noStrike" dirty="0">
                          <a:solidFill>
                            <a:srgbClr val="000000"/>
                          </a:solidFill>
                          <a:latin typeface="Calibri"/>
                        </a:rPr>
                        <a:t>ENSP00000216605</a:t>
                      </a:r>
                    </a:p>
                  </a:txBody>
                  <a:tcPr marL="9525" marR="9525" marT="9525" marB="0" anchor="ctr"/>
                </a:tc>
                <a:tc>
                  <a:txBody>
                    <a:bodyPr/>
                    <a:lstStyle/>
                    <a:p>
                      <a:pPr marL="0" marR="0" algn="ctr">
                        <a:lnSpc>
                          <a:spcPct val="115000"/>
                        </a:lnSpc>
                        <a:spcBef>
                          <a:spcPts val="0"/>
                        </a:spcBef>
                        <a:spcAft>
                          <a:spcPts val="0"/>
                        </a:spcAft>
                      </a:pPr>
                      <a:r>
                        <a:rPr lang="en-US" sz="1600" b="1" dirty="0">
                          <a:solidFill>
                            <a:srgbClr val="00EA6A"/>
                          </a:solidFill>
                          <a:latin typeface="Cambria"/>
                          <a:ea typeface="Times New Roman"/>
                          <a:cs typeface="Arial"/>
                        </a:rPr>
                        <a:t>*</a:t>
                      </a:r>
                      <a:endParaRPr lang="en-US" sz="1600" dirty="0">
                        <a:latin typeface="Calibri"/>
                        <a:ea typeface="SimSun"/>
                        <a:cs typeface="Times New Roman"/>
                      </a:endParaRPr>
                    </a:p>
                  </a:txBody>
                  <a:tcPr marL="66938" marR="66938" marT="0" marB="0" anchor="ctr"/>
                </a:tc>
              </a:tr>
              <a:tr h="370840">
                <a:tc>
                  <a:txBody>
                    <a:bodyPr/>
                    <a:lstStyle/>
                    <a:p>
                      <a:pPr marL="0" marR="0" algn="l">
                        <a:lnSpc>
                          <a:spcPct val="115000"/>
                        </a:lnSpc>
                        <a:spcBef>
                          <a:spcPts val="0"/>
                        </a:spcBef>
                        <a:spcAft>
                          <a:spcPts val="0"/>
                        </a:spcAft>
                      </a:pPr>
                      <a:r>
                        <a:rPr lang="en-US" sz="1000" dirty="0">
                          <a:latin typeface="Arial"/>
                          <a:ea typeface="Times New Roman"/>
                          <a:cs typeface="Times New Roman"/>
                        </a:rPr>
                        <a:t>6</a:t>
                      </a:r>
                      <a:endParaRPr lang="en-US" sz="1100" dirty="0">
                        <a:latin typeface="Calibri"/>
                        <a:ea typeface="SimSun"/>
                        <a:cs typeface="Times New Roman"/>
                      </a:endParaRPr>
                    </a:p>
                  </a:txBody>
                  <a:tcPr marL="66938" marR="66938" marT="0" marB="0" anchor="ctr"/>
                </a:tc>
                <a:tc>
                  <a:txBody>
                    <a:bodyPr/>
                    <a:lstStyle/>
                    <a:p>
                      <a:pPr algn="l" fontAlgn="b"/>
                      <a:r>
                        <a:rPr lang="en-US" sz="1100" b="0" i="0" u="none" strike="noStrike">
                          <a:solidFill>
                            <a:srgbClr val="000000"/>
                          </a:solidFill>
                          <a:latin typeface="Calibri"/>
                        </a:rPr>
                        <a:t>PSQAAGDNQGDE</a:t>
                      </a:r>
                      <a:r>
                        <a:rPr lang="en-US" sz="1100" b="1" i="0" u="none" strike="noStrike">
                          <a:solidFill>
                            <a:srgbClr val="FF0000"/>
                          </a:solidFill>
                          <a:latin typeface="Calibri"/>
                        </a:rPr>
                        <a:t>V</a:t>
                      </a:r>
                      <a:r>
                        <a:rPr lang="en-US" sz="1100" b="0" i="0" u="none" strike="noStrike">
                          <a:solidFill>
                            <a:srgbClr val="000000"/>
                          </a:solidFill>
                          <a:latin typeface="Calibri"/>
                        </a:rPr>
                        <a:t>K</a:t>
                      </a:r>
                    </a:p>
                  </a:txBody>
                  <a:tcPr marL="9525" marR="9525" marT="9525" marB="0" anchor="ctr"/>
                </a:tc>
                <a:tc>
                  <a:txBody>
                    <a:bodyPr/>
                    <a:lstStyle/>
                    <a:p>
                      <a:pPr algn="l" fontAlgn="b"/>
                      <a:r>
                        <a:rPr lang="en-US" sz="1100" b="0" i="0" u="none" strike="noStrike">
                          <a:solidFill>
                            <a:srgbClr val="000000"/>
                          </a:solidFill>
                          <a:latin typeface="Calibri"/>
                        </a:rPr>
                        <a:t>THRAP3</a:t>
                      </a:r>
                    </a:p>
                  </a:txBody>
                  <a:tcPr marL="9525" marR="9525" marT="9525" marB="0" anchor="ctr"/>
                </a:tc>
                <a:tc>
                  <a:txBody>
                    <a:bodyPr/>
                    <a:lstStyle/>
                    <a:p>
                      <a:pPr algn="l" fontAlgn="b"/>
                      <a:r>
                        <a:rPr lang="en-US" sz="1100" b="0" i="0" u="none" strike="noStrike">
                          <a:solidFill>
                            <a:srgbClr val="000000"/>
                          </a:solidFill>
                          <a:latin typeface="Calibri"/>
                        </a:rPr>
                        <a:t>rs6425977:A201V</a:t>
                      </a:r>
                    </a:p>
                  </a:txBody>
                  <a:tcPr marL="9525" marR="9525" marT="9525" marB="0" anchor="ctr"/>
                </a:tc>
                <a:tc>
                  <a:txBody>
                    <a:bodyPr/>
                    <a:lstStyle/>
                    <a:p>
                      <a:pPr algn="ctr"/>
                      <a:r>
                        <a:rPr lang="en-US" sz="1100" dirty="0" smtClean="0"/>
                        <a:t>1</a:t>
                      </a:r>
                      <a:endParaRPr lang="en-US" sz="1100" dirty="0"/>
                    </a:p>
                  </a:txBody>
                  <a:tcPr anchor="ctr"/>
                </a:tc>
                <a:tc>
                  <a:txBody>
                    <a:bodyPr/>
                    <a:lstStyle/>
                    <a:p>
                      <a:pPr algn="ctr" fontAlgn="b"/>
                      <a:r>
                        <a:rPr lang="en-US" sz="1100" b="0" i="0" u="none" strike="noStrike" dirty="0">
                          <a:solidFill>
                            <a:srgbClr val="000000"/>
                          </a:solidFill>
                          <a:latin typeface="Calibri"/>
                        </a:rPr>
                        <a:t>ENSP00000346634</a:t>
                      </a:r>
                    </a:p>
                  </a:txBody>
                  <a:tcPr marL="9525" marR="9525" marT="9525" marB="0" anchor="ctr"/>
                </a:tc>
                <a:tc>
                  <a:txBody>
                    <a:bodyPr/>
                    <a:lstStyle/>
                    <a:p>
                      <a:pPr marL="0" marR="0" algn="ctr">
                        <a:lnSpc>
                          <a:spcPct val="115000"/>
                        </a:lnSpc>
                        <a:spcBef>
                          <a:spcPts val="0"/>
                        </a:spcBef>
                        <a:spcAft>
                          <a:spcPts val="0"/>
                        </a:spcAft>
                      </a:pPr>
                      <a:r>
                        <a:rPr lang="en-US" sz="1600" b="1" dirty="0">
                          <a:solidFill>
                            <a:srgbClr val="00EA6A"/>
                          </a:solidFill>
                          <a:latin typeface="Cambria"/>
                          <a:ea typeface="Times New Roman"/>
                          <a:cs typeface="Arial"/>
                        </a:rPr>
                        <a:t>*</a:t>
                      </a:r>
                      <a:endParaRPr lang="en-US" sz="1600" dirty="0">
                        <a:latin typeface="Calibri"/>
                        <a:ea typeface="SimSun"/>
                        <a:cs typeface="Times New Roman"/>
                      </a:endParaRPr>
                    </a:p>
                  </a:txBody>
                  <a:tcPr marL="66938" marR="66938" marT="0" marB="0" anchor="ctr"/>
                </a:tc>
              </a:tr>
              <a:tr h="370840">
                <a:tc>
                  <a:txBody>
                    <a:bodyPr/>
                    <a:lstStyle/>
                    <a:p>
                      <a:pPr marL="0" marR="0" algn="l">
                        <a:lnSpc>
                          <a:spcPct val="115000"/>
                        </a:lnSpc>
                        <a:spcBef>
                          <a:spcPts val="0"/>
                        </a:spcBef>
                        <a:spcAft>
                          <a:spcPts val="0"/>
                        </a:spcAft>
                      </a:pPr>
                      <a:r>
                        <a:rPr lang="en-US" sz="1000" dirty="0">
                          <a:latin typeface="Arial"/>
                          <a:ea typeface="Times New Roman"/>
                          <a:cs typeface="Times New Roman"/>
                        </a:rPr>
                        <a:t>7</a:t>
                      </a:r>
                      <a:endParaRPr lang="en-US" sz="1100" dirty="0">
                        <a:latin typeface="Calibri"/>
                        <a:ea typeface="SimSun"/>
                        <a:cs typeface="Times New Roman"/>
                      </a:endParaRPr>
                    </a:p>
                  </a:txBody>
                  <a:tcPr marL="66938" marR="66938" marT="0" marB="0" anchor="ctr"/>
                </a:tc>
                <a:tc>
                  <a:txBody>
                    <a:bodyPr/>
                    <a:lstStyle/>
                    <a:p>
                      <a:pPr algn="l" fontAlgn="b"/>
                      <a:r>
                        <a:rPr lang="en-US" sz="1100" b="0" i="0" u="none" strike="noStrike">
                          <a:solidFill>
                            <a:srgbClr val="000000"/>
                          </a:solidFill>
                          <a:latin typeface="Calibri"/>
                        </a:rPr>
                        <a:t>S</a:t>
                      </a:r>
                      <a:r>
                        <a:rPr lang="en-US" sz="1100" b="1" i="0" u="none" strike="noStrike">
                          <a:solidFill>
                            <a:srgbClr val="FF0000"/>
                          </a:solidFill>
                          <a:latin typeface="Calibri"/>
                        </a:rPr>
                        <a:t>A</a:t>
                      </a:r>
                      <a:r>
                        <a:rPr lang="en-US" sz="1100" b="0" i="0" u="none" strike="noStrike">
                          <a:solidFill>
                            <a:srgbClr val="000000"/>
                          </a:solidFill>
                          <a:latin typeface="Calibri"/>
                        </a:rPr>
                        <a:t>LFAQINQGESITHALK</a:t>
                      </a:r>
                    </a:p>
                  </a:txBody>
                  <a:tcPr marL="9525" marR="9525" marT="9525" marB="0" anchor="ctr"/>
                </a:tc>
                <a:tc>
                  <a:txBody>
                    <a:bodyPr/>
                    <a:lstStyle/>
                    <a:p>
                      <a:pPr algn="l" fontAlgn="b"/>
                      <a:r>
                        <a:rPr lang="en-US" sz="1100" b="0" i="0" u="none" strike="noStrike">
                          <a:solidFill>
                            <a:srgbClr val="000000"/>
                          </a:solidFill>
                          <a:latin typeface="Calibri"/>
                        </a:rPr>
                        <a:t>CAP1</a:t>
                      </a:r>
                    </a:p>
                  </a:txBody>
                  <a:tcPr marL="9525" marR="9525" marT="9525" marB="0" anchor="ctr"/>
                </a:tc>
                <a:tc>
                  <a:txBody>
                    <a:bodyPr/>
                    <a:lstStyle/>
                    <a:p>
                      <a:pPr algn="l" fontAlgn="b"/>
                      <a:r>
                        <a:rPr lang="en-US" sz="1100" b="0" i="0" u="none" strike="noStrike">
                          <a:solidFill>
                            <a:srgbClr val="000000"/>
                          </a:solidFill>
                          <a:latin typeface="Calibri"/>
                        </a:rPr>
                        <a:t>rs6665944:S255A</a:t>
                      </a:r>
                    </a:p>
                  </a:txBody>
                  <a:tcPr marL="9525" marR="9525" marT="9525" marB="0" anchor="ctr"/>
                </a:tc>
                <a:tc>
                  <a:txBody>
                    <a:bodyPr/>
                    <a:lstStyle/>
                    <a:p>
                      <a:pPr algn="ctr"/>
                      <a:r>
                        <a:rPr lang="en-US" sz="1100" dirty="0" smtClean="0"/>
                        <a:t>1</a:t>
                      </a:r>
                      <a:endParaRPr lang="en-US" sz="1100" dirty="0"/>
                    </a:p>
                  </a:txBody>
                  <a:tcPr anchor="ctr"/>
                </a:tc>
                <a:tc>
                  <a:txBody>
                    <a:bodyPr/>
                    <a:lstStyle/>
                    <a:p>
                      <a:pPr algn="ctr" fontAlgn="b"/>
                      <a:r>
                        <a:rPr lang="en-US" sz="1100" b="0" i="0" u="none" strike="noStrike" dirty="0">
                          <a:solidFill>
                            <a:srgbClr val="000000"/>
                          </a:solidFill>
                          <a:latin typeface="Calibri"/>
                        </a:rPr>
                        <a:t>ENSP00000361888</a:t>
                      </a:r>
                    </a:p>
                  </a:txBody>
                  <a:tcPr marL="9525" marR="9525" marT="9525" marB="0" anchor="ctr"/>
                </a:tc>
                <a:tc>
                  <a:txBody>
                    <a:bodyPr/>
                    <a:lstStyle/>
                    <a:p>
                      <a:pPr marL="0" marR="0" algn="ctr">
                        <a:lnSpc>
                          <a:spcPct val="115000"/>
                        </a:lnSpc>
                        <a:spcBef>
                          <a:spcPts val="0"/>
                        </a:spcBef>
                        <a:spcAft>
                          <a:spcPts val="0"/>
                        </a:spcAft>
                      </a:pPr>
                      <a:r>
                        <a:rPr lang="en-US" sz="1600" b="1" dirty="0">
                          <a:solidFill>
                            <a:srgbClr val="00EA6A"/>
                          </a:solidFill>
                          <a:latin typeface="Cambria"/>
                          <a:ea typeface="Times New Roman"/>
                          <a:cs typeface="Arial"/>
                        </a:rPr>
                        <a:t>*</a:t>
                      </a:r>
                      <a:endParaRPr lang="en-US" sz="1600" dirty="0">
                        <a:latin typeface="Calibri"/>
                        <a:ea typeface="SimSun"/>
                        <a:cs typeface="Times New Roman"/>
                      </a:endParaRPr>
                    </a:p>
                  </a:txBody>
                  <a:tcPr marL="66938" marR="66938" marT="0" marB="0" anchor="ctr"/>
                </a:tc>
              </a:tr>
              <a:tr h="370840">
                <a:tc>
                  <a:txBody>
                    <a:bodyPr/>
                    <a:lstStyle/>
                    <a:p>
                      <a:pPr marL="0" marR="0" algn="l">
                        <a:lnSpc>
                          <a:spcPct val="115000"/>
                        </a:lnSpc>
                        <a:spcBef>
                          <a:spcPts val="0"/>
                        </a:spcBef>
                        <a:spcAft>
                          <a:spcPts val="0"/>
                        </a:spcAft>
                      </a:pPr>
                      <a:r>
                        <a:rPr lang="en-US" sz="1000" dirty="0">
                          <a:latin typeface="Arial"/>
                          <a:ea typeface="Times New Roman"/>
                          <a:cs typeface="Times New Roman"/>
                        </a:rPr>
                        <a:t>8</a:t>
                      </a:r>
                      <a:endParaRPr lang="en-US" sz="1100" dirty="0">
                        <a:latin typeface="Calibri"/>
                        <a:ea typeface="SimSun"/>
                        <a:cs typeface="Times New Roman"/>
                      </a:endParaRPr>
                    </a:p>
                  </a:txBody>
                  <a:tcPr marL="66938" marR="66938" marT="0" marB="0" anchor="ctr"/>
                </a:tc>
                <a:tc>
                  <a:txBody>
                    <a:bodyPr/>
                    <a:lstStyle/>
                    <a:p>
                      <a:pPr algn="l" fontAlgn="b"/>
                      <a:r>
                        <a:rPr lang="en-US" sz="1100" b="0" i="0" u="none" strike="noStrike">
                          <a:solidFill>
                            <a:srgbClr val="000000"/>
                          </a:solidFill>
                          <a:latin typeface="Calibri"/>
                        </a:rPr>
                        <a:t>LDSTDFT</a:t>
                      </a:r>
                      <a:r>
                        <a:rPr lang="en-US" sz="1100" b="1" i="0" u="none" strike="noStrike">
                          <a:solidFill>
                            <a:srgbClr val="FF0000"/>
                          </a:solidFill>
                          <a:latin typeface="Calibri"/>
                        </a:rPr>
                        <a:t>S</a:t>
                      </a:r>
                      <a:r>
                        <a:rPr lang="en-US" sz="1100" b="0" i="0" u="none" strike="noStrike">
                          <a:solidFill>
                            <a:srgbClr val="000000"/>
                          </a:solidFill>
                          <a:latin typeface="Calibri"/>
                        </a:rPr>
                        <a:t>TIK</a:t>
                      </a:r>
                    </a:p>
                  </a:txBody>
                  <a:tcPr marL="9525" marR="9525" marT="9525" marB="0" anchor="ctr"/>
                </a:tc>
                <a:tc>
                  <a:txBody>
                    <a:bodyPr/>
                    <a:lstStyle/>
                    <a:p>
                      <a:pPr algn="l" fontAlgn="b"/>
                      <a:r>
                        <a:rPr lang="en-US" sz="1100" b="0" i="0" u="none" strike="noStrike">
                          <a:solidFill>
                            <a:srgbClr val="000000"/>
                          </a:solidFill>
                          <a:latin typeface="Calibri"/>
                        </a:rPr>
                        <a:t>TFRC</a:t>
                      </a:r>
                    </a:p>
                  </a:txBody>
                  <a:tcPr marL="9525" marR="9525" marT="9525" marB="0" anchor="ctr"/>
                </a:tc>
                <a:tc>
                  <a:txBody>
                    <a:bodyPr/>
                    <a:lstStyle/>
                    <a:p>
                      <a:pPr algn="l" fontAlgn="b"/>
                      <a:r>
                        <a:rPr lang="en-US" sz="1100" b="0" i="0" u="none" strike="noStrike">
                          <a:solidFill>
                            <a:srgbClr val="000000"/>
                          </a:solidFill>
                          <a:latin typeface="Calibri"/>
                        </a:rPr>
                        <a:t>rs3817672:G142S</a:t>
                      </a:r>
                    </a:p>
                  </a:txBody>
                  <a:tcPr marL="9525" marR="9525" marT="9525" marB="0" anchor="ctr"/>
                </a:tc>
                <a:tc>
                  <a:txBody>
                    <a:bodyPr/>
                    <a:lstStyle/>
                    <a:p>
                      <a:pPr algn="ctr"/>
                      <a:r>
                        <a:rPr lang="en-US" sz="1100" dirty="0" smtClean="0"/>
                        <a:t>1</a:t>
                      </a:r>
                      <a:endParaRPr lang="en-US" sz="1100" dirty="0"/>
                    </a:p>
                  </a:txBody>
                  <a:tcPr anchor="ctr"/>
                </a:tc>
                <a:tc>
                  <a:txBody>
                    <a:bodyPr/>
                    <a:lstStyle/>
                    <a:p>
                      <a:pPr algn="ctr" fontAlgn="b"/>
                      <a:r>
                        <a:rPr lang="en-US" sz="1100" b="0" i="0" u="none" strike="noStrike" dirty="0">
                          <a:solidFill>
                            <a:srgbClr val="000000"/>
                          </a:solidFill>
                          <a:latin typeface="Calibri"/>
                        </a:rPr>
                        <a:t>ENSP00000353224</a:t>
                      </a:r>
                    </a:p>
                  </a:txBody>
                  <a:tcPr marL="9525" marR="9525" marT="9525" marB="0" anchor="ctr"/>
                </a:tc>
                <a:tc>
                  <a:txBody>
                    <a:bodyPr/>
                    <a:lstStyle/>
                    <a:p>
                      <a:pPr marL="0" marR="0" algn="ctr">
                        <a:lnSpc>
                          <a:spcPct val="115000"/>
                        </a:lnSpc>
                        <a:spcBef>
                          <a:spcPts val="0"/>
                        </a:spcBef>
                        <a:spcAft>
                          <a:spcPts val="0"/>
                        </a:spcAft>
                      </a:pPr>
                      <a:r>
                        <a:rPr lang="en-US" sz="1600" b="1" dirty="0">
                          <a:solidFill>
                            <a:srgbClr val="00EA6A"/>
                          </a:solidFill>
                          <a:latin typeface="Cambria"/>
                          <a:ea typeface="Times New Roman"/>
                          <a:cs typeface="Arial"/>
                        </a:rPr>
                        <a:t>*</a:t>
                      </a:r>
                      <a:endParaRPr lang="en-US" sz="1600" dirty="0">
                        <a:latin typeface="Calibri"/>
                        <a:ea typeface="SimSun"/>
                        <a:cs typeface="Times New Roman"/>
                      </a:endParaRPr>
                    </a:p>
                  </a:txBody>
                  <a:tcPr marL="66938" marR="66938" marT="0" marB="0" anchor="ctr"/>
                </a:tc>
              </a:tr>
              <a:tr h="370840">
                <a:tc>
                  <a:txBody>
                    <a:bodyPr/>
                    <a:lstStyle/>
                    <a:p>
                      <a:pPr marL="0" marR="0" algn="l">
                        <a:lnSpc>
                          <a:spcPct val="115000"/>
                        </a:lnSpc>
                        <a:spcBef>
                          <a:spcPts val="0"/>
                        </a:spcBef>
                        <a:spcAft>
                          <a:spcPts val="0"/>
                        </a:spcAft>
                      </a:pPr>
                      <a:r>
                        <a:rPr lang="en-US" sz="1000" dirty="0">
                          <a:latin typeface="Arial"/>
                          <a:ea typeface="Times New Roman"/>
                          <a:cs typeface="Times New Roman"/>
                        </a:rPr>
                        <a:t>9</a:t>
                      </a:r>
                      <a:endParaRPr lang="en-US" sz="1100" dirty="0">
                        <a:latin typeface="Calibri"/>
                        <a:ea typeface="SimSun"/>
                        <a:cs typeface="Times New Roman"/>
                      </a:endParaRPr>
                    </a:p>
                  </a:txBody>
                  <a:tcPr marL="66938" marR="66938" marT="0" marB="0" anchor="ctr"/>
                </a:tc>
                <a:tc>
                  <a:txBody>
                    <a:bodyPr/>
                    <a:lstStyle/>
                    <a:p>
                      <a:pPr algn="l" fontAlgn="b"/>
                      <a:r>
                        <a:rPr lang="en-US" sz="1100" b="0" i="0" u="none" strike="noStrike">
                          <a:solidFill>
                            <a:srgbClr val="000000"/>
                          </a:solidFill>
                          <a:latin typeface="Calibri"/>
                        </a:rPr>
                        <a:t>LVVVGAG</a:t>
                      </a:r>
                      <a:r>
                        <a:rPr lang="en-US" sz="1100" b="1" i="0" u="none" strike="noStrike">
                          <a:solidFill>
                            <a:srgbClr val="FF0000"/>
                          </a:solidFill>
                          <a:latin typeface="Calibri"/>
                        </a:rPr>
                        <a:t>D</a:t>
                      </a:r>
                      <a:r>
                        <a:rPr lang="en-US" sz="1100" b="0" i="0" u="none" strike="noStrike">
                          <a:solidFill>
                            <a:srgbClr val="000000"/>
                          </a:solidFill>
                          <a:latin typeface="Calibri"/>
                        </a:rPr>
                        <a:t>VGK</a:t>
                      </a:r>
                    </a:p>
                  </a:txBody>
                  <a:tcPr marL="9525" marR="9525" marT="9525" marB="0" anchor="ctr"/>
                </a:tc>
                <a:tc>
                  <a:txBody>
                    <a:bodyPr/>
                    <a:lstStyle/>
                    <a:p>
                      <a:pPr algn="l" fontAlgn="b"/>
                      <a:r>
                        <a:rPr lang="en-US" sz="1100" b="0" i="0" u="none" strike="noStrike">
                          <a:solidFill>
                            <a:srgbClr val="000000"/>
                          </a:solidFill>
                          <a:latin typeface="Calibri"/>
                        </a:rPr>
                        <a:t>KRAS</a:t>
                      </a:r>
                    </a:p>
                  </a:txBody>
                  <a:tcPr marL="9525" marR="9525" marT="9525" marB="0" anchor="ctr"/>
                </a:tc>
                <a:tc>
                  <a:txBody>
                    <a:bodyPr/>
                    <a:lstStyle/>
                    <a:p>
                      <a:pPr algn="l" fontAlgn="b"/>
                      <a:r>
                        <a:rPr lang="en-US" sz="1100" b="0" i="0" u="none" strike="noStrike">
                          <a:solidFill>
                            <a:srgbClr val="000000"/>
                          </a:solidFill>
                          <a:latin typeface="Calibri"/>
                        </a:rPr>
                        <a:t>cs98:G13D</a:t>
                      </a:r>
                    </a:p>
                  </a:txBody>
                  <a:tcPr marL="9525" marR="9525" marT="9525" marB="0" anchor="ctr"/>
                </a:tc>
                <a:tc>
                  <a:txBody>
                    <a:bodyPr/>
                    <a:lstStyle/>
                    <a:p>
                      <a:pPr algn="ctr"/>
                      <a:r>
                        <a:rPr lang="en-US" sz="1100" dirty="0" smtClean="0"/>
                        <a:t>1</a:t>
                      </a:r>
                      <a:endParaRPr lang="en-US" sz="1100" dirty="0"/>
                    </a:p>
                  </a:txBody>
                  <a:tcPr anchor="ctr"/>
                </a:tc>
                <a:tc>
                  <a:txBody>
                    <a:bodyPr/>
                    <a:lstStyle/>
                    <a:p>
                      <a:pPr algn="ctr" fontAlgn="b"/>
                      <a:r>
                        <a:rPr lang="en-US" sz="1100" b="0" i="0" u="none" strike="noStrike" dirty="0">
                          <a:solidFill>
                            <a:srgbClr val="000000"/>
                          </a:solidFill>
                          <a:latin typeface="Calibri"/>
                        </a:rPr>
                        <a:t>ENSP00000256078</a:t>
                      </a:r>
                    </a:p>
                  </a:txBody>
                  <a:tcPr marL="9525" marR="9525" marT="9525" marB="0" anchor="ctr"/>
                </a:tc>
                <a:tc>
                  <a:txBody>
                    <a:bodyPr/>
                    <a:lstStyle/>
                    <a:p>
                      <a:pPr marL="0" marR="0" algn="ctr">
                        <a:lnSpc>
                          <a:spcPct val="115000"/>
                        </a:lnSpc>
                        <a:spcBef>
                          <a:spcPts val="0"/>
                        </a:spcBef>
                        <a:spcAft>
                          <a:spcPts val="0"/>
                        </a:spcAft>
                      </a:pPr>
                      <a:r>
                        <a:rPr lang="en-US" sz="1600" b="1" dirty="0">
                          <a:solidFill>
                            <a:srgbClr val="00EA6A"/>
                          </a:solidFill>
                          <a:latin typeface="Cambria"/>
                          <a:ea typeface="Times New Roman"/>
                          <a:cs typeface="Arial"/>
                        </a:rPr>
                        <a:t>*</a:t>
                      </a:r>
                      <a:endParaRPr lang="en-US" sz="1600" dirty="0">
                        <a:latin typeface="Calibri"/>
                        <a:ea typeface="SimSun"/>
                        <a:cs typeface="Times New Roman"/>
                      </a:endParaRPr>
                    </a:p>
                  </a:txBody>
                  <a:tcPr marL="66938" marR="66938" marT="0" marB="0" anchor="ctr"/>
                </a:tc>
              </a:tr>
              <a:tr h="370840">
                <a:tc>
                  <a:txBody>
                    <a:bodyPr/>
                    <a:lstStyle/>
                    <a:p>
                      <a:pPr marL="0" marR="0" algn="l">
                        <a:lnSpc>
                          <a:spcPct val="115000"/>
                        </a:lnSpc>
                        <a:spcBef>
                          <a:spcPts val="0"/>
                        </a:spcBef>
                        <a:spcAft>
                          <a:spcPts val="0"/>
                        </a:spcAft>
                      </a:pPr>
                      <a:r>
                        <a:rPr lang="en-US" sz="1000" dirty="0">
                          <a:latin typeface="Arial"/>
                          <a:ea typeface="Times New Roman"/>
                          <a:cs typeface="Times New Roman"/>
                        </a:rPr>
                        <a:t>10</a:t>
                      </a:r>
                      <a:endParaRPr lang="en-US" sz="1100" dirty="0">
                        <a:latin typeface="Calibri"/>
                        <a:ea typeface="SimSun"/>
                        <a:cs typeface="Times New Roman"/>
                      </a:endParaRPr>
                    </a:p>
                  </a:txBody>
                  <a:tcPr marL="66938" marR="66938" marT="0" marB="0" anchor="ctr"/>
                </a:tc>
                <a:tc>
                  <a:txBody>
                    <a:bodyPr/>
                    <a:lstStyle/>
                    <a:p>
                      <a:pPr algn="l" fontAlgn="b"/>
                      <a:r>
                        <a:rPr lang="en-US" sz="1100" b="0" i="0" u="none" strike="noStrike" dirty="0">
                          <a:solidFill>
                            <a:srgbClr val="000000"/>
                          </a:solidFill>
                          <a:latin typeface="Calibri"/>
                        </a:rPr>
                        <a:t>DSEDVS</a:t>
                      </a:r>
                      <a:r>
                        <a:rPr lang="en-US" sz="1100" b="1" i="0" u="none" strike="noStrike" dirty="0">
                          <a:solidFill>
                            <a:srgbClr val="FF0000"/>
                          </a:solidFill>
                          <a:latin typeface="Calibri"/>
                        </a:rPr>
                        <a:t>E</a:t>
                      </a:r>
                      <a:r>
                        <a:rPr lang="en-US" sz="1100" b="0" i="0" u="none" strike="noStrike" dirty="0">
                          <a:solidFill>
                            <a:srgbClr val="000000"/>
                          </a:solidFill>
                          <a:latin typeface="Calibri"/>
                        </a:rPr>
                        <a:t>R</a:t>
                      </a:r>
                    </a:p>
                  </a:txBody>
                  <a:tcPr marL="9525" marR="9525" marT="9525" marB="0" anchor="ctr"/>
                </a:tc>
                <a:tc>
                  <a:txBody>
                    <a:bodyPr/>
                    <a:lstStyle/>
                    <a:p>
                      <a:pPr algn="l" fontAlgn="b"/>
                      <a:r>
                        <a:rPr lang="en-US" sz="1100" b="0" i="0" u="none" strike="noStrike" dirty="0">
                          <a:solidFill>
                            <a:srgbClr val="000000"/>
                          </a:solidFill>
                          <a:latin typeface="Calibri"/>
                        </a:rPr>
                        <a:t>AKAP12</a:t>
                      </a:r>
                    </a:p>
                  </a:txBody>
                  <a:tcPr marL="9525" marR="9525" marT="9525" marB="0" anchor="ctr"/>
                </a:tc>
                <a:tc>
                  <a:txBody>
                    <a:bodyPr/>
                    <a:lstStyle/>
                    <a:p>
                      <a:pPr algn="l" fontAlgn="b"/>
                      <a:r>
                        <a:rPr lang="en-US" sz="1100" b="0" i="0" u="none" strike="noStrike" dirty="0">
                          <a:solidFill>
                            <a:srgbClr val="000000"/>
                          </a:solidFill>
                          <a:latin typeface="Calibri"/>
                        </a:rPr>
                        <a:t>rs10872670:K117E</a:t>
                      </a:r>
                    </a:p>
                  </a:txBody>
                  <a:tcPr marL="9525" marR="9525" marT="9525" marB="0" anchor="ctr"/>
                </a:tc>
                <a:tc>
                  <a:txBody>
                    <a:bodyPr/>
                    <a:lstStyle/>
                    <a:p>
                      <a:pPr algn="ctr"/>
                      <a:r>
                        <a:rPr lang="en-US" sz="1100" dirty="0" smtClean="0"/>
                        <a:t>1</a:t>
                      </a:r>
                      <a:endParaRPr lang="en-US" sz="1100" dirty="0"/>
                    </a:p>
                  </a:txBody>
                  <a:tcPr anchor="ctr"/>
                </a:tc>
                <a:tc>
                  <a:txBody>
                    <a:bodyPr/>
                    <a:lstStyle/>
                    <a:p>
                      <a:pPr algn="ctr" fontAlgn="b"/>
                      <a:r>
                        <a:rPr lang="en-US" sz="1100" b="0" i="0" u="none" strike="noStrike" dirty="0">
                          <a:solidFill>
                            <a:srgbClr val="000000"/>
                          </a:solidFill>
                          <a:latin typeface="Calibri"/>
                        </a:rPr>
                        <a:t>ENSP00000253332</a:t>
                      </a:r>
                    </a:p>
                  </a:txBody>
                  <a:tcPr marL="9525" marR="9525" marT="9525" marB="0" anchor="ctr"/>
                </a:tc>
                <a:tc>
                  <a:txBody>
                    <a:bodyPr/>
                    <a:lstStyle/>
                    <a:p>
                      <a:pPr marL="0" marR="0" algn="ctr">
                        <a:lnSpc>
                          <a:spcPct val="115000"/>
                        </a:lnSpc>
                        <a:spcBef>
                          <a:spcPts val="0"/>
                        </a:spcBef>
                        <a:spcAft>
                          <a:spcPts val="0"/>
                        </a:spcAft>
                      </a:pPr>
                      <a:r>
                        <a:rPr lang="en-US" sz="1600" b="1" dirty="0">
                          <a:solidFill>
                            <a:srgbClr val="00EA6A"/>
                          </a:solidFill>
                          <a:latin typeface="Cambria"/>
                          <a:ea typeface="Times New Roman"/>
                          <a:cs typeface="Arial"/>
                        </a:rPr>
                        <a:t>*</a:t>
                      </a:r>
                      <a:endParaRPr lang="en-US" sz="1600" dirty="0">
                        <a:latin typeface="Calibri"/>
                        <a:ea typeface="SimSun"/>
                        <a:cs typeface="Times New Roman"/>
                      </a:endParaRPr>
                    </a:p>
                  </a:txBody>
                  <a:tcPr marL="66938" marR="66938" marT="0" marB="0" anchor="ctr"/>
                </a:tc>
              </a:tr>
            </a:tbl>
          </a:graphicData>
        </a:graphic>
      </p:graphicFrame>
      <p:sp>
        <p:nvSpPr>
          <p:cNvPr id="8" name="TextBox 7"/>
          <p:cNvSpPr txBox="1"/>
          <p:nvPr/>
        </p:nvSpPr>
        <p:spPr>
          <a:xfrm>
            <a:off x="7467600" y="1750745"/>
            <a:ext cx="685800" cy="369332"/>
          </a:xfrm>
          <a:prstGeom prst="rect">
            <a:avLst/>
          </a:prstGeom>
          <a:noFill/>
        </p:spPr>
        <p:txBody>
          <a:bodyPr wrap="square" rtlCol="0">
            <a:spAutoFit/>
          </a:bodyPr>
          <a:lstStyle/>
          <a:p>
            <a:r>
              <a:rPr lang="en-US" dirty="0" smtClean="0"/>
              <a:t>9/10</a:t>
            </a:r>
            <a:endParaRPr lang="en-US" dirty="0"/>
          </a:p>
        </p:txBody>
      </p:sp>
      <p:cxnSp>
        <p:nvCxnSpPr>
          <p:cNvPr id="10" name="Straight Arrow Connector 9"/>
          <p:cNvCxnSpPr/>
          <p:nvPr/>
        </p:nvCxnSpPr>
        <p:spPr>
          <a:xfrm rot="10800000">
            <a:off x="8305800" y="5715000"/>
            <a:ext cx="609600" cy="1588"/>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754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4294967295"/>
          </p:nvPr>
        </p:nvSpPr>
        <p:spPr>
          <a:xfrm>
            <a:off x="609600" y="6416675"/>
            <a:ext cx="5421083" cy="365125"/>
          </a:xfrm>
          <a:prstGeom prst="rect">
            <a:avLst/>
          </a:prstGeom>
        </p:spPr>
        <p:txBody>
          <a:bodyPr/>
          <a:lstStyle/>
          <a:p>
            <a:pPr algn="ctr"/>
            <a:r>
              <a:rPr lang="en-US" smtClean="0"/>
              <a:t>                                                  Lab meeting  2/26/2009 </a:t>
            </a:r>
            <a:endParaRPr lang="en-US" dirty="0"/>
          </a:p>
        </p:txBody>
      </p:sp>
      <p:pic>
        <p:nvPicPr>
          <p:cNvPr id="5" name="Content Placeholder 4" descr="figure3-2.bmp"/>
          <p:cNvPicPr>
            <a:picLocks noGrp="1" noChangeAspect="1"/>
          </p:cNvPicPr>
          <p:nvPr>
            <p:ph sz="quarter" idx="1"/>
          </p:nvPr>
        </p:nvPicPr>
        <p:blipFill>
          <a:blip r:embed="rId2"/>
          <a:srcRect l="-10106" r="-10106"/>
          <a:stretch>
            <a:fillRect/>
          </a:stretch>
        </p:blipFill>
        <p:spPr>
          <a:xfrm>
            <a:off x="-990600" y="0"/>
            <a:ext cx="11125200" cy="6858000"/>
          </a:xfrm>
        </p:spPr>
      </p:pic>
      <p:sp>
        <p:nvSpPr>
          <p:cNvPr id="6" name="TextBox 5"/>
          <p:cNvSpPr txBox="1"/>
          <p:nvPr/>
        </p:nvSpPr>
        <p:spPr>
          <a:xfrm>
            <a:off x="5943600" y="228600"/>
            <a:ext cx="1828800" cy="369332"/>
          </a:xfrm>
          <a:prstGeom prst="rect">
            <a:avLst/>
          </a:prstGeom>
          <a:noFill/>
        </p:spPr>
        <p:txBody>
          <a:bodyPr wrap="square" rtlCol="0">
            <a:spAutoFit/>
          </a:bodyPr>
          <a:lstStyle/>
          <a:p>
            <a:r>
              <a:rPr lang="en-US" dirty="0" smtClean="0"/>
              <a:t>KRAS  G13D </a:t>
            </a:r>
            <a:endParaRPr lang="en-US" dirty="0"/>
          </a:p>
        </p:txBody>
      </p:sp>
    </p:spTree>
    <p:extLst>
      <p:ext uri="{BB962C8B-B14F-4D97-AF65-F5344CB8AC3E}">
        <p14:creationId xmlns:p14="http://schemas.microsoft.com/office/powerpoint/2010/main" val="33122682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FFFF"/>
                </a:solidFill>
              </a:rPr>
              <a:t>Identification of mutated peptide</a:t>
            </a:r>
          </a:p>
        </p:txBody>
      </p:sp>
      <p:sp>
        <p:nvSpPr>
          <p:cNvPr id="4" name="Content Placeholder 3"/>
          <p:cNvSpPr>
            <a:spLocks noGrp="1"/>
          </p:cNvSpPr>
          <p:nvPr>
            <p:ph sz="quarter" idx="1"/>
          </p:nvPr>
        </p:nvSpPr>
        <p:spPr>
          <a:xfrm>
            <a:off x="540858" y="1600200"/>
            <a:ext cx="8229600" cy="4525963"/>
          </a:xfrm>
        </p:spPr>
        <p:txBody>
          <a:bodyPr>
            <a:normAutofit/>
          </a:bodyPr>
          <a:lstStyle/>
          <a:p>
            <a:r>
              <a:rPr lang="en-US" sz="2400" b="1" dirty="0" smtClean="0">
                <a:latin typeface="Arial" pitchFamily="34" charset="0"/>
                <a:cs typeface="Arial" pitchFamily="34" charset="0"/>
              </a:rPr>
              <a:t>Colorectal cancer patients</a:t>
            </a:r>
            <a:endParaRPr lang="en-US" sz="2400" dirty="0">
              <a:latin typeface="Arial" pitchFamily="34" charset="0"/>
              <a:cs typeface="Arial" pitchFamily="34" charset="0"/>
            </a:endParaRPr>
          </a:p>
        </p:txBody>
      </p:sp>
      <p:pic>
        <p:nvPicPr>
          <p:cNvPr id="90114" name="Picture 2"/>
          <p:cNvPicPr>
            <a:picLocks noChangeAspect="1" noChangeArrowheads="1"/>
          </p:cNvPicPr>
          <p:nvPr/>
        </p:nvPicPr>
        <p:blipFill>
          <a:blip r:embed="rId2" cstate="print"/>
          <a:srcRect/>
          <a:stretch>
            <a:fillRect/>
          </a:stretch>
        </p:blipFill>
        <p:spPr bwMode="auto">
          <a:xfrm>
            <a:off x="1108174" y="2822374"/>
            <a:ext cx="3768625" cy="2826469"/>
          </a:xfrm>
          <a:prstGeom prst="rect">
            <a:avLst/>
          </a:prstGeom>
          <a:noFill/>
          <a:ln w="9525">
            <a:noFill/>
            <a:miter lim="800000"/>
            <a:headEnd/>
            <a:tailEnd/>
          </a:ln>
        </p:spPr>
      </p:pic>
      <p:sp>
        <p:nvSpPr>
          <p:cNvPr id="8" name="TextBox 7"/>
          <p:cNvSpPr txBox="1"/>
          <p:nvPr/>
        </p:nvSpPr>
        <p:spPr>
          <a:xfrm>
            <a:off x="1524000" y="2133600"/>
            <a:ext cx="2667000" cy="400110"/>
          </a:xfrm>
          <a:prstGeom prst="rect">
            <a:avLst/>
          </a:prstGeom>
          <a:noFill/>
        </p:spPr>
        <p:txBody>
          <a:bodyPr wrap="square" rtlCol="0">
            <a:spAutoFit/>
          </a:bodyPr>
          <a:lstStyle/>
          <a:p>
            <a:r>
              <a:rPr lang="en-US" sz="2000" dirty="0" err="1" smtClean="0"/>
              <a:t>rs</a:t>
            </a:r>
            <a:r>
              <a:rPr lang="en-US" sz="2000" dirty="0" smtClean="0"/>
              <a:t>, </a:t>
            </a:r>
            <a:r>
              <a:rPr lang="en-US" sz="2000" dirty="0" err="1" smtClean="0"/>
              <a:t>cs</a:t>
            </a:r>
            <a:r>
              <a:rPr lang="en-US" sz="2000" dirty="0" smtClean="0"/>
              <a:t>, cancer genes</a:t>
            </a:r>
            <a:endParaRPr lang="en-US" sz="2000" dirty="0"/>
          </a:p>
        </p:txBody>
      </p:sp>
      <p:pic>
        <p:nvPicPr>
          <p:cNvPr id="11" name="Picture 10" descr="figure4.bmp"/>
          <p:cNvPicPr>
            <a:picLocks noChangeAspect="1"/>
          </p:cNvPicPr>
          <p:nvPr/>
        </p:nvPicPr>
        <p:blipFill>
          <a:blip r:embed="rId3"/>
          <a:srcRect r="75697"/>
          <a:stretch>
            <a:fillRect/>
          </a:stretch>
        </p:blipFill>
        <p:spPr>
          <a:xfrm>
            <a:off x="6016812" y="1474193"/>
            <a:ext cx="2819400" cy="2652014"/>
          </a:xfrm>
          <a:prstGeom prst="rect">
            <a:avLst/>
          </a:prstGeom>
        </p:spPr>
      </p:pic>
      <p:pic>
        <p:nvPicPr>
          <p:cNvPr id="10" name="Picture 9" descr="figure4.bmp"/>
          <p:cNvPicPr>
            <a:picLocks noChangeAspect="1"/>
          </p:cNvPicPr>
          <p:nvPr/>
        </p:nvPicPr>
        <p:blipFill>
          <a:blip r:embed="rId3"/>
          <a:srcRect l="27579" r="45770" b="7500"/>
          <a:stretch>
            <a:fillRect/>
          </a:stretch>
        </p:blipFill>
        <p:spPr>
          <a:xfrm>
            <a:off x="6046388" y="4176015"/>
            <a:ext cx="3097612" cy="2523481"/>
          </a:xfrm>
          <a:prstGeom prst="rect">
            <a:avLst/>
          </a:prstGeom>
        </p:spPr>
      </p:pic>
      <p:sp>
        <p:nvSpPr>
          <p:cNvPr id="3" name="TextBox 2"/>
          <p:cNvSpPr txBox="1"/>
          <p:nvPr/>
        </p:nvSpPr>
        <p:spPr>
          <a:xfrm>
            <a:off x="457201" y="5941497"/>
            <a:ext cx="4647876" cy="369332"/>
          </a:xfrm>
          <a:prstGeom prst="rect">
            <a:avLst/>
          </a:prstGeom>
          <a:solidFill>
            <a:srgbClr val="A51620"/>
          </a:solidFill>
        </p:spPr>
        <p:txBody>
          <a:bodyPr wrap="square" rtlCol="0">
            <a:spAutoFit/>
          </a:bodyPr>
          <a:lstStyle/>
          <a:p>
            <a:r>
              <a:rPr lang="en-US" b="1" i="1" dirty="0" smtClean="0">
                <a:solidFill>
                  <a:srgbClr val="FFFFFF"/>
                </a:solidFill>
              </a:rPr>
              <a:t>      J</a:t>
            </a:r>
            <a:r>
              <a:rPr lang="en-US" b="1" i="1" dirty="0">
                <a:solidFill>
                  <a:srgbClr val="FFFFFF"/>
                </a:solidFill>
              </a:rPr>
              <a:t>. Li</a:t>
            </a:r>
            <a:r>
              <a:rPr lang="en-US" i="1" dirty="0" smtClean="0">
                <a:solidFill>
                  <a:srgbClr val="FFFFFF"/>
                </a:solidFill>
              </a:rPr>
              <a:t>, et al. </a:t>
            </a:r>
            <a:r>
              <a:rPr lang="en-US" b="1" i="1" dirty="0" smtClean="0">
                <a:solidFill>
                  <a:srgbClr val="FFFFFF"/>
                </a:solidFill>
              </a:rPr>
              <a:t>MCP</a:t>
            </a:r>
            <a:r>
              <a:rPr lang="en-US" i="1" dirty="0" smtClean="0">
                <a:solidFill>
                  <a:srgbClr val="FFFFFF"/>
                </a:solidFill>
              </a:rPr>
              <a:t>. </a:t>
            </a:r>
            <a:r>
              <a:rPr lang="en-US" i="1" dirty="0">
                <a:solidFill>
                  <a:srgbClr val="FFFFFF"/>
                </a:solidFill>
              </a:rPr>
              <a:t>10:M110.006536, 2011	</a:t>
            </a:r>
          </a:p>
        </p:txBody>
      </p:sp>
    </p:spTree>
    <p:extLst>
      <p:ext uri="{BB962C8B-B14F-4D97-AF65-F5344CB8AC3E}">
        <p14:creationId xmlns:p14="http://schemas.microsoft.com/office/powerpoint/2010/main" val="33807999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73867" y="274638"/>
            <a:ext cx="8375515"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charset="0"/>
                <a:ea typeface="宋体" charset="0"/>
                <a:cs typeface="宋体" charset="0"/>
              </a:rPr>
              <a:t>Human Cancer Proteome Variation</a:t>
            </a:r>
            <a:endParaRPr lang="en-US" sz="3600" dirty="0">
              <a:solidFill>
                <a:schemeClr val="bg1"/>
              </a:solidFill>
              <a:latin typeface="Arial" charset="0"/>
              <a:ea typeface="宋体" charset="0"/>
              <a:cs typeface="宋体" charset="0"/>
            </a:endParaRPr>
          </a:p>
        </p:txBody>
      </p:sp>
      <p:pic>
        <p:nvPicPr>
          <p:cNvPr id="8" name="Picture 8" descr="SN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613" y="1712850"/>
            <a:ext cx="2166210" cy="1546834"/>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542613" y="3442144"/>
            <a:ext cx="2306769" cy="369332"/>
          </a:xfrm>
          <a:prstGeom prst="rect">
            <a:avLst/>
          </a:prstGeom>
          <a:noFill/>
        </p:spPr>
        <p:txBody>
          <a:bodyPr wrap="square" rtlCol="0">
            <a:spAutoFit/>
          </a:bodyPr>
          <a:lstStyle/>
          <a:p>
            <a:r>
              <a:rPr lang="en-US" dirty="0" smtClean="0"/>
              <a:t>Sequence abnormality</a:t>
            </a:r>
            <a:endParaRPr lang="en-US" dirty="0"/>
          </a:p>
        </p:txBody>
      </p:sp>
      <p:pic>
        <p:nvPicPr>
          <p:cNvPr id="12" name="Picture 11"/>
          <p:cNvPicPr>
            <a:picLocks noChangeAspect="1"/>
          </p:cNvPicPr>
          <p:nvPr/>
        </p:nvPicPr>
        <p:blipFill>
          <a:blip r:embed="rId3"/>
          <a:stretch>
            <a:fillRect/>
          </a:stretch>
        </p:blipFill>
        <p:spPr>
          <a:xfrm>
            <a:off x="3735510" y="1712849"/>
            <a:ext cx="2079295" cy="1635082"/>
          </a:xfrm>
          <a:prstGeom prst="rect">
            <a:avLst/>
          </a:prstGeom>
          <a:effectLst>
            <a:glow rad="101600">
              <a:schemeClr val="accent4">
                <a:satMod val="175000"/>
                <a:alpha val="40000"/>
              </a:schemeClr>
            </a:glow>
          </a:effectLst>
        </p:spPr>
      </p:pic>
      <p:pic>
        <p:nvPicPr>
          <p:cNvPr id="13" name="Picture 12"/>
          <p:cNvPicPr>
            <a:picLocks noChangeAspect="1"/>
          </p:cNvPicPr>
          <p:nvPr/>
        </p:nvPicPr>
        <p:blipFill>
          <a:blip r:embed="rId4"/>
          <a:stretch>
            <a:fillRect/>
          </a:stretch>
        </p:blipFill>
        <p:spPr>
          <a:xfrm>
            <a:off x="438198" y="1712850"/>
            <a:ext cx="2397441" cy="1635080"/>
          </a:xfrm>
          <a:prstGeom prst="rect">
            <a:avLst/>
          </a:prstGeom>
          <a:effectLst>
            <a:glow rad="139700">
              <a:schemeClr val="accent1">
                <a:satMod val="175000"/>
                <a:alpha val="40000"/>
              </a:schemeClr>
            </a:glow>
          </a:effectLst>
        </p:spPr>
      </p:pic>
      <p:sp>
        <p:nvSpPr>
          <p:cNvPr id="14" name="TextBox 13"/>
          <p:cNvSpPr txBox="1"/>
          <p:nvPr/>
        </p:nvSpPr>
        <p:spPr>
          <a:xfrm>
            <a:off x="568922" y="3454596"/>
            <a:ext cx="2306769" cy="369332"/>
          </a:xfrm>
          <a:prstGeom prst="rect">
            <a:avLst/>
          </a:prstGeom>
          <a:noFill/>
        </p:spPr>
        <p:txBody>
          <a:bodyPr wrap="square" rtlCol="0">
            <a:spAutoFit/>
          </a:bodyPr>
          <a:lstStyle/>
          <a:p>
            <a:pPr algn="ctr"/>
            <a:r>
              <a:rPr lang="en-US" dirty="0" smtClean="0"/>
              <a:t>Cancer patient</a:t>
            </a:r>
            <a:endParaRPr lang="en-US" dirty="0"/>
          </a:p>
        </p:txBody>
      </p:sp>
      <p:sp>
        <p:nvSpPr>
          <p:cNvPr id="15" name="TextBox 14"/>
          <p:cNvSpPr txBox="1"/>
          <p:nvPr/>
        </p:nvSpPr>
        <p:spPr>
          <a:xfrm>
            <a:off x="3698157" y="3442144"/>
            <a:ext cx="2306769" cy="369332"/>
          </a:xfrm>
          <a:prstGeom prst="rect">
            <a:avLst/>
          </a:prstGeom>
          <a:noFill/>
        </p:spPr>
        <p:txBody>
          <a:bodyPr wrap="square" rtlCol="0">
            <a:spAutoFit/>
          </a:bodyPr>
          <a:lstStyle/>
          <a:p>
            <a:pPr algn="ctr"/>
            <a:r>
              <a:rPr lang="en-US" dirty="0" smtClean="0"/>
              <a:t>Cancer cell</a:t>
            </a:r>
            <a:endParaRPr lang="en-US" dirty="0"/>
          </a:p>
        </p:txBody>
      </p:sp>
      <p:sp>
        <p:nvSpPr>
          <p:cNvPr id="17" name="Right Arrow 16"/>
          <p:cNvSpPr/>
          <p:nvPr/>
        </p:nvSpPr>
        <p:spPr>
          <a:xfrm>
            <a:off x="3025691" y="2340997"/>
            <a:ext cx="398445" cy="27394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ln>
                <a:solidFill>
                  <a:schemeClr val="bg1">
                    <a:lumMod val="95000"/>
                  </a:schemeClr>
                </a:solidFill>
              </a:ln>
            </a:endParaRPr>
          </a:p>
        </p:txBody>
      </p:sp>
      <p:sp>
        <p:nvSpPr>
          <p:cNvPr id="18" name="Right Arrow 17"/>
          <p:cNvSpPr/>
          <p:nvPr/>
        </p:nvSpPr>
        <p:spPr>
          <a:xfrm>
            <a:off x="6004926" y="2316093"/>
            <a:ext cx="398445" cy="27394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9" name="Picture 5" descr="C:\Documents and Settings\lij\Desktop\fa_psisgkb.2008.21-I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538" y="3995440"/>
            <a:ext cx="1998878" cy="21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urved Left Arrow 19"/>
          <p:cNvSpPr/>
          <p:nvPr/>
        </p:nvSpPr>
        <p:spPr>
          <a:xfrm rot="3166520">
            <a:off x="6622601" y="4072497"/>
            <a:ext cx="523288" cy="1394636"/>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21" name="Curved Left Arrow 20"/>
          <p:cNvSpPr/>
          <p:nvPr/>
        </p:nvSpPr>
        <p:spPr>
          <a:xfrm rot="18703262" flipH="1">
            <a:off x="2525154" y="4096108"/>
            <a:ext cx="514193" cy="1407640"/>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22" name="TextBox 21"/>
          <p:cNvSpPr txBox="1"/>
          <p:nvPr/>
        </p:nvSpPr>
        <p:spPr>
          <a:xfrm>
            <a:off x="5451906" y="5362717"/>
            <a:ext cx="2056903" cy="369332"/>
          </a:xfrm>
          <a:prstGeom prst="rect">
            <a:avLst/>
          </a:prstGeom>
          <a:noFill/>
        </p:spPr>
        <p:txBody>
          <a:bodyPr wrap="square" rtlCol="0">
            <a:spAutoFit/>
          </a:bodyPr>
          <a:lstStyle/>
          <a:p>
            <a:r>
              <a:rPr lang="en-US" dirty="0" smtClean="0"/>
              <a:t>Proteome Variation</a:t>
            </a:r>
            <a:endParaRPr lang="en-US" dirty="0"/>
          </a:p>
        </p:txBody>
      </p:sp>
    </p:spTree>
    <p:extLst>
      <p:ext uri="{BB962C8B-B14F-4D97-AF65-F5344CB8AC3E}">
        <p14:creationId xmlns:p14="http://schemas.microsoft.com/office/powerpoint/2010/main" val="26620152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643971" y="1926772"/>
            <a:ext cx="8042829" cy="4286250"/>
          </a:xfrm>
        </p:spPr>
        <p:txBody>
          <a:bodyPr>
            <a:normAutofit/>
          </a:bodyPr>
          <a:lstStyle/>
          <a:p>
            <a:pPr>
              <a:spcAft>
                <a:spcPts val="1800"/>
              </a:spcAft>
              <a:buClr>
                <a:srgbClr val="660066"/>
              </a:buClr>
              <a:buFont typeface="Wingdings" charset="2"/>
              <a:buChar char="²"/>
            </a:pPr>
            <a:r>
              <a:rPr lang="en-US" sz="2400" dirty="0" smtClean="0">
                <a:latin typeface="Arial" charset="0"/>
                <a:ea typeface="宋体" charset="0"/>
                <a:cs typeface="宋体" charset="0"/>
              </a:rPr>
              <a:t>Further mining and test of new </a:t>
            </a:r>
            <a:r>
              <a:rPr lang="en-US" sz="2400" dirty="0" err="1" smtClean="0">
                <a:latin typeface="Arial" charset="0"/>
                <a:ea typeface="宋体" charset="0"/>
                <a:cs typeface="宋体" charset="0"/>
              </a:rPr>
              <a:t>CanProVar</a:t>
            </a:r>
            <a:r>
              <a:rPr lang="en-US" sz="2400" dirty="0" smtClean="0">
                <a:latin typeface="Arial" charset="0"/>
                <a:ea typeface="宋体" charset="0"/>
                <a:cs typeface="宋体" charset="0"/>
              </a:rPr>
              <a:t> data</a:t>
            </a:r>
          </a:p>
          <a:p>
            <a:pPr>
              <a:spcAft>
                <a:spcPts val="1800"/>
              </a:spcAft>
              <a:buClr>
                <a:srgbClr val="660066"/>
              </a:buClr>
              <a:buFont typeface="Wingdings" charset="2"/>
              <a:buChar char="²"/>
            </a:pPr>
            <a:r>
              <a:rPr lang="en-US" sz="2400" dirty="0" smtClean="0">
                <a:latin typeface="Arial" charset="0"/>
                <a:ea typeface="宋体" charset="0"/>
                <a:cs typeface="宋体" charset="0"/>
              </a:rPr>
              <a:t>Identify </a:t>
            </a:r>
            <a:r>
              <a:rPr lang="en-US" sz="2400" dirty="0" err="1" smtClean="0">
                <a:latin typeface="Arial" charset="0"/>
                <a:ea typeface="宋体" charset="0"/>
                <a:cs typeface="宋体" charset="0"/>
              </a:rPr>
              <a:t>pQTL</a:t>
            </a:r>
            <a:r>
              <a:rPr lang="en-US" sz="2400" dirty="0" smtClean="0">
                <a:latin typeface="Arial" charset="0"/>
                <a:ea typeface="宋体" charset="0"/>
                <a:cs typeface="宋体" charset="0"/>
              </a:rPr>
              <a:t> by protein expression profiles using shotgun proteomics </a:t>
            </a:r>
          </a:p>
          <a:p>
            <a:pPr>
              <a:spcAft>
                <a:spcPts val="1800"/>
              </a:spcAft>
              <a:buClr>
                <a:srgbClr val="660066"/>
              </a:buClr>
              <a:buFont typeface="Wingdings" charset="2"/>
              <a:buChar char="²"/>
            </a:pPr>
            <a:r>
              <a:rPr lang="en-US" sz="2400" dirty="0" smtClean="0">
                <a:latin typeface="Arial" charset="0"/>
                <a:ea typeface="宋体" charset="0"/>
                <a:cs typeface="宋体" charset="0"/>
              </a:rPr>
              <a:t>Prioritize gene/mutation </a:t>
            </a:r>
            <a:r>
              <a:rPr lang="en-US" sz="2400" dirty="0">
                <a:latin typeface="Arial" charset="0"/>
                <a:ea typeface="宋体" charset="0"/>
                <a:cs typeface="宋体" charset="0"/>
              </a:rPr>
              <a:t>by integrating sequencing, mRNA/protein expression and biological networks.</a:t>
            </a:r>
          </a:p>
        </p:txBody>
      </p:sp>
      <p:sp>
        <p:nvSpPr>
          <p:cNvPr id="54275" name="Title 2"/>
          <p:cNvSpPr>
            <a:spLocks noGrp="1"/>
          </p:cNvSpPr>
          <p:nvPr>
            <p:ph type="title"/>
          </p:nvPr>
        </p:nvSpPr>
        <p:spPr/>
        <p:txBody>
          <a:bodyPr/>
          <a:lstStyle/>
          <a:p>
            <a:r>
              <a:rPr lang="en-US" sz="3600" b="1" dirty="0">
                <a:solidFill>
                  <a:srgbClr val="FFFFFF"/>
                </a:solidFill>
              </a:rPr>
              <a:t>Ongoing and future works</a:t>
            </a:r>
          </a:p>
        </p:txBody>
      </p:sp>
    </p:spTree>
    <p:extLst>
      <p:ext uri="{BB962C8B-B14F-4D97-AF65-F5344CB8AC3E}">
        <p14:creationId xmlns:p14="http://schemas.microsoft.com/office/powerpoint/2010/main" val="30173165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2"/>
          <p:cNvSpPr>
            <a:spLocks noGrp="1"/>
          </p:cNvSpPr>
          <p:nvPr>
            <p:ph type="title"/>
          </p:nvPr>
        </p:nvSpPr>
        <p:spPr/>
        <p:txBody>
          <a:bodyPr/>
          <a:lstStyle/>
          <a:p>
            <a:r>
              <a:rPr lang="en-US" sz="4000" dirty="0" smtClean="0">
                <a:solidFill>
                  <a:schemeClr val="bg1"/>
                </a:solidFill>
                <a:latin typeface="Arial" charset="0"/>
                <a:ea typeface="宋体" charset="0"/>
                <a:cs typeface="宋体" charset="0"/>
              </a:rPr>
              <a:t>Acknowledgements</a:t>
            </a:r>
            <a:endParaRPr lang="en-US" sz="4000" dirty="0">
              <a:solidFill>
                <a:schemeClr val="bg1"/>
              </a:solidFill>
              <a:latin typeface="Arial" charset="0"/>
              <a:ea typeface="宋体" charset="0"/>
              <a:cs typeface="宋体" charset="0"/>
            </a:endParaRPr>
          </a:p>
        </p:txBody>
      </p:sp>
      <p:sp>
        <p:nvSpPr>
          <p:cNvPr id="55300" name="Content Placeholder 1"/>
          <p:cNvSpPr txBox="1">
            <a:spLocks/>
          </p:cNvSpPr>
          <p:nvPr/>
        </p:nvSpPr>
        <p:spPr bwMode="auto">
          <a:xfrm>
            <a:off x="4689475" y="1954047"/>
            <a:ext cx="3970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342900" indent="-342900" eaLnBrk="0" hangingPunct="0">
              <a:defRPr sz="2400" b="1">
                <a:solidFill>
                  <a:schemeClr val="tx1"/>
                </a:solidFill>
                <a:latin typeface="Garamond" charset="0"/>
                <a:ea typeface="宋体" charset="0"/>
                <a:cs typeface="宋体" charset="0"/>
              </a:defRPr>
            </a:lvl1pPr>
            <a:lvl2pPr marL="37931725" indent="-37474525" eaLnBrk="0" hangingPunct="0">
              <a:defRPr sz="2400" b="1">
                <a:solidFill>
                  <a:schemeClr val="tx1"/>
                </a:solidFill>
                <a:latin typeface="Garamond" charset="0"/>
                <a:ea typeface="宋体" charset="0"/>
                <a:cs typeface="宋体" charset="0"/>
              </a:defRPr>
            </a:lvl2pPr>
            <a:lvl3pPr eaLnBrk="0" hangingPunct="0">
              <a:defRPr sz="2400" b="1">
                <a:solidFill>
                  <a:schemeClr val="tx1"/>
                </a:solidFill>
                <a:latin typeface="Garamond" charset="0"/>
                <a:ea typeface="宋体" charset="0"/>
                <a:cs typeface="宋体" charset="0"/>
              </a:defRPr>
            </a:lvl3pPr>
            <a:lvl4pPr eaLnBrk="0" hangingPunct="0">
              <a:defRPr sz="2400" b="1">
                <a:solidFill>
                  <a:schemeClr val="tx1"/>
                </a:solidFill>
                <a:latin typeface="Garamond" charset="0"/>
                <a:ea typeface="宋体" charset="0"/>
                <a:cs typeface="宋体" charset="0"/>
              </a:defRPr>
            </a:lvl4pPr>
            <a:lvl5pPr eaLnBrk="0" hangingPunct="0">
              <a:defRPr sz="2400" b="1">
                <a:solidFill>
                  <a:schemeClr val="tx1"/>
                </a:solidFill>
                <a:latin typeface="Garamond" charset="0"/>
                <a:ea typeface="宋体" charset="0"/>
                <a:cs typeface="宋体" charset="0"/>
              </a:defRPr>
            </a:lvl5pPr>
            <a:lvl6pPr marL="457200" eaLnBrk="0" fontAlgn="base" hangingPunct="0">
              <a:spcBef>
                <a:spcPct val="0"/>
              </a:spcBef>
              <a:spcAft>
                <a:spcPct val="0"/>
              </a:spcAft>
              <a:defRPr sz="2400" b="1">
                <a:solidFill>
                  <a:schemeClr val="tx1"/>
                </a:solidFill>
                <a:latin typeface="Garamond" charset="0"/>
                <a:ea typeface="宋体" charset="0"/>
                <a:cs typeface="宋体" charset="0"/>
              </a:defRPr>
            </a:lvl6pPr>
            <a:lvl7pPr marL="914400" eaLnBrk="0" fontAlgn="base" hangingPunct="0">
              <a:spcBef>
                <a:spcPct val="0"/>
              </a:spcBef>
              <a:spcAft>
                <a:spcPct val="0"/>
              </a:spcAft>
              <a:defRPr sz="2400" b="1">
                <a:solidFill>
                  <a:schemeClr val="tx1"/>
                </a:solidFill>
                <a:latin typeface="Garamond" charset="0"/>
                <a:ea typeface="宋体" charset="0"/>
                <a:cs typeface="宋体" charset="0"/>
              </a:defRPr>
            </a:lvl7pPr>
            <a:lvl8pPr marL="1371600" eaLnBrk="0" fontAlgn="base" hangingPunct="0">
              <a:spcBef>
                <a:spcPct val="0"/>
              </a:spcBef>
              <a:spcAft>
                <a:spcPct val="0"/>
              </a:spcAft>
              <a:defRPr sz="2400" b="1">
                <a:solidFill>
                  <a:schemeClr val="tx1"/>
                </a:solidFill>
                <a:latin typeface="Garamond" charset="0"/>
                <a:ea typeface="宋体" charset="0"/>
                <a:cs typeface="宋体" charset="0"/>
              </a:defRPr>
            </a:lvl8pPr>
            <a:lvl9pPr marL="1828800" eaLnBrk="0" fontAlgn="base" hangingPunct="0">
              <a:spcBef>
                <a:spcPct val="0"/>
              </a:spcBef>
              <a:spcAft>
                <a:spcPct val="0"/>
              </a:spcAft>
              <a:defRPr sz="2400" b="1">
                <a:solidFill>
                  <a:schemeClr val="tx1"/>
                </a:solidFill>
                <a:latin typeface="Garamond" charset="0"/>
                <a:ea typeface="宋体" charset="0"/>
                <a:cs typeface="宋体" charset="0"/>
              </a:defRPr>
            </a:lvl9pPr>
          </a:lstStyle>
          <a:p>
            <a:pPr algn="just">
              <a:spcAft>
                <a:spcPts val="600"/>
              </a:spcAft>
              <a:buClr>
                <a:srgbClr val="B52400"/>
              </a:buClr>
              <a:buSzPct val="65000"/>
              <a:buFont typeface="Wingdings" charset="0"/>
              <a:buChar char="n"/>
            </a:pPr>
            <a:r>
              <a:rPr lang="en-US" sz="2000" b="0" dirty="0" smtClean="0">
                <a:latin typeface="Arial" charset="0"/>
              </a:rPr>
              <a:t>Bing Zhang </a:t>
            </a:r>
            <a:r>
              <a:rPr lang="en-US" sz="2000" b="0" dirty="0" err="1" smtClean="0">
                <a:latin typeface="Arial" charset="0"/>
              </a:rPr>
              <a:t>Ph.D</a:t>
            </a:r>
            <a:endParaRPr lang="en-US" sz="2000" b="0" dirty="0" smtClean="0">
              <a:latin typeface="Arial" charset="0"/>
            </a:endParaRPr>
          </a:p>
          <a:p>
            <a:pPr algn="just">
              <a:spcAft>
                <a:spcPts val="600"/>
              </a:spcAft>
              <a:buClr>
                <a:srgbClr val="B52400"/>
              </a:buClr>
              <a:buSzPct val="65000"/>
              <a:buFont typeface="Wingdings" charset="0"/>
              <a:buChar char="n"/>
            </a:pPr>
            <a:r>
              <a:rPr lang="en-US" sz="2000" b="0" dirty="0" smtClean="0">
                <a:latin typeface="Arial" charset="0"/>
              </a:rPr>
              <a:t>David Tabb Ph.D.</a:t>
            </a:r>
          </a:p>
          <a:p>
            <a:pPr algn="just">
              <a:spcAft>
                <a:spcPts val="600"/>
              </a:spcAft>
              <a:buClr>
                <a:srgbClr val="B52400"/>
              </a:buClr>
              <a:buSzPct val="65000"/>
              <a:buFont typeface="Wingdings" charset="0"/>
              <a:buChar char="n"/>
            </a:pPr>
            <a:r>
              <a:rPr lang="en-US" sz="2000" b="0" dirty="0" smtClean="0">
                <a:latin typeface="Arial" charset="0"/>
              </a:rPr>
              <a:t>Daniel </a:t>
            </a:r>
            <a:r>
              <a:rPr lang="en-US" sz="2000" b="0" dirty="0" err="1">
                <a:latin typeface="Arial" charset="0"/>
              </a:rPr>
              <a:t>Liebler</a:t>
            </a:r>
            <a:r>
              <a:rPr lang="en-US" sz="2000" b="0" dirty="0">
                <a:latin typeface="Arial" charset="0"/>
              </a:rPr>
              <a:t>  </a:t>
            </a:r>
            <a:r>
              <a:rPr lang="en-US" sz="2000" b="0" dirty="0" err="1" smtClean="0">
                <a:latin typeface="Arial" charset="0"/>
              </a:rPr>
              <a:t>Ph.D</a:t>
            </a:r>
            <a:endParaRPr lang="en-US" sz="2000" b="0" dirty="0">
              <a:latin typeface="Arial" charset="0"/>
            </a:endParaRPr>
          </a:p>
        </p:txBody>
      </p:sp>
      <p:sp>
        <p:nvSpPr>
          <p:cNvPr id="55301" name="TextBox 6"/>
          <p:cNvSpPr txBox="1">
            <a:spLocks noChangeArrowheads="1"/>
          </p:cNvSpPr>
          <p:nvPr/>
        </p:nvSpPr>
        <p:spPr bwMode="auto">
          <a:xfrm>
            <a:off x="406648" y="1518266"/>
            <a:ext cx="4297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宋体" charset="0"/>
                <a:cs typeface="宋体" charset="0"/>
              </a:defRPr>
            </a:lvl1pPr>
            <a:lvl2pPr marL="37931725" indent="-37474525" eaLnBrk="0" hangingPunct="0">
              <a:defRPr sz="2400" b="1">
                <a:solidFill>
                  <a:schemeClr val="tx1"/>
                </a:solidFill>
                <a:latin typeface="Garamond" charset="0"/>
                <a:ea typeface="宋体" charset="0"/>
                <a:cs typeface="宋体" charset="0"/>
              </a:defRPr>
            </a:lvl2pPr>
            <a:lvl3pPr eaLnBrk="0" hangingPunct="0">
              <a:defRPr sz="2400" b="1">
                <a:solidFill>
                  <a:schemeClr val="tx1"/>
                </a:solidFill>
                <a:latin typeface="Garamond" charset="0"/>
                <a:ea typeface="宋体" charset="0"/>
                <a:cs typeface="宋体" charset="0"/>
              </a:defRPr>
            </a:lvl3pPr>
            <a:lvl4pPr eaLnBrk="0" hangingPunct="0">
              <a:defRPr sz="2400" b="1">
                <a:solidFill>
                  <a:schemeClr val="tx1"/>
                </a:solidFill>
                <a:latin typeface="Garamond" charset="0"/>
                <a:ea typeface="宋体" charset="0"/>
                <a:cs typeface="宋体" charset="0"/>
              </a:defRPr>
            </a:lvl4pPr>
            <a:lvl5pPr eaLnBrk="0" hangingPunct="0">
              <a:defRPr sz="2400" b="1">
                <a:solidFill>
                  <a:schemeClr val="tx1"/>
                </a:solidFill>
                <a:latin typeface="Garamond" charset="0"/>
                <a:ea typeface="宋体" charset="0"/>
                <a:cs typeface="宋体" charset="0"/>
              </a:defRPr>
            </a:lvl5pPr>
            <a:lvl6pPr marL="457200" eaLnBrk="0" fontAlgn="base" hangingPunct="0">
              <a:spcBef>
                <a:spcPct val="0"/>
              </a:spcBef>
              <a:spcAft>
                <a:spcPct val="0"/>
              </a:spcAft>
              <a:defRPr sz="2400" b="1">
                <a:solidFill>
                  <a:schemeClr val="tx1"/>
                </a:solidFill>
                <a:latin typeface="Garamond" charset="0"/>
                <a:ea typeface="宋体" charset="0"/>
                <a:cs typeface="宋体" charset="0"/>
              </a:defRPr>
            </a:lvl6pPr>
            <a:lvl7pPr marL="914400" eaLnBrk="0" fontAlgn="base" hangingPunct="0">
              <a:spcBef>
                <a:spcPct val="0"/>
              </a:spcBef>
              <a:spcAft>
                <a:spcPct val="0"/>
              </a:spcAft>
              <a:defRPr sz="2400" b="1">
                <a:solidFill>
                  <a:schemeClr val="tx1"/>
                </a:solidFill>
                <a:latin typeface="Garamond" charset="0"/>
                <a:ea typeface="宋体" charset="0"/>
                <a:cs typeface="宋体" charset="0"/>
              </a:defRPr>
            </a:lvl7pPr>
            <a:lvl8pPr marL="1371600" eaLnBrk="0" fontAlgn="base" hangingPunct="0">
              <a:spcBef>
                <a:spcPct val="0"/>
              </a:spcBef>
              <a:spcAft>
                <a:spcPct val="0"/>
              </a:spcAft>
              <a:defRPr sz="2400" b="1">
                <a:solidFill>
                  <a:schemeClr val="tx1"/>
                </a:solidFill>
                <a:latin typeface="Garamond" charset="0"/>
                <a:ea typeface="宋体" charset="0"/>
                <a:cs typeface="宋体" charset="0"/>
              </a:defRPr>
            </a:lvl8pPr>
            <a:lvl9pPr marL="1828800" eaLnBrk="0" fontAlgn="base" hangingPunct="0">
              <a:spcBef>
                <a:spcPct val="0"/>
              </a:spcBef>
              <a:spcAft>
                <a:spcPct val="0"/>
              </a:spcAft>
              <a:defRPr sz="2400" b="1">
                <a:solidFill>
                  <a:schemeClr val="tx1"/>
                </a:solidFill>
                <a:latin typeface="Garamond" charset="0"/>
                <a:ea typeface="宋体" charset="0"/>
                <a:cs typeface="宋体" charset="0"/>
              </a:defRPr>
            </a:lvl9pPr>
          </a:lstStyle>
          <a:p>
            <a:pPr eaLnBrk="1" hangingPunct="1"/>
            <a:r>
              <a:rPr lang="en-US" sz="2000" dirty="0" smtClean="0">
                <a:solidFill>
                  <a:srgbClr val="C00000"/>
                </a:solidFill>
              </a:rPr>
              <a:t>SIBS &amp; SCBIT</a:t>
            </a:r>
            <a:endParaRPr lang="en-US" sz="2000" dirty="0">
              <a:solidFill>
                <a:srgbClr val="C00000"/>
              </a:solidFill>
            </a:endParaRPr>
          </a:p>
        </p:txBody>
      </p:sp>
      <p:sp>
        <p:nvSpPr>
          <p:cNvPr id="55302" name="TextBox 7"/>
          <p:cNvSpPr txBox="1">
            <a:spLocks noChangeArrowheads="1"/>
          </p:cNvSpPr>
          <p:nvPr/>
        </p:nvSpPr>
        <p:spPr bwMode="auto">
          <a:xfrm>
            <a:off x="4605338" y="1487488"/>
            <a:ext cx="42973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aramond" charset="0"/>
                <a:ea typeface="宋体" charset="0"/>
                <a:cs typeface="宋体" charset="0"/>
              </a:defRPr>
            </a:lvl1pPr>
            <a:lvl2pPr marL="37931725" indent="-37474525" eaLnBrk="0" hangingPunct="0">
              <a:defRPr sz="2400" b="1">
                <a:solidFill>
                  <a:schemeClr val="tx1"/>
                </a:solidFill>
                <a:latin typeface="Garamond" charset="0"/>
                <a:ea typeface="宋体" charset="0"/>
                <a:cs typeface="宋体" charset="0"/>
              </a:defRPr>
            </a:lvl2pPr>
            <a:lvl3pPr eaLnBrk="0" hangingPunct="0">
              <a:defRPr sz="2400" b="1">
                <a:solidFill>
                  <a:schemeClr val="tx1"/>
                </a:solidFill>
                <a:latin typeface="Garamond" charset="0"/>
                <a:ea typeface="宋体" charset="0"/>
                <a:cs typeface="宋体" charset="0"/>
              </a:defRPr>
            </a:lvl3pPr>
            <a:lvl4pPr eaLnBrk="0" hangingPunct="0">
              <a:defRPr sz="2400" b="1">
                <a:solidFill>
                  <a:schemeClr val="tx1"/>
                </a:solidFill>
                <a:latin typeface="Garamond" charset="0"/>
                <a:ea typeface="宋体" charset="0"/>
                <a:cs typeface="宋体" charset="0"/>
              </a:defRPr>
            </a:lvl4pPr>
            <a:lvl5pPr eaLnBrk="0" hangingPunct="0">
              <a:defRPr sz="2400" b="1">
                <a:solidFill>
                  <a:schemeClr val="tx1"/>
                </a:solidFill>
                <a:latin typeface="Garamond" charset="0"/>
                <a:ea typeface="宋体" charset="0"/>
                <a:cs typeface="宋体" charset="0"/>
              </a:defRPr>
            </a:lvl5pPr>
            <a:lvl6pPr marL="457200" eaLnBrk="0" fontAlgn="base" hangingPunct="0">
              <a:spcBef>
                <a:spcPct val="0"/>
              </a:spcBef>
              <a:spcAft>
                <a:spcPct val="0"/>
              </a:spcAft>
              <a:defRPr sz="2400" b="1">
                <a:solidFill>
                  <a:schemeClr val="tx1"/>
                </a:solidFill>
                <a:latin typeface="Garamond" charset="0"/>
                <a:ea typeface="宋体" charset="0"/>
                <a:cs typeface="宋体" charset="0"/>
              </a:defRPr>
            </a:lvl6pPr>
            <a:lvl7pPr marL="914400" eaLnBrk="0" fontAlgn="base" hangingPunct="0">
              <a:spcBef>
                <a:spcPct val="0"/>
              </a:spcBef>
              <a:spcAft>
                <a:spcPct val="0"/>
              </a:spcAft>
              <a:defRPr sz="2400" b="1">
                <a:solidFill>
                  <a:schemeClr val="tx1"/>
                </a:solidFill>
                <a:latin typeface="Garamond" charset="0"/>
                <a:ea typeface="宋体" charset="0"/>
                <a:cs typeface="宋体" charset="0"/>
              </a:defRPr>
            </a:lvl7pPr>
            <a:lvl8pPr marL="1371600" eaLnBrk="0" fontAlgn="base" hangingPunct="0">
              <a:spcBef>
                <a:spcPct val="0"/>
              </a:spcBef>
              <a:spcAft>
                <a:spcPct val="0"/>
              </a:spcAft>
              <a:defRPr sz="2400" b="1">
                <a:solidFill>
                  <a:schemeClr val="tx1"/>
                </a:solidFill>
                <a:latin typeface="Garamond" charset="0"/>
                <a:ea typeface="宋体" charset="0"/>
                <a:cs typeface="宋体" charset="0"/>
              </a:defRPr>
            </a:lvl8pPr>
            <a:lvl9pPr marL="1828800" eaLnBrk="0" fontAlgn="base" hangingPunct="0">
              <a:spcBef>
                <a:spcPct val="0"/>
              </a:spcBef>
              <a:spcAft>
                <a:spcPct val="0"/>
              </a:spcAft>
              <a:defRPr sz="2400" b="1">
                <a:solidFill>
                  <a:schemeClr val="tx1"/>
                </a:solidFill>
                <a:latin typeface="Garamond" charset="0"/>
                <a:ea typeface="宋体" charset="0"/>
                <a:cs typeface="宋体" charset="0"/>
              </a:defRPr>
            </a:lvl9pPr>
          </a:lstStyle>
          <a:p>
            <a:pPr eaLnBrk="1" hangingPunct="1"/>
            <a:r>
              <a:rPr lang="en-US" sz="2200" dirty="0" smtClean="0">
                <a:solidFill>
                  <a:srgbClr val="C00000"/>
                </a:solidFill>
              </a:rPr>
              <a:t>Vanderbilt University</a:t>
            </a:r>
            <a:endParaRPr lang="en-US" sz="2200" dirty="0">
              <a:solidFill>
                <a:srgbClr val="C00000"/>
              </a:solidFill>
            </a:endParaRPr>
          </a:p>
        </p:txBody>
      </p:sp>
      <p:sp>
        <p:nvSpPr>
          <p:cNvPr id="55305" name="Content Placeholder 1"/>
          <p:cNvSpPr txBox="1">
            <a:spLocks/>
          </p:cNvSpPr>
          <p:nvPr/>
        </p:nvSpPr>
        <p:spPr bwMode="auto">
          <a:xfrm>
            <a:off x="4691954" y="3079518"/>
            <a:ext cx="3970338"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342900" indent="-342900" eaLnBrk="0" hangingPunct="0">
              <a:defRPr sz="2400" b="1">
                <a:solidFill>
                  <a:schemeClr val="tx1"/>
                </a:solidFill>
                <a:latin typeface="Garamond" charset="0"/>
                <a:ea typeface="宋体" charset="0"/>
                <a:cs typeface="宋体" charset="0"/>
              </a:defRPr>
            </a:lvl1pPr>
            <a:lvl2pPr marL="37931725" indent="-37474525" eaLnBrk="0" hangingPunct="0">
              <a:defRPr sz="2400" b="1">
                <a:solidFill>
                  <a:schemeClr val="tx1"/>
                </a:solidFill>
                <a:latin typeface="Garamond" charset="0"/>
                <a:ea typeface="宋体" charset="0"/>
                <a:cs typeface="宋体" charset="0"/>
              </a:defRPr>
            </a:lvl2pPr>
            <a:lvl3pPr eaLnBrk="0" hangingPunct="0">
              <a:defRPr sz="2400" b="1">
                <a:solidFill>
                  <a:schemeClr val="tx1"/>
                </a:solidFill>
                <a:latin typeface="Garamond" charset="0"/>
                <a:ea typeface="宋体" charset="0"/>
                <a:cs typeface="宋体" charset="0"/>
              </a:defRPr>
            </a:lvl3pPr>
            <a:lvl4pPr eaLnBrk="0" hangingPunct="0">
              <a:defRPr sz="2400" b="1">
                <a:solidFill>
                  <a:schemeClr val="tx1"/>
                </a:solidFill>
                <a:latin typeface="Garamond" charset="0"/>
                <a:ea typeface="宋体" charset="0"/>
                <a:cs typeface="宋体" charset="0"/>
              </a:defRPr>
            </a:lvl4pPr>
            <a:lvl5pPr eaLnBrk="0" hangingPunct="0">
              <a:defRPr sz="2400" b="1">
                <a:solidFill>
                  <a:schemeClr val="tx1"/>
                </a:solidFill>
                <a:latin typeface="Garamond" charset="0"/>
                <a:ea typeface="宋体" charset="0"/>
                <a:cs typeface="宋体" charset="0"/>
              </a:defRPr>
            </a:lvl5pPr>
            <a:lvl6pPr marL="457200" eaLnBrk="0" fontAlgn="base" hangingPunct="0">
              <a:spcBef>
                <a:spcPct val="0"/>
              </a:spcBef>
              <a:spcAft>
                <a:spcPct val="0"/>
              </a:spcAft>
              <a:defRPr sz="2400" b="1">
                <a:solidFill>
                  <a:schemeClr val="tx1"/>
                </a:solidFill>
                <a:latin typeface="Garamond" charset="0"/>
                <a:ea typeface="宋体" charset="0"/>
                <a:cs typeface="宋体" charset="0"/>
              </a:defRPr>
            </a:lvl6pPr>
            <a:lvl7pPr marL="914400" eaLnBrk="0" fontAlgn="base" hangingPunct="0">
              <a:spcBef>
                <a:spcPct val="0"/>
              </a:spcBef>
              <a:spcAft>
                <a:spcPct val="0"/>
              </a:spcAft>
              <a:defRPr sz="2400" b="1">
                <a:solidFill>
                  <a:schemeClr val="tx1"/>
                </a:solidFill>
                <a:latin typeface="Garamond" charset="0"/>
                <a:ea typeface="宋体" charset="0"/>
                <a:cs typeface="宋体" charset="0"/>
              </a:defRPr>
            </a:lvl7pPr>
            <a:lvl8pPr marL="1371600" eaLnBrk="0" fontAlgn="base" hangingPunct="0">
              <a:spcBef>
                <a:spcPct val="0"/>
              </a:spcBef>
              <a:spcAft>
                <a:spcPct val="0"/>
              </a:spcAft>
              <a:defRPr sz="2400" b="1">
                <a:solidFill>
                  <a:schemeClr val="tx1"/>
                </a:solidFill>
                <a:latin typeface="Garamond" charset="0"/>
                <a:ea typeface="宋体" charset="0"/>
                <a:cs typeface="宋体" charset="0"/>
              </a:defRPr>
            </a:lvl8pPr>
            <a:lvl9pPr marL="1828800" eaLnBrk="0" fontAlgn="base" hangingPunct="0">
              <a:spcBef>
                <a:spcPct val="0"/>
              </a:spcBef>
              <a:spcAft>
                <a:spcPct val="0"/>
              </a:spcAft>
              <a:defRPr sz="2400" b="1">
                <a:solidFill>
                  <a:schemeClr val="tx1"/>
                </a:solidFill>
                <a:latin typeface="Garamond" charset="0"/>
                <a:ea typeface="宋体" charset="0"/>
                <a:cs typeface="宋体" charset="0"/>
              </a:defRPr>
            </a:lvl9pPr>
          </a:lstStyle>
          <a:p>
            <a:pPr algn="just">
              <a:spcAft>
                <a:spcPts val="600"/>
              </a:spcAft>
              <a:buClr>
                <a:srgbClr val="B52400"/>
              </a:buClr>
              <a:buSzPct val="65000"/>
              <a:buFont typeface="Wingdings" charset="0"/>
              <a:buChar char="n"/>
            </a:pPr>
            <a:r>
              <a:rPr lang="en-US" sz="2000" b="0" dirty="0">
                <a:latin typeface="Arial" charset="0"/>
              </a:rPr>
              <a:t>William </a:t>
            </a:r>
            <a:r>
              <a:rPr lang="en-US" sz="2000" b="0" dirty="0" err="1">
                <a:latin typeface="Arial" charset="0"/>
              </a:rPr>
              <a:t>Pao</a:t>
            </a:r>
            <a:r>
              <a:rPr lang="en-US" sz="2000" b="0" dirty="0">
                <a:latin typeface="Arial" charset="0"/>
              </a:rPr>
              <a:t>  Ph.D.</a:t>
            </a:r>
          </a:p>
          <a:p>
            <a:pPr algn="just">
              <a:spcAft>
                <a:spcPts val="600"/>
              </a:spcAft>
              <a:buClr>
                <a:srgbClr val="B52400"/>
              </a:buClr>
              <a:buSzPct val="65000"/>
              <a:buFont typeface="Wingdings" charset="0"/>
              <a:buChar char="n"/>
            </a:pPr>
            <a:r>
              <a:rPr lang="en-US" sz="2000" b="0" dirty="0" err="1">
                <a:latin typeface="Arial" charset="0"/>
              </a:rPr>
              <a:t>Zengliu</a:t>
            </a:r>
            <a:r>
              <a:rPr lang="en-US" sz="2000" b="0" dirty="0">
                <a:latin typeface="Arial" charset="0"/>
              </a:rPr>
              <a:t> Su  Ph.D.</a:t>
            </a:r>
          </a:p>
        </p:txBody>
      </p:sp>
      <p:pic>
        <p:nvPicPr>
          <p:cNvPr id="55306" name="Picture 8"/>
          <p:cNvPicPr>
            <a:picLocks noChangeAspect="1" noChangeArrowheads="1"/>
          </p:cNvPicPr>
          <p:nvPr/>
        </p:nvPicPr>
        <p:blipFill>
          <a:blip r:embed="rId2">
            <a:extLst>
              <a:ext uri="{28A0092B-C50C-407E-A947-70E740481C1C}">
                <a14:useLocalDpi xmlns:a14="http://schemas.microsoft.com/office/drawing/2010/main" val="0"/>
              </a:ext>
            </a:extLst>
          </a:blip>
          <a:srcRect b="11461"/>
          <a:stretch>
            <a:fillRect/>
          </a:stretch>
        </p:blipFill>
        <p:spPr bwMode="auto">
          <a:xfrm>
            <a:off x="7287575" y="1825070"/>
            <a:ext cx="604648" cy="75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0"/>
          <p:cNvPicPr>
            <a:picLocks noChangeAspect="1" noChangeArrowheads="1"/>
          </p:cNvPicPr>
          <p:nvPr/>
        </p:nvPicPr>
        <p:blipFill>
          <a:blip r:embed="rId3">
            <a:extLst>
              <a:ext uri="{28A0092B-C50C-407E-A947-70E740481C1C}">
                <a14:useLocalDpi xmlns:a14="http://schemas.microsoft.com/office/drawing/2010/main" val="0"/>
              </a:ext>
            </a:extLst>
          </a:blip>
          <a:srcRect b="8633"/>
          <a:stretch>
            <a:fillRect/>
          </a:stretch>
        </p:blipFill>
        <p:spPr bwMode="auto">
          <a:xfrm>
            <a:off x="7892223" y="2170467"/>
            <a:ext cx="575436" cy="79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659" y="2530875"/>
            <a:ext cx="676341" cy="9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
          <p:cNvSpPr txBox="1">
            <a:spLocks/>
          </p:cNvSpPr>
          <p:nvPr/>
        </p:nvSpPr>
        <p:spPr bwMode="auto">
          <a:xfrm>
            <a:off x="457200" y="2043251"/>
            <a:ext cx="3970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342900" indent="-342900" eaLnBrk="0" hangingPunct="0">
              <a:defRPr sz="2400" b="1">
                <a:solidFill>
                  <a:schemeClr val="tx1"/>
                </a:solidFill>
                <a:latin typeface="Garamond" charset="0"/>
                <a:ea typeface="宋体" charset="0"/>
                <a:cs typeface="宋体" charset="0"/>
              </a:defRPr>
            </a:lvl1pPr>
            <a:lvl2pPr marL="37931725" indent="-37474525" eaLnBrk="0" hangingPunct="0">
              <a:defRPr sz="2400" b="1">
                <a:solidFill>
                  <a:schemeClr val="tx1"/>
                </a:solidFill>
                <a:latin typeface="Garamond" charset="0"/>
                <a:ea typeface="宋体" charset="0"/>
                <a:cs typeface="宋体" charset="0"/>
              </a:defRPr>
            </a:lvl2pPr>
            <a:lvl3pPr eaLnBrk="0" hangingPunct="0">
              <a:defRPr sz="2400" b="1">
                <a:solidFill>
                  <a:schemeClr val="tx1"/>
                </a:solidFill>
                <a:latin typeface="Garamond" charset="0"/>
                <a:ea typeface="宋体" charset="0"/>
                <a:cs typeface="宋体" charset="0"/>
              </a:defRPr>
            </a:lvl3pPr>
            <a:lvl4pPr eaLnBrk="0" hangingPunct="0">
              <a:defRPr sz="2400" b="1">
                <a:solidFill>
                  <a:schemeClr val="tx1"/>
                </a:solidFill>
                <a:latin typeface="Garamond" charset="0"/>
                <a:ea typeface="宋体" charset="0"/>
                <a:cs typeface="宋体" charset="0"/>
              </a:defRPr>
            </a:lvl4pPr>
            <a:lvl5pPr eaLnBrk="0" hangingPunct="0">
              <a:defRPr sz="2400" b="1">
                <a:solidFill>
                  <a:schemeClr val="tx1"/>
                </a:solidFill>
                <a:latin typeface="Garamond" charset="0"/>
                <a:ea typeface="宋体" charset="0"/>
                <a:cs typeface="宋体" charset="0"/>
              </a:defRPr>
            </a:lvl5pPr>
            <a:lvl6pPr marL="457200" eaLnBrk="0" fontAlgn="base" hangingPunct="0">
              <a:spcBef>
                <a:spcPct val="0"/>
              </a:spcBef>
              <a:spcAft>
                <a:spcPct val="0"/>
              </a:spcAft>
              <a:defRPr sz="2400" b="1">
                <a:solidFill>
                  <a:schemeClr val="tx1"/>
                </a:solidFill>
                <a:latin typeface="Garamond" charset="0"/>
                <a:ea typeface="宋体" charset="0"/>
                <a:cs typeface="宋体" charset="0"/>
              </a:defRPr>
            </a:lvl6pPr>
            <a:lvl7pPr marL="914400" eaLnBrk="0" fontAlgn="base" hangingPunct="0">
              <a:spcBef>
                <a:spcPct val="0"/>
              </a:spcBef>
              <a:spcAft>
                <a:spcPct val="0"/>
              </a:spcAft>
              <a:defRPr sz="2400" b="1">
                <a:solidFill>
                  <a:schemeClr val="tx1"/>
                </a:solidFill>
                <a:latin typeface="Garamond" charset="0"/>
                <a:ea typeface="宋体" charset="0"/>
                <a:cs typeface="宋体" charset="0"/>
              </a:defRPr>
            </a:lvl7pPr>
            <a:lvl8pPr marL="1371600" eaLnBrk="0" fontAlgn="base" hangingPunct="0">
              <a:spcBef>
                <a:spcPct val="0"/>
              </a:spcBef>
              <a:spcAft>
                <a:spcPct val="0"/>
              </a:spcAft>
              <a:defRPr sz="2400" b="1">
                <a:solidFill>
                  <a:schemeClr val="tx1"/>
                </a:solidFill>
                <a:latin typeface="Garamond" charset="0"/>
                <a:ea typeface="宋体" charset="0"/>
                <a:cs typeface="宋体" charset="0"/>
              </a:defRPr>
            </a:lvl8pPr>
            <a:lvl9pPr marL="1828800" eaLnBrk="0" fontAlgn="base" hangingPunct="0">
              <a:spcBef>
                <a:spcPct val="0"/>
              </a:spcBef>
              <a:spcAft>
                <a:spcPct val="0"/>
              </a:spcAft>
              <a:defRPr sz="2400" b="1">
                <a:solidFill>
                  <a:schemeClr val="tx1"/>
                </a:solidFill>
                <a:latin typeface="Garamond" charset="0"/>
                <a:ea typeface="宋体" charset="0"/>
                <a:cs typeface="宋体" charset="0"/>
              </a:defRPr>
            </a:lvl9pPr>
          </a:lstStyle>
          <a:p>
            <a:pPr algn="just">
              <a:spcAft>
                <a:spcPts val="600"/>
              </a:spcAft>
              <a:buClr>
                <a:srgbClr val="B52400"/>
              </a:buClr>
              <a:buSzPct val="65000"/>
              <a:buFont typeface="Wingdings" charset="0"/>
              <a:buChar char="n"/>
            </a:pPr>
            <a:r>
              <a:rPr lang="en-US" sz="2000" b="0" dirty="0" err="1" smtClean="0">
                <a:latin typeface="Arial" charset="0"/>
              </a:rPr>
              <a:t>Yixue</a:t>
            </a:r>
            <a:r>
              <a:rPr lang="en-US" sz="2000" b="0" dirty="0" smtClean="0">
                <a:latin typeface="Arial" charset="0"/>
              </a:rPr>
              <a:t> Li Ph.D.</a:t>
            </a:r>
          </a:p>
          <a:p>
            <a:pPr algn="just">
              <a:spcAft>
                <a:spcPts val="600"/>
              </a:spcAft>
              <a:buClr>
                <a:srgbClr val="B52400"/>
              </a:buClr>
              <a:buSzPct val="65000"/>
              <a:buFont typeface="Wingdings" charset="0"/>
              <a:buChar char="n"/>
            </a:pPr>
            <a:r>
              <a:rPr lang="en-US" sz="2000" b="0" dirty="0" smtClean="0">
                <a:latin typeface="Arial" charset="0"/>
              </a:rPr>
              <a:t>Lu </a:t>
            </a:r>
            <a:r>
              <a:rPr lang="en-US" sz="2000" b="0" dirty="0" err="1" smtClean="0">
                <a:latin typeface="Arial" charset="0"/>
              </a:rPr>
              <a:t>Xie</a:t>
            </a:r>
            <a:r>
              <a:rPr lang="en-US" sz="2000" b="0" dirty="0" smtClean="0">
                <a:latin typeface="Arial" charset="0"/>
              </a:rPr>
              <a:t> Ph.D.</a:t>
            </a:r>
          </a:p>
          <a:p>
            <a:pPr algn="just">
              <a:spcAft>
                <a:spcPts val="600"/>
              </a:spcAft>
              <a:buClr>
                <a:srgbClr val="B52400"/>
              </a:buClr>
              <a:buSzPct val="65000"/>
              <a:buFont typeface="Wingdings" charset="0"/>
              <a:buChar char="n"/>
            </a:pPr>
            <a:r>
              <a:rPr lang="en-US" sz="2000" b="0" dirty="0" err="1" smtClean="0">
                <a:latin typeface="Arial" charset="0"/>
              </a:rPr>
              <a:t>Quoqing</a:t>
            </a:r>
            <a:r>
              <a:rPr lang="en-US" sz="2000" b="0" dirty="0" smtClean="0">
                <a:latin typeface="Arial" charset="0"/>
              </a:rPr>
              <a:t> Zhang Ph.D.</a:t>
            </a:r>
            <a:endParaRPr lang="en-US" sz="2000" b="0" dirty="0">
              <a:latin typeface="Arial" charset="0"/>
            </a:endParaRPr>
          </a:p>
        </p:txBody>
      </p:sp>
      <p:sp>
        <p:nvSpPr>
          <p:cNvPr id="16" name="TextBox 6"/>
          <p:cNvSpPr txBox="1">
            <a:spLocks noChangeArrowheads="1"/>
          </p:cNvSpPr>
          <p:nvPr/>
        </p:nvSpPr>
        <p:spPr bwMode="auto">
          <a:xfrm>
            <a:off x="559048" y="3963715"/>
            <a:ext cx="4297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eaLnBrk="0" hangingPunct="0">
              <a:defRPr sz="2400" b="1">
                <a:solidFill>
                  <a:schemeClr val="tx1"/>
                </a:solidFill>
                <a:latin typeface="Garamond" charset="0"/>
                <a:ea typeface="宋体" charset="0"/>
                <a:cs typeface="宋体" charset="0"/>
              </a:defRPr>
            </a:lvl1pPr>
            <a:lvl2pPr marL="37931725" indent="-37474525" eaLnBrk="0" hangingPunct="0">
              <a:defRPr sz="2400" b="1">
                <a:solidFill>
                  <a:schemeClr val="tx1"/>
                </a:solidFill>
                <a:latin typeface="Garamond" charset="0"/>
                <a:ea typeface="宋体" charset="0"/>
                <a:cs typeface="宋体" charset="0"/>
              </a:defRPr>
            </a:lvl2pPr>
            <a:lvl3pPr eaLnBrk="0" hangingPunct="0">
              <a:defRPr sz="2400" b="1">
                <a:solidFill>
                  <a:schemeClr val="tx1"/>
                </a:solidFill>
                <a:latin typeface="Garamond" charset="0"/>
                <a:ea typeface="宋体" charset="0"/>
                <a:cs typeface="宋体" charset="0"/>
              </a:defRPr>
            </a:lvl3pPr>
            <a:lvl4pPr eaLnBrk="0" hangingPunct="0">
              <a:defRPr sz="2400" b="1">
                <a:solidFill>
                  <a:schemeClr val="tx1"/>
                </a:solidFill>
                <a:latin typeface="Garamond" charset="0"/>
                <a:ea typeface="宋体" charset="0"/>
                <a:cs typeface="宋体" charset="0"/>
              </a:defRPr>
            </a:lvl4pPr>
            <a:lvl5pPr eaLnBrk="0" hangingPunct="0">
              <a:defRPr sz="2400" b="1">
                <a:solidFill>
                  <a:schemeClr val="tx1"/>
                </a:solidFill>
                <a:latin typeface="Garamond" charset="0"/>
                <a:ea typeface="宋体" charset="0"/>
                <a:cs typeface="宋体" charset="0"/>
              </a:defRPr>
            </a:lvl5pPr>
            <a:lvl6pPr marL="457200" eaLnBrk="0" fontAlgn="base" hangingPunct="0">
              <a:spcBef>
                <a:spcPct val="0"/>
              </a:spcBef>
              <a:spcAft>
                <a:spcPct val="0"/>
              </a:spcAft>
              <a:defRPr sz="2400" b="1">
                <a:solidFill>
                  <a:schemeClr val="tx1"/>
                </a:solidFill>
                <a:latin typeface="Garamond" charset="0"/>
                <a:ea typeface="宋体" charset="0"/>
                <a:cs typeface="宋体" charset="0"/>
              </a:defRPr>
            </a:lvl6pPr>
            <a:lvl7pPr marL="914400" eaLnBrk="0" fontAlgn="base" hangingPunct="0">
              <a:spcBef>
                <a:spcPct val="0"/>
              </a:spcBef>
              <a:spcAft>
                <a:spcPct val="0"/>
              </a:spcAft>
              <a:defRPr sz="2400" b="1">
                <a:solidFill>
                  <a:schemeClr val="tx1"/>
                </a:solidFill>
                <a:latin typeface="Garamond" charset="0"/>
                <a:ea typeface="宋体" charset="0"/>
                <a:cs typeface="宋体" charset="0"/>
              </a:defRPr>
            </a:lvl7pPr>
            <a:lvl8pPr marL="1371600" eaLnBrk="0" fontAlgn="base" hangingPunct="0">
              <a:spcBef>
                <a:spcPct val="0"/>
              </a:spcBef>
              <a:spcAft>
                <a:spcPct val="0"/>
              </a:spcAft>
              <a:defRPr sz="2400" b="1">
                <a:solidFill>
                  <a:schemeClr val="tx1"/>
                </a:solidFill>
                <a:latin typeface="Garamond" charset="0"/>
                <a:ea typeface="宋体" charset="0"/>
                <a:cs typeface="宋体" charset="0"/>
              </a:defRPr>
            </a:lvl8pPr>
            <a:lvl9pPr marL="1828800" eaLnBrk="0" fontAlgn="base" hangingPunct="0">
              <a:spcBef>
                <a:spcPct val="0"/>
              </a:spcBef>
              <a:spcAft>
                <a:spcPct val="0"/>
              </a:spcAft>
              <a:defRPr sz="2400" b="1">
                <a:solidFill>
                  <a:schemeClr val="tx1"/>
                </a:solidFill>
                <a:latin typeface="Garamond" charset="0"/>
                <a:ea typeface="宋体" charset="0"/>
                <a:cs typeface="宋体" charset="0"/>
              </a:defRPr>
            </a:lvl9pPr>
          </a:lstStyle>
          <a:p>
            <a:pPr eaLnBrk="1" hangingPunct="1"/>
            <a:r>
              <a:rPr lang="en-US"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SJTU</a:t>
            </a:r>
            <a:endParaRPr lang="en-US" cap="all"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Content Placeholder 1"/>
          <p:cNvSpPr txBox="1">
            <a:spLocks/>
          </p:cNvSpPr>
          <p:nvPr/>
        </p:nvSpPr>
        <p:spPr bwMode="auto">
          <a:xfrm>
            <a:off x="609599" y="4312510"/>
            <a:ext cx="468224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342900" indent="-342900" eaLnBrk="0" hangingPunct="0">
              <a:defRPr sz="2400" b="1">
                <a:solidFill>
                  <a:schemeClr val="tx1"/>
                </a:solidFill>
                <a:latin typeface="Garamond" charset="0"/>
                <a:ea typeface="宋体" charset="0"/>
                <a:cs typeface="宋体" charset="0"/>
              </a:defRPr>
            </a:lvl1pPr>
            <a:lvl2pPr marL="37931725" indent="-37474525" eaLnBrk="0" hangingPunct="0">
              <a:defRPr sz="2400" b="1">
                <a:solidFill>
                  <a:schemeClr val="tx1"/>
                </a:solidFill>
                <a:latin typeface="Garamond" charset="0"/>
                <a:ea typeface="宋体" charset="0"/>
                <a:cs typeface="宋体" charset="0"/>
              </a:defRPr>
            </a:lvl2pPr>
            <a:lvl3pPr eaLnBrk="0" hangingPunct="0">
              <a:defRPr sz="2400" b="1">
                <a:solidFill>
                  <a:schemeClr val="tx1"/>
                </a:solidFill>
                <a:latin typeface="Garamond" charset="0"/>
                <a:ea typeface="宋体" charset="0"/>
                <a:cs typeface="宋体" charset="0"/>
              </a:defRPr>
            </a:lvl3pPr>
            <a:lvl4pPr eaLnBrk="0" hangingPunct="0">
              <a:defRPr sz="2400" b="1">
                <a:solidFill>
                  <a:schemeClr val="tx1"/>
                </a:solidFill>
                <a:latin typeface="Garamond" charset="0"/>
                <a:ea typeface="宋体" charset="0"/>
                <a:cs typeface="宋体" charset="0"/>
              </a:defRPr>
            </a:lvl4pPr>
            <a:lvl5pPr eaLnBrk="0" hangingPunct="0">
              <a:defRPr sz="2400" b="1">
                <a:solidFill>
                  <a:schemeClr val="tx1"/>
                </a:solidFill>
                <a:latin typeface="Garamond" charset="0"/>
                <a:ea typeface="宋体" charset="0"/>
                <a:cs typeface="宋体" charset="0"/>
              </a:defRPr>
            </a:lvl5pPr>
            <a:lvl6pPr marL="457200" eaLnBrk="0" fontAlgn="base" hangingPunct="0">
              <a:spcBef>
                <a:spcPct val="0"/>
              </a:spcBef>
              <a:spcAft>
                <a:spcPct val="0"/>
              </a:spcAft>
              <a:defRPr sz="2400" b="1">
                <a:solidFill>
                  <a:schemeClr val="tx1"/>
                </a:solidFill>
                <a:latin typeface="Garamond" charset="0"/>
                <a:ea typeface="宋体" charset="0"/>
                <a:cs typeface="宋体" charset="0"/>
              </a:defRPr>
            </a:lvl6pPr>
            <a:lvl7pPr marL="914400" eaLnBrk="0" fontAlgn="base" hangingPunct="0">
              <a:spcBef>
                <a:spcPct val="0"/>
              </a:spcBef>
              <a:spcAft>
                <a:spcPct val="0"/>
              </a:spcAft>
              <a:defRPr sz="2400" b="1">
                <a:solidFill>
                  <a:schemeClr val="tx1"/>
                </a:solidFill>
                <a:latin typeface="Garamond" charset="0"/>
                <a:ea typeface="宋体" charset="0"/>
                <a:cs typeface="宋体" charset="0"/>
              </a:defRPr>
            </a:lvl7pPr>
            <a:lvl8pPr marL="1371600" eaLnBrk="0" fontAlgn="base" hangingPunct="0">
              <a:spcBef>
                <a:spcPct val="0"/>
              </a:spcBef>
              <a:spcAft>
                <a:spcPct val="0"/>
              </a:spcAft>
              <a:defRPr sz="2400" b="1">
                <a:solidFill>
                  <a:schemeClr val="tx1"/>
                </a:solidFill>
                <a:latin typeface="Garamond" charset="0"/>
                <a:ea typeface="宋体" charset="0"/>
                <a:cs typeface="宋体" charset="0"/>
              </a:defRPr>
            </a:lvl8pPr>
            <a:lvl9pPr marL="1828800" eaLnBrk="0" fontAlgn="base" hangingPunct="0">
              <a:spcBef>
                <a:spcPct val="0"/>
              </a:spcBef>
              <a:spcAft>
                <a:spcPct val="0"/>
              </a:spcAft>
              <a:defRPr sz="2400" b="1">
                <a:solidFill>
                  <a:schemeClr val="tx1"/>
                </a:solidFill>
                <a:latin typeface="Garamond" charset="0"/>
                <a:ea typeface="宋体" charset="0"/>
                <a:cs typeface="宋体" charset="0"/>
              </a:defRPr>
            </a:lvl9pPr>
          </a:lstStyle>
          <a:p>
            <a:pPr algn="just">
              <a:lnSpc>
                <a:spcPct val="130000"/>
              </a:lnSpc>
              <a:spcAft>
                <a:spcPts val="600"/>
              </a:spcAft>
              <a:buClr>
                <a:schemeClr val="tx2">
                  <a:lumMod val="60000"/>
                  <a:lumOff val="40000"/>
                </a:schemeClr>
              </a:buClr>
              <a:buSzPct val="65000"/>
              <a:buFont typeface="Wingdings" charset="0"/>
              <a:buChar char="n"/>
            </a:pPr>
            <a:r>
              <a:rPr lang="en-US" sz="2000" b="0" dirty="0" err="1" smtClean="0">
                <a:latin typeface="Arial" charset="0"/>
              </a:rPr>
              <a:t>Menghuan</a:t>
            </a:r>
            <a:r>
              <a:rPr lang="en-US" sz="2000" b="0" dirty="0" smtClean="0">
                <a:latin typeface="Arial" charset="0"/>
              </a:rPr>
              <a:t> Zhang Ph.D. student</a:t>
            </a:r>
          </a:p>
          <a:p>
            <a:pPr algn="just">
              <a:lnSpc>
                <a:spcPct val="130000"/>
              </a:lnSpc>
              <a:spcAft>
                <a:spcPts val="600"/>
              </a:spcAft>
              <a:buClr>
                <a:schemeClr val="tx2">
                  <a:lumMod val="60000"/>
                  <a:lumOff val="40000"/>
                </a:schemeClr>
              </a:buClr>
              <a:buSzPct val="65000"/>
              <a:buFont typeface="Wingdings" charset="0"/>
              <a:buChar char="n"/>
            </a:pPr>
            <a:r>
              <a:rPr lang="en-US" sz="2000" b="0" dirty="0" err="1" smtClean="0">
                <a:latin typeface="Arial" charset="0"/>
              </a:rPr>
              <a:t>Jia</a:t>
            </a:r>
            <a:r>
              <a:rPr lang="en-US" sz="2000" b="0" dirty="0" smtClean="0">
                <a:latin typeface="Arial" charset="0"/>
              </a:rPr>
              <a:t> </a:t>
            </a:r>
            <a:r>
              <a:rPr lang="en-US" sz="2000" b="0" dirty="0" err="1" smtClean="0">
                <a:latin typeface="Arial" charset="0"/>
              </a:rPr>
              <a:t>Xu</a:t>
            </a:r>
            <a:r>
              <a:rPr lang="en-US" sz="2000" b="0" dirty="0" smtClean="0">
                <a:latin typeface="Arial" charset="0"/>
              </a:rPr>
              <a:t>  M.Sc. student</a:t>
            </a:r>
          </a:p>
          <a:p>
            <a:pPr algn="just">
              <a:lnSpc>
                <a:spcPct val="130000"/>
              </a:lnSpc>
              <a:spcAft>
                <a:spcPts val="600"/>
              </a:spcAft>
              <a:buClr>
                <a:schemeClr val="tx2">
                  <a:lumMod val="60000"/>
                  <a:lumOff val="40000"/>
                </a:schemeClr>
              </a:buClr>
              <a:buSzPct val="65000"/>
              <a:buFont typeface="Wingdings" charset="0"/>
              <a:buChar char="n"/>
            </a:pPr>
            <a:r>
              <a:rPr lang="en-US" sz="2000" b="0" dirty="0" smtClean="0">
                <a:latin typeface="Arial" charset="0"/>
              </a:rPr>
              <a:t>Qing Wang  </a:t>
            </a:r>
            <a:r>
              <a:rPr lang="en-US" sz="2000" b="0" dirty="0" smtClean="0">
                <a:latin typeface="Arial" charset="0"/>
              </a:rPr>
              <a:t>M.Sc. student</a:t>
            </a:r>
          </a:p>
          <a:p>
            <a:pPr algn="just">
              <a:lnSpc>
                <a:spcPct val="130000"/>
              </a:lnSpc>
              <a:spcAft>
                <a:spcPts val="600"/>
              </a:spcAft>
              <a:buClr>
                <a:schemeClr val="tx2">
                  <a:lumMod val="60000"/>
                  <a:lumOff val="40000"/>
                </a:schemeClr>
              </a:buClr>
              <a:buSzPct val="65000"/>
              <a:buFont typeface="Wingdings" charset="0"/>
              <a:buChar char="n"/>
            </a:pPr>
            <a:endParaRPr lang="en-US" sz="2000" b="0" dirty="0">
              <a:latin typeface="Arial" charset="0"/>
            </a:endParaRPr>
          </a:p>
        </p:txBody>
      </p:sp>
      <p:grpSp>
        <p:nvGrpSpPr>
          <p:cNvPr id="8" name="Group 7"/>
          <p:cNvGrpSpPr/>
          <p:nvPr/>
        </p:nvGrpSpPr>
        <p:grpSpPr>
          <a:xfrm>
            <a:off x="5055270" y="4495214"/>
            <a:ext cx="2836953" cy="1192128"/>
            <a:chOff x="5055270" y="4425379"/>
            <a:chExt cx="3251644" cy="1349127"/>
          </a:xfrm>
        </p:grpSpPr>
        <p:pic>
          <p:nvPicPr>
            <p:cNvPr id="3" name="Picture 2"/>
            <p:cNvPicPr>
              <a:picLocks noChangeAspect="1"/>
            </p:cNvPicPr>
            <p:nvPr/>
          </p:nvPicPr>
          <p:blipFill>
            <a:blip r:embed="rId5"/>
            <a:stretch>
              <a:fillRect/>
            </a:stretch>
          </p:blipFill>
          <p:spPr>
            <a:xfrm>
              <a:off x="6131080" y="4425380"/>
              <a:ext cx="1100603" cy="1349126"/>
            </a:xfrm>
            <a:prstGeom prst="rect">
              <a:avLst/>
            </a:prstGeom>
          </p:spPr>
        </p:pic>
        <p:pic>
          <p:nvPicPr>
            <p:cNvPr id="4" name="Picture 3"/>
            <p:cNvPicPr>
              <a:picLocks noChangeAspect="1"/>
            </p:cNvPicPr>
            <p:nvPr/>
          </p:nvPicPr>
          <p:blipFill>
            <a:blip r:embed="rId6"/>
            <a:stretch>
              <a:fillRect/>
            </a:stretch>
          </p:blipFill>
          <p:spPr>
            <a:xfrm>
              <a:off x="5055270" y="4425379"/>
              <a:ext cx="1051270" cy="1349127"/>
            </a:xfrm>
            <a:prstGeom prst="rect">
              <a:avLst/>
            </a:prstGeom>
          </p:spPr>
        </p:pic>
        <p:pic>
          <p:nvPicPr>
            <p:cNvPr id="5" name="Picture 4"/>
            <p:cNvPicPr>
              <a:picLocks noChangeAspect="1"/>
            </p:cNvPicPr>
            <p:nvPr/>
          </p:nvPicPr>
          <p:blipFill>
            <a:blip r:embed="rId7"/>
            <a:stretch>
              <a:fillRect/>
            </a:stretch>
          </p:blipFill>
          <p:spPr>
            <a:xfrm>
              <a:off x="7287575" y="4425380"/>
              <a:ext cx="1019339" cy="1349126"/>
            </a:xfrm>
            <a:prstGeom prst="rect">
              <a:avLst/>
            </a:prstGeom>
          </p:spPr>
        </p:pic>
      </p:grpSp>
      <p:pic>
        <p:nvPicPr>
          <p:cNvPr id="6" name="Picture 5"/>
          <p:cNvPicPr>
            <a:picLocks noChangeAspect="1"/>
          </p:cNvPicPr>
          <p:nvPr/>
        </p:nvPicPr>
        <p:blipFill rotWithShape="1">
          <a:blip r:embed="rId8"/>
          <a:srcRect l="23038" r="16552"/>
          <a:stretch/>
        </p:blipFill>
        <p:spPr>
          <a:xfrm>
            <a:off x="2571215" y="1779062"/>
            <a:ext cx="667653" cy="736801"/>
          </a:xfrm>
          <a:prstGeom prst="rect">
            <a:avLst/>
          </a:prstGeom>
        </p:spPr>
      </p:pic>
      <p:pic>
        <p:nvPicPr>
          <p:cNvPr id="7" name="Picture 6"/>
          <p:cNvPicPr>
            <a:picLocks noChangeAspect="1"/>
          </p:cNvPicPr>
          <p:nvPr/>
        </p:nvPicPr>
        <p:blipFill rotWithShape="1">
          <a:blip r:embed="rId9"/>
          <a:srcRect b="14662"/>
          <a:stretch/>
        </p:blipFill>
        <p:spPr>
          <a:xfrm>
            <a:off x="3288673" y="2124158"/>
            <a:ext cx="640310" cy="737101"/>
          </a:xfrm>
          <a:prstGeom prst="rect">
            <a:avLst/>
          </a:prstGeom>
        </p:spPr>
      </p:pic>
    </p:spTree>
    <p:extLst>
      <p:ext uri="{BB962C8B-B14F-4D97-AF65-F5344CB8AC3E}">
        <p14:creationId xmlns:p14="http://schemas.microsoft.com/office/powerpoint/2010/main" val="30719244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5497" y="2839081"/>
            <a:ext cx="4532311" cy="923330"/>
          </a:xfrm>
          <a:prstGeom prst="rect">
            <a:avLst/>
          </a:prstGeom>
          <a:noFill/>
        </p:spPr>
        <p:txBody>
          <a:bodyPr wrap="square" rtlCol="0">
            <a:spAutoFit/>
          </a:bodyPr>
          <a:lstStyle/>
          <a:p>
            <a:r>
              <a:rPr lang="en-US" sz="5400" b="1" dirty="0" smtClean="0"/>
              <a:t>Thank you </a:t>
            </a:r>
            <a:endParaRPr lang="en-US" sz="5400" b="1" dirty="0"/>
          </a:p>
        </p:txBody>
      </p:sp>
    </p:spTree>
    <p:extLst>
      <p:ext uri="{BB962C8B-B14F-4D97-AF65-F5344CB8AC3E}">
        <p14:creationId xmlns:p14="http://schemas.microsoft.com/office/powerpoint/2010/main" val="28355962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2102739"/>
            <a:ext cx="6273800" cy="1694561"/>
          </a:xfrm>
          <a:ln>
            <a:solidFill>
              <a:schemeClr val="accent5">
                <a:lumMod val="50000"/>
              </a:schemeClr>
            </a:solidFill>
          </a:ln>
        </p:spPr>
        <p:txBody>
          <a:bodyPr>
            <a:normAutofit/>
          </a:bodyPr>
          <a:lstStyle/>
          <a:p>
            <a:pPr marL="0" indent="0" algn="just">
              <a:buNone/>
            </a:pPr>
            <a:r>
              <a:rPr lang="en-US" sz="2000" u="sng" dirty="0" smtClean="0">
                <a:solidFill>
                  <a:srgbClr val="00AEAE"/>
                </a:solidFill>
                <a:latin typeface="Arial"/>
                <a:cs typeface="Arial"/>
              </a:rPr>
              <a:t>Store </a:t>
            </a:r>
            <a:r>
              <a:rPr lang="en-US" sz="2000" u="sng" dirty="0">
                <a:solidFill>
                  <a:srgbClr val="00AEAE"/>
                </a:solidFill>
                <a:latin typeface="Arial"/>
                <a:cs typeface="Arial"/>
              </a:rPr>
              <a:t>and display </a:t>
            </a:r>
            <a:r>
              <a:rPr lang="en-US" sz="2000" dirty="0">
                <a:latin typeface="Arial"/>
                <a:cs typeface="Arial"/>
              </a:rPr>
              <a:t>single amino acid alterations including both </a:t>
            </a:r>
            <a:r>
              <a:rPr lang="en-US" sz="2000" dirty="0" err="1">
                <a:latin typeface="Arial"/>
                <a:cs typeface="Arial"/>
              </a:rPr>
              <a:t>germline</a:t>
            </a:r>
            <a:r>
              <a:rPr lang="en-US" sz="2000" dirty="0">
                <a:latin typeface="Arial"/>
                <a:cs typeface="Arial"/>
              </a:rPr>
              <a:t> and somatic variations in the human proteome, </a:t>
            </a:r>
            <a:r>
              <a:rPr lang="en-US" sz="2000" b="1" dirty="0">
                <a:solidFill>
                  <a:schemeClr val="accent6">
                    <a:lumMod val="75000"/>
                  </a:schemeClr>
                </a:solidFill>
                <a:latin typeface="Arial"/>
                <a:cs typeface="Arial"/>
              </a:rPr>
              <a:t>especially those related to the genesis or development of human cancer </a:t>
            </a:r>
            <a:r>
              <a:rPr lang="en-US" sz="2000" dirty="0">
                <a:latin typeface="Arial"/>
                <a:cs typeface="Arial"/>
              </a:rPr>
              <a:t>based on the published literatures and </a:t>
            </a:r>
            <a:r>
              <a:rPr lang="en-US" sz="2000" dirty="0" smtClean="0">
                <a:latin typeface="Arial"/>
                <a:cs typeface="Arial"/>
              </a:rPr>
              <a:t>sources.</a:t>
            </a:r>
            <a:endParaRPr lang="en-US" sz="2000" dirty="0">
              <a:latin typeface="Arial"/>
              <a:cs typeface="Arial"/>
            </a:endParaRPr>
          </a:p>
        </p:txBody>
      </p:sp>
      <p:sp>
        <p:nvSpPr>
          <p:cNvPr id="4" name="Title 2"/>
          <p:cNvSpPr txBox="1">
            <a:spLocks/>
          </p:cNvSpPr>
          <p:nvPr/>
        </p:nvSpPr>
        <p:spPr>
          <a:xfrm>
            <a:off x="3063046" y="146139"/>
            <a:ext cx="3610908"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err="1" smtClean="0">
                <a:solidFill>
                  <a:schemeClr val="bg1"/>
                </a:solidFill>
                <a:latin typeface="Arial" charset="0"/>
                <a:ea typeface="宋体" charset="0"/>
                <a:cs typeface="宋体" charset="0"/>
              </a:rPr>
              <a:t>CanProVar</a:t>
            </a:r>
            <a:endParaRPr lang="en-US" sz="3600" b="1" dirty="0">
              <a:solidFill>
                <a:schemeClr val="bg1"/>
              </a:solidFill>
              <a:latin typeface="Arial" charset="0"/>
              <a:ea typeface="宋体" charset="0"/>
              <a:cs typeface="宋体" charset="0"/>
            </a:endParaRPr>
          </a:p>
        </p:txBody>
      </p:sp>
      <p:sp>
        <p:nvSpPr>
          <p:cNvPr id="5" name="TextBox 4"/>
          <p:cNvSpPr txBox="1"/>
          <p:nvPr/>
        </p:nvSpPr>
        <p:spPr>
          <a:xfrm>
            <a:off x="1382106" y="846744"/>
            <a:ext cx="6287959" cy="400110"/>
          </a:xfrm>
          <a:prstGeom prst="rect">
            <a:avLst/>
          </a:prstGeom>
          <a:noFill/>
        </p:spPr>
        <p:txBody>
          <a:bodyPr wrap="square" rtlCol="0">
            <a:spAutoFit/>
          </a:bodyPr>
          <a:lstStyle/>
          <a:p>
            <a:pPr algn="ctr"/>
            <a:r>
              <a:rPr lang="en-US" sz="2000" b="1" i="1" dirty="0" smtClean="0">
                <a:solidFill>
                  <a:schemeClr val="accent4">
                    <a:lumMod val="20000"/>
                    <a:lumOff val="80000"/>
                  </a:schemeClr>
                </a:solidFill>
                <a:latin typeface="Arial"/>
                <a:cs typeface="Arial"/>
              </a:rPr>
              <a:t>Human </a:t>
            </a:r>
            <a:r>
              <a:rPr lang="en-US" sz="2000" b="1" i="1" u="sng" dirty="0" smtClean="0">
                <a:solidFill>
                  <a:schemeClr val="accent4">
                    <a:lumMod val="20000"/>
                    <a:lumOff val="80000"/>
                  </a:schemeClr>
                </a:solidFill>
                <a:latin typeface="Arial"/>
                <a:cs typeface="Arial"/>
              </a:rPr>
              <a:t>Can</a:t>
            </a:r>
            <a:r>
              <a:rPr lang="en-US" sz="2000" b="1" i="1" dirty="0" smtClean="0">
                <a:solidFill>
                  <a:schemeClr val="accent4">
                    <a:lumMod val="20000"/>
                    <a:lumOff val="80000"/>
                  </a:schemeClr>
                </a:solidFill>
                <a:latin typeface="Arial"/>
                <a:cs typeface="Arial"/>
              </a:rPr>
              <a:t>cer </a:t>
            </a:r>
            <a:r>
              <a:rPr lang="en-US" sz="2000" b="1" i="1" u="sng" dirty="0" smtClean="0">
                <a:solidFill>
                  <a:schemeClr val="accent4">
                    <a:lumMod val="20000"/>
                    <a:lumOff val="80000"/>
                  </a:schemeClr>
                </a:solidFill>
                <a:latin typeface="Arial"/>
                <a:cs typeface="Arial"/>
              </a:rPr>
              <a:t>Pro</a:t>
            </a:r>
            <a:r>
              <a:rPr lang="en-US" sz="2000" b="1" i="1" dirty="0" smtClean="0">
                <a:solidFill>
                  <a:schemeClr val="accent4">
                    <a:lumMod val="20000"/>
                    <a:lumOff val="80000"/>
                  </a:schemeClr>
                </a:solidFill>
                <a:latin typeface="Arial"/>
                <a:cs typeface="Arial"/>
              </a:rPr>
              <a:t>teome </a:t>
            </a:r>
            <a:r>
              <a:rPr lang="en-US" sz="2000" b="1" i="1" u="sng" dirty="0" smtClean="0">
                <a:solidFill>
                  <a:schemeClr val="accent4">
                    <a:lumMod val="20000"/>
                    <a:lumOff val="80000"/>
                  </a:schemeClr>
                </a:solidFill>
                <a:latin typeface="Arial"/>
                <a:cs typeface="Arial"/>
              </a:rPr>
              <a:t>Var</a:t>
            </a:r>
            <a:r>
              <a:rPr lang="en-US" sz="2000" b="1" i="1" dirty="0" smtClean="0">
                <a:solidFill>
                  <a:schemeClr val="accent4">
                    <a:lumMod val="20000"/>
                    <a:lumOff val="80000"/>
                  </a:schemeClr>
                </a:solidFill>
                <a:latin typeface="Arial"/>
                <a:cs typeface="Arial"/>
              </a:rPr>
              <a:t>iation Database</a:t>
            </a:r>
            <a:endParaRPr lang="en-US" sz="2000" i="1" dirty="0">
              <a:solidFill>
                <a:schemeClr val="accent4">
                  <a:lumMod val="20000"/>
                  <a:lumOff val="80000"/>
                </a:schemeClr>
              </a:solidFill>
            </a:endParaRPr>
          </a:p>
        </p:txBody>
      </p:sp>
      <p:pic>
        <p:nvPicPr>
          <p:cNvPr id="7" name="Picture 6"/>
          <p:cNvPicPr>
            <a:picLocks noChangeAspect="1"/>
          </p:cNvPicPr>
          <p:nvPr/>
        </p:nvPicPr>
        <p:blipFill rotWithShape="1">
          <a:blip r:embed="rId2"/>
          <a:srcRect l="6623" r="20134"/>
          <a:stretch/>
        </p:blipFill>
        <p:spPr>
          <a:xfrm>
            <a:off x="1" y="1429639"/>
            <a:ext cx="2171700" cy="1109859"/>
          </a:xfrm>
          <a:prstGeom prst="rect">
            <a:avLst/>
          </a:prstGeom>
        </p:spPr>
      </p:pic>
      <p:sp>
        <p:nvSpPr>
          <p:cNvPr id="9" name="Content Placeholder 2"/>
          <p:cNvSpPr txBox="1">
            <a:spLocks/>
          </p:cNvSpPr>
          <p:nvPr/>
        </p:nvSpPr>
        <p:spPr>
          <a:xfrm>
            <a:off x="2362200" y="4518471"/>
            <a:ext cx="6273800" cy="1272729"/>
          </a:xfrm>
          <a:prstGeom prst="rect">
            <a:avLst/>
          </a:prstGeom>
          <a:ln>
            <a:solidFill>
              <a:srgbClr val="77933C"/>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10000"/>
              </a:lnSpc>
              <a:spcBef>
                <a:spcPts val="1200"/>
              </a:spcBef>
              <a:buFont typeface="Arial"/>
              <a:buNone/>
            </a:pPr>
            <a:r>
              <a:rPr lang="en-US" sz="2000" dirty="0" smtClean="0">
                <a:latin typeface="Arial"/>
                <a:cs typeface="Arial"/>
              </a:rPr>
              <a:t>Build a searchable database with proteome variations for detecting </a:t>
            </a:r>
            <a:r>
              <a:rPr lang="en-US" sz="2000" b="1" u="sng" dirty="0" smtClean="0">
                <a:solidFill>
                  <a:schemeClr val="accent3">
                    <a:lumMod val="50000"/>
                  </a:schemeClr>
                </a:solidFill>
                <a:latin typeface="Arial"/>
                <a:cs typeface="Arial"/>
              </a:rPr>
              <a:t>mutant peptide/protein</a:t>
            </a:r>
            <a:r>
              <a:rPr lang="en-US" sz="2000" dirty="0" smtClean="0">
                <a:latin typeface="Arial"/>
                <a:cs typeface="Arial"/>
              </a:rPr>
              <a:t> by shotgun proteomics.</a:t>
            </a:r>
            <a:endParaRPr lang="en-US" sz="2000" dirty="0">
              <a:latin typeface="Arial"/>
              <a:cs typeface="Arial"/>
            </a:endParaRPr>
          </a:p>
        </p:txBody>
      </p:sp>
      <p:sp>
        <p:nvSpPr>
          <p:cNvPr id="10" name="Rectangle 9"/>
          <p:cNvSpPr/>
          <p:nvPr/>
        </p:nvSpPr>
        <p:spPr>
          <a:xfrm>
            <a:off x="2362200" y="1587500"/>
            <a:ext cx="6273800" cy="515239"/>
          </a:xfrm>
          <a:prstGeom prst="rect">
            <a:avLst/>
          </a:prstGeom>
          <a:solidFill>
            <a:schemeClr val="accent5">
              <a:lumMod val="50000"/>
            </a:schemeClr>
          </a:solidFill>
          <a:ln>
            <a:solidFill>
              <a:srgbClr val="215968"/>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t>Aim 1</a:t>
            </a:r>
            <a:endParaRPr lang="en-US" sz="2000" b="1" dirty="0"/>
          </a:p>
        </p:txBody>
      </p:sp>
      <p:sp>
        <p:nvSpPr>
          <p:cNvPr id="11" name="Rectangle 10"/>
          <p:cNvSpPr/>
          <p:nvPr/>
        </p:nvSpPr>
        <p:spPr>
          <a:xfrm>
            <a:off x="2362200" y="4038600"/>
            <a:ext cx="6273800" cy="479871"/>
          </a:xfrm>
          <a:prstGeom prst="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t>Aim 2</a:t>
            </a:r>
            <a:endParaRPr lang="en-US" sz="2000" b="1" dirty="0"/>
          </a:p>
        </p:txBody>
      </p:sp>
    </p:spTree>
    <p:extLst>
      <p:ext uri="{BB962C8B-B14F-4D97-AF65-F5344CB8AC3E}">
        <p14:creationId xmlns:p14="http://schemas.microsoft.com/office/powerpoint/2010/main" val="26885865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212458" y="183495"/>
            <a:ext cx="3610908"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Arial"/>
                <a:ea typeface="宋体" charset="0"/>
                <a:cs typeface="Arial"/>
              </a:rPr>
              <a:t>Workflow</a:t>
            </a:r>
            <a:endParaRPr lang="en-US" sz="3600" dirty="0">
              <a:solidFill>
                <a:schemeClr val="bg1"/>
              </a:solidFill>
              <a:latin typeface="Arial"/>
              <a:ea typeface="宋体" charset="0"/>
              <a:cs typeface="Arial"/>
            </a:endParaRPr>
          </a:p>
        </p:txBody>
      </p:sp>
      <p:grpSp>
        <p:nvGrpSpPr>
          <p:cNvPr id="9" name="Group 3"/>
          <p:cNvGrpSpPr>
            <a:grpSpLocks/>
          </p:cNvGrpSpPr>
          <p:nvPr/>
        </p:nvGrpSpPr>
        <p:grpSpPr bwMode="auto">
          <a:xfrm>
            <a:off x="2124075" y="1485900"/>
            <a:ext cx="4895850" cy="4392613"/>
            <a:chOff x="0" y="0"/>
            <a:chExt cx="7711" cy="6918"/>
          </a:xfrm>
        </p:grpSpPr>
        <p:sp>
          <p:nvSpPr>
            <p:cNvPr id="10" name="Rectangle 4"/>
            <p:cNvSpPr>
              <a:spLocks noChangeArrowheads="1"/>
            </p:cNvSpPr>
            <p:nvPr/>
          </p:nvSpPr>
          <p:spPr bwMode="auto">
            <a:xfrm>
              <a:off x="1" y="0"/>
              <a:ext cx="7711" cy="794"/>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b="1" dirty="0" smtClean="0">
                  <a:latin typeface="Arial"/>
                  <a:cs typeface="Arial"/>
                </a:rPr>
                <a:t>Database Design</a:t>
              </a:r>
              <a:endParaRPr lang="zh-CN" altLang="en-US" b="1" dirty="0">
                <a:latin typeface="Arial"/>
                <a:cs typeface="Arial"/>
              </a:endParaRPr>
            </a:p>
          </p:txBody>
        </p:sp>
        <p:sp>
          <p:nvSpPr>
            <p:cNvPr id="11" name="Rectangle 5"/>
            <p:cNvSpPr>
              <a:spLocks noChangeArrowheads="1"/>
            </p:cNvSpPr>
            <p:nvPr/>
          </p:nvSpPr>
          <p:spPr bwMode="auto">
            <a:xfrm>
              <a:off x="0" y="1247"/>
              <a:ext cx="7711" cy="794"/>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b="1" dirty="0" smtClean="0">
                  <a:latin typeface="Arial"/>
                  <a:cs typeface="Arial"/>
                </a:rPr>
                <a:t>Data Collection &amp; Integration</a:t>
              </a:r>
              <a:endParaRPr lang="zh-CN" altLang="en-US" b="1" dirty="0">
                <a:latin typeface="Arial"/>
                <a:cs typeface="Arial"/>
              </a:endParaRPr>
            </a:p>
          </p:txBody>
        </p:sp>
        <p:sp>
          <p:nvSpPr>
            <p:cNvPr id="12" name="Rectangle 6"/>
            <p:cNvSpPr>
              <a:spLocks noChangeArrowheads="1"/>
            </p:cNvSpPr>
            <p:nvPr/>
          </p:nvSpPr>
          <p:spPr bwMode="auto">
            <a:xfrm>
              <a:off x="0" y="2379"/>
              <a:ext cx="7711" cy="794"/>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b="1" dirty="0" smtClean="0">
                  <a:latin typeface="Arial"/>
                  <a:cs typeface="Arial"/>
                </a:rPr>
                <a:t>Data refinement</a:t>
              </a:r>
              <a:endParaRPr lang="zh-CN" altLang="en-US" b="1" dirty="0">
                <a:latin typeface="Arial"/>
                <a:cs typeface="Arial"/>
              </a:endParaRPr>
            </a:p>
          </p:txBody>
        </p:sp>
        <p:sp>
          <p:nvSpPr>
            <p:cNvPr id="13" name="Rectangle 7"/>
            <p:cNvSpPr>
              <a:spLocks noChangeArrowheads="1"/>
            </p:cNvSpPr>
            <p:nvPr/>
          </p:nvSpPr>
          <p:spPr bwMode="auto">
            <a:xfrm>
              <a:off x="0" y="3628"/>
              <a:ext cx="7711" cy="794"/>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zh-CN" b="1" dirty="0" smtClean="0">
                <a:latin typeface="Arial"/>
                <a:cs typeface="Arial"/>
              </a:endParaRPr>
            </a:p>
            <a:p>
              <a:pPr algn="ctr"/>
              <a:r>
                <a:rPr lang="en-US" altLang="zh-CN" b="1" dirty="0" smtClean="0">
                  <a:latin typeface="Arial"/>
                  <a:cs typeface="Arial"/>
                </a:rPr>
                <a:t>Database Setup (MySQL)</a:t>
              </a:r>
              <a:endParaRPr lang="zh-CN" altLang="en-US" b="1" dirty="0" smtClean="0">
                <a:latin typeface="Arial"/>
                <a:cs typeface="Arial"/>
              </a:endParaRPr>
            </a:p>
            <a:p>
              <a:pPr algn="ctr"/>
              <a:endParaRPr lang="zh-CN" altLang="en-US" b="1" dirty="0">
                <a:latin typeface="Arial"/>
                <a:cs typeface="Arial"/>
              </a:endParaRPr>
            </a:p>
          </p:txBody>
        </p:sp>
        <p:sp>
          <p:nvSpPr>
            <p:cNvPr id="14" name="Rectangle 8"/>
            <p:cNvSpPr>
              <a:spLocks noChangeArrowheads="1"/>
            </p:cNvSpPr>
            <p:nvPr/>
          </p:nvSpPr>
          <p:spPr bwMode="auto">
            <a:xfrm>
              <a:off x="0" y="6124"/>
              <a:ext cx="7711" cy="794"/>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b="1" dirty="0" smtClean="0">
                  <a:latin typeface="Arial"/>
                  <a:cs typeface="Arial"/>
                </a:rPr>
                <a:t>Database Applications</a:t>
              </a:r>
              <a:endParaRPr lang="zh-CN" altLang="en-US" b="1" dirty="0">
                <a:latin typeface="Arial"/>
                <a:cs typeface="Arial"/>
              </a:endParaRPr>
            </a:p>
          </p:txBody>
        </p:sp>
        <p:sp>
          <p:nvSpPr>
            <p:cNvPr id="15" name="Rectangle 9"/>
            <p:cNvSpPr>
              <a:spLocks noChangeArrowheads="1"/>
            </p:cNvSpPr>
            <p:nvPr/>
          </p:nvSpPr>
          <p:spPr bwMode="auto">
            <a:xfrm>
              <a:off x="0" y="4875"/>
              <a:ext cx="7711" cy="794"/>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b="1" dirty="0" smtClean="0">
                  <a:latin typeface="Arial"/>
                  <a:cs typeface="Arial"/>
                </a:rPr>
                <a:t>Web-based interface (HTML &amp;PHP)</a:t>
              </a:r>
              <a:endParaRPr lang="zh-CN" altLang="en-US" b="1" dirty="0">
                <a:latin typeface="Arial"/>
                <a:cs typeface="Arial"/>
              </a:endParaRPr>
            </a:p>
          </p:txBody>
        </p:sp>
        <p:sp>
          <p:nvSpPr>
            <p:cNvPr id="16" name="AutoShape 10"/>
            <p:cNvSpPr>
              <a:spLocks noChangeArrowheads="1"/>
            </p:cNvSpPr>
            <p:nvPr/>
          </p:nvSpPr>
          <p:spPr bwMode="auto">
            <a:xfrm>
              <a:off x="3517" y="794"/>
              <a:ext cx="793" cy="453"/>
            </a:xfrm>
            <a:prstGeom prst="downArrow">
              <a:avLst>
                <a:gd name="adj1" fmla="val 50000"/>
                <a:gd name="adj2" fmla="val 25000"/>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nchor="ctr"/>
            <a:lstStyle/>
            <a:p>
              <a:endParaRPr lang="en-US">
                <a:latin typeface="Arial"/>
                <a:cs typeface="Arial"/>
              </a:endParaRPr>
            </a:p>
          </p:txBody>
        </p:sp>
        <p:sp>
          <p:nvSpPr>
            <p:cNvPr id="17" name="AutoShape 11"/>
            <p:cNvSpPr>
              <a:spLocks noChangeArrowheads="1"/>
            </p:cNvSpPr>
            <p:nvPr/>
          </p:nvSpPr>
          <p:spPr bwMode="auto">
            <a:xfrm>
              <a:off x="3516" y="2040"/>
              <a:ext cx="793" cy="453"/>
            </a:xfrm>
            <a:prstGeom prst="downArrow">
              <a:avLst>
                <a:gd name="adj1" fmla="val 50000"/>
                <a:gd name="adj2" fmla="val 25000"/>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nchor="ctr"/>
            <a:lstStyle/>
            <a:p>
              <a:endParaRPr lang="en-US">
                <a:latin typeface="Arial"/>
                <a:cs typeface="Arial"/>
              </a:endParaRPr>
            </a:p>
          </p:txBody>
        </p:sp>
        <p:sp>
          <p:nvSpPr>
            <p:cNvPr id="18" name="AutoShape 12"/>
            <p:cNvSpPr>
              <a:spLocks noChangeArrowheads="1"/>
            </p:cNvSpPr>
            <p:nvPr/>
          </p:nvSpPr>
          <p:spPr bwMode="auto">
            <a:xfrm>
              <a:off x="3516" y="3175"/>
              <a:ext cx="793" cy="453"/>
            </a:xfrm>
            <a:prstGeom prst="downArrow">
              <a:avLst>
                <a:gd name="adj1" fmla="val 50000"/>
                <a:gd name="adj2" fmla="val 25000"/>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nchor="ctr"/>
            <a:lstStyle/>
            <a:p>
              <a:endParaRPr lang="en-US">
                <a:latin typeface="Arial"/>
                <a:cs typeface="Arial"/>
              </a:endParaRPr>
            </a:p>
          </p:txBody>
        </p:sp>
        <p:sp>
          <p:nvSpPr>
            <p:cNvPr id="19" name="AutoShape 13"/>
            <p:cNvSpPr>
              <a:spLocks noChangeArrowheads="1"/>
            </p:cNvSpPr>
            <p:nvPr/>
          </p:nvSpPr>
          <p:spPr bwMode="auto">
            <a:xfrm>
              <a:off x="3516" y="4422"/>
              <a:ext cx="793" cy="453"/>
            </a:xfrm>
            <a:prstGeom prst="downArrow">
              <a:avLst>
                <a:gd name="adj1" fmla="val 50000"/>
                <a:gd name="adj2" fmla="val 25000"/>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nchor="ctr"/>
            <a:lstStyle/>
            <a:p>
              <a:endParaRPr lang="en-US">
                <a:latin typeface="Arial"/>
                <a:cs typeface="Arial"/>
              </a:endParaRPr>
            </a:p>
          </p:txBody>
        </p:sp>
        <p:sp>
          <p:nvSpPr>
            <p:cNvPr id="20" name="AutoShape 14"/>
            <p:cNvSpPr>
              <a:spLocks noChangeArrowheads="1"/>
            </p:cNvSpPr>
            <p:nvPr/>
          </p:nvSpPr>
          <p:spPr bwMode="auto">
            <a:xfrm>
              <a:off x="3516" y="5670"/>
              <a:ext cx="793" cy="453"/>
            </a:xfrm>
            <a:prstGeom prst="downArrow">
              <a:avLst>
                <a:gd name="adj1" fmla="val 50000"/>
                <a:gd name="adj2" fmla="val 25000"/>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nchor="ctr"/>
            <a:lstStyle/>
            <a:p>
              <a:endParaRPr lang="en-US">
                <a:latin typeface="Arial"/>
                <a:cs typeface="Arial"/>
              </a:endParaRPr>
            </a:p>
          </p:txBody>
        </p:sp>
      </p:grpSp>
    </p:spTree>
    <p:extLst>
      <p:ext uri="{BB962C8B-B14F-4D97-AF65-F5344CB8AC3E}">
        <p14:creationId xmlns:p14="http://schemas.microsoft.com/office/powerpoint/2010/main" val="34638742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W:\bzhang\share_jing\paper\canprovar\second_submitted\fig1-on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 y="1344828"/>
            <a:ext cx="5120333" cy="474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a:xfrm>
            <a:off x="547862" y="223446"/>
            <a:ext cx="84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Arial"/>
                <a:ea typeface="宋体" charset="0"/>
                <a:cs typeface="Arial"/>
              </a:rPr>
              <a:t>Structure of </a:t>
            </a:r>
            <a:r>
              <a:rPr lang="en-US" sz="3600" dirty="0" err="1" smtClean="0">
                <a:solidFill>
                  <a:schemeClr val="bg1"/>
                </a:solidFill>
                <a:latin typeface="Arial"/>
                <a:ea typeface="宋体" charset="0"/>
                <a:cs typeface="Arial"/>
              </a:rPr>
              <a:t>CanProVar</a:t>
            </a:r>
            <a:r>
              <a:rPr lang="en-US" sz="3600" dirty="0" smtClean="0">
                <a:solidFill>
                  <a:schemeClr val="bg1"/>
                </a:solidFill>
                <a:latin typeface="Arial"/>
                <a:ea typeface="宋体" charset="0"/>
                <a:cs typeface="Arial"/>
              </a:rPr>
              <a:t> in old version</a:t>
            </a:r>
            <a:endParaRPr lang="en-US" sz="3600" dirty="0">
              <a:solidFill>
                <a:schemeClr val="bg1"/>
              </a:solidFill>
              <a:latin typeface="Arial"/>
              <a:ea typeface="宋体" charset="0"/>
              <a:cs typeface="Arial"/>
            </a:endParaRPr>
          </a:p>
        </p:txBody>
      </p:sp>
      <p:sp>
        <p:nvSpPr>
          <p:cNvPr id="6" name="TextBox 5"/>
          <p:cNvSpPr txBox="1"/>
          <p:nvPr/>
        </p:nvSpPr>
        <p:spPr>
          <a:xfrm>
            <a:off x="5147099" y="1469349"/>
            <a:ext cx="3996901" cy="646331"/>
          </a:xfrm>
          <a:prstGeom prst="rect">
            <a:avLst/>
          </a:prstGeom>
          <a:noFill/>
        </p:spPr>
        <p:txBody>
          <a:bodyPr wrap="square" rtlCol="0">
            <a:spAutoFit/>
          </a:bodyPr>
          <a:lstStyle/>
          <a:p>
            <a:r>
              <a:rPr lang="en-US" dirty="0" smtClean="0"/>
              <a:t>URL: </a:t>
            </a:r>
            <a:r>
              <a:rPr lang="en-US" dirty="0" smtClean="0">
                <a:hlinkClick r:id="rId3"/>
              </a:rPr>
              <a:t>www.bioinfo.vanderbilt.edu/canprovar</a:t>
            </a:r>
            <a:r>
              <a:rPr lang="en-US" dirty="0" smtClean="0"/>
              <a:t> </a:t>
            </a:r>
            <a:endParaRPr lang="en-US" dirty="0"/>
          </a:p>
        </p:txBody>
      </p:sp>
      <p:sp>
        <p:nvSpPr>
          <p:cNvPr id="7" name="TextBox 6"/>
          <p:cNvSpPr txBox="1"/>
          <p:nvPr/>
        </p:nvSpPr>
        <p:spPr>
          <a:xfrm>
            <a:off x="5677840" y="2515326"/>
            <a:ext cx="3175108" cy="1631216"/>
          </a:xfrm>
          <a:prstGeom prst="rect">
            <a:avLst/>
          </a:prstGeom>
          <a:noFill/>
        </p:spPr>
        <p:txBody>
          <a:bodyPr wrap="square" rtlCol="0">
            <a:spAutoFit/>
          </a:bodyPr>
          <a:lstStyle/>
          <a:p>
            <a:pPr marL="342900" indent="-342900">
              <a:buClr>
                <a:schemeClr val="tx2">
                  <a:lumMod val="60000"/>
                  <a:lumOff val="40000"/>
                </a:schemeClr>
              </a:buClr>
              <a:buFont typeface="Wingdings" charset="2"/>
              <a:buChar char="§"/>
            </a:pPr>
            <a:r>
              <a:rPr lang="en-US" sz="2000" dirty="0" smtClean="0"/>
              <a:t>Two query ways: protein/gene, cancer sample</a:t>
            </a:r>
            <a:endParaRPr lang="en-US" sz="2000" dirty="0"/>
          </a:p>
          <a:p>
            <a:pPr marL="342900" indent="-342900">
              <a:buClr>
                <a:schemeClr val="tx2">
                  <a:lumMod val="60000"/>
                  <a:lumOff val="40000"/>
                </a:schemeClr>
              </a:buClr>
              <a:buFont typeface="Wingdings" charset="2"/>
              <a:buChar char="§"/>
            </a:pPr>
            <a:r>
              <a:rPr lang="en-US" sz="2000" dirty="0" smtClean="0"/>
              <a:t>Searching results: basic information, </a:t>
            </a:r>
            <a:r>
              <a:rPr lang="en-US" sz="2000" dirty="0" err="1" smtClean="0"/>
              <a:t>crVARs</a:t>
            </a:r>
            <a:r>
              <a:rPr lang="en-US" sz="2000" dirty="0" smtClean="0"/>
              <a:t>, </a:t>
            </a:r>
            <a:r>
              <a:rPr lang="en-US" sz="2000" dirty="0" err="1" smtClean="0"/>
              <a:t>ncsVARs</a:t>
            </a:r>
            <a:endParaRPr lang="en-US" sz="2000" dirty="0"/>
          </a:p>
        </p:txBody>
      </p:sp>
      <p:sp>
        <p:nvSpPr>
          <p:cNvPr id="8" name="TextBox 7"/>
          <p:cNvSpPr txBox="1"/>
          <p:nvPr/>
        </p:nvSpPr>
        <p:spPr>
          <a:xfrm>
            <a:off x="6026480" y="4569925"/>
            <a:ext cx="2689503" cy="646331"/>
          </a:xfrm>
          <a:prstGeom prst="rect">
            <a:avLst/>
          </a:prstGeom>
          <a:solidFill>
            <a:srgbClr val="A51620"/>
          </a:solidFill>
        </p:spPr>
        <p:txBody>
          <a:bodyPr wrap="square" rtlCol="0">
            <a:spAutoFit/>
          </a:bodyPr>
          <a:lstStyle/>
          <a:p>
            <a:r>
              <a:rPr lang="en-US" i="1" dirty="0" smtClean="0">
                <a:solidFill>
                  <a:srgbClr val="FFFFFF"/>
                </a:solidFill>
              </a:rPr>
              <a:t>Li et al. </a:t>
            </a:r>
            <a:r>
              <a:rPr lang="en-US" b="1" i="1" dirty="0">
                <a:solidFill>
                  <a:srgbClr val="FFFFFF"/>
                </a:solidFill>
              </a:rPr>
              <a:t>Human Mutation</a:t>
            </a:r>
            <a:r>
              <a:rPr lang="en-US" i="1" dirty="0">
                <a:solidFill>
                  <a:srgbClr val="FFFFFF"/>
                </a:solidFill>
              </a:rPr>
              <a:t>. 31(3):219-228，2010	</a:t>
            </a:r>
          </a:p>
        </p:txBody>
      </p:sp>
    </p:spTree>
    <p:extLst>
      <p:ext uri="{BB962C8B-B14F-4D97-AF65-F5344CB8AC3E}">
        <p14:creationId xmlns:p14="http://schemas.microsoft.com/office/powerpoint/2010/main" val="437296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3932" y="1334505"/>
            <a:ext cx="5329201" cy="5523495"/>
          </a:xfrm>
          <a:prstGeom prst="rect">
            <a:avLst/>
          </a:prstGeom>
        </p:spPr>
      </p:pic>
      <p:sp>
        <p:nvSpPr>
          <p:cNvPr id="5" name="6-Point Star 4"/>
          <p:cNvSpPr/>
          <p:nvPr/>
        </p:nvSpPr>
        <p:spPr>
          <a:xfrm>
            <a:off x="4868499" y="1643679"/>
            <a:ext cx="174320" cy="174329"/>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6-Point Star 5"/>
          <p:cNvSpPr/>
          <p:nvPr/>
        </p:nvSpPr>
        <p:spPr>
          <a:xfrm>
            <a:off x="4087044" y="1297149"/>
            <a:ext cx="174320" cy="174329"/>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6-Point Star 6"/>
          <p:cNvSpPr/>
          <p:nvPr/>
        </p:nvSpPr>
        <p:spPr>
          <a:xfrm>
            <a:off x="3302606" y="1643679"/>
            <a:ext cx="174320" cy="174329"/>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6-Point Star 7"/>
          <p:cNvSpPr/>
          <p:nvPr/>
        </p:nvSpPr>
        <p:spPr>
          <a:xfrm>
            <a:off x="1609214" y="6079605"/>
            <a:ext cx="174320" cy="174329"/>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6-Point Star 8"/>
          <p:cNvSpPr/>
          <p:nvPr/>
        </p:nvSpPr>
        <p:spPr>
          <a:xfrm>
            <a:off x="186772" y="4286501"/>
            <a:ext cx="174320" cy="174329"/>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6-Point Star 9"/>
          <p:cNvSpPr/>
          <p:nvPr/>
        </p:nvSpPr>
        <p:spPr>
          <a:xfrm>
            <a:off x="1086255" y="5046080"/>
            <a:ext cx="174320" cy="174329"/>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6-Point Star 10"/>
          <p:cNvSpPr/>
          <p:nvPr/>
        </p:nvSpPr>
        <p:spPr>
          <a:xfrm>
            <a:off x="5042819" y="2294163"/>
            <a:ext cx="174320" cy="174329"/>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6-Point Star 12"/>
          <p:cNvSpPr/>
          <p:nvPr/>
        </p:nvSpPr>
        <p:spPr>
          <a:xfrm>
            <a:off x="5294831" y="4712848"/>
            <a:ext cx="174320" cy="174329"/>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1260575" y="203265"/>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err="1" smtClean="0">
                <a:solidFill>
                  <a:schemeClr val="bg1"/>
                </a:solidFill>
                <a:latin typeface="Arial"/>
                <a:ea typeface="宋体" charset="0"/>
                <a:cs typeface="Arial"/>
              </a:rPr>
              <a:t>Achitecture</a:t>
            </a:r>
            <a:r>
              <a:rPr lang="en-US" sz="3600" dirty="0" smtClean="0">
                <a:solidFill>
                  <a:schemeClr val="bg1"/>
                </a:solidFill>
                <a:latin typeface="Arial"/>
                <a:ea typeface="宋体" charset="0"/>
                <a:cs typeface="Arial"/>
              </a:rPr>
              <a:t> of </a:t>
            </a:r>
            <a:r>
              <a:rPr lang="en-US" sz="3600" dirty="0" err="1" smtClean="0">
                <a:solidFill>
                  <a:schemeClr val="bg1"/>
                </a:solidFill>
                <a:latin typeface="Arial"/>
                <a:ea typeface="宋体" charset="0"/>
                <a:cs typeface="Arial"/>
              </a:rPr>
              <a:t>CanProVar</a:t>
            </a:r>
            <a:r>
              <a:rPr lang="en-US" sz="3600" dirty="0" smtClean="0">
                <a:solidFill>
                  <a:schemeClr val="bg1"/>
                </a:solidFill>
                <a:latin typeface="Arial"/>
                <a:ea typeface="宋体" charset="0"/>
                <a:cs typeface="Arial"/>
              </a:rPr>
              <a:t> 2.0</a:t>
            </a:r>
            <a:endParaRPr lang="en-US" sz="3600" dirty="0">
              <a:solidFill>
                <a:schemeClr val="bg1"/>
              </a:solidFill>
              <a:latin typeface="Arial"/>
              <a:ea typeface="宋体" charset="0"/>
              <a:cs typeface="Arial"/>
            </a:endParaRPr>
          </a:p>
        </p:txBody>
      </p:sp>
      <p:sp>
        <p:nvSpPr>
          <p:cNvPr id="15" name="TextBox 14"/>
          <p:cNvSpPr txBox="1"/>
          <p:nvPr/>
        </p:nvSpPr>
        <p:spPr>
          <a:xfrm>
            <a:off x="5715195" y="1533739"/>
            <a:ext cx="3428805" cy="1785104"/>
          </a:xfrm>
          <a:prstGeom prst="rect">
            <a:avLst/>
          </a:prstGeom>
          <a:noFill/>
        </p:spPr>
        <p:txBody>
          <a:bodyPr wrap="square" rtlCol="0">
            <a:spAutoFit/>
          </a:bodyPr>
          <a:lstStyle/>
          <a:p>
            <a:r>
              <a:rPr lang="en-US" sz="2200" dirty="0" smtClean="0"/>
              <a:t>Besides much more somatic and </a:t>
            </a:r>
            <a:r>
              <a:rPr lang="en-US" sz="2200" dirty="0" err="1" smtClean="0"/>
              <a:t>germline</a:t>
            </a:r>
            <a:r>
              <a:rPr lang="en-US" sz="2200" dirty="0" smtClean="0"/>
              <a:t> variations, now we have </a:t>
            </a:r>
            <a:r>
              <a:rPr lang="en-US" sz="2200" u="sng" dirty="0" smtClean="0">
                <a:solidFill>
                  <a:srgbClr val="6D417B"/>
                </a:solidFill>
              </a:rPr>
              <a:t>further data annotation, friendly display, more query ways </a:t>
            </a:r>
            <a:endParaRPr lang="en-US" sz="2200" u="sng" dirty="0">
              <a:solidFill>
                <a:srgbClr val="6D417B"/>
              </a:solidFill>
            </a:endParaRPr>
          </a:p>
        </p:txBody>
      </p:sp>
    </p:spTree>
    <p:extLst>
      <p:ext uri="{BB962C8B-B14F-4D97-AF65-F5344CB8AC3E}">
        <p14:creationId xmlns:p14="http://schemas.microsoft.com/office/powerpoint/2010/main" val="23754076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260575" y="215717"/>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Arial"/>
                <a:ea typeface="宋体" charset="0"/>
                <a:cs typeface="Arial"/>
              </a:rPr>
              <a:t>Data update in </a:t>
            </a:r>
            <a:r>
              <a:rPr lang="en-US" sz="3600" dirty="0" err="1" smtClean="0">
                <a:solidFill>
                  <a:schemeClr val="bg1"/>
                </a:solidFill>
                <a:latin typeface="Arial"/>
                <a:ea typeface="宋体" charset="0"/>
                <a:cs typeface="Arial"/>
              </a:rPr>
              <a:t>CanProVar</a:t>
            </a:r>
            <a:r>
              <a:rPr lang="en-US" sz="3600" dirty="0" smtClean="0">
                <a:solidFill>
                  <a:schemeClr val="bg1"/>
                </a:solidFill>
                <a:latin typeface="Arial"/>
                <a:ea typeface="宋体" charset="0"/>
                <a:cs typeface="Arial"/>
              </a:rPr>
              <a:t> 2.0</a:t>
            </a:r>
            <a:endParaRPr lang="en-US" sz="3600" dirty="0">
              <a:solidFill>
                <a:schemeClr val="bg1"/>
              </a:solidFill>
              <a:latin typeface="Arial"/>
              <a:ea typeface="宋体" charset="0"/>
              <a:cs typeface="Arial"/>
            </a:endParaRPr>
          </a:p>
        </p:txBody>
      </p:sp>
      <p:graphicFrame>
        <p:nvGraphicFramePr>
          <p:cNvPr id="6" name="Chart 5"/>
          <p:cNvGraphicFramePr>
            <a:graphicFrameLocks/>
          </p:cNvGraphicFramePr>
          <p:nvPr>
            <p:extLst>
              <p:ext uri="{D42A27DB-BD31-4B8C-83A1-F6EECF244321}">
                <p14:modId xmlns:p14="http://schemas.microsoft.com/office/powerpoint/2010/main" val="3254502159"/>
              </p:ext>
            </p:extLst>
          </p:nvPr>
        </p:nvGraphicFramePr>
        <p:xfrm>
          <a:off x="398878" y="1842912"/>
          <a:ext cx="5552893" cy="395906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113640" y="1842912"/>
            <a:ext cx="2764212" cy="1631216"/>
          </a:xfrm>
          <a:prstGeom prst="rect">
            <a:avLst/>
          </a:prstGeom>
          <a:noFill/>
        </p:spPr>
        <p:txBody>
          <a:bodyPr wrap="square" rtlCol="0">
            <a:spAutoFit/>
          </a:bodyPr>
          <a:lstStyle/>
          <a:p>
            <a:r>
              <a:rPr lang="en-US" sz="2000" dirty="0"/>
              <a:t>Currently </a:t>
            </a:r>
            <a:r>
              <a:rPr lang="en-US" sz="2000" dirty="0" err="1"/>
              <a:t>CanProVar</a:t>
            </a:r>
            <a:r>
              <a:rPr lang="en-US" sz="2000" dirty="0"/>
              <a:t> contains </a:t>
            </a:r>
            <a:r>
              <a:rPr lang="en-US" sz="2000" u="sng" dirty="0">
                <a:solidFill>
                  <a:srgbClr val="FF6600"/>
                </a:solidFill>
              </a:rPr>
              <a:t>69,834</a:t>
            </a:r>
            <a:r>
              <a:rPr lang="en-US" sz="2000" dirty="0"/>
              <a:t> cancer-related variation , </a:t>
            </a:r>
            <a:r>
              <a:rPr lang="en-US" sz="2000" u="sng" dirty="0">
                <a:solidFill>
                  <a:srgbClr val="008000"/>
                </a:solidFill>
              </a:rPr>
              <a:t>825,106</a:t>
            </a:r>
            <a:r>
              <a:rPr lang="en-US" sz="2000" dirty="0"/>
              <a:t> non-cancer related </a:t>
            </a:r>
            <a:r>
              <a:rPr lang="en-US" sz="2000" dirty="0" smtClean="0"/>
              <a:t>variation.</a:t>
            </a:r>
            <a:endParaRPr lang="en-US" sz="2000" dirty="0"/>
          </a:p>
        </p:txBody>
      </p:sp>
      <p:sp>
        <p:nvSpPr>
          <p:cNvPr id="9" name="TextBox 8"/>
          <p:cNvSpPr txBox="1"/>
          <p:nvPr/>
        </p:nvSpPr>
        <p:spPr>
          <a:xfrm>
            <a:off x="510508" y="1383621"/>
            <a:ext cx="4719082" cy="373563"/>
          </a:xfrm>
          <a:prstGeom prst="rect">
            <a:avLst/>
          </a:prstGeom>
          <a:noFill/>
        </p:spPr>
        <p:txBody>
          <a:bodyPr wrap="square" rtlCol="0">
            <a:spAutoFit/>
          </a:bodyPr>
          <a:lstStyle/>
          <a:p>
            <a:r>
              <a:rPr lang="en-US" dirty="0" smtClean="0">
                <a:hlinkClick r:id="rId3"/>
              </a:rPr>
              <a:t>http://lifecenter.sgst.cn/CanProVar/</a:t>
            </a:r>
            <a:r>
              <a:rPr lang="en-US" dirty="0" smtClean="0"/>
              <a:t> </a:t>
            </a:r>
            <a:endParaRPr lang="en-US" dirty="0"/>
          </a:p>
        </p:txBody>
      </p:sp>
    </p:spTree>
    <p:extLst>
      <p:ext uri="{BB962C8B-B14F-4D97-AF65-F5344CB8AC3E}">
        <p14:creationId xmlns:p14="http://schemas.microsoft.com/office/powerpoint/2010/main" val="5752940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93402" y="1969124"/>
            <a:ext cx="4250598" cy="2881111"/>
          </a:xfrm>
          <a:prstGeom prst="rect">
            <a:avLst/>
          </a:prstGeom>
        </p:spPr>
      </p:pic>
      <p:sp>
        <p:nvSpPr>
          <p:cNvPr id="5" name="Title 2"/>
          <p:cNvSpPr txBox="1">
            <a:spLocks/>
          </p:cNvSpPr>
          <p:nvPr/>
        </p:nvSpPr>
        <p:spPr>
          <a:xfrm>
            <a:off x="1260575" y="203265"/>
            <a:ext cx="732920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Arial"/>
                <a:ea typeface="宋体" charset="0"/>
                <a:cs typeface="Arial"/>
              </a:rPr>
              <a:t>What’s new in </a:t>
            </a:r>
            <a:r>
              <a:rPr lang="en-US" sz="3600" dirty="0" err="1" smtClean="0">
                <a:solidFill>
                  <a:schemeClr val="bg1"/>
                </a:solidFill>
                <a:latin typeface="Arial"/>
                <a:ea typeface="宋体" charset="0"/>
                <a:cs typeface="Arial"/>
              </a:rPr>
              <a:t>CanProVar</a:t>
            </a:r>
            <a:r>
              <a:rPr lang="en-US" sz="3600" dirty="0" smtClean="0">
                <a:solidFill>
                  <a:schemeClr val="bg1"/>
                </a:solidFill>
                <a:latin typeface="Arial"/>
                <a:ea typeface="宋体" charset="0"/>
                <a:cs typeface="Arial"/>
              </a:rPr>
              <a:t> 2.0</a:t>
            </a:r>
            <a:endParaRPr lang="en-US" sz="3600" dirty="0">
              <a:solidFill>
                <a:schemeClr val="bg1"/>
              </a:solidFill>
              <a:latin typeface="Arial"/>
              <a:ea typeface="宋体" charset="0"/>
              <a:cs typeface="Arial"/>
            </a:endParaRPr>
          </a:p>
        </p:txBody>
      </p:sp>
      <p:sp>
        <p:nvSpPr>
          <p:cNvPr id="6" name="TextBox 5"/>
          <p:cNvSpPr txBox="1"/>
          <p:nvPr/>
        </p:nvSpPr>
        <p:spPr>
          <a:xfrm>
            <a:off x="423343" y="1684088"/>
            <a:ext cx="5366557" cy="3816429"/>
          </a:xfrm>
          <a:prstGeom prst="rect">
            <a:avLst/>
          </a:prstGeom>
          <a:noFill/>
        </p:spPr>
        <p:txBody>
          <a:bodyPr wrap="square" rtlCol="0">
            <a:spAutoFit/>
          </a:bodyPr>
          <a:lstStyle/>
          <a:p>
            <a:pPr marL="342900" indent="-342900">
              <a:buClr>
                <a:srgbClr val="6D417B"/>
              </a:buClr>
              <a:buFont typeface="Wingdings" charset="2"/>
              <a:buChar char="§"/>
            </a:pPr>
            <a:r>
              <a:rPr lang="en-US" sz="2200" dirty="0" smtClean="0"/>
              <a:t>Standard cancer names/types (NCBI </a:t>
            </a:r>
            <a:r>
              <a:rPr lang="en-US" sz="2200" dirty="0" err="1" smtClean="0"/>
              <a:t>MeSH</a:t>
            </a:r>
            <a:r>
              <a:rPr lang="en-US" sz="2200" dirty="0" smtClean="0"/>
              <a:t>)</a:t>
            </a:r>
          </a:p>
          <a:p>
            <a:pPr marL="342900" indent="-342900">
              <a:buClr>
                <a:srgbClr val="6D417B"/>
              </a:buClr>
              <a:buFont typeface="Wingdings" charset="2"/>
              <a:buChar char="§"/>
            </a:pPr>
            <a:endParaRPr lang="en-US" sz="2200" dirty="0" smtClean="0"/>
          </a:p>
          <a:p>
            <a:pPr marL="342900" indent="-342900">
              <a:buClr>
                <a:srgbClr val="6D417B"/>
              </a:buClr>
              <a:buFont typeface="Wingdings" charset="2"/>
              <a:buChar char="§"/>
            </a:pPr>
            <a:r>
              <a:rPr lang="en-US" sz="2200" dirty="0"/>
              <a:t>D</a:t>
            </a:r>
            <a:r>
              <a:rPr lang="en-US" sz="2200" dirty="0" smtClean="0"/>
              <a:t>ifferentially Expression in Cancers</a:t>
            </a:r>
          </a:p>
          <a:p>
            <a:pPr marL="342900" indent="-342900">
              <a:buClr>
                <a:srgbClr val="6D417B"/>
              </a:buClr>
              <a:buFont typeface="Wingdings" charset="2"/>
              <a:buChar char="§"/>
            </a:pPr>
            <a:endParaRPr lang="en-US" sz="2200" dirty="0"/>
          </a:p>
          <a:p>
            <a:pPr>
              <a:buClr>
                <a:srgbClr val="6D417B"/>
              </a:buClr>
            </a:pPr>
            <a:endParaRPr lang="en-US" sz="2200" dirty="0"/>
          </a:p>
          <a:p>
            <a:pPr marL="342900" indent="-342900">
              <a:buClr>
                <a:srgbClr val="6D417B"/>
              </a:buClr>
              <a:buFont typeface="Wingdings" charset="2"/>
              <a:buChar char="§"/>
            </a:pPr>
            <a:r>
              <a:rPr lang="en-US" sz="2200" dirty="0" smtClean="0"/>
              <a:t>PPI network analysis &amp; interaction interface</a:t>
            </a:r>
          </a:p>
          <a:p>
            <a:pPr marL="342900" indent="-342900">
              <a:buClr>
                <a:srgbClr val="6D417B"/>
              </a:buClr>
              <a:buFont typeface="Wingdings" charset="2"/>
              <a:buChar char="§"/>
            </a:pPr>
            <a:endParaRPr lang="en-US" sz="2200" dirty="0"/>
          </a:p>
          <a:p>
            <a:pPr marL="342900" indent="-342900">
              <a:buClr>
                <a:srgbClr val="6D417B"/>
              </a:buClr>
              <a:buFont typeface="Wingdings" charset="2"/>
              <a:buChar char="§"/>
            </a:pPr>
            <a:r>
              <a:rPr lang="en-US" sz="2200" dirty="0" smtClean="0"/>
              <a:t>Data query by protein list, chromosome location, pathway  </a:t>
            </a:r>
            <a:endParaRPr lang="en-US" sz="2200" dirty="0"/>
          </a:p>
        </p:txBody>
      </p:sp>
      <p:pic>
        <p:nvPicPr>
          <p:cNvPr id="7" name="Picture 6" descr="Screen Shot 2012-11-12 at 下午8.34.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701" y="3121008"/>
            <a:ext cx="2102297" cy="577270"/>
          </a:xfrm>
          <a:prstGeom prst="rect">
            <a:avLst/>
          </a:prstGeom>
        </p:spPr>
      </p:pic>
    </p:spTree>
    <p:extLst>
      <p:ext uri="{BB962C8B-B14F-4D97-AF65-F5344CB8AC3E}">
        <p14:creationId xmlns:p14="http://schemas.microsoft.com/office/powerpoint/2010/main" val="24161784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1111</TotalTime>
  <Words>1302</Words>
  <Application>Microsoft Macintosh PowerPoint</Application>
  <PresentationFormat>On-screen Show (4:3)</PresentationFormat>
  <Paragraphs>384</Paragraphs>
  <Slides>32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Microsoft Equation</vt:lpstr>
      <vt:lpstr>CanProVar 2.0 : Updated Database of Human Cancer Proteome Variation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Shotgun data  database searching </vt:lpstr>
      <vt:lpstr>Searchable database setup</vt:lpstr>
      <vt:lpstr>False discovery rate estimation</vt:lpstr>
      <vt:lpstr>Searching score distribution</vt:lpstr>
      <vt:lpstr>PowerPoint Presentation</vt:lpstr>
      <vt:lpstr>Revised confidence evaluation</vt:lpstr>
      <vt:lpstr>Sequencing validations</vt:lpstr>
      <vt:lpstr>Sequencing validations</vt:lpstr>
      <vt:lpstr>PowerPoint Presentation</vt:lpstr>
      <vt:lpstr>Identification of mutated peptide</vt:lpstr>
      <vt:lpstr>Ongoing and future works</vt:lpstr>
      <vt:lpstr>Acknowledgements</vt:lpstr>
      <vt:lpstr>PowerPoint Presentation</vt:lpstr>
    </vt:vector>
  </TitlesOfParts>
  <Manager/>
  <Company>SJTU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CanProVar 2.0 : Updated Database of Human Cancer Proteome Variation</dc:title>
  <dc:subject/>
  <dc:creator>Jing Li</dc:creator>
  <cp:keywords/>
  <dc:description/>
  <cp:lastModifiedBy>Jing Li</cp:lastModifiedBy>
  <cp:revision>122</cp:revision>
  <dcterms:created xsi:type="dcterms:W3CDTF">2012-11-12T07:01:38Z</dcterms:created>
  <dcterms:modified xsi:type="dcterms:W3CDTF">2012-11-13T01:33:25Z</dcterms:modified>
  <cp:category/>
</cp:coreProperties>
</file>