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sldIdLst>
    <p:sldId id="256" r:id="rId2"/>
    <p:sldId id="257" r:id="rId3"/>
    <p:sldId id="324" r:id="rId4"/>
    <p:sldId id="326" r:id="rId5"/>
    <p:sldId id="327" r:id="rId6"/>
    <p:sldId id="328" r:id="rId7"/>
    <p:sldId id="325" r:id="rId8"/>
    <p:sldId id="331" r:id="rId9"/>
    <p:sldId id="329" r:id="rId10"/>
    <p:sldId id="330" r:id="rId11"/>
    <p:sldId id="332" r:id="rId12"/>
    <p:sldId id="333" r:id="rId13"/>
    <p:sldId id="304" r:id="rId14"/>
    <p:sldId id="305" r:id="rId15"/>
    <p:sldId id="334" r:id="rId16"/>
    <p:sldId id="335" r:id="rId17"/>
    <p:sldId id="346" r:id="rId18"/>
    <p:sldId id="336" r:id="rId19"/>
    <p:sldId id="359" r:id="rId20"/>
    <p:sldId id="337" r:id="rId21"/>
    <p:sldId id="338" r:id="rId22"/>
    <p:sldId id="339" r:id="rId23"/>
    <p:sldId id="347" r:id="rId24"/>
    <p:sldId id="348" r:id="rId25"/>
    <p:sldId id="354" r:id="rId26"/>
    <p:sldId id="340" r:id="rId27"/>
    <p:sldId id="353" r:id="rId28"/>
    <p:sldId id="341" r:id="rId29"/>
    <p:sldId id="343" r:id="rId30"/>
    <p:sldId id="357" r:id="rId31"/>
    <p:sldId id="364" r:id="rId32"/>
    <p:sldId id="365" r:id="rId33"/>
    <p:sldId id="360" r:id="rId34"/>
    <p:sldId id="361" r:id="rId35"/>
    <p:sldId id="356" r:id="rId36"/>
    <p:sldId id="355" r:id="rId37"/>
    <p:sldId id="362" r:id="rId38"/>
    <p:sldId id="363" r:id="rId39"/>
    <p:sldId id="345" r:id="rId40"/>
    <p:sldId id="322" r:id="rId41"/>
    <p:sldId id="323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6" autoAdjust="0"/>
  </p:normalViewPr>
  <p:slideViewPr>
    <p:cSldViewPr>
      <p:cViewPr>
        <p:scale>
          <a:sx n="100" d="100"/>
          <a:sy n="100" d="100"/>
        </p:scale>
        <p:origin x="-61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AFC69-E98C-4876-AD96-2D670D9AFA13}" type="datetimeFigureOut">
              <a:rPr lang="zh-CN" altLang="en-US" smtClean="0"/>
              <a:pPr/>
              <a:t>2012-11-12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3CC97-A9E1-4FE8-83F6-8B4122E8A5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2012-11-12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2012-11-12</a:t>
            </a:fld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2012-11-12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2012-11-12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2012-11-12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2012-11-12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0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" y="2143116"/>
            <a:ext cx="8458200" cy="1470025"/>
          </a:xfrm>
        </p:spPr>
        <p:txBody>
          <a:bodyPr/>
          <a:lstStyle/>
          <a:p>
            <a:r>
              <a:rPr lang="en-US" b="1" dirty="0" smtClean="0"/>
              <a:t>Share the ppb level accuracy in common LC-MS analysis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3929066"/>
            <a:ext cx="5214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Zhang Jiyang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School of Mechanical Engineering and Automatization, National University of Defense Technology</a:t>
            </a:r>
          </a:p>
          <a:p>
            <a:pPr algn="ctr"/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mtClean="0"/>
              <a:t>November 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2012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Instrument calibration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71504"/>
          </a:xfrm>
        </p:spPr>
        <p:txBody>
          <a:bodyPr/>
          <a:lstStyle/>
          <a:p>
            <a:r>
              <a:rPr lang="en-US" altLang="zh-CN" dirty="0" smtClean="0"/>
              <a:t>Internal calibration and external  calibration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71472" y="192880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Muddiman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DC, Oberg AL. Statistical evaluation of internal and external mass calibration laws utilized in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transform ion cyclotron resonance mass spectrometry.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Anal Chem. 2005 Apr 15;77(8):2406-14.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57562"/>
            <a:ext cx="38957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5"/>
            <a:ext cx="3786214" cy="321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071538" y="2845354"/>
            <a:ext cx="662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 a formula from frequency and charge space effect to m/z.</a:t>
            </a:r>
            <a:endParaRPr lang="zh-C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Instrument calibration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500066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Automatically performed  on </a:t>
            </a:r>
            <a:r>
              <a:rPr lang="en-US" altLang="zh-CN" dirty="0" err="1" smtClean="0"/>
              <a:t>Orbitrap</a:t>
            </a:r>
            <a:r>
              <a:rPr lang="en-US" altLang="zh-CN" dirty="0" smtClean="0"/>
              <a:t> and FT</a:t>
            </a:r>
            <a:endParaRPr lang="zh-CN" altLang="en-US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50"/>
            <a:ext cx="397626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44005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786322"/>
            <a:ext cx="4369843" cy="19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圆角矩形 6"/>
          <p:cNvSpPr/>
          <p:nvPr/>
        </p:nvSpPr>
        <p:spPr>
          <a:xfrm>
            <a:off x="357158" y="5857892"/>
            <a:ext cx="2857520" cy="714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rot="10800000">
            <a:off x="3286116" y="6143644"/>
            <a:ext cx="1857388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43504" y="6274378"/>
            <a:ext cx="400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Parameters can be viewed in raw files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re-calibration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Question: why the m/z measurement errors vary</a:t>
            </a:r>
          </a:p>
          <a:p>
            <a:pPr>
              <a:buNone/>
            </a:pPr>
            <a:r>
              <a:rPr lang="en-US" altLang="zh-CN" dirty="0" smtClean="0"/>
              <a:t>  with time?</a:t>
            </a:r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dirty="0" smtClean="0"/>
              <a:t>Question: Can we calibrate the m/z values after the data collections?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Which (parameters) are relative to the m/z measurement errors?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5786446" y="357166"/>
            <a:ext cx="2786082" cy="2000240"/>
            <a:chOff x="3986241" y="928670"/>
            <a:chExt cx="3871907" cy="248625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86241" y="928670"/>
              <a:ext cx="3871907" cy="2486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任意多边形 6"/>
            <p:cNvSpPr/>
            <p:nvPr/>
          </p:nvSpPr>
          <p:spPr>
            <a:xfrm>
              <a:off x="4257675" y="1743075"/>
              <a:ext cx="2990850" cy="561975"/>
            </a:xfrm>
            <a:custGeom>
              <a:avLst/>
              <a:gdLst>
                <a:gd name="connsiteX0" fmla="*/ 0 w 2990850"/>
                <a:gd name="connsiteY0" fmla="*/ 561975 h 561975"/>
                <a:gd name="connsiteX1" fmla="*/ 38100 w 2990850"/>
                <a:gd name="connsiteY1" fmla="*/ 533400 h 561975"/>
                <a:gd name="connsiteX2" fmla="*/ 171450 w 2990850"/>
                <a:gd name="connsiteY2" fmla="*/ 466725 h 561975"/>
                <a:gd name="connsiteX3" fmla="*/ 266700 w 2990850"/>
                <a:gd name="connsiteY3" fmla="*/ 352425 h 561975"/>
                <a:gd name="connsiteX4" fmla="*/ 285750 w 2990850"/>
                <a:gd name="connsiteY4" fmla="*/ 295275 h 561975"/>
                <a:gd name="connsiteX5" fmla="*/ 314325 w 2990850"/>
                <a:gd name="connsiteY5" fmla="*/ 276225 h 561975"/>
                <a:gd name="connsiteX6" fmla="*/ 390525 w 2990850"/>
                <a:gd name="connsiteY6" fmla="*/ 219075 h 561975"/>
                <a:gd name="connsiteX7" fmla="*/ 419100 w 2990850"/>
                <a:gd name="connsiteY7" fmla="*/ 200025 h 561975"/>
                <a:gd name="connsiteX8" fmla="*/ 438150 w 2990850"/>
                <a:gd name="connsiteY8" fmla="*/ 171450 h 561975"/>
                <a:gd name="connsiteX9" fmla="*/ 542925 w 2990850"/>
                <a:gd name="connsiteY9" fmla="*/ 85725 h 561975"/>
                <a:gd name="connsiteX10" fmla="*/ 571500 w 2990850"/>
                <a:gd name="connsiteY10" fmla="*/ 66675 h 561975"/>
                <a:gd name="connsiteX11" fmla="*/ 628650 w 2990850"/>
                <a:gd name="connsiteY11" fmla="*/ 47625 h 561975"/>
                <a:gd name="connsiteX12" fmla="*/ 657225 w 2990850"/>
                <a:gd name="connsiteY12" fmla="*/ 28575 h 561975"/>
                <a:gd name="connsiteX13" fmla="*/ 781050 w 2990850"/>
                <a:gd name="connsiteY13" fmla="*/ 0 h 561975"/>
                <a:gd name="connsiteX14" fmla="*/ 1009650 w 2990850"/>
                <a:gd name="connsiteY14" fmla="*/ 9525 h 561975"/>
                <a:gd name="connsiteX15" fmla="*/ 1095375 w 2990850"/>
                <a:gd name="connsiteY15" fmla="*/ 38100 h 561975"/>
                <a:gd name="connsiteX16" fmla="*/ 1143000 w 2990850"/>
                <a:gd name="connsiteY16" fmla="*/ 47625 h 561975"/>
                <a:gd name="connsiteX17" fmla="*/ 1171575 w 2990850"/>
                <a:gd name="connsiteY17" fmla="*/ 66675 h 561975"/>
                <a:gd name="connsiteX18" fmla="*/ 1200150 w 2990850"/>
                <a:gd name="connsiteY18" fmla="*/ 76200 h 561975"/>
                <a:gd name="connsiteX19" fmla="*/ 1314450 w 2990850"/>
                <a:gd name="connsiteY19" fmla="*/ 95250 h 561975"/>
                <a:gd name="connsiteX20" fmla="*/ 1381125 w 2990850"/>
                <a:gd name="connsiteY20" fmla="*/ 114300 h 561975"/>
                <a:gd name="connsiteX21" fmla="*/ 1428750 w 2990850"/>
                <a:gd name="connsiteY21" fmla="*/ 123825 h 561975"/>
                <a:gd name="connsiteX22" fmla="*/ 1552575 w 2990850"/>
                <a:gd name="connsiteY22" fmla="*/ 133350 h 561975"/>
                <a:gd name="connsiteX23" fmla="*/ 1619250 w 2990850"/>
                <a:gd name="connsiteY23" fmla="*/ 142875 h 561975"/>
                <a:gd name="connsiteX24" fmla="*/ 1695450 w 2990850"/>
                <a:gd name="connsiteY24" fmla="*/ 152400 h 561975"/>
                <a:gd name="connsiteX25" fmla="*/ 1809750 w 2990850"/>
                <a:gd name="connsiteY25" fmla="*/ 171450 h 561975"/>
                <a:gd name="connsiteX26" fmla="*/ 1857375 w 2990850"/>
                <a:gd name="connsiteY26" fmla="*/ 180975 h 561975"/>
                <a:gd name="connsiteX27" fmla="*/ 1933575 w 2990850"/>
                <a:gd name="connsiteY27" fmla="*/ 190500 h 561975"/>
                <a:gd name="connsiteX28" fmla="*/ 1971675 w 2990850"/>
                <a:gd name="connsiteY28" fmla="*/ 200025 h 561975"/>
                <a:gd name="connsiteX29" fmla="*/ 2000250 w 2990850"/>
                <a:gd name="connsiteY29" fmla="*/ 209550 h 561975"/>
                <a:gd name="connsiteX30" fmla="*/ 2200275 w 2990850"/>
                <a:gd name="connsiteY30" fmla="*/ 238125 h 561975"/>
                <a:gd name="connsiteX31" fmla="*/ 2266950 w 2990850"/>
                <a:gd name="connsiteY31" fmla="*/ 266700 h 561975"/>
                <a:gd name="connsiteX32" fmla="*/ 2390775 w 2990850"/>
                <a:gd name="connsiteY32" fmla="*/ 276225 h 561975"/>
                <a:gd name="connsiteX33" fmla="*/ 2628900 w 2990850"/>
                <a:gd name="connsiteY33" fmla="*/ 285750 h 561975"/>
                <a:gd name="connsiteX34" fmla="*/ 2990850 w 2990850"/>
                <a:gd name="connsiteY34" fmla="*/ 28575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90850" h="561975">
                  <a:moveTo>
                    <a:pt x="0" y="561975"/>
                  </a:moveTo>
                  <a:cubicBezTo>
                    <a:pt x="12700" y="552450"/>
                    <a:pt x="24487" y="541568"/>
                    <a:pt x="38100" y="533400"/>
                  </a:cubicBezTo>
                  <a:cubicBezTo>
                    <a:pt x="128455" y="479187"/>
                    <a:pt x="110998" y="486876"/>
                    <a:pt x="171450" y="466725"/>
                  </a:cubicBezTo>
                  <a:cubicBezTo>
                    <a:pt x="197977" y="440198"/>
                    <a:pt x="253439" y="392208"/>
                    <a:pt x="266700" y="352425"/>
                  </a:cubicBezTo>
                  <a:cubicBezTo>
                    <a:pt x="273050" y="333375"/>
                    <a:pt x="269042" y="306414"/>
                    <a:pt x="285750" y="295275"/>
                  </a:cubicBezTo>
                  <a:cubicBezTo>
                    <a:pt x="295275" y="288925"/>
                    <a:pt x="305067" y="282958"/>
                    <a:pt x="314325" y="276225"/>
                  </a:cubicBezTo>
                  <a:cubicBezTo>
                    <a:pt x="340002" y="257551"/>
                    <a:pt x="364107" y="236687"/>
                    <a:pt x="390525" y="219075"/>
                  </a:cubicBezTo>
                  <a:lnTo>
                    <a:pt x="419100" y="200025"/>
                  </a:lnTo>
                  <a:cubicBezTo>
                    <a:pt x="425450" y="190500"/>
                    <a:pt x="430821" y="180244"/>
                    <a:pt x="438150" y="171450"/>
                  </a:cubicBezTo>
                  <a:cubicBezTo>
                    <a:pt x="464275" y="140100"/>
                    <a:pt x="514639" y="104582"/>
                    <a:pt x="542925" y="85725"/>
                  </a:cubicBezTo>
                  <a:cubicBezTo>
                    <a:pt x="552450" y="79375"/>
                    <a:pt x="561039" y="71324"/>
                    <a:pt x="571500" y="66675"/>
                  </a:cubicBezTo>
                  <a:cubicBezTo>
                    <a:pt x="589850" y="58520"/>
                    <a:pt x="611942" y="58764"/>
                    <a:pt x="628650" y="47625"/>
                  </a:cubicBezTo>
                  <a:cubicBezTo>
                    <a:pt x="638175" y="41275"/>
                    <a:pt x="646764" y="33224"/>
                    <a:pt x="657225" y="28575"/>
                  </a:cubicBezTo>
                  <a:cubicBezTo>
                    <a:pt x="706771" y="6554"/>
                    <a:pt x="726810" y="7749"/>
                    <a:pt x="781050" y="0"/>
                  </a:cubicBezTo>
                  <a:cubicBezTo>
                    <a:pt x="857250" y="3175"/>
                    <a:pt x="933565" y="4278"/>
                    <a:pt x="1009650" y="9525"/>
                  </a:cubicBezTo>
                  <a:cubicBezTo>
                    <a:pt x="1078487" y="14272"/>
                    <a:pt x="1036402" y="18442"/>
                    <a:pt x="1095375" y="38100"/>
                  </a:cubicBezTo>
                  <a:cubicBezTo>
                    <a:pt x="1110734" y="43220"/>
                    <a:pt x="1127125" y="44450"/>
                    <a:pt x="1143000" y="47625"/>
                  </a:cubicBezTo>
                  <a:cubicBezTo>
                    <a:pt x="1152525" y="53975"/>
                    <a:pt x="1161336" y="61555"/>
                    <a:pt x="1171575" y="66675"/>
                  </a:cubicBezTo>
                  <a:cubicBezTo>
                    <a:pt x="1180555" y="71165"/>
                    <a:pt x="1190410" y="73765"/>
                    <a:pt x="1200150" y="76200"/>
                  </a:cubicBezTo>
                  <a:cubicBezTo>
                    <a:pt x="1237291" y="85485"/>
                    <a:pt x="1276816" y="89874"/>
                    <a:pt x="1314450" y="95250"/>
                  </a:cubicBezTo>
                  <a:cubicBezTo>
                    <a:pt x="1346271" y="105857"/>
                    <a:pt x="1345245" y="106327"/>
                    <a:pt x="1381125" y="114300"/>
                  </a:cubicBezTo>
                  <a:cubicBezTo>
                    <a:pt x="1396929" y="117812"/>
                    <a:pt x="1412660" y="122037"/>
                    <a:pt x="1428750" y="123825"/>
                  </a:cubicBezTo>
                  <a:cubicBezTo>
                    <a:pt x="1469894" y="128397"/>
                    <a:pt x="1511384" y="129231"/>
                    <a:pt x="1552575" y="133350"/>
                  </a:cubicBezTo>
                  <a:cubicBezTo>
                    <a:pt x="1574914" y="135584"/>
                    <a:pt x="1596996" y="139908"/>
                    <a:pt x="1619250" y="142875"/>
                  </a:cubicBezTo>
                  <a:cubicBezTo>
                    <a:pt x="1644623" y="146258"/>
                    <a:pt x="1670136" y="148603"/>
                    <a:pt x="1695450" y="152400"/>
                  </a:cubicBezTo>
                  <a:cubicBezTo>
                    <a:pt x="1733648" y="158130"/>
                    <a:pt x="1771875" y="163875"/>
                    <a:pt x="1809750" y="171450"/>
                  </a:cubicBezTo>
                  <a:cubicBezTo>
                    <a:pt x="1825625" y="174625"/>
                    <a:pt x="1841374" y="178513"/>
                    <a:pt x="1857375" y="180975"/>
                  </a:cubicBezTo>
                  <a:cubicBezTo>
                    <a:pt x="1882675" y="184867"/>
                    <a:pt x="1908326" y="186292"/>
                    <a:pt x="1933575" y="190500"/>
                  </a:cubicBezTo>
                  <a:cubicBezTo>
                    <a:pt x="1946488" y="192652"/>
                    <a:pt x="1959088" y="196429"/>
                    <a:pt x="1971675" y="200025"/>
                  </a:cubicBezTo>
                  <a:cubicBezTo>
                    <a:pt x="1981329" y="202783"/>
                    <a:pt x="1990333" y="207984"/>
                    <a:pt x="2000250" y="209550"/>
                  </a:cubicBezTo>
                  <a:cubicBezTo>
                    <a:pt x="2300327" y="256931"/>
                    <a:pt x="2060829" y="210236"/>
                    <a:pt x="2200275" y="238125"/>
                  </a:cubicBezTo>
                  <a:cubicBezTo>
                    <a:pt x="2222500" y="247650"/>
                    <a:pt x="2243239" y="261958"/>
                    <a:pt x="2266950" y="266700"/>
                  </a:cubicBezTo>
                  <a:cubicBezTo>
                    <a:pt x="2307543" y="274819"/>
                    <a:pt x="2349435" y="274049"/>
                    <a:pt x="2390775" y="276225"/>
                  </a:cubicBezTo>
                  <a:cubicBezTo>
                    <a:pt x="2470104" y="280400"/>
                    <a:pt x="2549472" y="284489"/>
                    <a:pt x="2628900" y="285750"/>
                  </a:cubicBezTo>
                  <a:cubicBezTo>
                    <a:pt x="2749535" y="287665"/>
                    <a:pt x="2870200" y="285750"/>
                    <a:pt x="2990850" y="28575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箭头连接符 8"/>
          <p:cNvCxnSpPr/>
          <p:nvPr/>
        </p:nvCxnSpPr>
        <p:spPr>
          <a:xfrm flipV="1">
            <a:off x="4786314" y="1785926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下箭头 12"/>
          <p:cNvSpPr/>
          <p:nvPr/>
        </p:nvSpPr>
        <p:spPr>
          <a:xfrm>
            <a:off x="4429124" y="3071810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4429124" y="4357694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714876" y="441699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If possible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614" y="428604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Data re-calibration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28670"/>
            <a:ext cx="43577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1"/>
          <p:cNvSpPr>
            <a:spLocks noGrp="1"/>
          </p:cNvSpPr>
          <p:nvPr>
            <p:ph idx="1"/>
          </p:nvPr>
        </p:nvSpPr>
        <p:spPr>
          <a:xfrm>
            <a:off x="71406" y="1428736"/>
            <a:ext cx="4500594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Nat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Biotechnol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. 2008 Dec;26(12):1367-72. 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MaxQuant enables high peptide identification rates, individualized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p.p.b.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-range mass accuracies and proteome-wide protein quantification.</a:t>
            </a: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Cox J, Mann M.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J Am Soc Mass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Spectrom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. 2009 Aug;20(8):1477-85. 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Computational principles of determining and improving mass precision and accuracy for proteome measurements in an Orbitrap.</a:t>
            </a: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Cox J, Mann M.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/>
              <a:t>J Proteome Res. 2011 Apr 1;10(4):1794-1805. </a:t>
            </a:r>
            <a:r>
              <a:rPr lang="en-US" sz="1400" dirty="0" err="1" smtClean="0"/>
              <a:t>Epub</a:t>
            </a:r>
            <a:r>
              <a:rPr lang="en-US" sz="1400" dirty="0" smtClean="0"/>
              <a:t> 2011 Feb 22.</a:t>
            </a:r>
          </a:p>
          <a:p>
            <a:pPr>
              <a:buNone/>
            </a:pPr>
            <a:r>
              <a:rPr lang="en-US" sz="1400" b="1" dirty="0" smtClean="0"/>
              <a:t>Andromeda: A Peptide Search Engine Integrated into the </a:t>
            </a:r>
            <a:r>
              <a:rPr lang="en-US" sz="1400" b="1" dirty="0" err="1" smtClean="0"/>
              <a:t>MaxQuant</a:t>
            </a:r>
            <a:r>
              <a:rPr lang="en-US" sz="1400" b="1" dirty="0" smtClean="0"/>
              <a:t> Environment.</a:t>
            </a:r>
          </a:p>
          <a:p>
            <a:pPr>
              <a:buNone/>
            </a:pPr>
            <a:r>
              <a:rPr lang="en-US" sz="1400" dirty="0" smtClean="0"/>
              <a:t>Cox J, </a:t>
            </a:r>
            <a:r>
              <a:rPr lang="en-US" sz="1400" dirty="0" err="1" smtClean="0"/>
              <a:t>Neuhauser</a:t>
            </a:r>
            <a:r>
              <a:rPr lang="en-US" sz="1400" dirty="0" smtClean="0"/>
              <a:t> N, </a:t>
            </a:r>
            <a:r>
              <a:rPr lang="en-US" sz="1400" dirty="0" err="1" smtClean="0"/>
              <a:t>Michalski</a:t>
            </a:r>
            <a:r>
              <a:rPr lang="en-US" sz="1400" dirty="0" smtClean="0"/>
              <a:t> A, </a:t>
            </a:r>
            <a:r>
              <a:rPr lang="en-US" sz="1400" dirty="0" err="1" smtClean="0"/>
              <a:t>Scheltema</a:t>
            </a:r>
            <a:r>
              <a:rPr lang="en-US" sz="1400" dirty="0" smtClean="0"/>
              <a:t> RA, Olsen JV, Mann M.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7158" y="498061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Data re-calibration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Our work:</a:t>
            </a:r>
          </a:p>
          <a:p>
            <a:pPr>
              <a:buNone/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J Proteome Res. 2009 Feb;8(2):849-59.</a:t>
            </a:r>
          </a:p>
          <a:p>
            <a:pPr>
              <a:buNone/>
            </a:pP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 Mass measurement errors of Fourier-transform mass spectrometry (FTMS): distribution, recalibration, and</a:t>
            </a:r>
          </a:p>
          <a:p>
            <a:pPr>
              <a:buNone/>
            </a:pP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  application.</a:t>
            </a:r>
          </a:p>
          <a:p>
            <a:pPr>
              <a:buNone/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Zhang J, Ma J, Dou L, Wu S,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Qian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X, Xie H, Zhu Y, He F.</a:t>
            </a: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Simple Calibration</a:t>
            </a: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J Proteome Res. 2010 Jan;9(1):393-403.</a:t>
            </a: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b="1" dirty="0" err="1" smtClean="0">
                <a:latin typeface="Times New Roman" pitchFamily="18" charset="0"/>
                <a:cs typeface="Times New Roman" pitchFamily="18" charset="0"/>
              </a:rPr>
              <a:t>MSQuant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, an open source platform for mass spectrometry-based quantitative proteomics.</a:t>
            </a: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 Mortensen P,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Gouw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JW, Olsen JV,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SE,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Rigbolt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KT,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Bunkenborg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J, Cox J, Foster LJ, Heck AJ,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Blagoev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B,  </a:t>
            </a: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Andersen JS, Mann M.</a:t>
            </a:r>
          </a:p>
          <a:p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Nonlinear calibration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Mol Cell Proteomics. 2010 Mar;9(3):486-96.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Epub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2009 Dec 17.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DtaRefinery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, a software tool for elimination of systematic errors from parent ion mass measurements in 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tandem mass spectra data sets.</a:t>
            </a: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Petyuk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VA,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Mayampurath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AM, Monroe ME,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Polpitiya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AD,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Purvine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SO, Anderson GA, Camp DG 2nd, Smith RD.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Application: Search with large MET,  </a:t>
            </a:r>
            <a:r>
              <a:rPr lang="en-US" altLang="zh-C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filteration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with little MET:</a:t>
            </a:r>
            <a:endParaRPr lang="en-US" altLang="zh-CN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Comparison of Database Search Strategies for High Precursor Mass Accuracy MS/MS Data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Edward J. Hsieh, Michael R. 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Hoopmann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Brendan MacLean and Michael J. 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MacCoss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J. Proteome, 2010, 9 (2):1138–1143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Reduce the system error of m/z measurement, share the ppb level accuracy in common LTQ/FT and LTQ-Orbitrap experiments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FTDR: ppb level calibration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14546" y="5072074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it possible?</a:t>
            </a:r>
            <a:endParaRPr lang="zh-CN" alt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9746" name="Picture 2" descr="http://www.photoresists.eu/ppm-ppb-pp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786190"/>
            <a:ext cx="4572000" cy="1285876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4000496" y="3786190"/>
            <a:ext cx="1000132" cy="1285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171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Workflow: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Local to global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8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2428868"/>
            <a:ext cx="71723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357422" y="5929330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XIC (or EIC) : </a:t>
            </a:r>
            <a:r>
              <a:rPr lang="en-US" dirty="0" smtClean="0"/>
              <a:t>extracted ion chromatogram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Key </a:t>
            </a:r>
            <a:r>
              <a:rPr lang="en-US" dirty="0" smtClean="0"/>
              <a:t>Algorithms in FTDR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/>
          <a:lstStyle/>
          <a:p>
            <a:r>
              <a:rPr lang="en-US" altLang="zh-CN" dirty="0" smtClean="0"/>
              <a:t>Parameters extraction and selection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XIC extraction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Parent ion re-selection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Local calibration models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71472" y="1285860"/>
            <a:ext cx="7408333" cy="5072098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Basic: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observed m/z , RT, TIC, parent ion intensity (log transform), relative parent ion intensity.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Status: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FT 83, Orbitrap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107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voltage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temperature of ICR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Operation: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Ion Injection time, Scan time et al. 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isotopic profile: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goodness of fitting, number of isotopic peaks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Parameters for local model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32040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How to obtain these parameters?</a:t>
            </a:r>
            <a:endParaRPr lang="zh-CN" altLang="en-US" dirty="0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214422"/>
            <a:ext cx="8858312" cy="528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/>
          <p:cNvSpPr/>
          <p:nvPr/>
        </p:nvSpPr>
        <p:spPr>
          <a:xfrm>
            <a:off x="2071670" y="4286256"/>
            <a:ext cx="57150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rot="10800000" flipV="1">
            <a:off x="3000364" y="4429132"/>
            <a:ext cx="928694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57620" y="4286256"/>
            <a:ext cx="1454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m/z, intensity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6162" y="4019140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RT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357430"/>
            <a:ext cx="320299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直接箭头连接符 12"/>
          <p:cNvCxnSpPr/>
          <p:nvPr/>
        </p:nvCxnSpPr>
        <p:spPr>
          <a:xfrm rot="16200000" flipV="1">
            <a:off x="7750991" y="5179231"/>
            <a:ext cx="1785950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6715140" y="5214950"/>
            <a:ext cx="785818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6853" name="Picture 5"/>
          <p:cNvPicPr>
            <a:picLocks noChangeAspect="1" noChangeArrowheads="1"/>
          </p:cNvPicPr>
          <p:nvPr/>
        </p:nvPicPr>
        <p:blipFill>
          <a:blip r:embed="rId4"/>
          <a:srcRect t="1031" r="27801" b="60309"/>
          <a:stretch>
            <a:fillRect/>
          </a:stretch>
        </p:blipFill>
        <p:spPr bwMode="auto">
          <a:xfrm>
            <a:off x="5786446" y="1285860"/>
            <a:ext cx="2928958" cy="96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直接箭头连接符 17"/>
          <p:cNvCxnSpPr/>
          <p:nvPr/>
        </p:nvCxnSpPr>
        <p:spPr>
          <a:xfrm rot="5400000" flipH="1" flipV="1">
            <a:off x="6000760" y="3571876"/>
            <a:ext cx="292895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5715008" y="1428736"/>
            <a:ext cx="3071834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715008" y="2071678"/>
            <a:ext cx="3071834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2511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Background</a:t>
            </a:r>
          </a:p>
          <a:p>
            <a:pPr lvl="1"/>
            <a:r>
              <a:rPr lang="en-US" altLang="zh-CN" smtClean="0"/>
              <a:t>Proteomics </a:t>
            </a:r>
            <a:r>
              <a:rPr lang="en-US" altLang="zh-CN" smtClean="0"/>
              <a:t>goes </a:t>
            </a:r>
            <a:r>
              <a:rPr lang="en-US" altLang="zh-CN" dirty="0" smtClean="0"/>
              <a:t>to the high-high age</a:t>
            </a:r>
          </a:p>
          <a:p>
            <a:pPr lvl="1"/>
            <a:r>
              <a:rPr lang="en-US" altLang="zh-CN" dirty="0" smtClean="0"/>
              <a:t>Instrument calibration and data re-calibration</a:t>
            </a:r>
          </a:p>
          <a:p>
            <a:r>
              <a:rPr lang="en-US" altLang="zh-CN" dirty="0" smtClean="0"/>
              <a:t>FTDR 2.0: implement ppb level re-calibration</a:t>
            </a:r>
          </a:p>
          <a:p>
            <a:pPr lvl="1"/>
            <a:r>
              <a:rPr lang="en-US" altLang="zh-CN" dirty="0" smtClean="0"/>
              <a:t>Workflow</a:t>
            </a:r>
          </a:p>
          <a:p>
            <a:pPr lvl="1"/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Results</a:t>
            </a:r>
          </a:p>
          <a:p>
            <a:r>
              <a:rPr lang="en-US" altLang="zh-CN" dirty="0" smtClean="0"/>
              <a:t>Discussions</a:t>
            </a:r>
          </a:p>
          <a:p>
            <a:pPr lvl="1"/>
            <a:r>
              <a:rPr lang="en-US" altLang="zh-CN" dirty="0" smtClean="0"/>
              <a:t>How to utilize the high accuracy?</a:t>
            </a:r>
          </a:p>
          <a:p>
            <a:endParaRPr lang="en-US" altLang="zh-CN" dirty="0" smtClean="0"/>
          </a:p>
          <a:p>
            <a:endParaRPr 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62946"/>
            <a:ext cx="2643206" cy="32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28596" y="1357298"/>
            <a:ext cx="8280400" cy="1500198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Nonlinear relations: </a:t>
            </a:r>
            <a:r>
              <a:rPr lang="en-US" altLang="zh-CN" b="1" dirty="0" err="1" smtClean="0"/>
              <a:t>mRMR</a:t>
            </a:r>
            <a:r>
              <a:rPr lang="en-US" altLang="zh-CN" b="1" dirty="0" smtClean="0"/>
              <a:t>, minimum </a:t>
            </a:r>
            <a:r>
              <a:rPr lang="en-US" altLang="zh-CN" b="1" dirty="0"/>
              <a:t>Redundancy Maximum Relevance Feature Selection</a:t>
            </a:r>
            <a:endParaRPr lang="en-US" altLang="zh-CN" b="1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6186502" cy="1066800"/>
          </a:xfrm>
        </p:spPr>
        <p:txBody>
          <a:bodyPr/>
          <a:lstStyle/>
          <a:p>
            <a:r>
              <a:rPr lang="en-US" altLang="zh-CN" dirty="0" smtClean="0"/>
              <a:t>Parameter selection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643182"/>
            <a:ext cx="8215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Chris Ding, and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Hanchuan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Peng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Minimum redundancy feature selection from microarray gene expression data.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Journal of Bioinformatics and Computational Biology, 2005 , 3(2):185-205. 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857628"/>
            <a:ext cx="36480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642910" y="4786322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Recent works used this kind of method:</a:t>
            </a: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Reshef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DN, et al. Detecting novel associations in large data sets. </a:t>
            </a:r>
            <a:r>
              <a:rPr lang="fr-FR" altLang="zh-CN" dirty="0" smtClean="0">
                <a:latin typeface="Times New Roman" pitchFamily="18" charset="0"/>
                <a:cs typeface="Times New Roman" pitchFamily="18" charset="0"/>
              </a:rPr>
              <a:t>Science. 2011 Dec 16;334(6062):1518-24.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3617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1340768"/>
            <a:ext cx="7408333" cy="43204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FT</a:t>
            </a:r>
            <a:r>
              <a:rPr lang="zh-CN" altLang="en-US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6800"/>
          </a:xfrm>
        </p:spPr>
        <p:txBody>
          <a:bodyPr/>
          <a:lstStyle/>
          <a:p>
            <a:r>
              <a:rPr lang="en-US" altLang="zh-CN" smtClean="0"/>
              <a:t>Parametee selection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23528" y="1714488"/>
            <a:ext cx="43913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MI            Parameter</a:t>
            </a: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0.6767	mz experiment</a:t>
            </a:r>
            <a:endParaRPr lang="zh-CN" altLang="zh-CN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0.5389	Retention time</a:t>
            </a:r>
            <a:endParaRPr lang="zh-CN" altLang="zh-CN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0.0573	FT IOS +275 Supply (V)</a:t>
            </a:r>
            <a:endParaRPr lang="zh-CN" altLang="zh-CN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0.3203	IsoNum</a:t>
            </a:r>
            <a:endParaRPr lang="zh-CN" altLang="zh-CN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0.2836	FT RF1 Amp. Temp. (C)</a:t>
            </a:r>
            <a:endParaRPr lang="zh-CN" altLang="zh-CN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0.4637	Ambient Temp. (C)</a:t>
            </a:r>
            <a:endParaRPr lang="zh-CN" altLang="zh-CN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0.0441	Gate Lens (V)</a:t>
            </a:r>
            <a:endParaRPr lang="zh-CN" altLang="zh-CN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0.3682	FT EA Temp. (C)</a:t>
            </a:r>
            <a:endParaRPr lang="zh-CN" altLang="zh-CN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0.2030	Nitrogen (%)</a:t>
            </a:r>
            <a:endParaRPr lang="zh-CN" altLang="zh-CN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0.5298	Source Current (uA)</a:t>
            </a:r>
            <a:endParaRPr lang="zh-CN" altLang="zh-CN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0.0446	FT EA -32 Supply (V)</a:t>
            </a:r>
            <a:endParaRPr lang="zh-CN" altLang="zh-CN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0.1401	RF Detector Temp (C)</a:t>
            </a:r>
            <a:endParaRPr lang="zh-CN" altLang="zh-CN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0.3620	RF Generator Temp (C)</a:t>
            </a:r>
            <a:endParaRPr lang="zh-CN" altLang="zh-CN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0.0567	Relative PInt</a:t>
            </a:r>
            <a:endParaRPr lang="zh-CN" altLang="zh-CN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0.0348	Front Section (V)</a:t>
            </a:r>
            <a:endParaRPr lang="zh-CN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3563888" y="3861048"/>
            <a:ext cx="18722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357554" y="3488296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/>
              <a:t>Remove the little MI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80112" y="2593935"/>
            <a:ext cx="3456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MI                 Parameter</a:t>
            </a:r>
          </a:p>
          <a:p>
            <a:r>
              <a:rPr lang="en-US" altLang="zh-CN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0.6767	mz experiment</a:t>
            </a:r>
            <a:endParaRPr lang="zh-CN" altLang="zh-CN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0.5389	Retention time</a:t>
            </a:r>
            <a:endParaRPr lang="zh-CN" altLang="zh-CN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0.3203	IsoNum</a:t>
            </a:r>
            <a:endParaRPr lang="zh-CN" altLang="zh-CN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0.2836	FT RF1 Amp. Temp. (C)</a:t>
            </a:r>
            <a:endParaRPr lang="zh-CN" altLang="zh-CN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0.4637	Ambient Temp. (C)</a:t>
            </a:r>
            <a:endParaRPr lang="zh-CN" altLang="zh-CN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0.3682	FT EA Temp. (C)</a:t>
            </a:r>
            <a:endParaRPr lang="zh-CN" altLang="zh-CN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0.2030	Nitrogen (%)</a:t>
            </a:r>
            <a:endParaRPr lang="zh-CN" altLang="zh-CN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0.5298	Source Current (uA)</a:t>
            </a:r>
            <a:endParaRPr lang="zh-CN" altLang="zh-CN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0.1401	RF Detector Temp (C)</a:t>
            </a:r>
            <a:endParaRPr lang="zh-CN" altLang="zh-CN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0.3620	RF Generator Temp (C)</a:t>
            </a:r>
            <a:endParaRPr lang="zh-CN" altLang="zh-C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00364" y="1500174"/>
            <a:ext cx="264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/>
              <a:t>MI: Mutual information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75275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/>
          <a:lstStyle/>
          <a:p>
            <a:r>
              <a:rPr lang="en-US" altLang="zh-CN" smtClean="0"/>
              <a:t>Parametee selection</a:t>
            </a:r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1307315"/>
            <a:ext cx="7408333" cy="681525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Orbitrap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433618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MI            Parameter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0.1792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mz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experiment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0.0639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Abs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PInt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0.0512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-28V Supply Voltage (V)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0.0417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FT IOS -275 Supply (V)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0.0393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FT Deflector Measure Voltage (V)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0.0818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IsoNum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0.0362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FT TMPC HS Temp. (°C)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0.0434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FT Main RF Amplitude (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Vp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-p)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0.0329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FT HV Lens 3 (V)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0.0581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Relative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PInt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0.0304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Front Lens (V)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0.0466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FT HV Ion Energy (V)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0.0392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Gate Lens (V)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0.0382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FT Storage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Multipole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Offset (V)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0.0286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IsoMGD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4644008" y="3789040"/>
            <a:ext cx="142819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644008" y="3501008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/>
              <a:t>MI&gt;0.05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143636" y="3186842"/>
            <a:ext cx="2841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m/z </a:t>
            </a:r>
            <a:r>
              <a:rPr lang="en-US" altLang="zh-CN" dirty="0"/>
              <a:t>experiment</a:t>
            </a:r>
            <a:endParaRPr lang="zh-CN" altLang="zh-CN" dirty="0"/>
          </a:p>
          <a:p>
            <a:r>
              <a:rPr lang="en-US" altLang="zh-CN" dirty="0"/>
              <a:t>Retention time</a:t>
            </a:r>
            <a:endParaRPr lang="zh-CN" altLang="zh-CN" dirty="0"/>
          </a:p>
          <a:p>
            <a:r>
              <a:rPr lang="en-US" altLang="zh-CN" dirty="0"/>
              <a:t>Elapsed Scan Time</a:t>
            </a:r>
            <a:endParaRPr lang="zh-CN" altLang="zh-CN" dirty="0"/>
          </a:p>
          <a:p>
            <a:r>
              <a:rPr lang="en-US" altLang="zh-CN" dirty="0"/>
              <a:t>Relative </a:t>
            </a:r>
            <a:r>
              <a:rPr lang="en-US" altLang="zh-CN" dirty="0" err="1"/>
              <a:t>PInt</a:t>
            </a:r>
            <a:endParaRPr lang="zh-CN" altLang="zh-CN" dirty="0"/>
          </a:p>
          <a:p>
            <a:r>
              <a:rPr lang="en-US" altLang="zh-CN" dirty="0" err="1"/>
              <a:t>IsoMGD</a:t>
            </a:r>
            <a:endParaRPr lang="zh-CN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+24V Supply Voltage (V)</a:t>
            </a:r>
            <a:endParaRPr lang="zh-CN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196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XIC Extraction</a:t>
            </a:r>
            <a:endParaRPr lang="zh-CN" altLang="en-US" dirty="0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38536"/>
            <a:ext cx="50673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214422"/>
            <a:ext cx="41243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43504" y="928670"/>
            <a:ext cx="361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Isotopic profile match in each MS</a:t>
            </a:r>
            <a:endParaRPr lang="zh-CN" altLang="en-US" dirty="0"/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5892" name="Object 4"/>
          <p:cNvGraphicFramePr>
            <a:graphicFrameLocks noChangeAspect="1"/>
          </p:cNvGraphicFramePr>
          <p:nvPr/>
        </p:nvGraphicFramePr>
        <p:xfrm>
          <a:off x="5857884" y="4500570"/>
          <a:ext cx="1571636" cy="1178727"/>
        </p:xfrm>
        <a:graphic>
          <a:graphicData uri="http://schemas.openxmlformats.org/presentationml/2006/ole">
            <p:oleObj spid="_x0000_s165892" name="公式" r:id="rId5" imgW="1180588" imgH="888614" progId="Equation.3">
              <p:embed/>
            </p:oleObj>
          </a:graphicData>
        </a:graphic>
      </p:graphicFrame>
      <p:sp>
        <p:nvSpPr>
          <p:cNvPr id="1659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59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5901" name="Object 13"/>
          <p:cNvGraphicFramePr>
            <a:graphicFrameLocks noChangeAspect="1"/>
          </p:cNvGraphicFramePr>
          <p:nvPr/>
        </p:nvGraphicFramePr>
        <p:xfrm>
          <a:off x="7143768" y="2214554"/>
          <a:ext cx="161925" cy="228600"/>
        </p:xfrm>
        <a:graphic>
          <a:graphicData uri="http://schemas.openxmlformats.org/presentationml/2006/ole">
            <p:oleObj spid="_x0000_s165901" name="公式" r:id="rId6" imgW="165028" imgH="228501" progId="Equation.3">
              <p:embed/>
            </p:oleObj>
          </a:graphicData>
        </a:graphic>
      </p:graphicFrame>
      <p:graphicFrame>
        <p:nvGraphicFramePr>
          <p:cNvPr id="165903" name="Object 15"/>
          <p:cNvGraphicFramePr>
            <a:graphicFrameLocks noChangeAspect="1"/>
          </p:cNvGraphicFramePr>
          <p:nvPr/>
        </p:nvGraphicFramePr>
        <p:xfrm>
          <a:off x="5572132" y="5643578"/>
          <a:ext cx="2484438" cy="303213"/>
        </p:xfrm>
        <a:graphic>
          <a:graphicData uri="http://schemas.openxmlformats.org/presentationml/2006/ole">
            <p:oleObj spid="_x0000_s165903" name="公式" r:id="rId7" imgW="1866600" imgH="228600" progId="Equation.3">
              <p:embed/>
            </p:oleObj>
          </a:graphicData>
        </a:graphic>
      </p:graphicFrame>
      <p:graphicFrame>
        <p:nvGraphicFramePr>
          <p:cNvPr id="165904" name="Object 16"/>
          <p:cNvGraphicFramePr>
            <a:graphicFrameLocks noChangeAspect="1"/>
          </p:cNvGraphicFramePr>
          <p:nvPr/>
        </p:nvGraphicFramePr>
        <p:xfrm>
          <a:off x="5546725" y="5929330"/>
          <a:ext cx="2535238" cy="287337"/>
        </p:xfrm>
        <a:graphic>
          <a:graphicData uri="http://schemas.openxmlformats.org/presentationml/2006/ole">
            <p:oleObj spid="_x0000_s165904" name="公式" r:id="rId8" imgW="1904760" imgH="21564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445099" y="6215082"/>
            <a:ext cx="2270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MET: m/z error tolerance</a:t>
            </a:r>
            <a:endParaRPr lang="zh-CN" alt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14348" y="1357298"/>
            <a:ext cx="4500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4 kind of XIC trunked methods were used in FTDR : 1</a:t>
            </a:r>
            <a:r>
              <a:rPr lang="en-US" altLang="zh-CN" sz="1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–RT or count gap, 2</a:t>
            </a:r>
            <a:r>
              <a:rPr lang="en-US" altLang="zh-CN" sz="1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RT range, 3</a:t>
            </a:r>
            <a:r>
              <a:rPr lang="en-US" altLang="zh-CN" sz="14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MS signal count, 4</a:t>
            </a:r>
            <a:r>
              <a:rPr lang="en-US" altLang="zh-CN" sz="1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/>
              <a:t>Savitzky–Golay  (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SG) smoothing and local minimal points detection. </a:t>
            </a:r>
          </a:p>
          <a:p>
            <a:pPr marL="342900" indent="-342900">
              <a:buFontTx/>
              <a:buAutoNum type="arabicParenBoth"/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The 1</a:t>
            </a:r>
            <a:r>
              <a:rPr lang="en-US" altLang="zh-CN" sz="1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is used in any XIC searching step in FTDR. The 2</a:t>
            </a:r>
            <a:r>
              <a:rPr lang="en-US" altLang="zh-CN" sz="1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is only used in the calibration step and will be automatically disabled when the 4th rules was used. The 3</a:t>
            </a:r>
            <a:r>
              <a:rPr lang="en-US" altLang="zh-CN" sz="14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is used to limited the volume of training datasets by counting the observations.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" y="142852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Parent ion re-selection</a:t>
            </a:r>
            <a:endParaRPr lang="zh-CN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3286148" cy="210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组合 4"/>
          <p:cNvGrpSpPr/>
          <p:nvPr/>
        </p:nvGrpSpPr>
        <p:grpSpPr>
          <a:xfrm>
            <a:off x="5072066" y="857232"/>
            <a:ext cx="3500462" cy="3429024"/>
            <a:chOff x="3714781" y="866777"/>
            <a:chExt cx="5286375" cy="5848351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14781" y="3857628"/>
              <a:ext cx="5286375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椭圆 6"/>
            <p:cNvSpPr/>
            <p:nvPr/>
          </p:nvSpPr>
          <p:spPr>
            <a:xfrm>
              <a:off x="5072103" y="3929066"/>
              <a:ext cx="500066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/>
            <p:nvPr/>
          </p:nvPicPr>
          <p:blipFill>
            <a:blip r:embed="rId4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rto="http://schemas.microsoft.com/office/word/2006/arto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182" y="866777"/>
              <a:ext cx="5114925" cy="28479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" name="直接箭头连接符 8"/>
            <p:cNvCxnSpPr>
              <a:stCxn id="7" idx="0"/>
            </p:cNvCxnSpPr>
            <p:nvPr/>
          </p:nvCxnSpPr>
          <p:spPr>
            <a:xfrm rot="5400000" flipH="1" flipV="1">
              <a:off x="4982787" y="3053969"/>
              <a:ext cx="1214446" cy="5357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任意多边形 9"/>
            <p:cNvSpPr/>
            <p:nvPr/>
          </p:nvSpPr>
          <p:spPr>
            <a:xfrm>
              <a:off x="4621213" y="1284288"/>
              <a:ext cx="1293812" cy="1906587"/>
            </a:xfrm>
            <a:custGeom>
              <a:avLst/>
              <a:gdLst>
                <a:gd name="connsiteX0" fmla="*/ 1293812 w 1293812"/>
                <a:gd name="connsiteY0" fmla="*/ 1587 h 1906587"/>
                <a:gd name="connsiteX1" fmla="*/ 608012 w 1293812"/>
                <a:gd name="connsiteY1" fmla="*/ 96837 h 1906587"/>
                <a:gd name="connsiteX2" fmla="*/ 93662 w 1293812"/>
                <a:gd name="connsiteY2" fmla="*/ 582612 h 1906587"/>
                <a:gd name="connsiteX3" fmla="*/ 46037 w 1293812"/>
                <a:gd name="connsiteY3" fmla="*/ 1906587 h 190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812" h="1906587">
                  <a:moveTo>
                    <a:pt x="1293812" y="1587"/>
                  </a:moveTo>
                  <a:cubicBezTo>
                    <a:pt x="1050924" y="793"/>
                    <a:pt x="808037" y="0"/>
                    <a:pt x="608012" y="96837"/>
                  </a:cubicBezTo>
                  <a:cubicBezTo>
                    <a:pt x="407987" y="193674"/>
                    <a:pt x="187324" y="280987"/>
                    <a:pt x="93662" y="582612"/>
                  </a:cubicBezTo>
                  <a:cubicBezTo>
                    <a:pt x="0" y="884237"/>
                    <a:pt x="46037" y="1906587"/>
                    <a:pt x="46037" y="1906587"/>
                  </a:cubicBezTo>
                </a:path>
              </a:pathLst>
            </a:cu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4572000" y="1571612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Monoisotopic peak 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4282" y="3714752"/>
            <a:ext cx="1928794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429000"/>
            <a:ext cx="2714644" cy="25717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形状 14"/>
          <p:cNvCxnSpPr>
            <a:stCxn id="12" idx="2"/>
          </p:cNvCxnSpPr>
          <p:nvPr/>
        </p:nvCxnSpPr>
        <p:spPr>
          <a:xfrm rot="16200000" flipH="1">
            <a:off x="1339422" y="4839892"/>
            <a:ext cx="642942" cy="964429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406" y="5143512"/>
            <a:ext cx="2016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All possible interpretations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3174" y="1785926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overlap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8077" y="1142984"/>
            <a:ext cx="201369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Incorrect position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9" name="图片 18"/>
          <p:cNvPicPr/>
          <p:nvPr/>
        </p:nvPicPr>
        <p:blipFill>
          <a:blip r:embed="rId6"/>
          <a:srcRect t="51591" r="29568" b="1843"/>
          <a:stretch>
            <a:fillRect/>
          </a:stretch>
        </p:blipFill>
        <p:spPr bwMode="auto">
          <a:xfrm>
            <a:off x="4857752" y="4714884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/>
          <p:nvPr/>
        </p:nvPicPr>
        <p:blipFill>
          <a:blip r:embed="rId7"/>
          <a:srcRect t="51256" b="2345"/>
          <a:stretch>
            <a:fillRect/>
          </a:stretch>
        </p:blipFill>
        <p:spPr bwMode="auto">
          <a:xfrm>
            <a:off x="6929454" y="4857760"/>
            <a:ext cx="1894658" cy="133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椭圆 20"/>
          <p:cNvSpPr/>
          <p:nvPr/>
        </p:nvSpPr>
        <p:spPr>
          <a:xfrm>
            <a:off x="5286380" y="4714884"/>
            <a:ext cx="285752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5495925" y="4772025"/>
            <a:ext cx="2437911" cy="1273254"/>
          </a:xfrm>
          <a:custGeom>
            <a:avLst/>
            <a:gdLst>
              <a:gd name="connsiteX0" fmla="*/ 0 w 2437911"/>
              <a:gd name="connsiteY0" fmla="*/ 0 h 1273254"/>
              <a:gd name="connsiteX1" fmla="*/ 552450 w 2437911"/>
              <a:gd name="connsiteY1" fmla="*/ 19050 h 1273254"/>
              <a:gd name="connsiteX2" fmla="*/ 581025 w 2437911"/>
              <a:gd name="connsiteY2" fmla="*/ 28575 h 1273254"/>
              <a:gd name="connsiteX3" fmla="*/ 666750 w 2437911"/>
              <a:gd name="connsiteY3" fmla="*/ 47625 h 1273254"/>
              <a:gd name="connsiteX4" fmla="*/ 704850 w 2437911"/>
              <a:gd name="connsiteY4" fmla="*/ 76200 h 1273254"/>
              <a:gd name="connsiteX5" fmla="*/ 857250 w 2437911"/>
              <a:gd name="connsiteY5" fmla="*/ 133350 h 1273254"/>
              <a:gd name="connsiteX6" fmla="*/ 942975 w 2437911"/>
              <a:gd name="connsiteY6" fmla="*/ 171450 h 1273254"/>
              <a:gd name="connsiteX7" fmla="*/ 990600 w 2437911"/>
              <a:gd name="connsiteY7" fmla="*/ 209550 h 1273254"/>
              <a:gd name="connsiteX8" fmla="*/ 1047750 w 2437911"/>
              <a:gd name="connsiteY8" fmla="*/ 238125 h 1273254"/>
              <a:gd name="connsiteX9" fmla="*/ 1076325 w 2437911"/>
              <a:gd name="connsiteY9" fmla="*/ 257175 h 1273254"/>
              <a:gd name="connsiteX10" fmla="*/ 1190625 w 2437911"/>
              <a:gd name="connsiteY10" fmla="*/ 304800 h 1273254"/>
              <a:gd name="connsiteX11" fmla="*/ 1257300 w 2437911"/>
              <a:gd name="connsiteY11" fmla="*/ 333375 h 1273254"/>
              <a:gd name="connsiteX12" fmla="*/ 1285875 w 2437911"/>
              <a:gd name="connsiteY12" fmla="*/ 342900 h 1273254"/>
              <a:gd name="connsiteX13" fmla="*/ 1409700 w 2437911"/>
              <a:gd name="connsiteY13" fmla="*/ 371475 h 1273254"/>
              <a:gd name="connsiteX14" fmla="*/ 1438275 w 2437911"/>
              <a:gd name="connsiteY14" fmla="*/ 381000 h 1273254"/>
              <a:gd name="connsiteX15" fmla="*/ 1495425 w 2437911"/>
              <a:gd name="connsiteY15" fmla="*/ 409575 h 1273254"/>
              <a:gd name="connsiteX16" fmla="*/ 1543050 w 2437911"/>
              <a:gd name="connsiteY16" fmla="*/ 428625 h 1273254"/>
              <a:gd name="connsiteX17" fmla="*/ 1571625 w 2437911"/>
              <a:gd name="connsiteY17" fmla="*/ 438150 h 1273254"/>
              <a:gd name="connsiteX18" fmla="*/ 1666875 w 2437911"/>
              <a:gd name="connsiteY18" fmla="*/ 485775 h 1273254"/>
              <a:gd name="connsiteX19" fmla="*/ 1771650 w 2437911"/>
              <a:gd name="connsiteY19" fmla="*/ 514350 h 1273254"/>
              <a:gd name="connsiteX20" fmla="*/ 1800225 w 2437911"/>
              <a:gd name="connsiteY20" fmla="*/ 523875 h 1273254"/>
              <a:gd name="connsiteX21" fmla="*/ 1952625 w 2437911"/>
              <a:gd name="connsiteY21" fmla="*/ 600075 h 1273254"/>
              <a:gd name="connsiteX22" fmla="*/ 2009775 w 2437911"/>
              <a:gd name="connsiteY22" fmla="*/ 638175 h 1273254"/>
              <a:gd name="connsiteX23" fmla="*/ 2085975 w 2437911"/>
              <a:gd name="connsiteY23" fmla="*/ 676275 h 1273254"/>
              <a:gd name="connsiteX24" fmla="*/ 2152650 w 2437911"/>
              <a:gd name="connsiteY24" fmla="*/ 723900 h 1273254"/>
              <a:gd name="connsiteX25" fmla="*/ 2181225 w 2437911"/>
              <a:gd name="connsiteY25" fmla="*/ 733425 h 1273254"/>
              <a:gd name="connsiteX26" fmla="*/ 2305050 w 2437911"/>
              <a:gd name="connsiteY26" fmla="*/ 809625 h 1273254"/>
              <a:gd name="connsiteX27" fmla="*/ 2371725 w 2437911"/>
              <a:gd name="connsiteY27" fmla="*/ 866775 h 1273254"/>
              <a:gd name="connsiteX28" fmla="*/ 2390775 w 2437911"/>
              <a:gd name="connsiteY28" fmla="*/ 914400 h 1273254"/>
              <a:gd name="connsiteX29" fmla="*/ 2400300 w 2437911"/>
              <a:gd name="connsiteY29" fmla="*/ 971550 h 1273254"/>
              <a:gd name="connsiteX30" fmla="*/ 2409825 w 2437911"/>
              <a:gd name="connsiteY30" fmla="*/ 1095375 h 1273254"/>
              <a:gd name="connsiteX31" fmla="*/ 2428875 w 2437911"/>
              <a:gd name="connsiteY31" fmla="*/ 1238250 h 127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37911" h="1273254">
                <a:moveTo>
                  <a:pt x="0" y="0"/>
                </a:moveTo>
                <a:lnTo>
                  <a:pt x="552450" y="19050"/>
                </a:lnTo>
                <a:cubicBezTo>
                  <a:pt x="562478" y="19543"/>
                  <a:pt x="571371" y="25817"/>
                  <a:pt x="581025" y="28575"/>
                </a:cubicBezTo>
                <a:cubicBezTo>
                  <a:pt x="612412" y="37543"/>
                  <a:pt x="634014" y="41078"/>
                  <a:pt x="666750" y="47625"/>
                </a:cubicBezTo>
                <a:cubicBezTo>
                  <a:pt x="679450" y="57150"/>
                  <a:pt x="690486" y="69440"/>
                  <a:pt x="704850" y="76200"/>
                </a:cubicBezTo>
                <a:cubicBezTo>
                  <a:pt x="754616" y="99619"/>
                  <a:pt x="805664" y="116155"/>
                  <a:pt x="857250" y="133350"/>
                </a:cubicBezTo>
                <a:cubicBezTo>
                  <a:pt x="982659" y="227407"/>
                  <a:pt x="803953" y="101939"/>
                  <a:pt x="942975" y="171450"/>
                </a:cubicBezTo>
                <a:cubicBezTo>
                  <a:pt x="961159" y="180542"/>
                  <a:pt x="973448" y="198635"/>
                  <a:pt x="990600" y="209550"/>
                </a:cubicBezTo>
                <a:cubicBezTo>
                  <a:pt x="1008569" y="220985"/>
                  <a:pt x="1029132" y="227782"/>
                  <a:pt x="1047750" y="238125"/>
                </a:cubicBezTo>
                <a:cubicBezTo>
                  <a:pt x="1057757" y="243684"/>
                  <a:pt x="1065951" y="252334"/>
                  <a:pt x="1076325" y="257175"/>
                </a:cubicBezTo>
                <a:cubicBezTo>
                  <a:pt x="1113728" y="274630"/>
                  <a:pt x="1152584" y="288783"/>
                  <a:pt x="1190625" y="304800"/>
                </a:cubicBezTo>
                <a:cubicBezTo>
                  <a:pt x="1212910" y="314183"/>
                  <a:pt x="1234361" y="325729"/>
                  <a:pt x="1257300" y="333375"/>
                </a:cubicBezTo>
                <a:cubicBezTo>
                  <a:pt x="1266825" y="336550"/>
                  <a:pt x="1276135" y="340465"/>
                  <a:pt x="1285875" y="342900"/>
                </a:cubicBezTo>
                <a:cubicBezTo>
                  <a:pt x="1326970" y="353174"/>
                  <a:pt x="1368605" y="361201"/>
                  <a:pt x="1409700" y="371475"/>
                </a:cubicBezTo>
                <a:cubicBezTo>
                  <a:pt x="1419440" y="373910"/>
                  <a:pt x="1429100" y="376922"/>
                  <a:pt x="1438275" y="381000"/>
                </a:cubicBezTo>
                <a:cubicBezTo>
                  <a:pt x="1457738" y="389650"/>
                  <a:pt x="1476036" y="400762"/>
                  <a:pt x="1495425" y="409575"/>
                </a:cubicBezTo>
                <a:cubicBezTo>
                  <a:pt x="1510990" y="416650"/>
                  <a:pt x="1527041" y="422622"/>
                  <a:pt x="1543050" y="428625"/>
                </a:cubicBezTo>
                <a:cubicBezTo>
                  <a:pt x="1552451" y="432150"/>
                  <a:pt x="1562509" y="433943"/>
                  <a:pt x="1571625" y="438150"/>
                </a:cubicBezTo>
                <a:cubicBezTo>
                  <a:pt x="1603855" y="453026"/>
                  <a:pt x="1632067" y="478813"/>
                  <a:pt x="1666875" y="485775"/>
                </a:cubicBezTo>
                <a:cubicBezTo>
                  <a:pt x="1734191" y="499238"/>
                  <a:pt x="1699141" y="490180"/>
                  <a:pt x="1771650" y="514350"/>
                </a:cubicBezTo>
                <a:cubicBezTo>
                  <a:pt x="1781175" y="517525"/>
                  <a:pt x="1791245" y="519385"/>
                  <a:pt x="1800225" y="523875"/>
                </a:cubicBezTo>
                <a:lnTo>
                  <a:pt x="1952625" y="600075"/>
                </a:lnTo>
                <a:cubicBezTo>
                  <a:pt x="1973103" y="610314"/>
                  <a:pt x="1989896" y="626816"/>
                  <a:pt x="2009775" y="638175"/>
                </a:cubicBezTo>
                <a:cubicBezTo>
                  <a:pt x="2034431" y="652264"/>
                  <a:pt x="2061445" y="661966"/>
                  <a:pt x="2085975" y="676275"/>
                </a:cubicBezTo>
                <a:cubicBezTo>
                  <a:pt x="2111862" y="691376"/>
                  <a:pt x="2126277" y="710714"/>
                  <a:pt x="2152650" y="723900"/>
                </a:cubicBezTo>
                <a:cubicBezTo>
                  <a:pt x="2161630" y="728390"/>
                  <a:pt x="2171700" y="730250"/>
                  <a:pt x="2181225" y="733425"/>
                </a:cubicBezTo>
                <a:cubicBezTo>
                  <a:pt x="2277283" y="808137"/>
                  <a:pt x="2231830" y="791320"/>
                  <a:pt x="2305050" y="809625"/>
                </a:cubicBezTo>
                <a:cubicBezTo>
                  <a:pt x="2320817" y="821450"/>
                  <a:pt x="2360019" y="848045"/>
                  <a:pt x="2371725" y="866775"/>
                </a:cubicBezTo>
                <a:cubicBezTo>
                  <a:pt x="2380787" y="881274"/>
                  <a:pt x="2384425" y="898525"/>
                  <a:pt x="2390775" y="914400"/>
                </a:cubicBezTo>
                <a:cubicBezTo>
                  <a:pt x="2393950" y="933450"/>
                  <a:pt x="2398278" y="952343"/>
                  <a:pt x="2400300" y="971550"/>
                </a:cubicBezTo>
                <a:cubicBezTo>
                  <a:pt x="2404634" y="1012719"/>
                  <a:pt x="2403369" y="1054485"/>
                  <a:pt x="2409825" y="1095375"/>
                </a:cubicBezTo>
                <a:cubicBezTo>
                  <a:pt x="2437911" y="1273254"/>
                  <a:pt x="2428875" y="999220"/>
                  <a:pt x="2428875" y="123825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786710" y="5715016"/>
            <a:ext cx="285752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929322" y="507207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Absent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2976" y="6143644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Multiple possibility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Parent ion re-selection</a:t>
            </a:r>
            <a:endParaRPr lang="zh-CN" altLang="en-US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/>
          <a:srcRect t="54986" r="2476" b="3225"/>
          <a:stretch>
            <a:fillRect/>
          </a:stretch>
        </p:blipFill>
        <p:spPr bwMode="auto">
          <a:xfrm>
            <a:off x="5429256" y="5000636"/>
            <a:ext cx="300039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357562"/>
            <a:ext cx="2590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接箭头连接符 6"/>
          <p:cNvCxnSpPr/>
          <p:nvPr/>
        </p:nvCxnSpPr>
        <p:spPr>
          <a:xfrm rot="5400000" flipH="1" flipV="1">
            <a:off x="7144562" y="514271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4"/>
          <a:srcRect t="55147" r="18478" b="5146"/>
          <a:stretch>
            <a:fillRect/>
          </a:stretch>
        </p:blipFill>
        <p:spPr bwMode="auto">
          <a:xfrm>
            <a:off x="5286380" y="1214422"/>
            <a:ext cx="250033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圆角矩形 10"/>
          <p:cNvSpPr/>
          <p:nvPr/>
        </p:nvSpPr>
        <p:spPr>
          <a:xfrm>
            <a:off x="5072066" y="1928802"/>
            <a:ext cx="2928958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7929586" y="2000240"/>
            <a:ext cx="604814" cy="2390785"/>
          </a:xfrm>
          <a:custGeom>
            <a:avLst/>
            <a:gdLst>
              <a:gd name="connsiteX0" fmla="*/ 333375 w 533400"/>
              <a:gd name="connsiteY0" fmla="*/ 1954530 h 1954530"/>
              <a:gd name="connsiteX1" fmla="*/ 438150 w 533400"/>
              <a:gd name="connsiteY1" fmla="*/ 1830705 h 1954530"/>
              <a:gd name="connsiteX2" fmla="*/ 457200 w 533400"/>
              <a:gd name="connsiteY2" fmla="*/ 1744980 h 1954530"/>
              <a:gd name="connsiteX3" fmla="*/ 476250 w 533400"/>
              <a:gd name="connsiteY3" fmla="*/ 1678305 h 1954530"/>
              <a:gd name="connsiteX4" fmla="*/ 495300 w 533400"/>
              <a:gd name="connsiteY4" fmla="*/ 1649730 h 1954530"/>
              <a:gd name="connsiteX5" fmla="*/ 514350 w 533400"/>
              <a:gd name="connsiteY5" fmla="*/ 1573530 h 1954530"/>
              <a:gd name="connsiteX6" fmla="*/ 523875 w 533400"/>
              <a:gd name="connsiteY6" fmla="*/ 1544955 h 1954530"/>
              <a:gd name="connsiteX7" fmla="*/ 533400 w 533400"/>
              <a:gd name="connsiteY7" fmla="*/ 1497330 h 1954530"/>
              <a:gd name="connsiteX8" fmla="*/ 523875 w 533400"/>
              <a:gd name="connsiteY8" fmla="*/ 1335405 h 1954530"/>
              <a:gd name="connsiteX9" fmla="*/ 514350 w 533400"/>
              <a:gd name="connsiteY9" fmla="*/ 1297305 h 1954530"/>
              <a:gd name="connsiteX10" fmla="*/ 504825 w 533400"/>
              <a:gd name="connsiteY10" fmla="*/ 954405 h 1954530"/>
              <a:gd name="connsiteX11" fmla="*/ 495300 w 533400"/>
              <a:gd name="connsiteY11" fmla="*/ 897255 h 1954530"/>
              <a:gd name="connsiteX12" fmla="*/ 476250 w 533400"/>
              <a:gd name="connsiteY12" fmla="*/ 868680 h 1954530"/>
              <a:gd name="connsiteX13" fmla="*/ 447675 w 533400"/>
              <a:gd name="connsiteY13" fmla="*/ 763905 h 1954530"/>
              <a:gd name="connsiteX14" fmla="*/ 409575 w 533400"/>
              <a:gd name="connsiteY14" fmla="*/ 687705 h 1954530"/>
              <a:gd name="connsiteX15" fmla="*/ 381000 w 533400"/>
              <a:gd name="connsiteY15" fmla="*/ 601980 h 1954530"/>
              <a:gd name="connsiteX16" fmla="*/ 371475 w 533400"/>
              <a:gd name="connsiteY16" fmla="*/ 544830 h 1954530"/>
              <a:gd name="connsiteX17" fmla="*/ 352425 w 533400"/>
              <a:gd name="connsiteY17" fmla="*/ 506730 h 1954530"/>
              <a:gd name="connsiteX18" fmla="*/ 333375 w 533400"/>
              <a:gd name="connsiteY18" fmla="*/ 449580 h 1954530"/>
              <a:gd name="connsiteX19" fmla="*/ 323850 w 533400"/>
              <a:gd name="connsiteY19" fmla="*/ 421005 h 1954530"/>
              <a:gd name="connsiteX20" fmla="*/ 314325 w 533400"/>
              <a:gd name="connsiteY20" fmla="*/ 382905 h 1954530"/>
              <a:gd name="connsiteX21" fmla="*/ 285750 w 533400"/>
              <a:gd name="connsiteY21" fmla="*/ 363855 h 1954530"/>
              <a:gd name="connsiteX22" fmla="*/ 276225 w 533400"/>
              <a:gd name="connsiteY22" fmla="*/ 335280 h 1954530"/>
              <a:gd name="connsiteX23" fmla="*/ 238125 w 533400"/>
              <a:gd name="connsiteY23" fmla="*/ 278130 h 1954530"/>
              <a:gd name="connsiteX24" fmla="*/ 190500 w 533400"/>
              <a:gd name="connsiteY24" fmla="*/ 192405 h 1954530"/>
              <a:gd name="connsiteX25" fmla="*/ 152400 w 533400"/>
              <a:gd name="connsiteY25" fmla="*/ 135255 h 1954530"/>
              <a:gd name="connsiteX26" fmla="*/ 133350 w 533400"/>
              <a:gd name="connsiteY26" fmla="*/ 106680 h 1954530"/>
              <a:gd name="connsiteX27" fmla="*/ 76200 w 533400"/>
              <a:gd name="connsiteY27" fmla="*/ 49530 h 1954530"/>
              <a:gd name="connsiteX28" fmla="*/ 38100 w 533400"/>
              <a:gd name="connsiteY28" fmla="*/ 30480 h 1954530"/>
              <a:gd name="connsiteX29" fmla="*/ 9525 w 533400"/>
              <a:gd name="connsiteY29" fmla="*/ 1905 h 1954530"/>
              <a:gd name="connsiteX30" fmla="*/ 0 w 533400"/>
              <a:gd name="connsiteY30" fmla="*/ 1905 h 195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33400" h="1954530">
                <a:moveTo>
                  <a:pt x="333375" y="1954530"/>
                </a:moveTo>
                <a:cubicBezTo>
                  <a:pt x="368300" y="1913255"/>
                  <a:pt x="429261" y="1884038"/>
                  <a:pt x="438150" y="1830705"/>
                </a:cubicBezTo>
                <a:cubicBezTo>
                  <a:pt x="455339" y="1727568"/>
                  <a:pt x="438441" y="1810635"/>
                  <a:pt x="457200" y="1744980"/>
                </a:cubicBezTo>
                <a:cubicBezTo>
                  <a:pt x="461269" y="1730738"/>
                  <a:pt x="468637" y="1693530"/>
                  <a:pt x="476250" y="1678305"/>
                </a:cubicBezTo>
                <a:cubicBezTo>
                  <a:pt x="481370" y="1668066"/>
                  <a:pt x="490180" y="1659969"/>
                  <a:pt x="495300" y="1649730"/>
                </a:cubicBezTo>
                <a:cubicBezTo>
                  <a:pt x="506186" y="1627957"/>
                  <a:pt x="508916" y="1595267"/>
                  <a:pt x="514350" y="1573530"/>
                </a:cubicBezTo>
                <a:cubicBezTo>
                  <a:pt x="516785" y="1563790"/>
                  <a:pt x="521440" y="1554695"/>
                  <a:pt x="523875" y="1544955"/>
                </a:cubicBezTo>
                <a:cubicBezTo>
                  <a:pt x="527802" y="1529249"/>
                  <a:pt x="530225" y="1513205"/>
                  <a:pt x="533400" y="1497330"/>
                </a:cubicBezTo>
                <a:cubicBezTo>
                  <a:pt x="530225" y="1443355"/>
                  <a:pt x="529001" y="1389230"/>
                  <a:pt x="523875" y="1335405"/>
                </a:cubicBezTo>
                <a:cubicBezTo>
                  <a:pt x="522634" y="1322373"/>
                  <a:pt x="515004" y="1310380"/>
                  <a:pt x="514350" y="1297305"/>
                </a:cubicBezTo>
                <a:cubicBezTo>
                  <a:pt x="508640" y="1183104"/>
                  <a:pt x="510264" y="1068620"/>
                  <a:pt x="504825" y="954405"/>
                </a:cubicBezTo>
                <a:cubicBezTo>
                  <a:pt x="503906" y="935114"/>
                  <a:pt x="501407" y="915577"/>
                  <a:pt x="495300" y="897255"/>
                </a:cubicBezTo>
                <a:cubicBezTo>
                  <a:pt x="491680" y="886395"/>
                  <a:pt x="482600" y="878205"/>
                  <a:pt x="476250" y="868680"/>
                </a:cubicBezTo>
                <a:cubicBezTo>
                  <a:pt x="469282" y="833841"/>
                  <a:pt x="463788" y="796131"/>
                  <a:pt x="447675" y="763905"/>
                </a:cubicBezTo>
                <a:lnTo>
                  <a:pt x="409575" y="687705"/>
                </a:lnTo>
                <a:lnTo>
                  <a:pt x="381000" y="601980"/>
                </a:lnTo>
                <a:cubicBezTo>
                  <a:pt x="374893" y="583658"/>
                  <a:pt x="377024" y="563328"/>
                  <a:pt x="371475" y="544830"/>
                </a:cubicBezTo>
                <a:cubicBezTo>
                  <a:pt x="367395" y="531230"/>
                  <a:pt x="357698" y="519913"/>
                  <a:pt x="352425" y="506730"/>
                </a:cubicBezTo>
                <a:cubicBezTo>
                  <a:pt x="344967" y="488086"/>
                  <a:pt x="339725" y="468630"/>
                  <a:pt x="333375" y="449580"/>
                </a:cubicBezTo>
                <a:lnTo>
                  <a:pt x="323850" y="421005"/>
                </a:lnTo>
                <a:cubicBezTo>
                  <a:pt x="319710" y="408586"/>
                  <a:pt x="321587" y="393797"/>
                  <a:pt x="314325" y="382905"/>
                </a:cubicBezTo>
                <a:cubicBezTo>
                  <a:pt x="307975" y="373380"/>
                  <a:pt x="295275" y="370205"/>
                  <a:pt x="285750" y="363855"/>
                </a:cubicBezTo>
                <a:cubicBezTo>
                  <a:pt x="282575" y="354330"/>
                  <a:pt x="281101" y="344057"/>
                  <a:pt x="276225" y="335280"/>
                </a:cubicBezTo>
                <a:cubicBezTo>
                  <a:pt x="265106" y="315266"/>
                  <a:pt x="245365" y="299850"/>
                  <a:pt x="238125" y="278130"/>
                </a:cubicBezTo>
                <a:cubicBezTo>
                  <a:pt x="221360" y="227835"/>
                  <a:pt x="234169" y="257909"/>
                  <a:pt x="190500" y="192405"/>
                </a:cubicBezTo>
                <a:lnTo>
                  <a:pt x="152400" y="135255"/>
                </a:lnTo>
                <a:cubicBezTo>
                  <a:pt x="146050" y="125730"/>
                  <a:pt x="141445" y="114775"/>
                  <a:pt x="133350" y="106680"/>
                </a:cubicBezTo>
                <a:lnTo>
                  <a:pt x="76200" y="49530"/>
                </a:lnTo>
                <a:cubicBezTo>
                  <a:pt x="66160" y="39490"/>
                  <a:pt x="49654" y="38733"/>
                  <a:pt x="38100" y="30480"/>
                </a:cubicBezTo>
                <a:cubicBezTo>
                  <a:pt x="27139" y="22650"/>
                  <a:pt x="20301" y="9987"/>
                  <a:pt x="9525" y="1905"/>
                </a:cubicBezTo>
                <a:cubicBezTo>
                  <a:pt x="6985" y="0"/>
                  <a:pt x="3175" y="1905"/>
                  <a:pt x="0" y="1905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5"/>
          <a:srcRect t="54986"/>
          <a:stretch>
            <a:fillRect/>
          </a:stretch>
        </p:blipFill>
        <p:spPr bwMode="auto">
          <a:xfrm>
            <a:off x="1071538" y="1285860"/>
            <a:ext cx="3076575" cy="14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直接连接符 15"/>
          <p:cNvCxnSpPr/>
          <p:nvPr/>
        </p:nvCxnSpPr>
        <p:spPr>
          <a:xfrm rot="5400000">
            <a:off x="2071670" y="2285992"/>
            <a:ext cx="28575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>
            <a:off x="2143902" y="2285198"/>
            <a:ext cx="28575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10800000" flipV="1">
            <a:off x="1785918" y="2428868"/>
            <a:ext cx="428628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285984" y="2428868"/>
            <a:ext cx="357190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7942" name="Picture 6"/>
          <p:cNvPicPr>
            <a:picLocks noChangeAspect="1" noChangeArrowheads="1"/>
          </p:cNvPicPr>
          <p:nvPr/>
        </p:nvPicPr>
        <p:blipFill>
          <a:blip r:embed="rId6"/>
          <a:srcRect t="54087" r="4176" b="4446"/>
          <a:stretch>
            <a:fillRect/>
          </a:stretch>
        </p:blipFill>
        <p:spPr bwMode="auto">
          <a:xfrm>
            <a:off x="428596" y="3071810"/>
            <a:ext cx="371477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右大括号 25"/>
          <p:cNvSpPr/>
          <p:nvPr/>
        </p:nvSpPr>
        <p:spPr>
          <a:xfrm rot="16200000">
            <a:off x="1964513" y="1964521"/>
            <a:ext cx="428628" cy="178595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>
            <a:stCxn id="26" idx="0"/>
          </p:cNvCxnSpPr>
          <p:nvPr/>
        </p:nvCxnSpPr>
        <p:spPr>
          <a:xfrm>
            <a:off x="1285852" y="3071810"/>
            <a:ext cx="1588" cy="135732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070214" y="3071810"/>
            <a:ext cx="1588" cy="135732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rot="10800000" flipV="1">
            <a:off x="3143240" y="1500174"/>
            <a:ext cx="1928826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1357290" y="3500438"/>
            <a:ext cx="285752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000232" y="3214686"/>
            <a:ext cx="428628" cy="1428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857356" y="4071942"/>
            <a:ext cx="14287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2500298" y="3786190"/>
            <a:ext cx="500066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箭头连接符 43"/>
          <p:cNvCxnSpPr/>
          <p:nvPr/>
        </p:nvCxnSpPr>
        <p:spPr>
          <a:xfrm rot="5400000">
            <a:off x="1785918" y="4714884"/>
            <a:ext cx="428628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1285852" y="5429264"/>
            <a:ext cx="571504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rot="5400000" flipH="1" flipV="1">
            <a:off x="1107257" y="5250669"/>
            <a:ext cx="357190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rot="5400000" flipH="1" flipV="1">
            <a:off x="1213620" y="5214950"/>
            <a:ext cx="429422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rot="5400000" flipH="1" flipV="1">
            <a:off x="1357290" y="5286388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rot="5400000" flipH="1" flipV="1">
            <a:off x="1499372" y="535703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rot="5400000" flipH="1" flipV="1">
            <a:off x="1607323" y="5393545"/>
            <a:ext cx="7143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1500166" y="5927742"/>
            <a:ext cx="571504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5400000" flipH="1" flipV="1">
            <a:off x="1321571" y="5749147"/>
            <a:ext cx="357190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rot="5400000" flipH="1" flipV="1">
            <a:off x="1427934" y="5713428"/>
            <a:ext cx="429422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rot="5400000" flipH="1" flipV="1">
            <a:off x="1571604" y="5784866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rot="5400000" flipH="1" flipV="1">
            <a:off x="1713686" y="585551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rot="5400000" flipH="1" flipV="1">
            <a:off x="1821637" y="5892023"/>
            <a:ext cx="7143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2143108" y="5429264"/>
            <a:ext cx="571504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 rot="5400000" flipH="1" flipV="1">
            <a:off x="1964513" y="5250669"/>
            <a:ext cx="357190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rot="5400000" flipH="1" flipV="1">
            <a:off x="2070876" y="5214950"/>
            <a:ext cx="429422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5400000" flipH="1" flipV="1">
            <a:off x="2356628" y="535703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5400000" flipH="1" flipV="1">
            <a:off x="2536017" y="5393545"/>
            <a:ext cx="7143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166420" y="550070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+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85918" y="507207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+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80264" y="5143512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C1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357422" y="5000636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C2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85918" y="5478677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C3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24224" y="4937951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+2</a:t>
            </a:r>
            <a:endParaRPr lang="zh-CN" alt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1576624" y="5438017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+2</a:t>
            </a:r>
            <a:endParaRPr lang="zh-CN" alt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2272560" y="4857760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+1</a:t>
            </a:r>
            <a:endParaRPr lang="zh-CN" altLang="en-US" sz="1200" dirty="0"/>
          </a:p>
        </p:txBody>
      </p:sp>
      <p:sp>
        <p:nvSpPr>
          <p:cNvPr id="78" name="矩形 77"/>
          <p:cNvSpPr/>
          <p:nvPr/>
        </p:nvSpPr>
        <p:spPr>
          <a:xfrm>
            <a:off x="785786" y="4857760"/>
            <a:ext cx="2357454" cy="1214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714348" y="6072206"/>
            <a:ext cx="278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Decompose each isotopic profile group</a:t>
            </a:r>
            <a:endParaRPr lang="zh-CN" alt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143240" y="292893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Segment into different isotopic profile group</a:t>
            </a:r>
            <a:endParaRPr lang="zh-CN" alt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86116" y="1366051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Extract all peaks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82" name="右箭头 81"/>
          <p:cNvSpPr/>
          <p:nvPr/>
        </p:nvSpPr>
        <p:spPr>
          <a:xfrm>
            <a:off x="3643306" y="5429264"/>
            <a:ext cx="150019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TextBox 82"/>
          <p:cNvSpPr txBox="1"/>
          <p:nvPr/>
        </p:nvSpPr>
        <p:spPr>
          <a:xfrm>
            <a:off x="3571868" y="500063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Assign back to the MS/MS spectrum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365589" y="6345816"/>
            <a:ext cx="634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Result: one MS/MS spectrum may generate multiple targets</a:t>
            </a:r>
            <a:endParaRPr lang="zh-CN" alt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2143108" y="4652199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Fitting to the predict distribution 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357718"/>
          </a:xfrm>
        </p:spPr>
        <p:txBody>
          <a:bodyPr>
            <a:normAutofit lnSpcReduction="10000"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Linear model: parameter transform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Local linear: </a:t>
            </a:r>
            <a:r>
              <a:rPr lang="en-US" i="1" dirty="0" smtClean="0"/>
              <a:t>multivariate</a:t>
            </a:r>
            <a:r>
              <a:rPr lang="en-US" dirty="0" smtClean="0"/>
              <a:t>(hard to implement)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Local Linear</a:t>
            </a:r>
            <a:r>
              <a:rPr lang="zh-CN" altLang="en-US" dirty="0" smtClean="0"/>
              <a:t>：</a:t>
            </a:r>
            <a:r>
              <a:rPr lang="en-US" altLang="zh-CN" dirty="0" smtClean="0"/>
              <a:t>piecewise on RT </a:t>
            </a:r>
          </a:p>
          <a:p>
            <a:endParaRPr lang="en-US" altLang="zh-CN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Nonlinear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</a:rPr>
              <a:t>SVM</a:t>
            </a:r>
            <a:r>
              <a:rPr lang="zh-CN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regression (using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LIBSvm</a:t>
            </a:r>
            <a:r>
              <a:rPr lang="en-US" altLang="zh-CN" b="1" dirty="0" smtClean="0">
                <a:solidFill>
                  <a:srgbClr val="FF0000"/>
                </a:solidFill>
              </a:rPr>
              <a:t> source code)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Local models (try and </a:t>
            </a:r>
            <a:r>
              <a:rPr lang="en-US" altLang="zh-CN" dirty="0" smtClean="0">
                <a:solidFill>
                  <a:srgbClr val="FF0000"/>
                </a:solidFill>
              </a:rPr>
              <a:t>implement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786058"/>
            <a:ext cx="54292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4414" y="5643578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Robustness and Accuracy.</a:t>
            </a:r>
            <a:endParaRPr lang="zh-CN" altLang="en-US" sz="3600" dirty="0"/>
          </a:p>
        </p:txBody>
      </p:sp>
      <p:pic>
        <p:nvPicPr>
          <p:cNvPr id="6" name="Picture -1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57364"/>
            <a:ext cx="25241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91258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Result &amp; discussion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325112"/>
          </a:xfrm>
        </p:spPr>
        <p:txBody>
          <a:bodyPr/>
          <a:lstStyle/>
          <a:p>
            <a:r>
              <a:rPr lang="en-US" altLang="zh-CN" dirty="0" smtClean="0"/>
              <a:t>Local calibration and global calibration on ISB_FT dataset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Global calibration on the </a:t>
            </a:r>
            <a:r>
              <a:rPr lang="en-US" altLang="zh-CN" dirty="0" err="1" smtClean="0"/>
              <a:t>Yeast_FT_dataset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Compare with MaxQuant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Try on the label free quantification dataset</a:t>
            </a:r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26912520"/>
              </p:ext>
            </p:extLst>
          </p:nvPr>
        </p:nvGraphicFramePr>
        <p:xfrm>
          <a:off x="500034" y="2285992"/>
          <a:ext cx="8143931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786"/>
                <a:gridCol w="1162718"/>
                <a:gridCol w="1923404"/>
                <a:gridCol w="1800237"/>
                <a:gridCol w="16287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Model types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mtClean="0">
                          <a:latin typeface="Times New Roman" pitchFamily="18" charset="0"/>
                          <a:cs typeface="Times New Roman" pitchFamily="18" charset="0"/>
                        </a:rPr>
                        <a:t>Linear</a:t>
                      </a:r>
                      <a:endParaRPr lang="zh-CN" alt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Multivariate</a:t>
                      </a:r>
                    </a:p>
                    <a:p>
                      <a:r>
                        <a:rPr lang="en-US" altLang="zh-CN" i="1" dirty="0" smtClean="0">
                          <a:latin typeface="Times New Roman" pitchFamily="18" charset="0"/>
                          <a:cs typeface="Times New Roman" pitchFamily="18" charset="0"/>
                        </a:rPr>
                        <a:t>Linear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mtClean="0">
                          <a:latin typeface="Times New Roman" pitchFamily="18" charset="0"/>
                          <a:cs typeface="Times New Roman" pitchFamily="18" charset="0"/>
                        </a:rPr>
                        <a:t>Local regression</a:t>
                      </a:r>
                      <a:endParaRPr lang="zh-CN" alt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SVM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mtClean="0">
                          <a:latin typeface="Times New Roman" pitchFamily="18" charset="0"/>
                          <a:cs typeface="Times New Roman" pitchFamily="18" charset="0"/>
                        </a:rPr>
                        <a:t>MET(ppm)</a:t>
                      </a:r>
                      <a:endParaRPr lang="zh-CN" alt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2.46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2.13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2.19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1.56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Performance comparison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291752"/>
            <a:ext cx="6941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Note: (1)  not XIC global calibration,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(2) linear models: mz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, TIC*mz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tansform</a:t>
            </a:r>
            <a:r>
              <a:rPr lang="zh-CN" altLang="en-US" dirty="0" smtClean="0"/>
              <a:t> </a:t>
            </a:r>
            <a:r>
              <a:rPr lang="en-US" altLang="zh-CN" dirty="0" smtClean="0"/>
              <a:t>, SVM dose not use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(3) MET is estimated by the residual distribution.</a:t>
            </a:r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2"/>
          <a:srcRect t="4734"/>
          <a:stretch>
            <a:fillRect/>
          </a:stretch>
        </p:blipFill>
        <p:spPr bwMode="auto">
          <a:xfrm>
            <a:off x="2500298" y="3500438"/>
            <a:ext cx="2095501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4"/>
          <a:srcRect l="4112" t="4878" r="7850"/>
          <a:stretch>
            <a:fillRect/>
          </a:stretch>
        </p:blipFill>
        <p:spPr bwMode="auto">
          <a:xfrm>
            <a:off x="571472" y="3500438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/>
          <p:nvPr/>
        </p:nvPicPr>
        <p:blipFill>
          <a:blip r:embed="rId5"/>
          <a:srcRect l="4693" t="5783" r="7942"/>
          <a:stretch>
            <a:fillRect/>
          </a:stretch>
        </p:blipFill>
        <p:spPr bwMode="auto">
          <a:xfrm>
            <a:off x="6929454" y="3500438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箭头连接符 10"/>
          <p:cNvCxnSpPr/>
          <p:nvPr/>
        </p:nvCxnSpPr>
        <p:spPr>
          <a:xfrm rot="10800000" flipV="1">
            <a:off x="1785918" y="3357562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rot="5400000">
            <a:off x="3643306" y="3357562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5400000">
            <a:off x="5429256" y="342900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7500958" y="3286124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0034" y="114298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Dataset: ISB_FT Mix 3, original MET 5ppm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Ref: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Klimek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J et al. The standard protein mix database: a diverse data set to assist in the production of improved Peptide and protein identification software tools. J Proteome Res. 2008 Jan;7(1):96-103.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607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1608204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SVR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MET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0.46ppm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Performance of Global Calibration</a:t>
            </a:r>
            <a:endParaRPr lang="zh-CN" altLang="en-US" dirty="0"/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4714876" y="1500174"/>
          <a:ext cx="2782856" cy="428628"/>
        </p:xfrm>
        <a:graphic>
          <a:graphicData uri="http://schemas.openxmlformats.org/presentationml/2006/ole">
            <p:oleObj spid="_x0000_s147458" name="公式" r:id="rId3" imgW="1307880" imgH="203040" progId="Equation.3">
              <p:embed/>
            </p:oleObj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4643438" y="1928802"/>
          <a:ext cx="3571900" cy="501628"/>
        </p:xfrm>
        <a:graphic>
          <a:graphicData uri="http://schemas.openxmlformats.org/presentationml/2006/ole">
            <p:oleObj spid="_x0000_s147459" name="公式" r:id="rId4" imgW="1434960" imgH="203040" progId="Equation.3">
              <p:embed/>
            </p:oleObj>
          </a:graphicData>
        </a:graphic>
      </p:graphicFrame>
      <p:sp>
        <p:nvSpPr>
          <p:cNvPr id="6" name="矩形 5"/>
          <p:cNvSpPr/>
          <p:nvPr/>
        </p:nvSpPr>
        <p:spPr>
          <a:xfrm>
            <a:off x="357158" y="5854503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Breitwieser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FP, et al. General statistical modeling of data from protein relative expression isobaric tags. J Proteome Res. 2011 Jun 3;10(6):2758-66. 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720" y="2428868"/>
            <a:ext cx="52768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7461" name="Object 5"/>
          <p:cNvGraphicFramePr>
            <a:graphicFrameLocks noChangeAspect="1"/>
          </p:cNvGraphicFramePr>
          <p:nvPr/>
        </p:nvGraphicFramePr>
        <p:xfrm>
          <a:off x="2000232" y="5075496"/>
          <a:ext cx="2784505" cy="425206"/>
        </p:xfrm>
        <a:graphic>
          <a:graphicData uri="http://schemas.openxmlformats.org/presentationml/2006/ole">
            <p:oleObj spid="_x0000_s147461" name="公式" r:id="rId6" imgW="1562040" imgH="2412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00496" y="4610409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kern="100" dirty="0" smtClean="0">
                <a:latin typeface="Calibri"/>
                <a:ea typeface="宋体"/>
                <a:cs typeface="Times New Roman"/>
              </a:rPr>
              <a:t>a=0.429970</a:t>
            </a:r>
            <a:endParaRPr lang="zh-CN" altLang="en-US" sz="1200" kern="100" dirty="0" smtClean="0">
              <a:latin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200" kern="100" dirty="0" smtClean="0">
                <a:latin typeface="Calibri"/>
                <a:ea typeface="宋体"/>
                <a:cs typeface="Times New Roman"/>
              </a:rPr>
              <a:t>b=0.058963</a:t>
            </a:r>
            <a:endParaRPr lang="zh-CN" altLang="en-US" sz="1200" kern="100" dirty="0">
              <a:latin typeface="Calibri"/>
              <a:cs typeface="Times New Roman"/>
            </a:endParaRPr>
          </a:p>
        </p:txBody>
      </p:sp>
      <p:pic>
        <p:nvPicPr>
          <p:cNvPr id="14746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2928934"/>
            <a:ext cx="360333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857884" y="235743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Signal intensity relative MET is more reasonable!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93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49424"/>
            <a:ext cx="3900486" cy="4179972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pSp>
        <p:nvGrpSpPr>
          <p:cNvPr id="32" name="组合 31"/>
          <p:cNvGrpSpPr/>
          <p:nvPr/>
        </p:nvGrpSpPr>
        <p:grpSpPr>
          <a:xfrm>
            <a:off x="3642015" y="1857364"/>
            <a:ext cx="4716199" cy="4357718"/>
            <a:chOff x="2856197" y="1428736"/>
            <a:chExt cx="4716199" cy="4357718"/>
          </a:xfrm>
        </p:grpSpPr>
        <p:sp>
          <p:nvSpPr>
            <p:cNvPr id="4" name="椭圆 3"/>
            <p:cNvSpPr/>
            <p:nvPr/>
          </p:nvSpPr>
          <p:spPr>
            <a:xfrm>
              <a:off x="3571868" y="1428736"/>
              <a:ext cx="1571636" cy="1571636"/>
            </a:xfrm>
            <a:prstGeom prst="ellipse">
              <a:avLst/>
            </a:prstGeom>
            <a:ln w="76200" cmpd="tri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Dreams and stories</a:t>
              </a:r>
              <a:endParaRPr lang="zh-CN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5357818" y="1500174"/>
              <a:ext cx="1571636" cy="1571636"/>
            </a:xfrm>
            <a:prstGeom prst="ellipse">
              <a:avLst/>
            </a:prstGeom>
            <a:ln w="76200" cmpd="tri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Technology needs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右箭头 5"/>
            <p:cNvSpPr/>
            <p:nvPr/>
          </p:nvSpPr>
          <p:spPr>
            <a:xfrm rot="19327285">
              <a:off x="2856197" y="4045602"/>
              <a:ext cx="428628" cy="1428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6000760" y="3143248"/>
              <a:ext cx="1571636" cy="1571636"/>
            </a:xfrm>
            <a:prstGeom prst="ellipse">
              <a:avLst/>
            </a:prstGeom>
            <a:ln w="76200" cmpd="tri"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Advances on </a:t>
              </a:r>
              <a:r>
                <a:rPr lang="en-US" altLang="zh-CN" sz="1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instrument and experiment protocol</a:t>
              </a:r>
              <a:endParaRPr lang="zh-CN" alt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右箭头 7"/>
            <p:cNvSpPr/>
            <p:nvPr/>
          </p:nvSpPr>
          <p:spPr>
            <a:xfrm>
              <a:off x="5072066" y="2143116"/>
              <a:ext cx="428628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429124" y="4214818"/>
              <a:ext cx="1571636" cy="1571636"/>
            </a:xfrm>
            <a:prstGeom prst="ellipse">
              <a:avLst/>
            </a:prstGeom>
            <a:ln w="76200" cmpd="tri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Data analysis algorithms and tools </a:t>
              </a:r>
              <a:endParaRPr lang="zh-CN" altLang="en-US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下箭头 10"/>
            <p:cNvSpPr/>
            <p:nvPr/>
          </p:nvSpPr>
          <p:spPr>
            <a:xfrm rot="19966374">
              <a:off x="6287285" y="2929707"/>
              <a:ext cx="357190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857488" y="3143248"/>
              <a:ext cx="1571636" cy="1571636"/>
            </a:xfrm>
            <a:prstGeom prst="ellipse">
              <a:avLst/>
            </a:prstGeom>
            <a:ln w="76200" cmpd="tri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Insights on the technologies and biological stories</a:t>
              </a:r>
              <a:endParaRPr lang="zh-CN" altLang="en-US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右箭头 14"/>
            <p:cNvSpPr/>
            <p:nvPr/>
          </p:nvSpPr>
          <p:spPr>
            <a:xfrm rot="8721757">
              <a:off x="5841955" y="4450352"/>
              <a:ext cx="428628" cy="3289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右箭头 19"/>
            <p:cNvSpPr/>
            <p:nvPr/>
          </p:nvSpPr>
          <p:spPr>
            <a:xfrm rot="18264728">
              <a:off x="3759834" y="2889974"/>
              <a:ext cx="428628" cy="3352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右箭头 20"/>
            <p:cNvSpPr/>
            <p:nvPr/>
          </p:nvSpPr>
          <p:spPr>
            <a:xfrm rot="12874772">
              <a:off x="4123032" y="4390185"/>
              <a:ext cx="428628" cy="32029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正五边形 22"/>
            <p:cNvSpPr/>
            <p:nvPr/>
          </p:nvSpPr>
          <p:spPr>
            <a:xfrm>
              <a:off x="4286248" y="2643182"/>
              <a:ext cx="1857388" cy="1571636"/>
            </a:xfrm>
            <a:prstGeom prst="pent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直接箭头连接符 25"/>
            <p:cNvCxnSpPr>
              <a:endCxn id="23" idx="3"/>
            </p:cNvCxnSpPr>
            <p:nvPr/>
          </p:nvCxnSpPr>
          <p:spPr>
            <a:xfrm>
              <a:off x="4429124" y="3714752"/>
              <a:ext cx="785818" cy="500066"/>
            </a:xfrm>
            <a:prstGeom prst="straightConnector1">
              <a:avLst/>
            </a:prstGeom>
            <a:ln>
              <a:prstDash val="dash"/>
              <a:headEnd type="none" w="med" len="med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flipV="1">
              <a:off x="4429124" y="3644902"/>
              <a:ext cx="1571636" cy="69850"/>
            </a:xfrm>
            <a:prstGeom prst="straightConnector1">
              <a:avLst/>
            </a:prstGeom>
            <a:ln>
              <a:prstDash val="dash"/>
              <a:headEnd type="none" w="med" len="med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4429124" y="2928934"/>
              <a:ext cx="1285884" cy="785818"/>
            </a:xfrm>
            <a:prstGeom prst="straightConnector1">
              <a:avLst/>
            </a:prstGeom>
            <a:ln>
              <a:prstDash val="dash"/>
              <a:headEnd type="none" w="med" len="med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429124" y="3214686"/>
              <a:ext cx="15424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Proteomics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255462" y="1357298"/>
            <a:ext cx="33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Proteomics: the discovery loop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000100" y="2643182"/>
            <a:ext cx="171451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Low-Low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1000100" y="3714752"/>
            <a:ext cx="171451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High-Low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1000100" y="4786322"/>
            <a:ext cx="171451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High-High</a:t>
            </a:r>
            <a:endParaRPr lang="zh-CN" altLang="en-US" dirty="0"/>
          </a:p>
        </p:txBody>
      </p:sp>
      <p:sp>
        <p:nvSpPr>
          <p:cNvPr id="37" name="下箭头 36"/>
          <p:cNvSpPr/>
          <p:nvPr/>
        </p:nvSpPr>
        <p:spPr>
          <a:xfrm>
            <a:off x="1785918" y="3357562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下箭头 37"/>
          <p:cNvSpPr/>
          <p:nvPr/>
        </p:nvSpPr>
        <p:spPr>
          <a:xfrm>
            <a:off x="1785918" y="4429132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Database search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7238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Dataset: Yeast_FT_RP10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Search: Mascot V 2.1</a:t>
            </a:r>
          </a:p>
          <a:p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34861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6572264" y="3429000"/>
            <a:ext cx="1714512" cy="2143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rgbClr val="FF0000"/>
                </a:solidFill>
              </a:rPr>
              <a:t>Different for different mgf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2844" y="3714752"/>
          <a:ext cx="8786848" cy="2228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296"/>
                <a:gridCol w="2143172"/>
                <a:gridCol w="1071570"/>
                <a:gridCol w="1357322"/>
                <a:gridCol w="928694"/>
                <a:gridCol w="928694"/>
                <a:gridCol w="1000100"/>
              </a:tblGrid>
              <a:tr h="357190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Test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Submitted MS/MS spectrum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Total PSMs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Validated</a:t>
                      </a:r>
                      <a:r>
                        <a:rPr lang="en-US" altLang="zh-CN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PSMs*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ppb level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MET min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MET max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Before calibration 15ppm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59828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45813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29400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2371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-4.321589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12.939775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After</a:t>
                      </a:r>
                      <a:r>
                        <a:rPr lang="en-US" altLang="zh-CN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calibration  </a:t>
                      </a:r>
                      <a:r>
                        <a:rPr lang="en-US" altLang="zh-CN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1.3ppm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91430#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47128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14299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14255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-1.011142 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1.139910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614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After  calibration 15ppm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91430#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58245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24071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23900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-1.099507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1.178323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After  calibration 15ppm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91430#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58245</a:t>
                      </a:r>
                      <a:endParaRPr lang="zh-CN" alt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37225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36104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-3.2@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3.2@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628" y="6286520"/>
            <a:ext cx="7572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*Validate method: 2d cutoff model, FDR=1%, ref to: Ma J, et al. Proteomics. 2010;10(23):4293-300.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72264" y="714356"/>
            <a:ext cx="2571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Liu K, Zhang J, Wang J, Zhao L, </a:t>
            </a:r>
            <a:r>
              <a:rPr lang="en-US" altLang="zh-CN" sz="1000" dirty="0" err="1" smtClean="0">
                <a:latin typeface="Times New Roman" pitchFamily="18" charset="0"/>
                <a:cs typeface="Times New Roman" pitchFamily="18" charset="0"/>
              </a:rPr>
              <a:t>Peng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altLang="zh-CN" sz="1000" dirty="0" err="1" smtClean="0">
                <a:latin typeface="Times New Roman" pitchFamily="18" charset="0"/>
                <a:cs typeface="Times New Roman" pitchFamily="18" charset="0"/>
              </a:rPr>
              <a:t>Jia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W, Ying W, Zhu Y, </a:t>
            </a:r>
            <a:r>
              <a:rPr lang="en-US" altLang="zh-CN" sz="1000" dirty="0" err="1" smtClean="0">
                <a:latin typeface="Times New Roman" pitchFamily="18" charset="0"/>
                <a:cs typeface="Times New Roman" pitchFamily="18" charset="0"/>
              </a:rPr>
              <a:t>Xie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H, He F, </a:t>
            </a:r>
            <a:r>
              <a:rPr lang="en-US" altLang="zh-CN" sz="1000" dirty="0" err="1" smtClean="0">
                <a:latin typeface="Times New Roman" pitchFamily="18" charset="0"/>
                <a:cs typeface="Times New Roman" pitchFamily="18" charset="0"/>
              </a:rPr>
              <a:t>Qian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X. Relationship between Sample Loading Amount and Peptides Identification and Its Effect on Quantitative Proteomics. Anal Chem. 2009;81(4):1307-14.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4429124" y="1214422"/>
            <a:ext cx="2071702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6572264" y="2786058"/>
            <a:ext cx="1714512" cy="2143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+/-1.3ppm, 15ppm,</a:t>
            </a:r>
            <a:endParaRPr lang="zh-CN" altLang="en-US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5988626"/>
            <a:ext cx="5791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#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91430: with parent ion re-selection, @ max range  given by Intensity model</a:t>
            </a:r>
            <a:endParaRPr lang="zh-CN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5786" y="664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2500306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Conclusion: </a:t>
            </a:r>
            <a:r>
              <a:rPr lang="en-US" altLang="zh-CN" dirty="0" smtClean="0"/>
              <a:t>The m/z error filtration can affect the database search and result validation model.</a:t>
            </a:r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FTDR performance on 6 datasets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42910" y="1643050"/>
          <a:ext cx="7929616" cy="2834005"/>
        </p:xfrm>
        <a:graphic>
          <a:graphicData uri="http://schemas.openxmlformats.org/drawingml/2006/table">
            <a:tbl>
              <a:tblPr/>
              <a:tblGrid>
                <a:gridCol w="500065"/>
                <a:gridCol w="930839"/>
                <a:gridCol w="1562857"/>
                <a:gridCol w="1562857"/>
                <a:gridCol w="1066738"/>
                <a:gridCol w="1134469"/>
                <a:gridCol w="1134469"/>
                <a:gridCol w="37322"/>
              </a:tblGrid>
              <a:tr h="17716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Datasets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Database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Search MET (ppm)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Validate m/z error range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(ppm)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Validated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PSMs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ppb level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PSMs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Percent of ppb level PSMs (%)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D1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B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[-1.52, 5.09]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10,783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3,277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30.39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[-0.65, 0.63]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10,507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10,507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100.00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D2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B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[-9.16, 2.15]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5,980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478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7.99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[-1.70, 1.59]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6,817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6,264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91.89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D3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B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[-4.80, 17.82]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16,715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560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3.35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[-1.74, 1.72]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27,182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24,492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90.10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D4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B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[-6.13, 6.08]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19,758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8,325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42.13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[-1.00, 0.93]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34,008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34,008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100.0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D5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B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[-5.18, 8.78]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14,290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4,525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31.67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[-1.15, 1.20] 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35,126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33,283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94.75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D6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B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[-1.67, 8.89]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44,382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1,974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4.45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[-1.41, 1.49]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53,017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50,534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95.32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4500570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smtClean="0">
                <a:latin typeface="Times New Roman" pitchFamily="18" charset="0"/>
                <a:cs typeface="Times New Roman" pitchFamily="18" charset="0"/>
              </a:rPr>
              <a:t>D1&amp;D2</a:t>
            </a:r>
            <a:r>
              <a:rPr lang="en-US" altLang="zh-CN" sz="12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Klimek J et al.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The Standard Protein Mix Database: A Diverse Data Set To Assist in the Production of Improved Peptide and Protein Identification Software Tools. J. Proteome Res. 2008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96-103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CN" sz="1200" b="1" smtClean="0">
                <a:latin typeface="Times New Roman" pitchFamily="18" charset="0"/>
                <a:cs typeface="Times New Roman" pitchFamily="18" charset="0"/>
              </a:rPr>
              <a:t>D3: 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Chen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M et al. 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Analysis of human liver proteome using replicate shotgun strategy. Proteomics, 2007. 7(14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2479-88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CN" sz="1200" b="1" smtClean="0">
                <a:latin typeface="Times New Roman" pitchFamily="18" charset="0"/>
                <a:cs typeface="Times New Roman" pitchFamily="18" charset="0"/>
              </a:rPr>
              <a:t>D4</a:t>
            </a:r>
            <a:r>
              <a:rPr lang="en-US" altLang="zh-CN" sz="1200" b="1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Cox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, J.; Mann, M., MaxQuant enables high peptide identification rates, individualized ppb-range mass accuracies and proteome-wide protein quantification. Nature Biotechnology 2008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):1367-1372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CN" sz="1200" b="1" smtClean="0">
                <a:latin typeface="Times New Roman" pitchFamily="18" charset="0"/>
                <a:cs typeface="Times New Roman" pitchFamily="18" charset="0"/>
              </a:rPr>
              <a:t>D5</a:t>
            </a:r>
            <a:r>
              <a:rPr lang="en-US" altLang="zh-CN" sz="1200" b="1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Jedrychowski M et al.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Evaluation of HCD- and CID-type fragmentation within their respective detection platforms for murine phosphoproteomics. Mol Cell Proteomics 2011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12):M111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009910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CN" sz="1200" b="1" smtClean="0">
                <a:latin typeface="Times New Roman" pitchFamily="18" charset="0"/>
                <a:cs typeface="Times New Roman" pitchFamily="18" charset="0"/>
              </a:rPr>
              <a:t>D6</a:t>
            </a:r>
            <a:r>
              <a:rPr lang="en-US" altLang="zh-CN" sz="12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Liu K et al. Relationship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between Sample Loading Amount and Peptide Identification and Its Effects on Quantitative Proteomics. Anal. Chem. 2009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81: 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1307-1314</a:t>
            </a:r>
            <a:r>
              <a:rPr lang="en-US" altLang="zh-CN" sz="1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6215082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Database search:  Mascot 2.3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Different search engines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28596" y="1857364"/>
          <a:ext cx="8215369" cy="2472038"/>
        </p:xfrm>
        <a:graphic>
          <a:graphicData uri="http://schemas.openxmlformats.org/drawingml/2006/table">
            <a:tbl>
              <a:tblPr/>
              <a:tblGrid>
                <a:gridCol w="1143007"/>
                <a:gridCol w="428628"/>
                <a:gridCol w="2000264"/>
                <a:gridCol w="1571636"/>
                <a:gridCol w="1971560"/>
                <a:gridCol w="1100274"/>
              </a:tblGrid>
              <a:tr h="3915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m/z </a:t>
                      </a:r>
                      <a:r>
                        <a:rPr lang="en-US" sz="1600" kern="10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error range </a:t>
                      </a: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(ppm)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Validate PSMs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ppb </a:t>
                      </a:r>
                      <a:r>
                        <a:rPr lang="en-US" sz="1600" kern="10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level PSMs </a:t>
                      </a: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(%)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i="1" kern="10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FDR</a:t>
                      </a:r>
                      <a:r>
                        <a:rPr lang="en-US" sz="1600" i="1" kern="100" baseline="-2500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Act </a:t>
                      </a:r>
                      <a:r>
                        <a:rPr lang="en-US" sz="1600" kern="10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(%)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0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Sequest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B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[-1.45, 5.17]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11,581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31.18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0.61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A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[-0.68, 0.72]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11,625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100.00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0.57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6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Mascot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B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[-1.52, 5.09]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10,783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30.39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0.49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A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[-0.65, 0.63]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10,507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100.00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0.40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3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X!Tandem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B</a:t>
                      </a:r>
                      <a:endParaRPr lang="zh-CN" sz="1600" kern="100">
                        <a:solidFill>
                          <a:srgbClr val="FF0000"/>
                        </a:solidFill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[1.78, 5.48]</a:t>
                      </a:r>
                      <a:endParaRPr lang="zh-CN" sz="1600" kern="100">
                        <a:solidFill>
                          <a:srgbClr val="FF0000"/>
                        </a:solidFill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8,299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37.06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1.04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A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[-1.23, 1.04]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8,188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98.24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0.66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7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MassMatrix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B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[-1.35, 4.88]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6,492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32.10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0.92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A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[-0. 61, 0.67]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smtClean="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8,224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100.00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0.73</a:t>
                      </a:r>
                      <a:endParaRPr lang="zh-CN" sz="1600" kern="100"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57422" y="4786322"/>
            <a:ext cx="34453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Parameters: 2ppm, 0.6Da</a:t>
            </a:r>
          </a:p>
          <a:p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Dataset: ISB_control_FT Mix 3</a:t>
            </a:r>
          </a:p>
          <a:p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B: Before re-calibration</a:t>
            </a:r>
          </a:p>
          <a:p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A: After re-calibration</a:t>
            </a:r>
            <a:endParaRPr lang="zh-CN" alt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In common 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Dataset: Yeast total, 10 repeat LC-Runs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572264" y="714356"/>
            <a:ext cx="2571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Liu K, Zhang J, Wang J, Zhao L, </a:t>
            </a:r>
            <a:r>
              <a:rPr lang="en-US" altLang="zh-CN" sz="1000" dirty="0" err="1" smtClean="0">
                <a:latin typeface="Times New Roman" pitchFamily="18" charset="0"/>
                <a:cs typeface="Times New Roman" pitchFamily="18" charset="0"/>
              </a:rPr>
              <a:t>Peng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altLang="zh-CN" sz="1000" dirty="0" err="1" smtClean="0">
                <a:latin typeface="Times New Roman" pitchFamily="18" charset="0"/>
                <a:cs typeface="Times New Roman" pitchFamily="18" charset="0"/>
              </a:rPr>
              <a:t>Jia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W, Ying W, Zhu Y, </a:t>
            </a:r>
            <a:r>
              <a:rPr lang="en-US" altLang="zh-CN" sz="1000" dirty="0" err="1" smtClean="0">
                <a:latin typeface="Times New Roman" pitchFamily="18" charset="0"/>
                <a:cs typeface="Times New Roman" pitchFamily="18" charset="0"/>
              </a:rPr>
              <a:t>Xie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H, He F, </a:t>
            </a:r>
            <a:r>
              <a:rPr lang="en-US" altLang="zh-CN" sz="1000" dirty="0" err="1" smtClean="0">
                <a:latin typeface="Times New Roman" pitchFamily="18" charset="0"/>
                <a:cs typeface="Times New Roman" pitchFamily="18" charset="0"/>
              </a:rPr>
              <a:t>Qian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X. Relationship between Sample Loading Amount and Peptides Identification and Its Effect on Quantitative Proteomics. Anal Chem. 2009;81(4):1307-14.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6072198" y="1214422"/>
            <a:ext cx="571504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57158" y="2000240"/>
          <a:ext cx="8643999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857"/>
                <a:gridCol w="1234857"/>
                <a:gridCol w="1234857"/>
                <a:gridCol w="1234857"/>
                <a:gridCol w="1234857"/>
                <a:gridCol w="1234857"/>
                <a:gridCol w="1234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LC-Run</a:t>
                      </a:r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Original  m/z error</a:t>
                      </a:r>
                      <a:r>
                        <a:rPr lang="en-US" altLang="zh-CN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mean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Original m/z error std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Calibrated m/z error  mean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Calibrated m/z error std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Total calibrated MS2 spectrum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(Predicted*)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on ppb level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Yeast_FT_01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4.473023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3.086881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0.000000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0.352747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5145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2189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Yeast_FT_02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4.403325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3.051344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0.000000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0.357674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5237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2312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Yeast_FT_03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4.379363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3.033093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0.000000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0.347622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5283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2643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Yeast_FT_04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4.379597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2.991206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0.000000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0.350134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5387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2591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Yeast_FT_05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4.232066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2.900684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0.000000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0.352454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5347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2763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Yeast_FT_06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4.332880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2.946208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0.000000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0.334838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5322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2899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Yeast_FT_07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4.260813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2.879833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0.000000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0.346009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5301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Yeast_FT_08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4.244320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2.855727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0.000000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0.352397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5358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2742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Yeast_FT_09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4.263944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2.858887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0.000000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0.329935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5427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2961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Yeast_FT_10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4.259115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2.801903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0.000000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0.367498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5412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1589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4348" y="6215082"/>
            <a:ext cx="844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*The ppb level record is </a:t>
            </a:r>
            <a:r>
              <a:rPr lang="en-US" altLang="zh-CN" b="1" dirty="0" smtClean="0">
                <a:solidFill>
                  <a:srgbClr val="FF0000"/>
                </a:solidFill>
              </a:rPr>
              <a:t>conservatively</a:t>
            </a:r>
            <a:r>
              <a:rPr lang="en-US" altLang="zh-CN" dirty="0" smtClean="0"/>
              <a:t> predicted by the signal intensity model.</a:t>
            </a:r>
            <a:endParaRPr lang="zh-CN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Compare with MaxQuant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28736"/>
            <a:ext cx="7543824" cy="57150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Label free search on </a:t>
            </a:r>
            <a:r>
              <a:rPr lang="en-US" altLang="zh-CN" dirty="0" err="1" smtClean="0"/>
              <a:t>Yeast_FT_dataset</a:t>
            </a:r>
            <a:endParaRPr lang="zh-CN" altLang="en-US" dirty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/>
          <a:srcRect l="3006" t="4854" r="8316"/>
          <a:stretch>
            <a:fillRect/>
          </a:stretch>
        </p:blipFill>
        <p:spPr bwMode="auto">
          <a:xfrm>
            <a:off x="428596" y="1928802"/>
            <a:ext cx="3786214" cy="25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/>
          <a:srcRect t="4762" r="7407"/>
          <a:stretch>
            <a:fillRect/>
          </a:stretch>
        </p:blipFill>
        <p:spPr bwMode="auto">
          <a:xfrm>
            <a:off x="4286248" y="1928802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450057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*Dose not provide the m/z errors for the records after calibration.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14308" y="4929198"/>
          <a:ext cx="8786848" cy="110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296"/>
                <a:gridCol w="2143172"/>
                <a:gridCol w="1071570"/>
                <a:gridCol w="1357322"/>
                <a:gridCol w="928694"/>
                <a:gridCol w="928694"/>
                <a:gridCol w="1000100"/>
              </a:tblGrid>
              <a:tr h="357190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Test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Submitted MS/MS spectrum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Total PSMs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Validated</a:t>
                      </a:r>
                      <a:r>
                        <a:rPr lang="en-US" altLang="zh-CN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PSMs*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ppb level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MET min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MET max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After  calibration 15ppm (FTDR)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91430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58245</a:t>
                      </a:r>
                      <a:endParaRPr lang="zh-CN" alt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37225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36104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-3.2@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3.2@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MaxQuant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63629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26982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21817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20037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-5.4939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10.4580</a:t>
                      </a:r>
                      <a:endParaRPr lang="zh-CN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066800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For label free dataset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Dataset: Yeast total, 10 repeat LC-Runs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Database search : X!Tandem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Quantification: MassChroQ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 l="4332" t="1205" r="7942" b="2651"/>
          <a:stretch>
            <a:fillRect/>
          </a:stretch>
        </p:blipFill>
        <p:spPr bwMode="auto">
          <a:xfrm>
            <a:off x="785786" y="3000372"/>
            <a:ext cx="34290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29124" y="5488560"/>
            <a:ext cx="383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No obvious improvement on the CV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4157497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Valot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O. 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Langella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E. 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and M. 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Zivy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Masschroq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A versatile tool for mass spectrometry quantification,” Proteomics, vol. 11, no. 17, pp. 3572–3577, 2011.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914900" y="2705100"/>
            <a:ext cx="514356" cy="1438280"/>
          </a:xfrm>
          <a:custGeom>
            <a:avLst/>
            <a:gdLst>
              <a:gd name="connsiteX0" fmla="*/ 0 w 571500"/>
              <a:gd name="connsiteY0" fmla="*/ 0 h 571500"/>
              <a:gd name="connsiteX1" fmla="*/ 457200 w 571500"/>
              <a:gd name="connsiteY1" fmla="*/ 361950 h 571500"/>
              <a:gd name="connsiteX2" fmla="*/ 571500 w 571500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0" h="571500">
                <a:moveTo>
                  <a:pt x="0" y="0"/>
                </a:moveTo>
                <a:cubicBezTo>
                  <a:pt x="180975" y="133350"/>
                  <a:pt x="361950" y="266700"/>
                  <a:pt x="457200" y="361950"/>
                </a:cubicBezTo>
                <a:cubicBezTo>
                  <a:pt x="552450" y="457200"/>
                  <a:pt x="561975" y="514350"/>
                  <a:pt x="571500" y="57150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357818" y="2115443"/>
            <a:ext cx="3786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Liu K, Zhang J, Wang J, Zhao L,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Peng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Jia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W, Ying W, Zhu Y,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Xie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H, He F,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Qian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X. Relationship between Sample Loading Amount and Peptides Identification and Its Effect on Quantitative Proteomics. Anal Chem. 2009;81(4):1307-14.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接箭头连接符 12"/>
          <p:cNvCxnSpPr>
            <a:endCxn id="10" idx="0"/>
          </p:cNvCxnSpPr>
          <p:nvPr/>
        </p:nvCxnSpPr>
        <p:spPr>
          <a:xfrm>
            <a:off x="6500826" y="1785926"/>
            <a:ext cx="750099" cy="3295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XIC is robust to MET?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2071702"/>
          </a:xfrm>
        </p:spPr>
        <p:txBody>
          <a:bodyPr/>
          <a:lstStyle/>
          <a:p>
            <a:r>
              <a:rPr lang="en-US" altLang="zh-CN" dirty="0" smtClean="0"/>
              <a:t>Smoothing and other filtration can reduce the noise signal?</a:t>
            </a:r>
          </a:p>
          <a:p>
            <a:r>
              <a:rPr lang="en-US" altLang="zh-CN" dirty="0" smtClean="0"/>
              <a:t>The high resolution instrument provide the “clean”  signals?</a:t>
            </a:r>
            <a:endParaRPr lang="zh-CN" altLang="en-US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/>
          <a:srcRect l="5357" t="1786" r="7589"/>
          <a:stretch>
            <a:fillRect/>
          </a:stretch>
        </p:blipFill>
        <p:spPr bwMode="auto">
          <a:xfrm>
            <a:off x="3714744" y="2643182"/>
            <a:ext cx="464347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/>
          <a:srcRect t="52425"/>
          <a:stretch>
            <a:fillRect/>
          </a:stretch>
        </p:blipFill>
        <p:spPr bwMode="auto">
          <a:xfrm>
            <a:off x="214282" y="3786190"/>
            <a:ext cx="363897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圆角矩形 5"/>
          <p:cNvSpPr/>
          <p:nvPr/>
        </p:nvSpPr>
        <p:spPr>
          <a:xfrm>
            <a:off x="1500166" y="4714884"/>
            <a:ext cx="285752" cy="12144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908000" y="4714884"/>
            <a:ext cx="285752" cy="12144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285984" y="4714884"/>
            <a:ext cx="285752" cy="12144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714612" y="4714884"/>
            <a:ext cx="285752" cy="12144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71538" y="4714884"/>
            <a:ext cx="285752" cy="12144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大括号 12"/>
          <p:cNvSpPr/>
          <p:nvPr/>
        </p:nvSpPr>
        <p:spPr>
          <a:xfrm rot="16200000">
            <a:off x="1857357" y="5286388"/>
            <a:ext cx="357190" cy="164307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42844" y="6286520"/>
            <a:ext cx="433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No preponderant signals in a large range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66800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3929090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Implement specific MET search for each spectrum? Like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Andromeda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Only can be tried on open source database search engine: X!Tandem, Inspect and Crux.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Initial result: no obvious difference on speed and results for X!Tandem.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Possible reasons: X!Tandem is so fast, and provide less results than Sequest or Mascot.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857760"/>
            <a:ext cx="26384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6000760" y="5429264"/>
            <a:ext cx="114300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>
            <a:endCxn id="5" idx="1"/>
          </p:cNvCxnSpPr>
          <p:nvPr/>
        </p:nvCxnSpPr>
        <p:spPr>
          <a:xfrm>
            <a:off x="5643570" y="5429264"/>
            <a:ext cx="357190" cy="1785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86182" y="5072074"/>
            <a:ext cx="203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Modified mgf header</a:t>
            </a:r>
            <a:endParaRPr lang="zh-CN" altLang="en-US" dirty="0"/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969767"/>
            <a:ext cx="2714644" cy="170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>
            <a:off x="1000100" y="5286388"/>
            <a:ext cx="221457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 rot="10800000">
            <a:off x="3286116" y="5572140"/>
            <a:ext cx="928694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47523" y="6000768"/>
            <a:ext cx="203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Modified source code</a:t>
            </a:r>
            <a:endParaRPr lang="zh-CN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Software design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500174"/>
            <a:ext cx="2643206" cy="5074362"/>
          </a:xfrm>
        </p:spPr>
        <p:txBody>
          <a:bodyPr/>
          <a:lstStyle/>
          <a:p>
            <a:r>
              <a:rPr lang="en-US" altLang="zh-CN" sz="2400" dirty="0" smtClean="0"/>
              <a:t>GUI</a:t>
            </a:r>
          </a:p>
          <a:p>
            <a:r>
              <a:rPr lang="en-US" altLang="zh-CN" sz="2400" dirty="0" smtClean="0"/>
              <a:t>Multiple Threads</a:t>
            </a:r>
          </a:p>
          <a:p>
            <a:r>
              <a:rPr lang="en-US" altLang="zh-CN" sz="2400" dirty="0" smtClean="0"/>
              <a:t>Output: </a:t>
            </a:r>
            <a:r>
              <a:rPr lang="en-US" altLang="zh-CN" sz="2400" dirty="0" err="1" smtClean="0"/>
              <a:t>mzXML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mzML</a:t>
            </a:r>
            <a:r>
              <a:rPr lang="en-US" altLang="zh-CN" sz="2400" dirty="0" smtClean="0"/>
              <a:t>, or </a:t>
            </a:r>
            <a:r>
              <a:rPr lang="en-US" altLang="zh-CN" sz="2400" dirty="0" err="1" smtClean="0"/>
              <a:t>mgf</a:t>
            </a:r>
            <a:endParaRPr lang="en-US" altLang="zh-CN" sz="2400" dirty="0" smtClean="0"/>
          </a:p>
          <a:p>
            <a:r>
              <a:rPr lang="en-US" altLang="zh-CN" sz="2400" dirty="0" smtClean="0"/>
              <a:t>Quick result view</a:t>
            </a:r>
          </a:p>
          <a:p>
            <a:r>
              <a:rPr lang="en-US" altLang="zh-CN" sz="2400" dirty="0" smtClean="0"/>
              <a:t>Workspace save and load</a:t>
            </a:r>
          </a:p>
          <a:p>
            <a:r>
              <a:rPr lang="en-US" altLang="zh-CN" dirty="0" smtClean="0"/>
              <a:t>Advance parameters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28736"/>
            <a:ext cx="59293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78621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PTM search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LC-MS</a:t>
            </a:r>
            <a:r>
              <a:rPr lang="en-US" altLang="zh-CN" baseline="30000" dirty="0" smtClean="0"/>
              <a:t>E</a:t>
            </a:r>
            <a:r>
              <a:rPr lang="en-US" altLang="zh-CN" dirty="0" smtClean="0"/>
              <a:t>  data processing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Label free quantification with UPLC(narrow XIC)?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Other applications under considering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4982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High sensitivity LTQ</a:t>
            </a:r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71" y="1714488"/>
            <a:ext cx="64103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57620" y="1643050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Low-Low</a:t>
            </a:r>
            <a:endParaRPr lang="zh-CN" altLang="en-US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235725" y="1500174"/>
            <a:ext cx="1826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MS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MS/MS</a:t>
            </a:r>
            <a:endParaRPr lang="zh-CN" altLang="en-US" dirty="0"/>
          </a:p>
        </p:txBody>
      </p:sp>
      <p:cxnSp>
        <p:nvCxnSpPr>
          <p:cNvPr id="9" name="直接箭头连接符 8"/>
          <p:cNvCxnSpPr/>
          <p:nvPr/>
        </p:nvCxnSpPr>
        <p:spPr>
          <a:xfrm rot="5400000">
            <a:off x="6965173" y="2250273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86248" y="2071678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Very fast scan speed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37" y="4071942"/>
            <a:ext cx="71723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132529" y="4405978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MET: 3Da</a:t>
            </a:r>
          </a:p>
          <a:p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obvious isotopic profiles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6" y="6335933"/>
            <a:ext cx="3600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Few isotopic profiles only for very high signals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00958" y="4345552"/>
            <a:ext cx="1340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MET: 0.6Da</a:t>
            </a:r>
          </a:p>
        </p:txBody>
      </p:sp>
      <p:cxnSp>
        <p:nvCxnSpPr>
          <p:cNvPr id="19" name="直接箭头连接符 18"/>
          <p:cNvCxnSpPr/>
          <p:nvPr/>
        </p:nvCxnSpPr>
        <p:spPr>
          <a:xfrm rot="10800000" flipV="1">
            <a:off x="3629012" y="3429000"/>
            <a:ext cx="2800376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rot="5400000">
            <a:off x="6893735" y="3821909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Acknowledgement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465592"/>
          </a:xfrm>
        </p:spPr>
        <p:txBody>
          <a:bodyPr/>
          <a:lstStyle/>
          <a:p>
            <a:r>
              <a:rPr lang="en-US" altLang="zh-CN" dirty="0" smtClean="0"/>
              <a:t>ISB: control dataset</a:t>
            </a:r>
          </a:p>
          <a:p>
            <a:r>
              <a:rPr lang="en-US" altLang="zh-CN" dirty="0" smtClean="0"/>
              <a:t>Dr. </a:t>
            </a:r>
            <a:r>
              <a:rPr lang="en-US" altLang="zh-CN" dirty="0" err="1" smtClean="0"/>
              <a:t>Jie</a:t>
            </a:r>
            <a:r>
              <a:rPr lang="en-US" altLang="zh-CN" dirty="0" smtClean="0"/>
              <a:t> Ma, BPRC</a:t>
            </a:r>
          </a:p>
          <a:p>
            <a:r>
              <a:rPr lang="en-US" altLang="zh-CN" dirty="0" smtClean="0"/>
              <a:t>Prof. </a:t>
            </a:r>
            <a:r>
              <a:rPr lang="en-US" altLang="zh-CN" dirty="0" err="1" smtClean="0"/>
              <a:t>Yunping</a:t>
            </a:r>
            <a:r>
              <a:rPr lang="en-US" altLang="zh-CN" dirty="0" smtClean="0"/>
              <a:t> Zhu, BPRC</a:t>
            </a:r>
          </a:p>
          <a:p>
            <a:r>
              <a:rPr lang="en-US" altLang="zh-CN" err="1" smtClean="0"/>
              <a:t>Prof</a:t>
            </a:r>
            <a:r>
              <a:rPr lang="en-US" altLang="zh-CN" smtClean="0"/>
              <a:t>. Xiaohong </a:t>
            </a:r>
            <a:r>
              <a:rPr lang="en-US" altLang="zh-CN" dirty="0" err="1" smtClean="0"/>
              <a:t>Qian</a:t>
            </a:r>
            <a:r>
              <a:rPr lang="en-US" altLang="zh-CN" dirty="0" smtClean="0"/>
              <a:t>, BPRC</a:t>
            </a:r>
          </a:p>
          <a:p>
            <a:r>
              <a:rPr lang="en-US" altLang="zh-CN" smtClean="0"/>
              <a:t>Our </a:t>
            </a:r>
            <a:r>
              <a:rPr lang="en-US" altLang="zh-CN" smtClean="0"/>
              <a:t>team: Prof.Hong wei Xie, </a:t>
            </a:r>
            <a:r>
              <a:rPr lang="en-US" altLang="zh-CN" dirty="0" smtClean="0"/>
              <a:t>Wei Zhang, </a:t>
            </a:r>
            <a:r>
              <a:rPr lang="en-US" altLang="zh-CN" dirty="0" err="1" smtClean="0"/>
              <a:t>Changming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Xu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78" y="1181123"/>
            <a:ext cx="81724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229600" cy="1066800"/>
          </a:xfrm>
        </p:spPr>
        <p:txBody>
          <a:bodyPr/>
          <a:lstStyle/>
          <a:p>
            <a:r>
              <a:rPr lang="en-US" altLang="zh-CN" smtClean="0"/>
              <a:t>Thank you for your attention!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219060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LTQ/FT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947743"/>
            <a:ext cx="78962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1985970" y="642918"/>
            <a:ext cx="5229236" cy="500049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High-Low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50" y="4333898"/>
            <a:ext cx="7334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直接箭头连接符 8"/>
          <p:cNvCxnSpPr/>
          <p:nvPr/>
        </p:nvCxnSpPr>
        <p:spPr>
          <a:xfrm rot="10800000" flipV="1">
            <a:off x="3929058" y="4071942"/>
            <a:ext cx="2071702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571868" y="3571876"/>
            <a:ext cx="1928826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43306" y="2428868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MS/MS scan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4371" y="355973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MS scan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6" y="1791290"/>
            <a:ext cx="1785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Scan speed vs. spectrum quality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1802" y="4500570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Isotopic profile</a:t>
            </a:r>
            <a:endParaRPr lang="zh-CN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12634" y="4214818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Isotopic profile</a:t>
            </a:r>
          </a:p>
          <a:p>
            <a:r>
              <a:rPr lang="en-US" altLang="zh-CN" sz="1400" dirty="0" smtClean="0"/>
              <a:t>(</a:t>
            </a:r>
            <a:r>
              <a:rPr lang="en-US" altLang="zh-CN" sz="1400" dirty="0" smtClean="0">
                <a:solidFill>
                  <a:srgbClr val="FF0000"/>
                </a:solidFill>
              </a:rPr>
              <a:t>not so good</a:t>
            </a:r>
            <a:r>
              <a:rPr lang="en-US" altLang="zh-CN" sz="1400" dirty="0" smtClean="0"/>
              <a:t>)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LTQ/Orbitrap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663" y="1571625"/>
            <a:ext cx="69246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箭头连接符 5"/>
          <p:cNvCxnSpPr/>
          <p:nvPr/>
        </p:nvCxnSpPr>
        <p:spPr>
          <a:xfrm flipV="1">
            <a:off x="3929058" y="2857496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3143248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Store and CID fragment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1214422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Ion storage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rot="16200000" flipH="1">
            <a:off x="6107917" y="1678769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43777" y="3071810"/>
            <a:ext cx="210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MS and MS/MS scan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rot="10800000" flipV="1">
            <a:off x="7000892" y="3429000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143380"/>
            <a:ext cx="7334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直接箭头连接符 17"/>
          <p:cNvCxnSpPr/>
          <p:nvPr/>
        </p:nvCxnSpPr>
        <p:spPr>
          <a:xfrm rot="10800000" flipV="1">
            <a:off x="3500430" y="3786190"/>
            <a:ext cx="2071702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5400000">
            <a:off x="5786446" y="407194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71802" y="4500570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Isotopic profile</a:t>
            </a:r>
            <a:endParaRPr lang="zh-CN" alt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286644" y="4572008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Isotopic profile</a:t>
            </a:r>
            <a:endParaRPr lang="zh-CN" alt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71472" y="371475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Scan speed vs. spectrum quality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066800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literatures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2965526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Cox J, Mann M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. Quantitative,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high-resolution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proteomics for data-driven systems biology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Annu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Rev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Biochem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 2011 Jun 7;80:273-99.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Mann M, Kelleher NL.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Precision proteomics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: the case for high resolution and high mass accuracy.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Proc 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Natl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Acad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Sci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 U S A. 2008 Nov 25;105(47): 18132-8.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Nilsson T, Mann M,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Aebersold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R, Yates JR 3rd,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Bairoch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A, Bergeron JJ.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Mass spectrometry in high-throughput proteomics: ready for the big time.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 Methods. 2010 Sep;7(9):681-5.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/>
              <a:t>Altelaar</a:t>
            </a:r>
            <a:r>
              <a:rPr lang="en-US" dirty="0" smtClean="0"/>
              <a:t> AF et al. </a:t>
            </a:r>
            <a:r>
              <a:rPr lang="en-US" b="1" dirty="0" smtClean="0"/>
              <a:t>Database independent proteomics analysis of the ostrich and human proteome.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Natl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 S A. 2012 Jan 10;109(2):407-12.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Epub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2011 Dec 22.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Lamond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AI,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Uhlen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M, Horning S, et al.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Advancing cell biology through proteomics in space and time (PROSPECTS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pt-BR" altLang="zh-CN" dirty="0" smtClean="0">
                <a:latin typeface="Times New Roman" pitchFamily="18" charset="0"/>
                <a:cs typeface="Times New Roman" pitchFamily="18" charset="0"/>
              </a:rPr>
              <a:t>Mol Cell Proteomics. 2012 Mar;11(3):O112.017731. Epub 2012 Feb 6.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4714884"/>
            <a:ext cx="7143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More dreams with high accuracy and high resolution instruments:  Top-down, cross-link based PPI, PTM identification and discovery, real time state monitor of cells…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143248"/>
            <a:ext cx="32480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What can be benefited from high accuracy?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1928826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Database search: less candidates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De Novo: less possible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XIC based quantification: less noise?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PTM: less false positives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786190"/>
            <a:ext cx="3867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642910" y="5000636"/>
            <a:ext cx="478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Yu L,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Xiong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YM,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Polfer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NC</a:t>
            </a:r>
            <a:r>
              <a:rPr lang="en-US" altLang="zh-CN" sz="1200" b="1" dirty="0" smtClean="0">
                <a:latin typeface="Times New Roman" pitchFamily="18" charset="0"/>
                <a:cs typeface="Times New Roman" pitchFamily="18" charset="0"/>
              </a:rPr>
              <a:t>. Periodicity of </a:t>
            </a:r>
            <a:r>
              <a:rPr lang="en-US" altLang="zh-CN" sz="1200" b="1" dirty="0" err="1" smtClean="0">
                <a:latin typeface="Times New Roman" pitchFamily="18" charset="0"/>
                <a:cs typeface="Times New Roman" pitchFamily="18" charset="0"/>
              </a:rPr>
              <a:t>monoisotopic</a:t>
            </a:r>
            <a:r>
              <a:rPr lang="en-US" altLang="zh-CN" sz="1200" b="1" dirty="0" smtClean="0">
                <a:latin typeface="Times New Roman" pitchFamily="18" charset="0"/>
                <a:cs typeface="Times New Roman" pitchFamily="18" charset="0"/>
              </a:rPr>
              <a:t> mass isomers and isobars in proteomic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s. Anal Chem. 2011 Oct 15;83(20):8019-23. </a:t>
            </a:r>
            <a:endParaRPr lang="en-US" altLang="zh-CN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5786454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zh-CN" sz="1200" dirty="0" smtClean="0">
                <a:latin typeface="Times New Roman" pitchFamily="18" charset="0"/>
                <a:cs typeface="Times New Roman" pitchFamily="18" charset="0"/>
              </a:rPr>
              <a:t>Mitra I, Nefedov AV, Brasier AR, Sadygov RG.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Improved mass defect model for theoretical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tryptic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peptides.</a:t>
            </a:r>
          </a:p>
          <a:p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Anal Chem. 2012 Mar 20;84(6):3026-32. </a:t>
            </a:r>
            <a:endParaRPr lang="zh-CN" altLang="en-US" dirty="0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4786314" y="5357826"/>
            <a:ext cx="857256" cy="823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6286512" y="4572008"/>
            <a:ext cx="571504" cy="35719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blank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859" y="1428736"/>
            <a:ext cx="2615505" cy="166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Accuracy in control and common experiments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71472" y="3258451"/>
            <a:ext cx="2857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Olsen JV, de Godoy LM, Li G,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Macek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B, Mortensen P,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Pesch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R,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Makarov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A, Lange O, Horning S, Mann M</a:t>
            </a:r>
            <a:r>
              <a:rPr lang="en-US" altLang="zh-CN" sz="1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Parts per million mass accuracy on an </a:t>
            </a:r>
            <a:r>
              <a:rPr lang="en-US" altLang="zh-CN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Orbitrap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mass spectrometer via lock mass injection into a C-trap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. Mol Cell Proteomics. 2005;4(12):2010-21. </a:t>
            </a:r>
            <a:endParaRPr lang="en-US" altLang="zh-CN" dirty="0"/>
          </a:p>
        </p:txBody>
      </p:sp>
      <p:sp>
        <p:nvSpPr>
          <p:cNvPr id="9" name="TextBox 8"/>
          <p:cNvSpPr txBox="1"/>
          <p:nvPr/>
        </p:nvSpPr>
        <p:spPr>
          <a:xfrm>
            <a:off x="598954" y="3009125"/>
            <a:ext cx="2544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&lt;2ppm in well controlled experiments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28596" y="4643470"/>
            <a:ext cx="2786082" cy="2000240"/>
            <a:chOff x="3986241" y="928670"/>
            <a:chExt cx="3871907" cy="2486255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86241" y="928670"/>
              <a:ext cx="3871907" cy="2486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任意多边形 9"/>
            <p:cNvSpPr/>
            <p:nvPr/>
          </p:nvSpPr>
          <p:spPr>
            <a:xfrm>
              <a:off x="4257675" y="1743075"/>
              <a:ext cx="2990850" cy="561975"/>
            </a:xfrm>
            <a:custGeom>
              <a:avLst/>
              <a:gdLst>
                <a:gd name="connsiteX0" fmla="*/ 0 w 2990850"/>
                <a:gd name="connsiteY0" fmla="*/ 561975 h 561975"/>
                <a:gd name="connsiteX1" fmla="*/ 38100 w 2990850"/>
                <a:gd name="connsiteY1" fmla="*/ 533400 h 561975"/>
                <a:gd name="connsiteX2" fmla="*/ 171450 w 2990850"/>
                <a:gd name="connsiteY2" fmla="*/ 466725 h 561975"/>
                <a:gd name="connsiteX3" fmla="*/ 266700 w 2990850"/>
                <a:gd name="connsiteY3" fmla="*/ 352425 h 561975"/>
                <a:gd name="connsiteX4" fmla="*/ 285750 w 2990850"/>
                <a:gd name="connsiteY4" fmla="*/ 295275 h 561975"/>
                <a:gd name="connsiteX5" fmla="*/ 314325 w 2990850"/>
                <a:gd name="connsiteY5" fmla="*/ 276225 h 561975"/>
                <a:gd name="connsiteX6" fmla="*/ 390525 w 2990850"/>
                <a:gd name="connsiteY6" fmla="*/ 219075 h 561975"/>
                <a:gd name="connsiteX7" fmla="*/ 419100 w 2990850"/>
                <a:gd name="connsiteY7" fmla="*/ 200025 h 561975"/>
                <a:gd name="connsiteX8" fmla="*/ 438150 w 2990850"/>
                <a:gd name="connsiteY8" fmla="*/ 171450 h 561975"/>
                <a:gd name="connsiteX9" fmla="*/ 542925 w 2990850"/>
                <a:gd name="connsiteY9" fmla="*/ 85725 h 561975"/>
                <a:gd name="connsiteX10" fmla="*/ 571500 w 2990850"/>
                <a:gd name="connsiteY10" fmla="*/ 66675 h 561975"/>
                <a:gd name="connsiteX11" fmla="*/ 628650 w 2990850"/>
                <a:gd name="connsiteY11" fmla="*/ 47625 h 561975"/>
                <a:gd name="connsiteX12" fmla="*/ 657225 w 2990850"/>
                <a:gd name="connsiteY12" fmla="*/ 28575 h 561975"/>
                <a:gd name="connsiteX13" fmla="*/ 781050 w 2990850"/>
                <a:gd name="connsiteY13" fmla="*/ 0 h 561975"/>
                <a:gd name="connsiteX14" fmla="*/ 1009650 w 2990850"/>
                <a:gd name="connsiteY14" fmla="*/ 9525 h 561975"/>
                <a:gd name="connsiteX15" fmla="*/ 1095375 w 2990850"/>
                <a:gd name="connsiteY15" fmla="*/ 38100 h 561975"/>
                <a:gd name="connsiteX16" fmla="*/ 1143000 w 2990850"/>
                <a:gd name="connsiteY16" fmla="*/ 47625 h 561975"/>
                <a:gd name="connsiteX17" fmla="*/ 1171575 w 2990850"/>
                <a:gd name="connsiteY17" fmla="*/ 66675 h 561975"/>
                <a:gd name="connsiteX18" fmla="*/ 1200150 w 2990850"/>
                <a:gd name="connsiteY18" fmla="*/ 76200 h 561975"/>
                <a:gd name="connsiteX19" fmla="*/ 1314450 w 2990850"/>
                <a:gd name="connsiteY19" fmla="*/ 95250 h 561975"/>
                <a:gd name="connsiteX20" fmla="*/ 1381125 w 2990850"/>
                <a:gd name="connsiteY20" fmla="*/ 114300 h 561975"/>
                <a:gd name="connsiteX21" fmla="*/ 1428750 w 2990850"/>
                <a:gd name="connsiteY21" fmla="*/ 123825 h 561975"/>
                <a:gd name="connsiteX22" fmla="*/ 1552575 w 2990850"/>
                <a:gd name="connsiteY22" fmla="*/ 133350 h 561975"/>
                <a:gd name="connsiteX23" fmla="*/ 1619250 w 2990850"/>
                <a:gd name="connsiteY23" fmla="*/ 142875 h 561975"/>
                <a:gd name="connsiteX24" fmla="*/ 1695450 w 2990850"/>
                <a:gd name="connsiteY24" fmla="*/ 152400 h 561975"/>
                <a:gd name="connsiteX25" fmla="*/ 1809750 w 2990850"/>
                <a:gd name="connsiteY25" fmla="*/ 171450 h 561975"/>
                <a:gd name="connsiteX26" fmla="*/ 1857375 w 2990850"/>
                <a:gd name="connsiteY26" fmla="*/ 180975 h 561975"/>
                <a:gd name="connsiteX27" fmla="*/ 1933575 w 2990850"/>
                <a:gd name="connsiteY27" fmla="*/ 190500 h 561975"/>
                <a:gd name="connsiteX28" fmla="*/ 1971675 w 2990850"/>
                <a:gd name="connsiteY28" fmla="*/ 200025 h 561975"/>
                <a:gd name="connsiteX29" fmla="*/ 2000250 w 2990850"/>
                <a:gd name="connsiteY29" fmla="*/ 209550 h 561975"/>
                <a:gd name="connsiteX30" fmla="*/ 2200275 w 2990850"/>
                <a:gd name="connsiteY30" fmla="*/ 238125 h 561975"/>
                <a:gd name="connsiteX31" fmla="*/ 2266950 w 2990850"/>
                <a:gd name="connsiteY31" fmla="*/ 266700 h 561975"/>
                <a:gd name="connsiteX32" fmla="*/ 2390775 w 2990850"/>
                <a:gd name="connsiteY32" fmla="*/ 276225 h 561975"/>
                <a:gd name="connsiteX33" fmla="*/ 2628900 w 2990850"/>
                <a:gd name="connsiteY33" fmla="*/ 285750 h 561975"/>
                <a:gd name="connsiteX34" fmla="*/ 2990850 w 2990850"/>
                <a:gd name="connsiteY34" fmla="*/ 28575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90850" h="561975">
                  <a:moveTo>
                    <a:pt x="0" y="561975"/>
                  </a:moveTo>
                  <a:cubicBezTo>
                    <a:pt x="12700" y="552450"/>
                    <a:pt x="24487" y="541568"/>
                    <a:pt x="38100" y="533400"/>
                  </a:cubicBezTo>
                  <a:cubicBezTo>
                    <a:pt x="128455" y="479187"/>
                    <a:pt x="110998" y="486876"/>
                    <a:pt x="171450" y="466725"/>
                  </a:cubicBezTo>
                  <a:cubicBezTo>
                    <a:pt x="197977" y="440198"/>
                    <a:pt x="253439" y="392208"/>
                    <a:pt x="266700" y="352425"/>
                  </a:cubicBezTo>
                  <a:cubicBezTo>
                    <a:pt x="273050" y="333375"/>
                    <a:pt x="269042" y="306414"/>
                    <a:pt x="285750" y="295275"/>
                  </a:cubicBezTo>
                  <a:cubicBezTo>
                    <a:pt x="295275" y="288925"/>
                    <a:pt x="305067" y="282958"/>
                    <a:pt x="314325" y="276225"/>
                  </a:cubicBezTo>
                  <a:cubicBezTo>
                    <a:pt x="340002" y="257551"/>
                    <a:pt x="364107" y="236687"/>
                    <a:pt x="390525" y="219075"/>
                  </a:cubicBezTo>
                  <a:lnTo>
                    <a:pt x="419100" y="200025"/>
                  </a:lnTo>
                  <a:cubicBezTo>
                    <a:pt x="425450" y="190500"/>
                    <a:pt x="430821" y="180244"/>
                    <a:pt x="438150" y="171450"/>
                  </a:cubicBezTo>
                  <a:cubicBezTo>
                    <a:pt x="464275" y="140100"/>
                    <a:pt x="514639" y="104582"/>
                    <a:pt x="542925" y="85725"/>
                  </a:cubicBezTo>
                  <a:cubicBezTo>
                    <a:pt x="552450" y="79375"/>
                    <a:pt x="561039" y="71324"/>
                    <a:pt x="571500" y="66675"/>
                  </a:cubicBezTo>
                  <a:cubicBezTo>
                    <a:pt x="589850" y="58520"/>
                    <a:pt x="611942" y="58764"/>
                    <a:pt x="628650" y="47625"/>
                  </a:cubicBezTo>
                  <a:cubicBezTo>
                    <a:pt x="638175" y="41275"/>
                    <a:pt x="646764" y="33224"/>
                    <a:pt x="657225" y="28575"/>
                  </a:cubicBezTo>
                  <a:cubicBezTo>
                    <a:pt x="706771" y="6554"/>
                    <a:pt x="726810" y="7749"/>
                    <a:pt x="781050" y="0"/>
                  </a:cubicBezTo>
                  <a:cubicBezTo>
                    <a:pt x="857250" y="3175"/>
                    <a:pt x="933565" y="4278"/>
                    <a:pt x="1009650" y="9525"/>
                  </a:cubicBezTo>
                  <a:cubicBezTo>
                    <a:pt x="1078487" y="14272"/>
                    <a:pt x="1036402" y="18442"/>
                    <a:pt x="1095375" y="38100"/>
                  </a:cubicBezTo>
                  <a:cubicBezTo>
                    <a:pt x="1110734" y="43220"/>
                    <a:pt x="1127125" y="44450"/>
                    <a:pt x="1143000" y="47625"/>
                  </a:cubicBezTo>
                  <a:cubicBezTo>
                    <a:pt x="1152525" y="53975"/>
                    <a:pt x="1161336" y="61555"/>
                    <a:pt x="1171575" y="66675"/>
                  </a:cubicBezTo>
                  <a:cubicBezTo>
                    <a:pt x="1180555" y="71165"/>
                    <a:pt x="1190410" y="73765"/>
                    <a:pt x="1200150" y="76200"/>
                  </a:cubicBezTo>
                  <a:cubicBezTo>
                    <a:pt x="1237291" y="85485"/>
                    <a:pt x="1276816" y="89874"/>
                    <a:pt x="1314450" y="95250"/>
                  </a:cubicBezTo>
                  <a:cubicBezTo>
                    <a:pt x="1346271" y="105857"/>
                    <a:pt x="1345245" y="106327"/>
                    <a:pt x="1381125" y="114300"/>
                  </a:cubicBezTo>
                  <a:cubicBezTo>
                    <a:pt x="1396929" y="117812"/>
                    <a:pt x="1412660" y="122037"/>
                    <a:pt x="1428750" y="123825"/>
                  </a:cubicBezTo>
                  <a:cubicBezTo>
                    <a:pt x="1469894" y="128397"/>
                    <a:pt x="1511384" y="129231"/>
                    <a:pt x="1552575" y="133350"/>
                  </a:cubicBezTo>
                  <a:cubicBezTo>
                    <a:pt x="1574914" y="135584"/>
                    <a:pt x="1596996" y="139908"/>
                    <a:pt x="1619250" y="142875"/>
                  </a:cubicBezTo>
                  <a:cubicBezTo>
                    <a:pt x="1644623" y="146258"/>
                    <a:pt x="1670136" y="148603"/>
                    <a:pt x="1695450" y="152400"/>
                  </a:cubicBezTo>
                  <a:cubicBezTo>
                    <a:pt x="1733648" y="158130"/>
                    <a:pt x="1771875" y="163875"/>
                    <a:pt x="1809750" y="171450"/>
                  </a:cubicBezTo>
                  <a:cubicBezTo>
                    <a:pt x="1825625" y="174625"/>
                    <a:pt x="1841374" y="178513"/>
                    <a:pt x="1857375" y="180975"/>
                  </a:cubicBezTo>
                  <a:cubicBezTo>
                    <a:pt x="1882675" y="184867"/>
                    <a:pt x="1908326" y="186292"/>
                    <a:pt x="1933575" y="190500"/>
                  </a:cubicBezTo>
                  <a:cubicBezTo>
                    <a:pt x="1946488" y="192652"/>
                    <a:pt x="1959088" y="196429"/>
                    <a:pt x="1971675" y="200025"/>
                  </a:cubicBezTo>
                  <a:cubicBezTo>
                    <a:pt x="1981329" y="202783"/>
                    <a:pt x="1990333" y="207984"/>
                    <a:pt x="2000250" y="209550"/>
                  </a:cubicBezTo>
                  <a:cubicBezTo>
                    <a:pt x="2300327" y="256931"/>
                    <a:pt x="2060829" y="210236"/>
                    <a:pt x="2200275" y="238125"/>
                  </a:cubicBezTo>
                  <a:cubicBezTo>
                    <a:pt x="2222500" y="247650"/>
                    <a:pt x="2243239" y="261958"/>
                    <a:pt x="2266950" y="266700"/>
                  </a:cubicBezTo>
                  <a:cubicBezTo>
                    <a:pt x="2307543" y="274819"/>
                    <a:pt x="2349435" y="274049"/>
                    <a:pt x="2390775" y="276225"/>
                  </a:cubicBezTo>
                  <a:cubicBezTo>
                    <a:pt x="2470104" y="280400"/>
                    <a:pt x="2549472" y="284489"/>
                    <a:pt x="2628900" y="285750"/>
                  </a:cubicBezTo>
                  <a:cubicBezTo>
                    <a:pt x="2749535" y="287665"/>
                    <a:pt x="2870200" y="285750"/>
                    <a:pt x="2990850" y="28575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252684"/>
            <a:ext cx="54006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矩形 22"/>
          <p:cNvSpPr/>
          <p:nvPr/>
        </p:nvSpPr>
        <p:spPr>
          <a:xfrm>
            <a:off x="3571900" y="13121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Haas W,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Faherty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BK, Gerber SA, Elias JE,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Beausoleil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SA,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Bakalarski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CE, Li X,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Villén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J,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Gygi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SP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Optimization and use of peptide mass measurement accuracy in shotgun proteomics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. Mol Cell Proteomics. 2006 Jul;5(7):1326-37. </a:t>
            </a:r>
            <a:endParaRPr lang="en-US" altLang="zh-CN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市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7233</TotalTime>
  <Words>2770</Words>
  <PresentationFormat>全屏显示(4:3)</PresentationFormat>
  <Paragraphs>620</Paragraphs>
  <Slides>41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3" baseType="lpstr">
      <vt:lpstr>都市</vt:lpstr>
      <vt:lpstr>公式</vt:lpstr>
      <vt:lpstr>Share the ppb level accuracy in common LC-MS analysis</vt:lpstr>
      <vt:lpstr>Outline</vt:lpstr>
      <vt:lpstr>Background</vt:lpstr>
      <vt:lpstr>High sensitivity LTQ</vt:lpstr>
      <vt:lpstr>LTQ/FT</vt:lpstr>
      <vt:lpstr>LTQ/Orbitrap</vt:lpstr>
      <vt:lpstr>Some literatures</vt:lpstr>
      <vt:lpstr>What can be benefited from high accuracy?</vt:lpstr>
      <vt:lpstr>Accuracy in control and common experiments</vt:lpstr>
      <vt:lpstr>Instrument calibration </vt:lpstr>
      <vt:lpstr>Instrument calibration</vt:lpstr>
      <vt:lpstr>Data re-calibration</vt:lpstr>
      <vt:lpstr>Data re-calibration</vt:lpstr>
      <vt:lpstr>幻灯片 14</vt:lpstr>
      <vt:lpstr>FTDR: ppb level calibration</vt:lpstr>
      <vt:lpstr>Workflow: Local to global</vt:lpstr>
      <vt:lpstr>Key Algorithms in FTDR</vt:lpstr>
      <vt:lpstr>Parameters for local model</vt:lpstr>
      <vt:lpstr>How to obtain these parameters?</vt:lpstr>
      <vt:lpstr>Parameter selection</vt:lpstr>
      <vt:lpstr>Parametee selection</vt:lpstr>
      <vt:lpstr>Parametee selection</vt:lpstr>
      <vt:lpstr>XIC Extraction</vt:lpstr>
      <vt:lpstr>Parent ion re-selection</vt:lpstr>
      <vt:lpstr>Parent ion re-selection</vt:lpstr>
      <vt:lpstr>Local models (try and implement)</vt:lpstr>
      <vt:lpstr>Result &amp; discussion</vt:lpstr>
      <vt:lpstr>Performance comparison</vt:lpstr>
      <vt:lpstr>Performance of Global Calibration</vt:lpstr>
      <vt:lpstr>Database search results</vt:lpstr>
      <vt:lpstr>FTDR performance on 6 datasets</vt:lpstr>
      <vt:lpstr>Different search engines</vt:lpstr>
      <vt:lpstr>In common experiments</vt:lpstr>
      <vt:lpstr>Compare with MaxQuant</vt:lpstr>
      <vt:lpstr>For label free dataset</vt:lpstr>
      <vt:lpstr>XIC is robust to MET?</vt:lpstr>
      <vt:lpstr>Discussion</vt:lpstr>
      <vt:lpstr>Software design </vt:lpstr>
      <vt:lpstr>Other applications under considering</vt:lpstr>
      <vt:lpstr>Acknowledgement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LFQuant</dc:title>
  <cp:lastModifiedBy>User</cp:lastModifiedBy>
  <cp:revision>663</cp:revision>
  <dcterms:modified xsi:type="dcterms:W3CDTF">2012-11-12T06:56:07Z</dcterms:modified>
</cp:coreProperties>
</file>