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8"/>
  </p:notesMasterIdLst>
  <p:sldIdLst>
    <p:sldId id="256" r:id="rId2"/>
    <p:sldId id="264" r:id="rId3"/>
    <p:sldId id="271" r:id="rId4"/>
    <p:sldId id="272" r:id="rId5"/>
    <p:sldId id="273" r:id="rId6"/>
    <p:sldId id="266" r:id="rId7"/>
    <p:sldId id="274" r:id="rId8"/>
    <p:sldId id="275" r:id="rId9"/>
    <p:sldId id="278" r:id="rId10"/>
    <p:sldId id="277" r:id="rId11"/>
    <p:sldId id="282" r:id="rId12"/>
    <p:sldId id="281" r:id="rId13"/>
    <p:sldId id="283" r:id="rId14"/>
    <p:sldId id="284" r:id="rId15"/>
    <p:sldId id="276" r:id="rId16"/>
    <p:sldId id="286" r:id="rId17"/>
    <p:sldId id="295" r:id="rId18"/>
    <p:sldId id="304" r:id="rId19"/>
    <p:sldId id="296" r:id="rId20"/>
    <p:sldId id="279" r:id="rId21"/>
    <p:sldId id="290" r:id="rId22"/>
    <p:sldId id="297" r:id="rId23"/>
    <p:sldId id="298" r:id="rId24"/>
    <p:sldId id="292" r:id="rId25"/>
    <p:sldId id="294" r:id="rId26"/>
    <p:sldId id="289" r:id="rId27"/>
    <p:sldId id="299" r:id="rId28"/>
    <p:sldId id="301" r:id="rId29"/>
    <p:sldId id="285" r:id="rId30"/>
    <p:sldId id="302" r:id="rId31"/>
    <p:sldId id="287" r:id="rId32"/>
    <p:sldId id="303" r:id="rId33"/>
    <p:sldId id="305" r:id="rId34"/>
    <p:sldId id="259" r:id="rId35"/>
    <p:sldId id="261" r:id="rId36"/>
    <p:sldId id="300"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70" autoAdjust="0"/>
  </p:normalViewPr>
  <p:slideViewPr>
    <p:cSldViewPr>
      <p:cViewPr>
        <p:scale>
          <a:sx n="90" d="100"/>
          <a:sy n="90" d="100"/>
        </p:scale>
        <p:origin x="-72"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Sheet1!$E$1</c:f>
              <c:strCache>
                <c:ptCount val="1"/>
                <c:pt idx="0">
                  <c:v>trypsin</c:v>
                </c:pt>
              </c:strCache>
            </c:strRef>
          </c:tx>
          <c:invertIfNegative val="0"/>
          <c:cat>
            <c:strRef>
              <c:f>Sheet1!$A$2:$A$8</c:f>
              <c:strCache>
                <c:ptCount val="7"/>
                <c:pt idx="0">
                  <c:v>1</c:v>
                </c:pt>
                <c:pt idx="1">
                  <c:v>2</c:v>
                </c:pt>
                <c:pt idx="2">
                  <c:v>3</c:v>
                </c:pt>
                <c:pt idx="3">
                  <c:v>4</c:v>
                </c:pt>
                <c:pt idx="4">
                  <c:v>5</c:v>
                </c:pt>
                <c:pt idx="5">
                  <c:v>6</c:v>
                </c:pt>
                <c:pt idx="6">
                  <c:v>&gt;=7</c:v>
                </c:pt>
              </c:strCache>
            </c:strRef>
          </c:cat>
          <c:val>
            <c:numRef>
              <c:f>Sheet1!$E$2:$E$8</c:f>
              <c:numCache>
                <c:formatCode>General</c:formatCode>
                <c:ptCount val="7"/>
                <c:pt idx="0">
                  <c:v>0.15720999931884749</c:v>
                </c:pt>
                <c:pt idx="1">
                  <c:v>0.47287877755829566</c:v>
                </c:pt>
                <c:pt idx="2">
                  <c:v>0.26776105169947551</c:v>
                </c:pt>
                <c:pt idx="3">
                  <c:v>5.6081556660536297E-2</c:v>
                </c:pt>
                <c:pt idx="4">
                  <c:v>1.7596439842880836E-2</c:v>
                </c:pt>
                <c:pt idx="5">
                  <c:v>7.3564471085075991E-3</c:v>
                </c:pt>
                <c:pt idx="6">
                  <c:v>2.1115727811456996E-2</c:v>
                </c:pt>
              </c:numCache>
            </c:numRef>
          </c:val>
        </c:ser>
        <c:ser>
          <c:idx val="1"/>
          <c:order val="1"/>
          <c:tx>
            <c:strRef>
              <c:f>Sheet1!$F$1</c:f>
              <c:strCache>
                <c:ptCount val="1"/>
                <c:pt idx="0">
                  <c:v>mnba</c:v>
                </c:pt>
              </c:strCache>
            </c:strRef>
          </c:tx>
          <c:invertIfNegative val="0"/>
          <c:cat>
            <c:strRef>
              <c:f>Sheet1!$A$2:$A$8</c:f>
              <c:strCache>
                <c:ptCount val="7"/>
                <c:pt idx="0">
                  <c:v>1</c:v>
                </c:pt>
                <c:pt idx="1">
                  <c:v>2</c:v>
                </c:pt>
                <c:pt idx="2">
                  <c:v>3</c:v>
                </c:pt>
                <c:pt idx="3">
                  <c:v>4</c:v>
                </c:pt>
                <c:pt idx="4">
                  <c:v>5</c:v>
                </c:pt>
                <c:pt idx="5">
                  <c:v>6</c:v>
                </c:pt>
                <c:pt idx="6">
                  <c:v>&gt;=7</c:v>
                </c:pt>
              </c:strCache>
            </c:strRef>
          </c:cat>
          <c:val>
            <c:numRef>
              <c:f>Sheet1!$F$2:$F$8</c:f>
              <c:numCache>
                <c:formatCode>General</c:formatCode>
                <c:ptCount val="7"/>
                <c:pt idx="0">
                  <c:v>0.15158562367864686</c:v>
                </c:pt>
                <c:pt idx="1">
                  <c:v>0.43530655391120537</c:v>
                </c:pt>
                <c:pt idx="2">
                  <c:v>0.27217758985200863</c:v>
                </c:pt>
                <c:pt idx="3">
                  <c:v>7.9534883720930274E-2</c:v>
                </c:pt>
                <c:pt idx="4">
                  <c:v>2.9027484143763202E-2</c:v>
                </c:pt>
                <c:pt idx="5">
                  <c:v>9.978858350951374E-3</c:v>
                </c:pt>
                <c:pt idx="6">
                  <c:v>2.2389006342494716E-2</c:v>
                </c:pt>
              </c:numCache>
            </c:numRef>
          </c:val>
        </c:ser>
        <c:ser>
          <c:idx val="2"/>
          <c:order val="2"/>
          <c:tx>
            <c:strRef>
              <c:f>Sheet1!$G$1</c:f>
              <c:strCache>
                <c:ptCount val="1"/>
                <c:pt idx="0">
                  <c:v>lysc</c:v>
                </c:pt>
              </c:strCache>
            </c:strRef>
          </c:tx>
          <c:invertIfNegative val="0"/>
          <c:cat>
            <c:strRef>
              <c:f>Sheet1!$A$2:$A$8</c:f>
              <c:strCache>
                <c:ptCount val="7"/>
                <c:pt idx="0">
                  <c:v>1</c:v>
                </c:pt>
                <c:pt idx="1">
                  <c:v>2</c:v>
                </c:pt>
                <c:pt idx="2">
                  <c:v>3</c:v>
                </c:pt>
                <c:pt idx="3">
                  <c:v>4</c:v>
                </c:pt>
                <c:pt idx="4">
                  <c:v>5</c:v>
                </c:pt>
                <c:pt idx="5">
                  <c:v>6</c:v>
                </c:pt>
                <c:pt idx="6">
                  <c:v>&gt;=7</c:v>
                </c:pt>
              </c:strCache>
            </c:strRef>
          </c:cat>
          <c:val>
            <c:numRef>
              <c:f>Sheet1!$G$2:$G$8</c:f>
              <c:numCache>
                <c:formatCode>General</c:formatCode>
                <c:ptCount val="7"/>
                <c:pt idx="0">
                  <c:v>0.11238661244917111</c:v>
                </c:pt>
                <c:pt idx="1">
                  <c:v>0.28895839849859245</c:v>
                </c:pt>
                <c:pt idx="2">
                  <c:v>0.27841726618705065</c:v>
                </c:pt>
                <c:pt idx="3">
                  <c:v>0.14802940256490474</c:v>
                </c:pt>
                <c:pt idx="4">
                  <c:v>8.0434782608695632E-2</c:v>
                </c:pt>
                <c:pt idx="5">
                  <c:v>2.7854238348451681E-2</c:v>
                </c:pt>
                <c:pt idx="6">
                  <c:v>6.3919299343134228E-2</c:v>
                </c:pt>
              </c:numCache>
            </c:numRef>
          </c:val>
        </c:ser>
        <c:dLbls>
          <c:showLegendKey val="0"/>
          <c:showVal val="0"/>
          <c:showCatName val="0"/>
          <c:showSerName val="0"/>
          <c:showPercent val="0"/>
          <c:showBubbleSize val="0"/>
        </c:dLbls>
        <c:gapWidth val="75"/>
        <c:overlap val="-25"/>
        <c:axId val="38531072"/>
        <c:axId val="38532224"/>
      </c:barChart>
      <c:catAx>
        <c:axId val="38531072"/>
        <c:scaling>
          <c:orientation val="minMax"/>
        </c:scaling>
        <c:delete val="0"/>
        <c:axPos val="b"/>
        <c:numFmt formatCode="General" sourceLinked="0"/>
        <c:majorTickMark val="none"/>
        <c:minorTickMark val="none"/>
        <c:tickLblPos val="nextTo"/>
        <c:crossAx val="38532224"/>
        <c:crosses val="autoZero"/>
        <c:auto val="1"/>
        <c:lblAlgn val="ctr"/>
        <c:lblOffset val="100"/>
        <c:noMultiLvlLbl val="0"/>
      </c:catAx>
      <c:valAx>
        <c:axId val="38532224"/>
        <c:scaling>
          <c:orientation val="minMax"/>
        </c:scaling>
        <c:delete val="0"/>
        <c:axPos val="l"/>
        <c:majorGridlines/>
        <c:numFmt formatCode="General" sourceLinked="1"/>
        <c:majorTickMark val="none"/>
        <c:minorTickMark val="none"/>
        <c:tickLblPos val="nextTo"/>
        <c:spPr>
          <a:ln w="9525">
            <a:noFill/>
          </a:ln>
        </c:spPr>
        <c:crossAx val="38531072"/>
        <c:crosses val="autoZero"/>
        <c:crossBetween val="between"/>
      </c:valAx>
    </c:plotArea>
    <c:legend>
      <c:legendPos val="b"/>
      <c:layout/>
      <c:overlay val="0"/>
      <c:txPr>
        <a:bodyPr/>
        <a:lstStyle/>
        <a:p>
          <a:pPr>
            <a:defRPr sz="2000"/>
          </a:pPr>
          <a:endParaRPr lang="zh-CN"/>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06ACE-6D4D-4294-89A9-FFD211797ACC}" type="datetimeFigureOut">
              <a:rPr lang="zh-CN" altLang="en-US" smtClean="0"/>
              <a:pPr/>
              <a:t>2012/11/13</a:t>
            </a:fld>
            <a:endParaRPr lang="zh-CN"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EA833-6853-4380-99CF-9D80C6C9147D}" type="slidenum">
              <a:rPr lang="zh-CN" altLang="en-US" smtClean="0"/>
              <a:pPr/>
              <a:t>‹#›</a:t>
            </a:fld>
            <a:endParaRPr lang="zh-CN" altLang="en-US"/>
          </a:p>
        </p:txBody>
      </p:sp>
    </p:spTree>
    <p:extLst>
      <p:ext uri="{BB962C8B-B14F-4D97-AF65-F5344CB8AC3E}">
        <p14:creationId xmlns:p14="http://schemas.microsoft.com/office/powerpoint/2010/main" val="621314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EA of a </a:t>
            </a:r>
            <a:r>
              <a:rPr lang="en-US" altLang="zh-CN" dirty="0" err="1" smtClean="0"/>
              <a:t>protonated</a:t>
            </a:r>
            <a:r>
              <a:rPr lang="en-US" altLang="zh-CN" baseline="0" dirty="0" smtClean="0"/>
              <a:t> </a:t>
            </a:r>
            <a:r>
              <a:rPr lang="en-US" altLang="zh-CN" dirty="0" smtClean="0"/>
              <a:t>nitrogen (amine, amide) is 4 </a:t>
            </a:r>
            <a:r>
              <a:rPr lang="en-US" altLang="zh-CN" dirty="0" err="1" smtClean="0"/>
              <a:t>eV</a:t>
            </a:r>
            <a:r>
              <a:rPr lang="en-US" altLang="zh-CN" dirty="0" smtClean="0"/>
              <a:t> versus 6 </a:t>
            </a:r>
            <a:r>
              <a:rPr lang="en-US" altLang="zh-CN" dirty="0" err="1" smtClean="0"/>
              <a:t>eV</a:t>
            </a:r>
            <a:r>
              <a:rPr lang="en-US" altLang="zh-CN" dirty="0" smtClean="0"/>
              <a:t> for a </a:t>
            </a:r>
            <a:r>
              <a:rPr lang="en-US" altLang="zh-CN" dirty="0" err="1" smtClean="0"/>
              <a:t>protonated</a:t>
            </a:r>
            <a:r>
              <a:rPr lang="en-US" altLang="zh-CN" baseline="0" dirty="0" smtClean="0"/>
              <a:t> </a:t>
            </a:r>
            <a:r>
              <a:rPr lang="en-US" altLang="zh-CN" dirty="0" smtClean="0"/>
              <a:t>carbonyl,1,2 suggesting a radical site reaction (</a:t>
            </a:r>
            <a:r>
              <a:rPr lang="en-US" altLang="zh-CN" dirty="0" err="1" smtClean="0"/>
              <a:t>eq</a:t>
            </a:r>
            <a:r>
              <a:rPr lang="en-US" altLang="zh-CN" dirty="0" smtClean="0"/>
              <a:t> 2) that should</a:t>
            </a:r>
            <a:r>
              <a:rPr lang="en-US" altLang="zh-CN" baseline="0" dirty="0" smtClean="0"/>
              <a:t> </a:t>
            </a:r>
            <a:r>
              <a:rPr lang="en-US" altLang="zh-CN" dirty="0" smtClean="0"/>
              <a:t>require less energy than b, y cleavage.</a:t>
            </a:r>
          </a:p>
          <a:p>
            <a:r>
              <a:rPr lang="en-US" altLang="zh-CN" dirty="0" smtClean="0"/>
              <a:t>C,Z cleavage occurs between almost any combination of</a:t>
            </a:r>
            <a:r>
              <a:rPr lang="en-US" altLang="zh-CN" baseline="0" dirty="0" smtClean="0"/>
              <a:t> </a:t>
            </a:r>
            <a:r>
              <a:rPr lang="en-US" altLang="zh-CN" dirty="0" smtClean="0"/>
              <a:t>amino acids, except for that to the cyclic N of Pro.</a:t>
            </a:r>
            <a:endParaRPr lang="zh-CN" altLang="en-US" dirty="0"/>
          </a:p>
        </p:txBody>
      </p:sp>
      <p:sp>
        <p:nvSpPr>
          <p:cNvPr id="4" name="Slide Number Placeholder 3"/>
          <p:cNvSpPr>
            <a:spLocks noGrp="1"/>
          </p:cNvSpPr>
          <p:nvPr>
            <p:ph type="sldNum" sz="quarter" idx="10"/>
          </p:nvPr>
        </p:nvSpPr>
        <p:spPr/>
        <p:txBody>
          <a:bodyPr/>
          <a:lstStyle/>
          <a:p>
            <a:fld id="{CDBEA833-6853-4380-99CF-9D80C6C9147D}" type="slidenum">
              <a:rPr lang="zh-CN" altLang="en-US" smtClean="0"/>
              <a:pPr/>
              <a:t>2</a:t>
            </a:fld>
            <a:endParaRPr lang="zh-CN" altLang="en-US"/>
          </a:p>
        </p:txBody>
      </p:sp>
    </p:spTree>
    <p:extLst>
      <p:ext uri="{BB962C8B-B14F-4D97-AF65-F5344CB8AC3E}">
        <p14:creationId xmlns:p14="http://schemas.microsoft.com/office/powerpoint/2010/main" val="593010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Charge distribution of AMJ2 precursor ions</a:t>
            </a:r>
            <a:r>
              <a:rPr lang="zh-CN" altLang="en-US" dirty="0" smtClean="0"/>
              <a:t>：</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CDBEA833-6853-4380-99CF-9D80C6C9147D}" type="slidenum">
              <a:rPr lang="zh-CN" altLang="en-US" smtClean="0"/>
              <a:pPr/>
              <a:t>16</a:t>
            </a:fld>
            <a:endParaRPr lang="zh-CN" altLang="en-US"/>
          </a:p>
        </p:txBody>
      </p:sp>
    </p:spTree>
    <p:extLst>
      <p:ext uri="{BB962C8B-B14F-4D97-AF65-F5344CB8AC3E}">
        <p14:creationId xmlns:p14="http://schemas.microsoft.com/office/powerpoint/2010/main" val="1771430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DBEA833-6853-4380-99CF-9D80C6C9147D}" type="slidenum">
              <a:rPr lang="zh-CN" altLang="en-US" smtClean="0"/>
              <a:pPr/>
              <a:t>29</a:t>
            </a:fld>
            <a:endParaRPr lang="zh-CN" altLang="en-US"/>
          </a:p>
        </p:txBody>
      </p:sp>
    </p:spTree>
    <p:extLst>
      <p:ext uri="{BB962C8B-B14F-4D97-AF65-F5344CB8AC3E}">
        <p14:creationId xmlns:p14="http://schemas.microsoft.com/office/powerpoint/2010/main" val="1208213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DBEA833-6853-4380-99CF-9D80C6C9147D}" type="slidenum">
              <a:rPr lang="zh-CN" altLang="en-US" smtClean="0"/>
              <a:pPr/>
              <a:t>30</a:t>
            </a:fld>
            <a:endParaRPr lang="zh-CN" altLang="en-US"/>
          </a:p>
        </p:txBody>
      </p:sp>
    </p:spTree>
    <p:extLst>
      <p:ext uri="{BB962C8B-B14F-4D97-AF65-F5344CB8AC3E}">
        <p14:creationId xmlns:p14="http://schemas.microsoft.com/office/powerpoint/2010/main" val="1816917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在标准蛋白和实际样本的实验中我们发现：</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提高肽段电荷数的方法如添加</a:t>
            </a:r>
            <a:r>
              <a:rPr kumimoji="0" lang="en-US" altLang="zh-CN" sz="2000" b="0" i="1" u="none" strike="noStrike" kern="1200" cap="none" spc="0" normalizeH="0" baseline="0" noProof="0" dirty="0" smtClean="0">
                <a:ln>
                  <a:noFill/>
                </a:ln>
                <a:solidFill>
                  <a:schemeClr val="tx1"/>
                </a:solidFill>
                <a:effectLst/>
                <a:uLnTx/>
                <a:uFillTx/>
                <a:latin typeface="+mn-lt"/>
                <a:ea typeface="+mn-ea"/>
                <a:cs typeface="+mn-cs"/>
              </a:rPr>
              <a:t>m</a:t>
            </a: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-NBA</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可以有效提高谱图数量及其鉴定率；</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pFind</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结合</a:t>
            </a: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X!Tandem</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搜库能够得到最高的</a:t>
            </a: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ETD</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谱图鉴定率</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DBEA833-6853-4380-99CF-9D80C6C9147D}" type="slidenum">
              <a:rPr lang="zh-CN" altLang="en-US" smtClean="0"/>
              <a:pPr/>
              <a:t>33</a:t>
            </a:fld>
            <a:endParaRPr lang="zh-CN" altLang="en-US"/>
          </a:p>
        </p:txBody>
      </p:sp>
    </p:spTree>
    <p:extLst>
      <p:ext uri="{BB962C8B-B14F-4D97-AF65-F5344CB8AC3E}">
        <p14:creationId xmlns:p14="http://schemas.microsoft.com/office/powerpoint/2010/main" val="1688588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常规</a:t>
            </a:r>
            <a:r>
              <a:rPr lang="en-US" altLang="zh-CN" sz="1200" dirty="0" smtClean="0"/>
              <a:t>MS/MS</a:t>
            </a:r>
            <a:r>
              <a:rPr lang="zh-CN" altLang="en-US" sz="1200" dirty="0" smtClean="0"/>
              <a:t>鉴定只有</a:t>
            </a:r>
            <a:r>
              <a:rPr lang="en-US" altLang="zh-CN" sz="1200" dirty="0" smtClean="0"/>
              <a:t>1+</a:t>
            </a:r>
            <a:r>
              <a:rPr lang="zh-CN" altLang="en-US" sz="1200" dirty="0" smtClean="0"/>
              <a:t>，</a:t>
            </a:r>
            <a:r>
              <a:rPr lang="en-US" altLang="zh-CN" sz="1200" dirty="0" smtClean="0"/>
              <a:t>2+</a:t>
            </a:r>
            <a:r>
              <a:rPr lang="zh-CN" altLang="en-US" sz="1200" dirty="0" smtClean="0"/>
              <a:t>碎片容易进行鉴定，而</a:t>
            </a:r>
            <a:r>
              <a:rPr lang="en-US" altLang="zh-CN" sz="1200" dirty="0" smtClean="0"/>
              <a:t>LTQ</a:t>
            </a:r>
            <a:r>
              <a:rPr lang="zh-CN" altLang="en-US" sz="1200" dirty="0" smtClean="0"/>
              <a:t>只能容纳</a:t>
            </a:r>
            <a:r>
              <a:rPr lang="en-US" altLang="zh-CN" sz="1200" dirty="0" smtClean="0"/>
              <a:t>400-2000</a:t>
            </a:r>
            <a:r>
              <a:rPr lang="zh-CN" altLang="en-US" sz="1200" dirty="0" smtClean="0"/>
              <a:t>核质比的碎片</a:t>
            </a:r>
          </a:p>
          <a:p>
            <a:endParaRPr lang="zh-CN" altLang="en-US" dirty="0"/>
          </a:p>
        </p:txBody>
      </p:sp>
      <p:sp>
        <p:nvSpPr>
          <p:cNvPr id="4" name="灯片编号占位符 3"/>
          <p:cNvSpPr>
            <a:spLocks noGrp="1"/>
          </p:cNvSpPr>
          <p:nvPr>
            <p:ph type="sldNum" sz="quarter" idx="10"/>
          </p:nvPr>
        </p:nvSpPr>
        <p:spPr/>
        <p:txBody>
          <a:bodyPr/>
          <a:lstStyle/>
          <a:p>
            <a:fld id="{CDBEA833-6853-4380-99CF-9D80C6C9147D}" type="slidenum">
              <a:rPr lang="zh-CN" altLang="en-US" smtClean="0"/>
              <a:pPr/>
              <a:t>35</a:t>
            </a:fld>
            <a:endParaRPr lang="zh-CN" altLang="en-US"/>
          </a:p>
        </p:txBody>
      </p:sp>
    </p:spTree>
    <p:extLst>
      <p:ext uri="{BB962C8B-B14F-4D97-AF65-F5344CB8AC3E}">
        <p14:creationId xmlns:p14="http://schemas.microsoft.com/office/powerpoint/2010/main" val="24470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err="1" smtClean="0"/>
              <a:t>Cations</a:t>
            </a:r>
            <a:r>
              <a:rPr lang="en-US" altLang="zh-CN" dirty="0" smtClean="0"/>
              <a:t> and anions can, however, be contained concurrently in radio frequency (</a:t>
            </a:r>
            <a:r>
              <a:rPr lang="en-US" altLang="zh-CN" dirty="0" err="1" smtClean="0"/>
              <a:t>rf</a:t>
            </a:r>
            <a:r>
              <a:rPr lang="en-US" altLang="zh-CN" dirty="0" smtClean="0"/>
              <a:t>) electrostatic trapping fields. By exploitation of this attribute, we recently reported the use of anions as vehicles for electron delivery to multiply-</a:t>
            </a:r>
            <a:r>
              <a:rPr lang="en-US" altLang="zh-CN" dirty="0" err="1" smtClean="0"/>
              <a:t>protonated</a:t>
            </a:r>
            <a:r>
              <a:rPr lang="en-US" altLang="zh-CN" dirty="0" smtClean="0"/>
              <a:t> peptides in an </a:t>
            </a:r>
            <a:r>
              <a:rPr lang="en-US" altLang="zh-CN" dirty="0" err="1" smtClean="0"/>
              <a:t>rf</a:t>
            </a:r>
            <a:r>
              <a:rPr lang="en-US" altLang="zh-CN" dirty="0" smtClean="0"/>
              <a:t> </a:t>
            </a:r>
            <a:r>
              <a:rPr lang="en-US" altLang="zh-CN" dirty="0" err="1" smtClean="0"/>
              <a:t>quadrupole</a:t>
            </a:r>
            <a:r>
              <a:rPr lang="en-US" altLang="zh-CN" dirty="0" smtClean="0"/>
              <a:t> linear (QLT) ion trap mass spectrometer </a:t>
            </a:r>
            <a:endParaRPr lang="zh-CN" altLang="en-US" dirty="0"/>
          </a:p>
        </p:txBody>
      </p:sp>
      <p:sp>
        <p:nvSpPr>
          <p:cNvPr id="4" name="灯片编号占位符 3"/>
          <p:cNvSpPr>
            <a:spLocks noGrp="1"/>
          </p:cNvSpPr>
          <p:nvPr>
            <p:ph type="sldNum" sz="quarter" idx="10"/>
          </p:nvPr>
        </p:nvSpPr>
        <p:spPr/>
        <p:txBody>
          <a:bodyPr/>
          <a:lstStyle/>
          <a:p>
            <a:fld id="{CDBEA833-6853-4380-99CF-9D80C6C9147D}"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The electron transfer reaction deposits sufficient excitation energy, only lowered by the electron affinity (EA) of the radical anion (0.5</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eV</a:t>
            </a:r>
            <a:r>
              <a:rPr lang="en-US" altLang="zh-CN" sz="1200" kern="1200" dirty="0" smtClean="0">
                <a:solidFill>
                  <a:schemeClr val="tx1"/>
                </a:solidFill>
                <a:latin typeface="+mn-lt"/>
                <a:ea typeface="+mn-ea"/>
                <a:cs typeface="+mn-cs"/>
              </a:rPr>
              <a:t>, depending on the radical anion), for hydrogen atom liberation. Therefore, one can speculate that less energy is available for peptide fragmentation in ETD than in ECD. This may explain why several studies report on reduced fragmentation efficiency and limited sequence coverage for doubly charged peptides in ETD.</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DBEA833-6853-4380-99CF-9D80C6C9147D}"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ETD was found to be better at</a:t>
            </a:r>
            <a:r>
              <a:rPr lang="en-US" altLang="zh-CN" baseline="0" dirty="0" smtClean="0"/>
              <a:t> </a:t>
            </a:r>
            <a:r>
              <a:rPr lang="en-US" altLang="zh-CN" dirty="0" smtClean="0"/>
              <a:t>identifying peptide ions with charge states higher than 2+.</a:t>
            </a:r>
          </a:p>
          <a:p>
            <a:r>
              <a:rPr lang="en-US" altLang="zh-CN" dirty="0" smtClean="0"/>
              <a:t>Most of them are chiefly used to search for c- and</a:t>
            </a:r>
            <a:r>
              <a:rPr lang="en-US" altLang="zh-CN" baseline="0" dirty="0" smtClean="0"/>
              <a:t> </a:t>
            </a:r>
            <a:r>
              <a:rPr lang="en-US" altLang="zh-CN" dirty="0" smtClean="0"/>
              <a:t>z0-ions, however, a0-, b-, y- and z-ions and </a:t>
            </a:r>
            <a:r>
              <a:rPr lang="en-US" altLang="zh-CN" dirty="0" err="1" smtClean="0"/>
              <a:t>hydrogenrearranged</a:t>
            </a:r>
            <a:endParaRPr lang="en-US" altLang="zh-CN" dirty="0" smtClean="0"/>
          </a:p>
          <a:p>
            <a:r>
              <a:rPr lang="en-US" altLang="zh-CN" dirty="0" smtClean="0"/>
              <a:t>fragment ions that are frequently observed in</a:t>
            </a:r>
            <a:r>
              <a:rPr lang="en-US" altLang="zh-CN" baseline="0" dirty="0" smtClean="0"/>
              <a:t> </a:t>
            </a:r>
            <a:r>
              <a:rPr lang="en-US" altLang="zh-CN" dirty="0" smtClean="0"/>
              <a:t>ETD spectra are also informative for peptide identification.17</a:t>
            </a:r>
          </a:p>
          <a:p>
            <a:r>
              <a:rPr lang="en-US" altLang="zh-CN" dirty="0" smtClean="0"/>
              <a:t>To make the most of the ETD spectra, </a:t>
            </a:r>
            <a:r>
              <a:rPr lang="en-US" altLang="zh-CN" dirty="0" err="1" smtClean="0"/>
              <a:t>ZCore</a:t>
            </a:r>
            <a:r>
              <a:rPr lang="en-US" altLang="zh-CN" dirty="0" smtClean="0"/>
              <a:t> searches for a0-,y-, c- and z0-ions,18 while </a:t>
            </a:r>
            <a:r>
              <a:rPr lang="en-US" altLang="zh-CN" dirty="0" err="1" smtClean="0"/>
              <a:t>pFind</a:t>
            </a:r>
            <a:r>
              <a:rPr lang="en-US" altLang="zh-CN" dirty="0" smtClean="0"/>
              <a:t> takes into account the</a:t>
            </a:r>
          </a:p>
          <a:p>
            <a:r>
              <a:rPr lang="en-US" altLang="zh-CN" dirty="0" smtClean="0"/>
              <a:t>hydrogen-rearranged fragment ions to identify 63–122% more</a:t>
            </a:r>
            <a:r>
              <a:rPr lang="en-US" altLang="zh-CN" baseline="0" dirty="0" smtClean="0"/>
              <a:t> </a:t>
            </a:r>
            <a:r>
              <a:rPr lang="en-US" altLang="zh-CN" dirty="0" smtClean="0"/>
              <a:t>non-redundant peptides</a:t>
            </a:r>
            <a:endParaRPr lang="zh-CN" altLang="en-US" dirty="0"/>
          </a:p>
        </p:txBody>
      </p:sp>
      <p:sp>
        <p:nvSpPr>
          <p:cNvPr id="4" name="灯片编号占位符 3"/>
          <p:cNvSpPr>
            <a:spLocks noGrp="1"/>
          </p:cNvSpPr>
          <p:nvPr>
            <p:ph type="sldNum" sz="quarter" idx="10"/>
          </p:nvPr>
        </p:nvSpPr>
        <p:spPr/>
        <p:txBody>
          <a:bodyPr/>
          <a:lstStyle/>
          <a:p>
            <a:fld id="{CDBEA833-6853-4380-99CF-9D80C6C9147D}"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kern="1200" baseline="0" dirty="0" smtClean="0">
                <a:solidFill>
                  <a:schemeClr val="tx1"/>
                </a:solidFill>
                <a:latin typeface="+mn-lt"/>
                <a:ea typeface="+mn-ea"/>
                <a:cs typeface="+mn-cs"/>
              </a:rPr>
              <a:t>This may be rationalized by the increased </a:t>
            </a:r>
            <a:r>
              <a:rPr lang="en-US" altLang="zh-CN" sz="1200" b="1" kern="1200" baseline="0" dirty="0" err="1" smtClean="0">
                <a:solidFill>
                  <a:schemeClr val="tx1"/>
                </a:solidFill>
                <a:latin typeface="+mn-lt"/>
                <a:ea typeface="+mn-ea"/>
                <a:cs typeface="+mn-cs"/>
              </a:rPr>
              <a:t>basicity</a:t>
            </a:r>
            <a:r>
              <a:rPr lang="en-US" altLang="zh-CN" sz="1200" b="1" kern="1200" baseline="0" dirty="0" smtClean="0">
                <a:solidFill>
                  <a:schemeClr val="tx1"/>
                </a:solidFill>
                <a:latin typeface="+mn-lt"/>
                <a:ea typeface="+mn-ea"/>
                <a:cs typeface="+mn-cs"/>
              </a:rPr>
              <a:t> and resulting positive charge at the N-termini of these peptides.</a:t>
            </a:r>
            <a:endParaRPr lang="zh-CN" altLang="en-US" dirty="0"/>
          </a:p>
        </p:txBody>
      </p:sp>
      <p:sp>
        <p:nvSpPr>
          <p:cNvPr id="4" name="灯片编号占位符 3"/>
          <p:cNvSpPr>
            <a:spLocks noGrp="1"/>
          </p:cNvSpPr>
          <p:nvPr>
            <p:ph type="sldNum" sz="quarter" idx="10"/>
          </p:nvPr>
        </p:nvSpPr>
        <p:spPr/>
        <p:txBody>
          <a:bodyPr/>
          <a:lstStyle/>
          <a:p>
            <a:fld id="{CDBEA833-6853-4380-99CF-9D80C6C9147D}" type="slidenum">
              <a:rPr lang="zh-CN" altLang="en-US" smtClean="0"/>
              <a:pPr/>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ETD was found to be better at</a:t>
            </a:r>
            <a:r>
              <a:rPr lang="en-US" altLang="zh-CN" baseline="0" dirty="0" smtClean="0"/>
              <a:t> </a:t>
            </a:r>
            <a:r>
              <a:rPr lang="en-US" altLang="zh-CN" dirty="0" smtClean="0"/>
              <a:t>identifying peptide ions with charge states higher than 2+.</a:t>
            </a:r>
          </a:p>
          <a:p>
            <a:r>
              <a:rPr lang="en-US" altLang="zh-CN" dirty="0" smtClean="0"/>
              <a:t>Most of them are chiefly used to search for c- and</a:t>
            </a:r>
            <a:r>
              <a:rPr lang="en-US" altLang="zh-CN" baseline="0" dirty="0" smtClean="0"/>
              <a:t> </a:t>
            </a:r>
            <a:r>
              <a:rPr lang="en-US" altLang="zh-CN" dirty="0" smtClean="0"/>
              <a:t>z0-ions, however, a0-, b-, y- and z-ions and </a:t>
            </a:r>
            <a:r>
              <a:rPr lang="en-US" altLang="zh-CN" dirty="0" err="1" smtClean="0"/>
              <a:t>hydrogenrearranged</a:t>
            </a:r>
            <a:endParaRPr lang="en-US" altLang="zh-CN" dirty="0" smtClean="0"/>
          </a:p>
          <a:p>
            <a:r>
              <a:rPr lang="en-US" altLang="zh-CN" dirty="0" smtClean="0"/>
              <a:t>fragment ions that are frequently observed in</a:t>
            </a:r>
            <a:r>
              <a:rPr lang="en-US" altLang="zh-CN" baseline="0" dirty="0" smtClean="0"/>
              <a:t> </a:t>
            </a:r>
            <a:r>
              <a:rPr lang="en-US" altLang="zh-CN" dirty="0" smtClean="0"/>
              <a:t>ETD spectra are also informative for peptide identification.17</a:t>
            </a:r>
          </a:p>
          <a:p>
            <a:r>
              <a:rPr lang="en-US" altLang="zh-CN" dirty="0" smtClean="0"/>
              <a:t>To make the most of the ETD spectra, </a:t>
            </a:r>
            <a:r>
              <a:rPr lang="en-US" altLang="zh-CN" dirty="0" err="1" smtClean="0"/>
              <a:t>ZCore</a:t>
            </a:r>
            <a:r>
              <a:rPr lang="en-US" altLang="zh-CN" dirty="0" smtClean="0"/>
              <a:t> searches for a0-,y-, c- and z0-ions,18 while </a:t>
            </a:r>
            <a:r>
              <a:rPr lang="en-US" altLang="zh-CN" dirty="0" err="1" smtClean="0"/>
              <a:t>pFind</a:t>
            </a:r>
            <a:r>
              <a:rPr lang="en-US" altLang="zh-CN" dirty="0" smtClean="0"/>
              <a:t> takes into account the</a:t>
            </a:r>
          </a:p>
          <a:p>
            <a:r>
              <a:rPr lang="en-US" altLang="zh-CN" dirty="0" smtClean="0"/>
              <a:t>hydrogen-rearranged fragment ions to identify 63–122% more</a:t>
            </a:r>
            <a:r>
              <a:rPr lang="en-US" altLang="zh-CN" baseline="0" dirty="0" smtClean="0"/>
              <a:t> </a:t>
            </a:r>
            <a:r>
              <a:rPr lang="en-US" altLang="zh-CN" dirty="0" smtClean="0"/>
              <a:t>non-redundant peptides</a:t>
            </a:r>
            <a:endParaRPr lang="zh-CN" altLang="en-US" dirty="0"/>
          </a:p>
        </p:txBody>
      </p:sp>
      <p:sp>
        <p:nvSpPr>
          <p:cNvPr id="4" name="灯片编号占位符 3"/>
          <p:cNvSpPr>
            <a:spLocks noGrp="1"/>
          </p:cNvSpPr>
          <p:nvPr>
            <p:ph type="sldNum" sz="quarter" idx="10"/>
          </p:nvPr>
        </p:nvSpPr>
        <p:spPr/>
        <p:txBody>
          <a:bodyPr/>
          <a:lstStyle/>
          <a:p>
            <a:fld id="{CDBEA833-6853-4380-99CF-9D80C6C9147D}" type="slidenum">
              <a:rPr lang="zh-CN" altLang="en-US" smtClean="0"/>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improve the efficiency of ETD identification in </a:t>
            </a:r>
            <a:r>
              <a:rPr lang="en-US" altLang="zh-CN" sz="1200" b="0" i="0" u="none" strike="noStrike" kern="1200" baseline="0" dirty="0" err="1" smtClean="0">
                <a:solidFill>
                  <a:schemeClr val="tx1"/>
                </a:solidFill>
                <a:latin typeface="+mn-lt"/>
                <a:ea typeface="+mn-ea"/>
                <a:cs typeface="+mn-cs"/>
              </a:rPr>
              <a:t>largescale</a:t>
            </a:r>
            <a:r>
              <a:rPr lang="en-US" altLang="zh-CN" sz="1200" b="0" i="0" u="none" strike="noStrike" kern="1200" baseline="0" dirty="0" smtClean="0">
                <a:solidFill>
                  <a:schemeClr val="tx1"/>
                </a:solidFill>
                <a:latin typeface="+mn-lt"/>
                <a:ea typeface="+mn-ea"/>
                <a:cs typeface="+mn-cs"/>
              </a:rPr>
              <a:t> proteomics analysis in terms of comparing these methods,</a:t>
            </a:r>
          </a:p>
          <a:p>
            <a:r>
              <a:rPr lang="en-US" altLang="zh-CN" sz="1200" b="0" i="0" u="none" strike="noStrike" kern="1200" baseline="0" dirty="0" smtClean="0">
                <a:solidFill>
                  <a:schemeClr val="tx1"/>
                </a:solidFill>
                <a:latin typeface="+mn-lt"/>
                <a:ea typeface="+mn-ea"/>
                <a:cs typeface="+mn-cs"/>
              </a:rPr>
              <a:t>we investigated the effects of charge enhancing methods commonly used for ETD fragmentation of peptides from</a:t>
            </a:r>
          </a:p>
          <a:p>
            <a:r>
              <a:rPr lang="en-US" altLang="zh-CN" sz="1200" b="0" i="0" u="none" strike="noStrike" kern="1200" baseline="0" dirty="0" smtClean="0">
                <a:solidFill>
                  <a:schemeClr val="tx1"/>
                </a:solidFill>
                <a:latin typeface="+mn-lt"/>
                <a:ea typeface="+mn-ea"/>
                <a:cs typeface="+mn-cs"/>
              </a:rPr>
              <a:t>BSA and AMJ2 cell lines. Dimethylation, </a:t>
            </a:r>
            <a:r>
              <a:rPr lang="en-US" altLang="zh-CN" sz="1200" b="0" i="0" u="none" strike="noStrike" kern="1200" baseline="0" dirty="0" err="1" smtClean="0">
                <a:solidFill>
                  <a:schemeClr val="tx1"/>
                </a:solidFill>
                <a:latin typeface="+mn-lt"/>
                <a:ea typeface="+mn-ea"/>
                <a:cs typeface="+mn-cs"/>
              </a:rPr>
              <a:t>guanidination</a:t>
            </a:r>
            <a:r>
              <a:rPr lang="en-US" altLang="zh-CN" sz="1200" b="0" i="0" u="none" strike="noStrike" kern="1200" baseline="0" dirty="0" smtClean="0">
                <a:solidFill>
                  <a:schemeClr val="tx1"/>
                </a:solidFill>
                <a:latin typeface="+mn-lt"/>
                <a:ea typeface="+mn-ea"/>
                <a:cs typeface="+mn-cs"/>
              </a:rPr>
              <a:t>, m-NBA and Lys-C were investigated, and five search algorithms</a:t>
            </a:r>
          </a:p>
          <a:p>
            <a:r>
              <a:rPr lang="en-US" altLang="zh-CN" sz="1200" b="0" i="0" u="none" strike="noStrike" kern="1200" baseline="0" dirty="0" smtClean="0">
                <a:solidFill>
                  <a:schemeClr val="tx1"/>
                </a:solidFill>
                <a:latin typeface="+mn-lt"/>
                <a:ea typeface="+mn-ea"/>
                <a:cs typeface="+mn-cs"/>
              </a:rPr>
              <a:t>(Mascot, Sequest, OMSSA, pFind, X!Tandem) were compared for their performance in ETD spectra searching and</a:t>
            </a:r>
          </a:p>
          <a:p>
            <a:r>
              <a:rPr lang="en-US" altLang="zh-CN" sz="1200" b="0" i="0" u="none" strike="noStrike" kern="1200" baseline="0" dirty="0" smtClean="0">
                <a:solidFill>
                  <a:schemeClr val="tx1"/>
                </a:solidFill>
                <a:latin typeface="+mn-lt"/>
                <a:ea typeface="+mn-ea"/>
                <a:cs typeface="+mn-cs"/>
              </a:rPr>
              <a:t>to find the optimal charge enhancing methods and database search algorithms.</a:t>
            </a:r>
            <a:endParaRPr lang="zh-CN" altLang="en-US" dirty="0"/>
          </a:p>
        </p:txBody>
      </p:sp>
      <p:sp>
        <p:nvSpPr>
          <p:cNvPr id="4" name="灯片编号占位符 3"/>
          <p:cNvSpPr>
            <a:spLocks noGrp="1"/>
          </p:cNvSpPr>
          <p:nvPr>
            <p:ph type="sldNum" sz="quarter" idx="10"/>
          </p:nvPr>
        </p:nvSpPr>
        <p:spPr/>
        <p:txBody>
          <a:bodyPr/>
          <a:lstStyle/>
          <a:p>
            <a:fld id="{CDBEA833-6853-4380-99CF-9D80C6C9147D}" type="slidenum">
              <a:rPr lang="zh-CN" altLang="en-US" smtClean="0"/>
              <a:pPr/>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DBEA833-6853-4380-99CF-9D80C6C9147D}" type="slidenum">
              <a:rPr lang="zh-CN" altLang="en-US" smtClean="0"/>
              <a:pPr/>
              <a:t>13</a:t>
            </a:fld>
            <a:endParaRPr lang="zh-CN" altLang="en-US"/>
          </a:p>
        </p:txBody>
      </p:sp>
    </p:spTree>
    <p:extLst>
      <p:ext uri="{BB962C8B-B14F-4D97-AF65-F5344CB8AC3E}">
        <p14:creationId xmlns:p14="http://schemas.microsoft.com/office/powerpoint/2010/main" val="2266378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The solid black line represents surface tension changes along with chromatography elution gradient. Red line indicates moving average ratio of</a:t>
            </a:r>
            <a:endParaRPr kumimoji="0" lang="en-US" alt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endParaRPr lang="zh-CN" altLang="en-US" dirty="0"/>
          </a:p>
        </p:txBody>
      </p:sp>
      <p:sp>
        <p:nvSpPr>
          <p:cNvPr id="4" name="灯片编号占位符 3"/>
          <p:cNvSpPr>
            <a:spLocks noGrp="1"/>
          </p:cNvSpPr>
          <p:nvPr>
            <p:ph type="sldNum" sz="quarter" idx="10"/>
          </p:nvPr>
        </p:nvSpPr>
        <p:spPr/>
        <p:txBody>
          <a:bodyPr/>
          <a:lstStyle/>
          <a:p>
            <a:fld id="{CDBEA833-6853-4380-99CF-9D80C6C9147D}" type="slidenum">
              <a:rPr lang="zh-CN" altLang="en-US" smtClean="0"/>
              <a:pPr/>
              <a:t>15</a:t>
            </a:fld>
            <a:endParaRPr lang="zh-CN" altLang="en-US"/>
          </a:p>
        </p:txBody>
      </p:sp>
    </p:spTree>
    <p:extLst>
      <p:ext uri="{BB962C8B-B14F-4D97-AF65-F5344CB8AC3E}">
        <p14:creationId xmlns:p14="http://schemas.microsoft.com/office/powerpoint/2010/main" val="3426688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B24E430-6600-4BBA-88FC-CA65B4D4B55D}" type="datetime1">
              <a:rPr lang="zh-CN" altLang="en-US" smtClean="0"/>
              <a:pPr/>
              <a:t>2012/11/13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5D62AB-E212-4E0D-ADF0-B8BFFE63D9F9}" type="slidenum">
              <a:rPr lang="zh-CN" altLang="en-US" smtClean="0"/>
              <a:pPr/>
              <a:t>‹#›</a:t>
            </a:fld>
            <a:endParaRPr lang="zh-CN" altLang="en-US"/>
          </a:p>
        </p:txBody>
      </p:sp>
    </p:spTree>
    <p:extLst>
      <p:ext uri="{BB962C8B-B14F-4D97-AF65-F5344CB8AC3E}">
        <p14:creationId xmlns:p14="http://schemas.microsoft.com/office/powerpoint/2010/main" val="119288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3EA0AF-EF08-474D-9C15-3EF4D0B5DD0E}" type="datetime1">
              <a:rPr lang="zh-CN" altLang="en-US" smtClean="0"/>
              <a:pPr/>
              <a:t>2012/11/13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5D62AB-E212-4E0D-ADF0-B8BFFE63D9F9}" type="slidenum">
              <a:rPr lang="zh-CN" altLang="en-US" smtClean="0"/>
              <a:pPr/>
              <a:t>‹#›</a:t>
            </a:fld>
            <a:endParaRPr lang="zh-CN" altLang="en-US"/>
          </a:p>
        </p:txBody>
      </p:sp>
    </p:spTree>
    <p:extLst>
      <p:ext uri="{BB962C8B-B14F-4D97-AF65-F5344CB8AC3E}">
        <p14:creationId xmlns:p14="http://schemas.microsoft.com/office/powerpoint/2010/main" val="52866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A573EA6-AB26-4C0A-9AFF-614C019E4EC1}" type="datetime1">
              <a:rPr lang="zh-CN" altLang="en-US" smtClean="0"/>
              <a:pPr/>
              <a:t>2012/11/13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5D62AB-E212-4E0D-ADF0-B8BFFE63D9F9}" type="slidenum">
              <a:rPr lang="zh-CN" altLang="en-US" smtClean="0"/>
              <a:pPr/>
              <a:t>‹#›</a:t>
            </a:fld>
            <a:endParaRPr lang="zh-CN" altLang="en-US"/>
          </a:p>
        </p:txBody>
      </p:sp>
    </p:spTree>
    <p:extLst>
      <p:ext uri="{BB962C8B-B14F-4D97-AF65-F5344CB8AC3E}">
        <p14:creationId xmlns:p14="http://schemas.microsoft.com/office/powerpoint/2010/main" val="103159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7ADDCD6-7FBF-4A43-B41E-188CBC138B92}" type="datetime1">
              <a:rPr lang="zh-CN" altLang="en-US" smtClean="0"/>
              <a:pPr/>
              <a:t>2012/11/13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5D62AB-E212-4E0D-ADF0-B8BFFE63D9F9}" type="slidenum">
              <a:rPr lang="zh-CN" altLang="en-US" smtClean="0"/>
              <a:pPr/>
              <a:t>‹#›</a:t>
            </a:fld>
            <a:endParaRPr lang="zh-CN" altLang="en-US"/>
          </a:p>
        </p:txBody>
      </p:sp>
    </p:spTree>
    <p:extLst>
      <p:ext uri="{BB962C8B-B14F-4D97-AF65-F5344CB8AC3E}">
        <p14:creationId xmlns:p14="http://schemas.microsoft.com/office/powerpoint/2010/main" val="284699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506F638-C17A-417E-9819-B034318F8DF5}" type="datetime1">
              <a:rPr lang="zh-CN" altLang="en-US" smtClean="0"/>
              <a:pPr/>
              <a:t>2012/11/13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5D62AB-E212-4E0D-ADF0-B8BFFE63D9F9}" type="slidenum">
              <a:rPr lang="zh-CN" altLang="en-US" smtClean="0"/>
              <a:pPr/>
              <a:t>‹#›</a:t>
            </a:fld>
            <a:endParaRPr lang="zh-CN" altLang="en-US"/>
          </a:p>
        </p:txBody>
      </p:sp>
    </p:spTree>
    <p:extLst>
      <p:ext uri="{BB962C8B-B14F-4D97-AF65-F5344CB8AC3E}">
        <p14:creationId xmlns:p14="http://schemas.microsoft.com/office/powerpoint/2010/main" val="128136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1BDB5D5-75B5-4976-813C-A458FCD7E6A8}" type="datetime1">
              <a:rPr lang="zh-CN" altLang="en-US" smtClean="0"/>
              <a:pPr/>
              <a:t>2012/11/13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5D62AB-E212-4E0D-ADF0-B8BFFE63D9F9}" type="slidenum">
              <a:rPr lang="zh-CN" altLang="en-US" smtClean="0"/>
              <a:pPr/>
              <a:t>‹#›</a:t>
            </a:fld>
            <a:endParaRPr lang="zh-CN" altLang="en-US"/>
          </a:p>
        </p:txBody>
      </p:sp>
    </p:spTree>
    <p:extLst>
      <p:ext uri="{BB962C8B-B14F-4D97-AF65-F5344CB8AC3E}">
        <p14:creationId xmlns:p14="http://schemas.microsoft.com/office/powerpoint/2010/main" val="221234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215E662-0DFC-4E90-8F30-8F473BA6B9C4}" type="datetime1">
              <a:rPr lang="zh-CN" altLang="en-US" smtClean="0"/>
              <a:pPr/>
              <a:t>2012/11/13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5D62AB-E212-4E0D-ADF0-B8BFFE63D9F9}" type="slidenum">
              <a:rPr lang="zh-CN" altLang="en-US" smtClean="0"/>
              <a:pPr/>
              <a:t>‹#›</a:t>
            </a:fld>
            <a:endParaRPr lang="zh-CN" altLang="en-US"/>
          </a:p>
        </p:txBody>
      </p:sp>
    </p:spTree>
    <p:extLst>
      <p:ext uri="{BB962C8B-B14F-4D97-AF65-F5344CB8AC3E}">
        <p14:creationId xmlns:p14="http://schemas.microsoft.com/office/powerpoint/2010/main" val="36117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3D23B91-248C-4AE8-B937-1FCAB4944027}" type="datetime1">
              <a:rPr lang="zh-CN" altLang="en-US" smtClean="0"/>
              <a:pPr/>
              <a:t>2012/11/13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5D62AB-E212-4E0D-ADF0-B8BFFE63D9F9}" type="slidenum">
              <a:rPr lang="zh-CN" altLang="en-US" smtClean="0"/>
              <a:pPr/>
              <a:t>‹#›</a:t>
            </a:fld>
            <a:endParaRPr lang="zh-CN" altLang="en-US"/>
          </a:p>
        </p:txBody>
      </p:sp>
    </p:spTree>
    <p:extLst>
      <p:ext uri="{BB962C8B-B14F-4D97-AF65-F5344CB8AC3E}">
        <p14:creationId xmlns:p14="http://schemas.microsoft.com/office/powerpoint/2010/main" val="379201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2A924B-E058-48D1-85B6-ED11A67ECE3D}" type="datetime1">
              <a:rPr lang="zh-CN" altLang="en-US" smtClean="0"/>
              <a:pPr/>
              <a:t>2012/11/13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5D62AB-E212-4E0D-ADF0-B8BFFE63D9F9}" type="slidenum">
              <a:rPr lang="zh-CN" altLang="en-US" smtClean="0"/>
              <a:pPr/>
              <a:t>‹#›</a:t>
            </a:fld>
            <a:endParaRPr lang="zh-CN" altLang="en-US"/>
          </a:p>
        </p:txBody>
      </p:sp>
    </p:spTree>
    <p:extLst>
      <p:ext uri="{BB962C8B-B14F-4D97-AF65-F5344CB8AC3E}">
        <p14:creationId xmlns:p14="http://schemas.microsoft.com/office/powerpoint/2010/main" val="377652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518BFC5-19F5-4A76-9B80-8E6D7B21268C}" type="datetime1">
              <a:rPr lang="zh-CN" altLang="en-US" smtClean="0"/>
              <a:pPr/>
              <a:t>2012/11/13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5D62AB-E212-4E0D-ADF0-B8BFFE63D9F9}" type="slidenum">
              <a:rPr lang="zh-CN" altLang="en-US" smtClean="0"/>
              <a:pPr/>
              <a:t>‹#›</a:t>
            </a:fld>
            <a:endParaRPr lang="zh-CN" altLang="en-US"/>
          </a:p>
        </p:txBody>
      </p:sp>
    </p:spTree>
    <p:extLst>
      <p:ext uri="{BB962C8B-B14F-4D97-AF65-F5344CB8AC3E}">
        <p14:creationId xmlns:p14="http://schemas.microsoft.com/office/powerpoint/2010/main" val="270362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7CCB56C-E341-4C5F-981C-ED50FF30AE21}" type="datetime1">
              <a:rPr lang="zh-CN" altLang="en-US" smtClean="0"/>
              <a:pPr/>
              <a:t>2012/11/13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5D62AB-E212-4E0D-ADF0-B8BFFE63D9F9}" type="slidenum">
              <a:rPr lang="zh-CN" altLang="en-US" smtClean="0"/>
              <a:pPr/>
              <a:t>‹#›</a:t>
            </a:fld>
            <a:endParaRPr lang="zh-CN" altLang="en-US"/>
          </a:p>
        </p:txBody>
      </p:sp>
    </p:spTree>
    <p:extLst>
      <p:ext uri="{BB962C8B-B14F-4D97-AF65-F5344CB8AC3E}">
        <p14:creationId xmlns:p14="http://schemas.microsoft.com/office/powerpoint/2010/main" val="40563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A7E95-8218-46B3-AF87-E42EAA38C916}" type="datetime1">
              <a:rPr lang="zh-CN" altLang="en-US" smtClean="0"/>
              <a:pPr/>
              <a:t>2012/11/13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D62AB-E212-4E0D-ADF0-B8BFFE63D9F9}" type="slidenum">
              <a:rPr lang="zh-CN" altLang="en-US" smtClean="0"/>
              <a:pPr/>
              <a:t>‹#›</a:t>
            </a:fld>
            <a:endParaRPr lang="zh-CN" altLang="en-US"/>
          </a:p>
        </p:txBody>
      </p:sp>
    </p:spTree>
    <p:extLst>
      <p:ext uri="{BB962C8B-B14F-4D97-AF65-F5344CB8AC3E}">
        <p14:creationId xmlns:p14="http://schemas.microsoft.com/office/powerpoint/2010/main" val="4738372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dirty="0"/>
              <a:t>Improved proteomic analysis pipeline for LC-ETD-MS/MS</a:t>
            </a:r>
            <a:endParaRPr lang="zh-CN" altLang="en-US" dirty="0"/>
          </a:p>
        </p:txBody>
      </p:sp>
      <p:sp>
        <p:nvSpPr>
          <p:cNvPr id="3" name="副标题 2"/>
          <p:cNvSpPr>
            <a:spLocks noGrp="1"/>
          </p:cNvSpPr>
          <p:nvPr>
            <p:ph type="subTitle" idx="1"/>
          </p:nvPr>
        </p:nvSpPr>
        <p:spPr/>
        <p:txBody>
          <a:bodyPr/>
          <a:lstStyle/>
          <a:p>
            <a:r>
              <a:rPr lang="en-US" altLang="zh-CN" dirty="0" err="1" smtClean="0"/>
              <a:t>Xie</a:t>
            </a:r>
            <a:r>
              <a:rPr lang="en-US" altLang="zh-CN" dirty="0" smtClean="0"/>
              <a:t> </a:t>
            </a:r>
            <a:r>
              <a:rPr lang="en-US" altLang="zh-CN" dirty="0" err="1" smtClean="0"/>
              <a:t>Li</a:t>
            </a:r>
            <a:r>
              <a:rPr lang="en-US" altLang="zh-CN" dirty="0" err="1"/>
              <a:t>qi</a:t>
            </a:r>
            <a:endParaRPr lang="zh-CN" altLang="en-US" dirty="0"/>
          </a:p>
        </p:txBody>
      </p:sp>
      <p:pic>
        <p:nvPicPr>
          <p:cNvPr id="4" name="Picture 2055" descr="E:\Documents and Settings\61.26\桌面\12.jpg"/>
          <p:cNvPicPr>
            <a:picLocks noChangeAspect="1" noChangeArrowheads="1"/>
          </p:cNvPicPr>
          <p:nvPr/>
        </p:nvPicPr>
        <p:blipFill>
          <a:blip r:embed="rId2">
            <a:extLst>
              <a:ext uri="{28A0092B-C50C-407E-A947-70E740481C1C}">
                <a14:useLocalDpi xmlns:a14="http://schemas.microsoft.com/office/drawing/2010/main" val="0"/>
              </a:ext>
            </a:extLst>
          </a:blip>
          <a:srcRect l="4382" t="2692" r="3586" b="5777"/>
          <a:stretch>
            <a:fillRect/>
          </a:stretch>
        </p:blipFill>
        <p:spPr bwMode="auto">
          <a:xfrm>
            <a:off x="228600" y="152400"/>
            <a:ext cx="10668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271650" y="250918"/>
            <a:ext cx="838200" cy="8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328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D5D62AB-E212-4E0D-ADF0-B8BFFE63D9F9}" type="slidenum">
              <a:rPr lang="zh-CN" altLang="en-US" smtClean="0"/>
              <a:pPr/>
              <a:t>10</a:t>
            </a:fld>
            <a:endParaRPr lang="zh-CN" altLang="en-US"/>
          </a:p>
        </p:txBody>
      </p:sp>
      <p:pic>
        <p:nvPicPr>
          <p:cNvPr id="38914" name="图片 1"/>
          <p:cNvPicPr>
            <a:picLocks noChangeAspect="1" noChangeArrowheads="1"/>
          </p:cNvPicPr>
          <p:nvPr/>
        </p:nvPicPr>
        <p:blipFill>
          <a:blip r:embed="rId2" cstate="print">
            <a:lum contrast="10000"/>
          </a:blip>
          <a:srcRect t="14814"/>
          <a:stretch>
            <a:fillRect/>
          </a:stretch>
        </p:blipFill>
        <p:spPr bwMode="auto">
          <a:xfrm>
            <a:off x="152400" y="990600"/>
            <a:ext cx="8839200" cy="1314538"/>
          </a:xfrm>
          <a:prstGeom prst="rect">
            <a:avLst/>
          </a:prstGeom>
          <a:noFill/>
          <a:ln w="9525">
            <a:noFill/>
            <a:miter lim="800000"/>
            <a:headEnd/>
            <a:tailEnd/>
          </a:ln>
        </p:spPr>
      </p:pic>
      <p:sp>
        <p:nvSpPr>
          <p:cNvPr id="6" name="TextBox 5"/>
          <p:cNvSpPr txBox="1"/>
          <p:nvPr/>
        </p:nvSpPr>
        <p:spPr>
          <a:xfrm>
            <a:off x="1216413" y="533400"/>
            <a:ext cx="6479787" cy="400110"/>
          </a:xfrm>
          <a:prstGeom prst="rect">
            <a:avLst/>
          </a:prstGeom>
          <a:noFill/>
        </p:spPr>
        <p:txBody>
          <a:bodyPr wrap="none" rtlCol="0">
            <a:spAutoFit/>
          </a:bodyPr>
          <a:lstStyle/>
          <a:p>
            <a:r>
              <a:rPr lang="en-US" altLang="zh-CN" sz="2000" b="1" dirty="0" smtClean="0"/>
              <a:t>The frequencies of different fragment ion types in ETD data</a:t>
            </a:r>
            <a:endParaRPr lang="zh-CN" altLang="en-US" sz="2000" b="1" dirty="0"/>
          </a:p>
        </p:txBody>
      </p:sp>
      <p:sp>
        <p:nvSpPr>
          <p:cNvPr id="2" name="矩形 1"/>
          <p:cNvSpPr/>
          <p:nvPr/>
        </p:nvSpPr>
        <p:spPr>
          <a:xfrm>
            <a:off x="210207" y="4226855"/>
            <a:ext cx="43434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altLang="zh-CN" b="1" dirty="0" smtClean="0"/>
              <a:t>Peaks 5.1 </a:t>
            </a:r>
            <a:r>
              <a:rPr lang="en-US" altLang="zh-CN" dirty="0" smtClean="0"/>
              <a:t>proposed </a:t>
            </a:r>
            <a:r>
              <a:rPr lang="en-US" altLang="zh-CN" dirty="0"/>
              <a:t>the generating function approach (MS-GF) </a:t>
            </a:r>
            <a:r>
              <a:rPr lang="en-US" altLang="zh-CN" dirty="0" smtClean="0"/>
              <a:t>to design ETD-specific scoring function </a:t>
            </a:r>
            <a:endParaRPr lang="zh-CN" altLang="en-US" dirty="0"/>
          </a:p>
        </p:txBody>
      </p:sp>
      <p:sp>
        <p:nvSpPr>
          <p:cNvPr id="3" name="矩形 2"/>
          <p:cNvSpPr/>
          <p:nvPr/>
        </p:nvSpPr>
        <p:spPr>
          <a:xfrm>
            <a:off x="228600" y="2463368"/>
            <a:ext cx="4306751"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b="1" dirty="0" err="1"/>
              <a:t>ZCore</a:t>
            </a:r>
            <a:r>
              <a:rPr lang="en-US" altLang="zh-CN" dirty="0"/>
              <a:t> searches for </a:t>
            </a:r>
            <a:r>
              <a:rPr lang="en-US" altLang="zh-CN" dirty="0" smtClean="0"/>
              <a:t>a’-,</a:t>
            </a:r>
            <a:r>
              <a:rPr lang="en-US" altLang="zh-CN" dirty="0"/>
              <a:t> </a:t>
            </a:r>
            <a:r>
              <a:rPr lang="en-US" altLang="zh-CN" dirty="0" smtClean="0"/>
              <a:t>y-</a:t>
            </a:r>
            <a:r>
              <a:rPr lang="en-US" altLang="zh-CN" dirty="0"/>
              <a:t>, c- and </a:t>
            </a:r>
            <a:r>
              <a:rPr lang="en-US" altLang="zh-CN" dirty="0" smtClean="0"/>
              <a:t>z’-ions.</a:t>
            </a:r>
          </a:p>
          <a:p>
            <a:r>
              <a:rPr lang="en-US" altLang="zh-CN" b="1" dirty="0" smtClean="0"/>
              <a:t>pFind</a:t>
            </a:r>
            <a:r>
              <a:rPr lang="en-US" altLang="zh-CN" dirty="0" smtClean="0"/>
              <a:t> &amp; </a:t>
            </a:r>
            <a:r>
              <a:rPr lang="en-US" altLang="zh-CN" b="1" dirty="0"/>
              <a:t>X!Tandem</a:t>
            </a:r>
            <a:r>
              <a:rPr lang="en-US" altLang="zh-CN" dirty="0"/>
              <a:t> </a:t>
            </a:r>
            <a:r>
              <a:rPr lang="en-US" altLang="zh-CN" dirty="0" smtClean="0"/>
              <a:t>takes </a:t>
            </a:r>
            <a:r>
              <a:rPr lang="en-US" altLang="zh-CN" dirty="0"/>
              <a:t>into account </a:t>
            </a:r>
            <a:r>
              <a:rPr lang="en-US" altLang="zh-CN" dirty="0" smtClean="0"/>
              <a:t>the hydrogen-rearranged </a:t>
            </a:r>
            <a:r>
              <a:rPr lang="en-US" altLang="zh-CN" dirty="0"/>
              <a:t>fragment ions to identify 63–122% </a:t>
            </a:r>
            <a:r>
              <a:rPr lang="en-US" altLang="zh-CN" dirty="0" smtClean="0"/>
              <a:t>more non-redundant peptides.</a:t>
            </a:r>
            <a:endParaRPr lang="zh-CN" altLang="en-US" dirty="0"/>
          </a:p>
        </p:txBody>
      </p:sp>
      <p:sp>
        <p:nvSpPr>
          <p:cNvPr id="7" name="矩形 6"/>
          <p:cNvSpPr/>
          <p:nvPr/>
        </p:nvSpPr>
        <p:spPr>
          <a:xfrm>
            <a:off x="651641" y="5486400"/>
            <a:ext cx="6739759"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zh-CN" dirty="0" smtClean="0"/>
              <a:t>Removal </a:t>
            </a:r>
            <a:r>
              <a:rPr lang="en-US" altLang="zh-CN" dirty="0"/>
              <a:t>of </a:t>
            </a:r>
            <a:r>
              <a:rPr lang="en-US" altLang="zh-CN" dirty="0" smtClean="0"/>
              <a:t>additional ETD specific features </a:t>
            </a:r>
            <a:r>
              <a:rPr lang="en-US" altLang="zh-CN" dirty="0"/>
              <a:t>via spectral processing increased total search sensitivity by </a:t>
            </a:r>
            <a:r>
              <a:rPr lang="en-US" altLang="zh-CN" b="1" dirty="0"/>
              <a:t>20</a:t>
            </a:r>
            <a:r>
              <a:rPr lang="en-US" altLang="zh-CN" b="1" dirty="0" smtClean="0"/>
              <a:t>% </a:t>
            </a:r>
            <a:r>
              <a:rPr lang="en-US" altLang="zh-CN" dirty="0" smtClean="0"/>
              <a:t>in Coon’s paper.</a:t>
            </a:r>
            <a:endParaRPr lang="zh-CN" altLang="en-US" dirty="0"/>
          </a:p>
        </p:txBody>
      </p:sp>
      <p:pic>
        <p:nvPicPr>
          <p:cNvPr id="10" name="图片 9"/>
          <p:cNvPicPr/>
          <p:nvPr/>
        </p:nvPicPr>
        <p:blipFill>
          <a:blip r:embed="rId3" cstate="print"/>
          <a:srcRect/>
          <a:stretch>
            <a:fillRect/>
          </a:stretch>
        </p:blipFill>
        <p:spPr bwMode="auto">
          <a:xfrm>
            <a:off x="5029200" y="3581400"/>
            <a:ext cx="3686175" cy="1676400"/>
          </a:xfrm>
          <a:prstGeom prst="rect">
            <a:avLst/>
          </a:prstGeom>
          <a:noFill/>
          <a:ln w="9525">
            <a:noFill/>
            <a:miter lim="800000"/>
            <a:headEnd/>
            <a:tailEnd/>
          </a:ln>
        </p:spPr>
      </p:pic>
      <p:sp>
        <p:nvSpPr>
          <p:cNvPr id="8" name="矩形 7"/>
          <p:cNvSpPr/>
          <p:nvPr/>
        </p:nvSpPr>
        <p:spPr>
          <a:xfrm>
            <a:off x="4768932" y="2740368"/>
            <a:ext cx="422266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altLang="zh-CN" b="1" dirty="0" err="1" smtClean="0"/>
              <a:t>W.S.Noble</a:t>
            </a:r>
            <a:r>
              <a:rPr lang="en-US" altLang="zh-CN" b="1" dirty="0" smtClean="0"/>
              <a:t> </a:t>
            </a:r>
            <a:r>
              <a:rPr lang="en-US" altLang="zh-CN" dirty="0" smtClean="0"/>
              <a:t>developed precursor </a:t>
            </a:r>
            <a:r>
              <a:rPr lang="en-US" altLang="zh-CN" dirty="0"/>
              <a:t>c</a:t>
            </a:r>
            <a:r>
              <a:rPr lang="en-US" altLang="zh-CN" dirty="0" smtClean="0"/>
              <a:t>harge </a:t>
            </a:r>
            <a:r>
              <a:rPr lang="en-US" altLang="zh-CN" dirty="0"/>
              <a:t>s</a:t>
            </a:r>
            <a:r>
              <a:rPr lang="en-US" altLang="zh-CN" dirty="0" smtClean="0"/>
              <a:t>tate </a:t>
            </a:r>
            <a:r>
              <a:rPr lang="en-US" altLang="zh-CN" dirty="0"/>
              <a:t>p</a:t>
            </a:r>
            <a:r>
              <a:rPr lang="en-US" altLang="zh-CN" dirty="0" smtClean="0"/>
              <a:t>rediction </a:t>
            </a:r>
            <a:r>
              <a:rPr lang="en-US" altLang="zh-CN" dirty="0"/>
              <a:t>for </a:t>
            </a:r>
            <a:r>
              <a:rPr lang="en-US" altLang="zh-CN" dirty="0" smtClean="0"/>
              <a:t>ETD Spectra</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To improve ETD identification:</a:t>
            </a:r>
            <a:endParaRPr lang="zh-CN" altLang="en-US" dirty="0"/>
          </a:p>
        </p:txBody>
      </p:sp>
      <p:sp>
        <p:nvSpPr>
          <p:cNvPr id="3" name="Content Placeholder 2"/>
          <p:cNvSpPr>
            <a:spLocks noGrp="1"/>
          </p:cNvSpPr>
          <p:nvPr>
            <p:ph idx="1"/>
          </p:nvPr>
        </p:nvSpPr>
        <p:spPr>
          <a:xfrm>
            <a:off x="304800" y="1600201"/>
            <a:ext cx="8686800" cy="4572000"/>
          </a:xfrm>
        </p:spPr>
        <p:txBody>
          <a:bodyPr>
            <a:normAutofit fontScale="85000" lnSpcReduction="10000"/>
          </a:bodyPr>
          <a:lstStyle/>
          <a:p>
            <a:pPr>
              <a:lnSpc>
                <a:spcPct val="150000"/>
              </a:lnSpc>
            </a:pPr>
            <a:r>
              <a:rPr lang="en-US" altLang="zh-CN" sz="2200" dirty="0" smtClean="0">
                <a:solidFill>
                  <a:schemeClr val="tx1">
                    <a:lumMod val="85000"/>
                    <a:lumOff val="15000"/>
                  </a:schemeClr>
                </a:solidFill>
              </a:rPr>
              <a:t>ETD fragmentation efficiency can be improved by increasing peptides’ charge state.</a:t>
            </a:r>
          </a:p>
          <a:p>
            <a:pPr lvl="1">
              <a:lnSpc>
                <a:spcPct val="150000"/>
              </a:lnSpc>
            </a:pPr>
            <a:r>
              <a:rPr lang="en-US" altLang="zh-CN" sz="1900" dirty="0" smtClean="0">
                <a:solidFill>
                  <a:schemeClr val="bg1">
                    <a:lumMod val="85000"/>
                  </a:schemeClr>
                </a:solidFill>
              </a:rPr>
              <a:t>Use proteases which generated longer peptides (etc. Lys C, </a:t>
            </a:r>
            <a:r>
              <a:rPr lang="en-US" altLang="zh-CN" sz="1900" dirty="0" err="1" smtClean="0">
                <a:solidFill>
                  <a:schemeClr val="bg1">
                    <a:lumMod val="85000"/>
                  </a:schemeClr>
                </a:solidFill>
              </a:rPr>
              <a:t>Arg</a:t>
            </a:r>
            <a:r>
              <a:rPr lang="en-US" altLang="zh-CN" sz="1900" dirty="0" smtClean="0">
                <a:solidFill>
                  <a:schemeClr val="bg1">
                    <a:lumMod val="85000"/>
                  </a:schemeClr>
                </a:solidFill>
              </a:rPr>
              <a:t> C)</a:t>
            </a:r>
          </a:p>
          <a:p>
            <a:pPr lvl="1">
              <a:lnSpc>
                <a:spcPct val="150000"/>
              </a:lnSpc>
            </a:pPr>
            <a:r>
              <a:rPr lang="en-US" altLang="zh-CN" sz="1900" dirty="0" smtClean="0">
                <a:solidFill>
                  <a:schemeClr val="bg1">
                    <a:lumMod val="85000"/>
                  </a:schemeClr>
                </a:solidFill>
              </a:rPr>
              <a:t>chemically modifying the peptides to make them carry more charges or become more basic.</a:t>
            </a:r>
          </a:p>
          <a:p>
            <a:pPr lvl="1">
              <a:lnSpc>
                <a:spcPct val="150000"/>
              </a:lnSpc>
            </a:pPr>
            <a:r>
              <a:rPr lang="en-US" altLang="zh-CN" sz="1900" dirty="0" smtClean="0">
                <a:solidFill>
                  <a:schemeClr val="bg1">
                    <a:lumMod val="85000"/>
                  </a:schemeClr>
                </a:solidFill>
              </a:rPr>
              <a:t>adding small amounts of compounds with low-volatility and high surface tension to ESI solution.</a:t>
            </a:r>
          </a:p>
          <a:p>
            <a:pPr>
              <a:lnSpc>
                <a:spcPct val="150000"/>
              </a:lnSpc>
            </a:pPr>
            <a:r>
              <a:rPr lang="en-US" altLang="zh-CN" sz="2400" dirty="0" smtClean="0">
                <a:solidFill>
                  <a:schemeClr val="tx1">
                    <a:lumMod val="85000"/>
                    <a:lumOff val="15000"/>
                  </a:schemeClr>
                </a:solidFill>
              </a:rPr>
              <a:t>Optimized search algorithms</a:t>
            </a:r>
          </a:p>
          <a:p>
            <a:pPr lvl="1">
              <a:lnSpc>
                <a:spcPct val="150000"/>
              </a:lnSpc>
            </a:pPr>
            <a:r>
              <a:rPr lang="en-US" altLang="zh-CN" sz="1900" dirty="0" smtClean="0">
                <a:solidFill>
                  <a:schemeClr val="bg1">
                    <a:lumMod val="85000"/>
                  </a:schemeClr>
                </a:solidFill>
              </a:rPr>
              <a:t>Consider other ion types other than c, z’-ions.</a:t>
            </a:r>
          </a:p>
          <a:p>
            <a:pPr lvl="1">
              <a:lnSpc>
                <a:spcPct val="150000"/>
              </a:lnSpc>
            </a:pPr>
            <a:r>
              <a:rPr lang="en-US" altLang="zh-CN" sz="1900" dirty="0" smtClean="0">
                <a:solidFill>
                  <a:schemeClr val="bg1">
                    <a:lumMod val="85000"/>
                  </a:schemeClr>
                </a:solidFill>
              </a:rPr>
              <a:t>Remove additional ETD specific features: peaks belonging to precursor, </a:t>
            </a:r>
            <a:r>
              <a:rPr lang="en-US" altLang="zh-CN" sz="1900" dirty="0" err="1" smtClean="0">
                <a:solidFill>
                  <a:schemeClr val="bg1">
                    <a:lumMod val="85000"/>
                  </a:schemeClr>
                </a:solidFill>
              </a:rPr>
              <a:t>ETnoD</a:t>
            </a:r>
            <a:r>
              <a:rPr lang="en-US" altLang="zh-CN" sz="1900" dirty="0" smtClean="0">
                <a:solidFill>
                  <a:schemeClr val="bg1">
                    <a:lumMod val="85000"/>
                  </a:schemeClr>
                </a:solidFill>
              </a:rPr>
              <a:t> products and neutral loss species.</a:t>
            </a:r>
          </a:p>
          <a:p>
            <a:pPr lvl="1">
              <a:lnSpc>
                <a:spcPct val="150000"/>
              </a:lnSpc>
            </a:pPr>
            <a:r>
              <a:rPr lang="en-US" altLang="zh-CN" sz="1900" dirty="0" smtClean="0">
                <a:solidFill>
                  <a:schemeClr val="bg1">
                    <a:lumMod val="85000"/>
                  </a:schemeClr>
                </a:solidFill>
              </a:rPr>
              <a:t>Design ETD applicable score standards (Peaks 5.1)</a:t>
            </a:r>
          </a:p>
          <a:p>
            <a:pPr lvl="1">
              <a:lnSpc>
                <a:spcPct val="150000"/>
              </a:lnSpc>
            </a:pPr>
            <a:r>
              <a:rPr lang="en-US" altLang="zh-CN" sz="1900" dirty="0" smtClean="0">
                <a:solidFill>
                  <a:schemeClr val="bg1">
                    <a:lumMod val="85000"/>
                  </a:schemeClr>
                </a:solidFill>
              </a:rPr>
              <a:t>Accurate prediction charge state of precursor ions.</a:t>
            </a:r>
            <a:endParaRPr lang="en-US" altLang="zh-CN" dirty="0" smtClean="0">
              <a:solidFill>
                <a:schemeClr val="bg1">
                  <a:lumMod val="85000"/>
                </a:schemeClr>
              </a:solidFill>
            </a:endParaRPr>
          </a:p>
          <a:p>
            <a:pPr lvl="1"/>
            <a:endParaRPr lang="zh-CN" altLang="en-US" dirty="0"/>
          </a:p>
        </p:txBody>
      </p:sp>
      <p:sp>
        <p:nvSpPr>
          <p:cNvPr id="4" name="灯片编号占位符 3"/>
          <p:cNvSpPr>
            <a:spLocks noGrp="1"/>
          </p:cNvSpPr>
          <p:nvPr>
            <p:ph type="sldNum" sz="quarter" idx="12"/>
          </p:nvPr>
        </p:nvSpPr>
        <p:spPr/>
        <p:txBody>
          <a:bodyPr/>
          <a:lstStyle/>
          <a:p>
            <a:fld id="{CD5D62AB-E212-4E0D-ADF0-B8BFFE63D9F9}" type="slidenum">
              <a:rPr lang="zh-CN" altLang="en-US" smtClean="0"/>
              <a:pPr/>
              <a:t>11</a:t>
            </a:fld>
            <a:endParaRPr lang="zh-CN" altLang="en-US"/>
          </a:p>
        </p:txBody>
      </p:sp>
      <p:sp>
        <p:nvSpPr>
          <p:cNvPr id="5" name="圆角矩形 4"/>
          <p:cNvSpPr/>
          <p:nvPr/>
        </p:nvSpPr>
        <p:spPr>
          <a:xfrm>
            <a:off x="381000" y="2438400"/>
            <a:ext cx="84582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lumMod val="85000"/>
                    <a:lumOff val="15000"/>
                  </a:schemeClr>
                </a:solidFill>
              </a:rPr>
              <a:t>Most of </a:t>
            </a:r>
            <a:r>
              <a:rPr lang="en-US" altLang="zh-CN" dirty="0">
                <a:solidFill>
                  <a:schemeClr val="tx1">
                    <a:lumMod val="85000"/>
                    <a:lumOff val="15000"/>
                  </a:schemeClr>
                </a:solidFill>
              </a:rPr>
              <a:t>charge enhancing techniques </a:t>
            </a:r>
            <a:r>
              <a:rPr lang="en-US" altLang="zh-CN" dirty="0" smtClean="0">
                <a:solidFill>
                  <a:schemeClr val="tx1">
                    <a:lumMod val="85000"/>
                    <a:lumOff val="15000"/>
                  </a:schemeClr>
                </a:solidFill>
              </a:rPr>
              <a:t>have not </a:t>
            </a:r>
            <a:r>
              <a:rPr lang="en-US" altLang="zh-CN" dirty="0">
                <a:solidFill>
                  <a:schemeClr val="tx1">
                    <a:lumMod val="85000"/>
                    <a:lumOff val="15000"/>
                  </a:schemeClr>
                </a:solidFill>
              </a:rPr>
              <a:t>been applied to complex biological </a:t>
            </a:r>
            <a:r>
              <a:rPr lang="en-US" altLang="zh-CN" dirty="0" smtClean="0">
                <a:solidFill>
                  <a:schemeClr val="tx1">
                    <a:lumMod val="85000"/>
                    <a:lumOff val="15000"/>
                  </a:schemeClr>
                </a:solidFill>
              </a:rPr>
              <a:t>samples. The most </a:t>
            </a:r>
            <a:r>
              <a:rPr lang="en-US" altLang="zh-CN" dirty="0">
                <a:solidFill>
                  <a:schemeClr val="tx1">
                    <a:lumMod val="85000"/>
                    <a:lumOff val="15000"/>
                  </a:schemeClr>
                </a:solidFill>
              </a:rPr>
              <a:t>adaptable technique</a:t>
            </a:r>
            <a:r>
              <a:rPr lang="en-US" altLang="zh-CN" dirty="0" smtClean="0">
                <a:solidFill>
                  <a:schemeClr val="tx1">
                    <a:lumMod val="85000"/>
                    <a:lumOff val="15000"/>
                  </a:schemeClr>
                </a:solidFill>
              </a:rPr>
              <a:t> for ETD based </a:t>
            </a:r>
            <a:r>
              <a:rPr lang="en-US" altLang="zh-CN" dirty="0">
                <a:solidFill>
                  <a:schemeClr val="tx1">
                    <a:lumMod val="85000"/>
                    <a:lumOff val="15000"/>
                  </a:schemeClr>
                </a:solidFill>
              </a:rPr>
              <a:t>peptide </a:t>
            </a:r>
            <a:r>
              <a:rPr lang="en-US" altLang="zh-CN" dirty="0" smtClean="0">
                <a:solidFill>
                  <a:schemeClr val="tx1">
                    <a:lumMod val="85000"/>
                    <a:lumOff val="15000"/>
                  </a:schemeClr>
                </a:solidFill>
              </a:rPr>
              <a:t>sequencing is unclear.</a:t>
            </a:r>
            <a:endParaRPr lang="zh-CN" altLang="en-US" dirty="0">
              <a:solidFill>
                <a:schemeClr val="tx1">
                  <a:lumMod val="85000"/>
                  <a:lumOff val="15000"/>
                </a:schemeClr>
              </a:solidFill>
            </a:endParaRPr>
          </a:p>
        </p:txBody>
      </p:sp>
      <p:sp>
        <p:nvSpPr>
          <p:cNvPr id="7" name="圆角矩形 6"/>
          <p:cNvSpPr/>
          <p:nvPr/>
        </p:nvSpPr>
        <p:spPr>
          <a:xfrm>
            <a:off x="381000" y="4495800"/>
            <a:ext cx="84582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lumMod val="85000"/>
                    <a:lumOff val="15000"/>
                  </a:schemeClr>
                </a:solidFill>
              </a:rPr>
              <a:t>System comparison between ETD-centric optimized search algorithms is needed.  </a:t>
            </a:r>
            <a:endParaRPr lang="zh-CN" altLang="en-US" dirty="0">
              <a:solidFill>
                <a:schemeClr val="tx1">
                  <a:lumMod val="85000"/>
                  <a:lumOff val="15000"/>
                </a:schemeClr>
              </a:solidFill>
            </a:endParaRPr>
          </a:p>
        </p:txBody>
      </p:sp>
    </p:spTree>
    <p:extLst>
      <p:ext uri="{BB962C8B-B14F-4D97-AF65-F5344CB8AC3E}">
        <p14:creationId xmlns:p14="http://schemas.microsoft.com/office/powerpoint/2010/main" val="3359401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D5D62AB-E212-4E0D-ADF0-B8BFFE63D9F9}" type="slidenum">
              <a:rPr lang="zh-CN" altLang="en-US" smtClean="0"/>
              <a:pPr/>
              <a:t>12</a:t>
            </a:fld>
            <a:endParaRPr lang="zh-CN" altLang="en-US"/>
          </a:p>
        </p:txBody>
      </p:sp>
      <p:sp>
        <p:nvSpPr>
          <p:cNvPr id="7" name="矩形 6"/>
          <p:cNvSpPr/>
          <p:nvPr/>
        </p:nvSpPr>
        <p:spPr>
          <a:xfrm>
            <a:off x="493758" y="266205"/>
            <a:ext cx="8497842" cy="892552"/>
          </a:xfrm>
          <a:prstGeom prst="rect">
            <a:avLst/>
          </a:prstGeom>
        </p:spPr>
        <p:txBody>
          <a:bodyPr wrap="square">
            <a:spAutoFit/>
          </a:bodyPr>
          <a:lstStyle/>
          <a:p>
            <a:r>
              <a:rPr lang="en-US" altLang="zh-CN" sz="2600" dirty="0" smtClean="0"/>
              <a:t>To find </a:t>
            </a:r>
            <a:r>
              <a:rPr lang="en-US" altLang="zh-CN" sz="2600" dirty="0"/>
              <a:t>the optimal </a:t>
            </a:r>
            <a:r>
              <a:rPr lang="en-US" altLang="zh-CN" sz="2600" dirty="0" smtClean="0"/>
              <a:t>combination of charge </a:t>
            </a:r>
            <a:r>
              <a:rPr lang="en-US" altLang="zh-CN" sz="2600" dirty="0"/>
              <a:t>enhancing methods </a:t>
            </a:r>
            <a:r>
              <a:rPr lang="en-US" altLang="zh-CN" sz="2600" dirty="0" smtClean="0"/>
              <a:t>and database search algorithms for ETD analysis </a:t>
            </a:r>
            <a:endParaRPr lang="zh-CN" altLang="en-US" sz="2600" dirty="0"/>
          </a:p>
        </p:txBody>
      </p:sp>
      <p:pic>
        <p:nvPicPr>
          <p:cNvPr id="8" name="Picture 2" descr="TOC"/>
          <p:cNvPicPr>
            <a:picLocks noChangeAspect="1" noChangeArrowheads="1"/>
          </p:cNvPicPr>
          <p:nvPr/>
        </p:nvPicPr>
        <p:blipFill rotWithShape="1">
          <a:blip r:embed="rId2" cstate="print"/>
          <a:srcRect b="67816"/>
          <a:stretch/>
        </p:blipFill>
        <p:spPr bwMode="auto">
          <a:xfrm>
            <a:off x="103909" y="2971800"/>
            <a:ext cx="9067800" cy="1437717"/>
          </a:xfrm>
          <a:prstGeom prst="rect">
            <a:avLst/>
          </a:prstGeom>
          <a:noFill/>
          <a:ln w="9525">
            <a:noFill/>
            <a:miter lim="800000"/>
            <a:headEnd/>
            <a:tailEnd/>
          </a:ln>
        </p:spPr>
      </p:pic>
      <p:sp>
        <p:nvSpPr>
          <p:cNvPr id="2" name="TextBox 1"/>
          <p:cNvSpPr txBox="1"/>
          <p:nvPr/>
        </p:nvSpPr>
        <p:spPr>
          <a:xfrm>
            <a:off x="3693031" y="1923871"/>
            <a:ext cx="3164969" cy="1200329"/>
          </a:xfrm>
          <a:prstGeom prst="rect">
            <a:avLst/>
          </a:prstGeom>
          <a:noFill/>
          <a:ln w="25400">
            <a:solidFill>
              <a:schemeClr val="accent1"/>
            </a:solidFill>
          </a:ln>
        </p:spPr>
        <p:txBody>
          <a:bodyPr wrap="square" rtlCol="0">
            <a:spAutoFit/>
          </a:bodyPr>
          <a:lstStyle/>
          <a:p>
            <a:r>
              <a:rPr lang="en-US" altLang="zh-CN" b="1" dirty="0" smtClean="0"/>
              <a:t>Charge enhancing method</a:t>
            </a:r>
            <a:r>
              <a:rPr lang="en-US" altLang="zh-CN" dirty="0" smtClean="0"/>
              <a:t>:</a:t>
            </a:r>
          </a:p>
          <a:p>
            <a:r>
              <a:rPr lang="en-US" altLang="zh-CN" dirty="0"/>
              <a:t>Dimethylation, G</a:t>
            </a:r>
            <a:r>
              <a:rPr lang="en-US" altLang="zh-CN" dirty="0" smtClean="0"/>
              <a:t>uanidination.</a:t>
            </a:r>
            <a:endParaRPr lang="en-US" altLang="zh-CN" dirty="0"/>
          </a:p>
          <a:p>
            <a:r>
              <a:rPr lang="en-US" altLang="zh-CN" dirty="0" smtClean="0"/>
              <a:t>Add 0.1% </a:t>
            </a:r>
            <a:r>
              <a:rPr lang="en-US" altLang="zh-CN" i="1" dirty="0" smtClean="0"/>
              <a:t>m</a:t>
            </a:r>
            <a:r>
              <a:rPr lang="en-US" altLang="zh-CN" dirty="0" smtClean="0"/>
              <a:t>-NBA in ESI Solution</a:t>
            </a:r>
          </a:p>
          <a:p>
            <a:r>
              <a:rPr lang="en-US" altLang="zh-CN" dirty="0" smtClean="0"/>
              <a:t>Lys-C Digestion</a:t>
            </a:r>
            <a:endParaRPr lang="zh-CN" altLang="en-US" dirty="0"/>
          </a:p>
        </p:txBody>
      </p:sp>
      <p:sp>
        <p:nvSpPr>
          <p:cNvPr id="11" name="TextBox 10"/>
          <p:cNvSpPr txBox="1"/>
          <p:nvPr/>
        </p:nvSpPr>
        <p:spPr>
          <a:xfrm>
            <a:off x="493758" y="4393684"/>
            <a:ext cx="1904999" cy="369332"/>
          </a:xfrm>
          <a:prstGeom prst="rect">
            <a:avLst/>
          </a:prstGeom>
          <a:noFill/>
          <a:ln w="25400">
            <a:solidFill>
              <a:schemeClr val="accent1"/>
            </a:solidFill>
          </a:ln>
        </p:spPr>
        <p:txBody>
          <a:bodyPr wrap="square" rtlCol="0">
            <a:spAutoFit/>
          </a:bodyPr>
          <a:lstStyle/>
          <a:p>
            <a:r>
              <a:rPr lang="en-US" altLang="zh-CN" dirty="0" smtClean="0"/>
              <a:t>Standard protein</a:t>
            </a:r>
            <a:endParaRPr lang="zh-CN" altLang="en-US" dirty="0"/>
          </a:p>
        </p:txBody>
      </p:sp>
      <p:sp>
        <p:nvSpPr>
          <p:cNvPr id="12" name="TextBox 11"/>
          <p:cNvSpPr txBox="1"/>
          <p:nvPr/>
        </p:nvSpPr>
        <p:spPr>
          <a:xfrm>
            <a:off x="493757" y="2524035"/>
            <a:ext cx="1904999" cy="369332"/>
          </a:xfrm>
          <a:prstGeom prst="rect">
            <a:avLst/>
          </a:prstGeom>
          <a:noFill/>
          <a:ln w="25400">
            <a:solidFill>
              <a:schemeClr val="accent1"/>
            </a:solidFill>
          </a:ln>
        </p:spPr>
        <p:txBody>
          <a:bodyPr wrap="square" rtlCol="0">
            <a:spAutoFit/>
          </a:bodyPr>
          <a:lstStyle/>
          <a:p>
            <a:r>
              <a:rPr lang="en-US" altLang="zh-CN" dirty="0" smtClean="0"/>
              <a:t>Complex sample</a:t>
            </a:r>
            <a:endParaRPr lang="zh-CN" altLang="en-US" dirty="0"/>
          </a:p>
        </p:txBody>
      </p:sp>
      <p:sp>
        <p:nvSpPr>
          <p:cNvPr id="13" name="TextBox 12"/>
          <p:cNvSpPr txBox="1"/>
          <p:nvPr/>
        </p:nvSpPr>
        <p:spPr>
          <a:xfrm>
            <a:off x="3581400" y="4724400"/>
            <a:ext cx="5029200" cy="646331"/>
          </a:xfrm>
          <a:prstGeom prst="rect">
            <a:avLst/>
          </a:prstGeom>
          <a:noFill/>
          <a:ln w="25400">
            <a:solidFill>
              <a:schemeClr val="accent1"/>
            </a:solidFill>
          </a:ln>
        </p:spPr>
        <p:txBody>
          <a:bodyPr wrap="square" rtlCol="0">
            <a:spAutoFit/>
          </a:bodyPr>
          <a:lstStyle/>
          <a:p>
            <a:r>
              <a:rPr lang="en-US" altLang="zh-CN" b="1" dirty="0"/>
              <a:t>Multi-algorithms Database Search </a:t>
            </a:r>
          </a:p>
          <a:p>
            <a:r>
              <a:rPr lang="en-US" altLang="zh-CN" dirty="0" smtClean="0"/>
              <a:t>Mascot </a:t>
            </a:r>
            <a:r>
              <a:rPr lang="en-US" altLang="zh-CN" dirty="0"/>
              <a:t>,Sequest, OMSSA, pFind, X!Tandem</a:t>
            </a:r>
            <a:endParaRPr lang="zh-CN" altLang="en-US" dirty="0"/>
          </a:p>
        </p:txBody>
      </p:sp>
    </p:spTree>
    <p:extLst>
      <p:ext uri="{BB962C8B-B14F-4D97-AF65-F5344CB8AC3E}">
        <p14:creationId xmlns:p14="http://schemas.microsoft.com/office/powerpoint/2010/main" val="524928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Chemical labeling of tryptic BSA peptides</a:t>
            </a:r>
            <a:endParaRPr lang="zh-CN" altLang="en-US" sz="3600" dirty="0"/>
          </a:p>
        </p:txBody>
      </p:sp>
      <p:sp>
        <p:nvSpPr>
          <p:cNvPr id="4" name="灯片编号占位符 3"/>
          <p:cNvSpPr>
            <a:spLocks noGrp="1"/>
          </p:cNvSpPr>
          <p:nvPr>
            <p:ph type="sldNum" sz="quarter" idx="12"/>
          </p:nvPr>
        </p:nvSpPr>
        <p:spPr/>
        <p:txBody>
          <a:bodyPr/>
          <a:lstStyle/>
          <a:p>
            <a:fld id="{CD5D62AB-E212-4E0D-ADF0-B8BFFE63D9F9}" type="slidenum">
              <a:rPr lang="zh-CN" altLang="en-US" smtClean="0"/>
              <a:pPr/>
              <a:t>13</a:t>
            </a:fld>
            <a:endParaRPr lang="zh-CN" altLang="en-US" dirty="0"/>
          </a:p>
        </p:txBody>
      </p:sp>
      <p:sp>
        <p:nvSpPr>
          <p:cNvPr id="8" name="TextBox 7"/>
          <p:cNvSpPr txBox="1"/>
          <p:nvPr/>
        </p:nvSpPr>
        <p:spPr>
          <a:xfrm>
            <a:off x="3962400" y="1524000"/>
            <a:ext cx="2037737" cy="369332"/>
          </a:xfrm>
          <a:prstGeom prst="rect">
            <a:avLst/>
          </a:prstGeom>
          <a:noFill/>
        </p:spPr>
        <p:txBody>
          <a:bodyPr wrap="none" rtlCol="0">
            <a:spAutoFit/>
          </a:bodyPr>
          <a:lstStyle/>
          <a:p>
            <a:r>
              <a:rPr lang="zh-CN" altLang="en-US" dirty="0" smtClean="0"/>
              <a:t>画</a:t>
            </a:r>
            <a:r>
              <a:rPr lang="en-US" altLang="zh-CN" dirty="0" smtClean="0"/>
              <a:t>+28</a:t>
            </a:r>
            <a:r>
              <a:rPr lang="zh-CN" altLang="en-US" dirty="0" smtClean="0"/>
              <a:t>的峰</a:t>
            </a:r>
            <a:r>
              <a:rPr lang="en-US" altLang="zh-CN" dirty="0" smtClean="0"/>
              <a:t>+42</a:t>
            </a:r>
            <a:r>
              <a:rPr lang="zh-CN" altLang="en-US" dirty="0" smtClean="0"/>
              <a:t>的峰</a:t>
            </a:r>
            <a:endParaRPr lang="zh-CN" altLang="en-US" dirty="0"/>
          </a:p>
        </p:txBody>
      </p:sp>
      <p:grpSp>
        <p:nvGrpSpPr>
          <p:cNvPr id="74" name="组合 73"/>
          <p:cNvGrpSpPr/>
          <p:nvPr/>
        </p:nvGrpSpPr>
        <p:grpSpPr>
          <a:xfrm>
            <a:off x="304800" y="1471613"/>
            <a:ext cx="6165660" cy="5081587"/>
            <a:chOff x="539940" y="1524000"/>
            <a:chExt cx="5715000" cy="5081587"/>
          </a:xfrm>
        </p:grpSpPr>
        <p:pic>
          <p:nvPicPr>
            <p:cNvPr id="5" name="图片 4"/>
            <p:cNvPicPr/>
            <p:nvPr/>
          </p:nvPicPr>
          <p:blipFill>
            <a:blip r:embed="rId3" cstate="print"/>
            <a:srcRect/>
            <a:stretch>
              <a:fillRect/>
            </a:stretch>
          </p:blipFill>
          <p:spPr bwMode="auto">
            <a:xfrm>
              <a:off x="539940" y="1524000"/>
              <a:ext cx="5715000" cy="5081587"/>
            </a:xfrm>
            <a:prstGeom prst="rect">
              <a:avLst/>
            </a:prstGeom>
            <a:noFill/>
            <a:ln w="9525">
              <a:noFill/>
              <a:miter lim="800000"/>
              <a:headEnd/>
              <a:tailEnd/>
            </a:ln>
          </p:spPr>
        </p:pic>
        <p:sp>
          <p:nvSpPr>
            <p:cNvPr id="10" name="TextBox 9"/>
            <p:cNvSpPr txBox="1"/>
            <p:nvPr/>
          </p:nvSpPr>
          <p:spPr>
            <a:xfrm>
              <a:off x="4800600" y="5193268"/>
              <a:ext cx="849913" cy="369332"/>
            </a:xfrm>
            <a:prstGeom prst="rect">
              <a:avLst/>
            </a:prstGeom>
            <a:noFill/>
          </p:spPr>
          <p:txBody>
            <a:bodyPr wrap="none" rtlCol="0">
              <a:spAutoFit/>
            </a:bodyPr>
            <a:lstStyle/>
            <a:p>
              <a:r>
                <a:rPr lang="en-US" altLang="zh-CN" dirty="0" smtClean="0"/>
                <a:t>+42 KD</a:t>
              </a:r>
              <a:endParaRPr lang="zh-CN" altLang="en-US" dirty="0"/>
            </a:p>
          </p:txBody>
        </p:sp>
        <p:cxnSp>
          <p:nvCxnSpPr>
            <p:cNvPr id="14" name="肘形连接符 13"/>
            <p:cNvCxnSpPr/>
            <p:nvPr/>
          </p:nvCxnSpPr>
          <p:spPr>
            <a:xfrm rot="16200000" flipH="1">
              <a:off x="3707317" y="3255726"/>
              <a:ext cx="486760" cy="16459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肘形连接符 22"/>
            <p:cNvCxnSpPr/>
            <p:nvPr/>
          </p:nvCxnSpPr>
          <p:spPr>
            <a:xfrm rot="16200000" flipH="1">
              <a:off x="3088782" y="3642821"/>
              <a:ext cx="1172557" cy="762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rot="16200000" flipH="1">
              <a:off x="3042851" y="3591281"/>
              <a:ext cx="1096357" cy="103080"/>
            </a:xfrm>
            <a:prstGeom prst="bentConnector3">
              <a:avLst>
                <a:gd name="adj1" fmla="val 6330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rot="16200000" flipH="1">
              <a:off x="3019927" y="3427514"/>
              <a:ext cx="715358" cy="4961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肘形连接符 33"/>
            <p:cNvCxnSpPr/>
            <p:nvPr/>
          </p:nvCxnSpPr>
          <p:spPr>
            <a:xfrm rot="16200000" flipH="1">
              <a:off x="2750862" y="3566621"/>
              <a:ext cx="1020157" cy="762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肘形连接符 35"/>
            <p:cNvCxnSpPr/>
            <p:nvPr/>
          </p:nvCxnSpPr>
          <p:spPr>
            <a:xfrm rot="16200000" flipH="1">
              <a:off x="2469340" y="3566622"/>
              <a:ext cx="1096360" cy="152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rot="16200000" flipH="1">
              <a:off x="2257885" y="3553287"/>
              <a:ext cx="1020160" cy="10287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2609850" y="3094643"/>
              <a:ext cx="0" cy="11725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肘形连接符 48"/>
            <p:cNvCxnSpPr/>
            <p:nvPr/>
          </p:nvCxnSpPr>
          <p:spPr>
            <a:xfrm rot="16200000" flipH="1">
              <a:off x="1928321" y="3604720"/>
              <a:ext cx="1096359" cy="762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肘形连接符 49"/>
            <p:cNvCxnSpPr/>
            <p:nvPr/>
          </p:nvCxnSpPr>
          <p:spPr>
            <a:xfrm rot="16200000" flipH="1">
              <a:off x="1680669" y="3776171"/>
              <a:ext cx="1401162" cy="3809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肘形连接符 51"/>
            <p:cNvCxnSpPr/>
            <p:nvPr/>
          </p:nvCxnSpPr>
          <p:spPr>
            <a:xfrm rot="16200000" flipH="1">
              <a:off x="1485167" y="3696431"/>
              <a:ext cx="1233982" cy="3810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肘形连接符 55"/>
            <p:cNvCxnSpPr/>
            <p:nvPr/>
          </p:nvCxnSpPr>
          <p:spPr>
            <a:xfrm rot="16200000" flipH="1">
              <a:off x="1369234" y="3704552"/>
              <a:ext cx="1239594" cy="3810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肘形连接符 57"/>
            <p:cNvCxnSpPr/>
            <p:nvPr/>
          </p:nvCxnSpPr>
          <p:spPr>
            <a:xfrm rot="16200000" flipH="1">
              <a:off x="1288155" y="3692896"/>
              <a:ext cx="1224812" cy="762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肘形连接符 60"/>
            <p:cNvCxnSpPr/>
            <p:nvPr/>
          </p:nvCxnSpPr>
          <p:spPr>
            <a:xfrm rot="16200000" flipH="1">
              <a:off x="1525450" y="3150798"/>
              <a:ext cx="180820" cy="7620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肘形连接符 64"/>
            <p:cNvCxnSpPr/>
            <p:nvPr/>
          </p:nvCxnSpPr>
          <p:spPr>
            <a:xfrm rot="16200000" flipH="1">
              <a:off x="1094559" y="3501639"/>
              <a:ext cx="867761" cy="5375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 name="内容占位符 2"/>
          <p:cNvSpPr>
            <a:spLocks noGrp="1"/>
          </p:cNvSpPr>
          <p:nvPr>
            <p:ph idx="1"/>
          </p:nvPr>
        </p:nvSpPr>
        <p:spPr>
          <a:xfrm>
            <a:off x="6400800" y="3733800"/>
            <a:ext cx="2743200" cy="1457757"/>
          </a:xfrm>
        </p:spPr>
        <p:txBody>
          <a:bodyPr>
            <a:normAutofit fontScale="55000" lnSpcReduction="20000"/>
          </a:bodyPr>
          <a:lstStyle/>
          <a:p>
            <a:pPr>
              <a:lnSpc>
                <a:spcPct val="170000"/>
              </a:lnSpc>
              <a:buFont typeface="Wingdings" pitchFamily="2" charset="2"/>
              <a:buChar char="u"/>
            </a:pPr>
            <a:r>
              <a:rPr lang="en-US" altLang="zh-CN" dirty="0" smtClean="0"/>
              <a:t>Increased ion intensity</a:t>
            </a:r>
          </a:p>
          <a:p>
            <a:pPr>
              <a:lnSpc>
                <a:spcPct val="170000"/>
              </a:lnSpc>
              <a:buFont typeface="Wingdings" pitchFamily="2" charset="2"/>
              <a:buChar char="u"/>
            </a:pPr>
            <a:r>
              <a:rPr lang="en-US" altLang="zh-CN" dirty="0" smtClean="0"/>
              <a:t>High reaction efficiency</a:t>
            </a:r>
            <a:endParaRPr lang="en-US" altLang="zh-CN" dirty="0"/>
          </a:p>
          <a:p>
            <a:pPr>
              <a:lnSpc>
                <a:spcPct val="170000"/>
              </a:lnSpc>
              <a:buFont typeface="Wingdings" pitchFamily="2" charset="2"/>
              <a:buChar char="u"/>
            </a:pPr>
            <a:r>
              <a:rPr lang="en-US" altLang="zh-CN" dirty="0" smtClean="0"/>
              <a:t>A few byproduct</a:t>
            </a:r>
          </a:p>
        </p:txBody>
      </p:sp>
      <p:sp>
        <p:nvSpPr>
          <p:cNvPr id="76" name="圆角矩形 75"/>
          <p:cNvSpPr/>
          <p:nvPr/>
        </p:nvSpPr>
        <p:spPr>
          <a:xfrm>
            <a:off x="4343400" y="3250077"/>
            <a:ext cx="1981200" cy="7123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lumMod val="85000"/>
                    <a:lumOff val="15000"/>
                  </a:schemeClr>
                </a:solidFill>
              </a:rPr>
              <a:t>Dimethylation +28KD</a:t>
            </a:r>
            <a:endParaRPr lang="zh-CN" altLang="en-US" dirty="0">
              <a:solidFill>
                <a:schemeClr val="tx1">
                  <a:lumMod val="85000"/>
                  <a:lumOff val="15000"/>
                </a:schemeClr>
              </a:solidFill>
            </a:endParaRPr>
          </a:p>
        </p:txBody>
      </p:sp>
      <p:sp>
        <p:nvSpPr>
          <p:cNvPr id="77" name="圆角矩形 76"/>
          <p:cNvSpPr/>
          <p:nvPr/>
        </p:nvSpPr>
        <p:spPr>
          <a:xfrm>
            <a:off x="4384640" y="4850277"/>
            <a:ext cx="1939960" cy="7123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err="1" smtClean="0">
                <a:solidFill>
                  <a:schemeClr val="tx1">
                    <a:lumMod val="85000"/>
                    <a:lumOff val="15000"/>
                  </a:schemeClr>
                </a:solidFill>
              </a:rPr>
              <a:t>Guanidinylation</a:t>
            </a:r>
            <a:r>
              <a:rPr lang="en-US" altLang="zh-CN" dirty="0" smtClean="0">
                <a:solidFill>
                  <a:schemeClr val="tx1">
                    <a:lumMod val="85000"/>
                    <a:lumOff val="15000"/>
                  </a:schemeClr>
                </a:solidFill>
              </a:rPr>
              <a:t> +42KD</a:t>
            </a:r>
            <a:endParaRPr lang="zh-CN" altLang="en-US" dirty="0">
              <a:solidFill>
                <a:schemeClr val="tx1">
                  <a:lumMod val="85000"/>
                  <a:lumOff val="15000"/>
                </a:schemeClr>
              </a:solidFill>
            </a:endParaRPr>
          </a:p>
        </p:txBody>
      </p:sp>
      <p:sp>
        <p:nvSpPr>
          <p:cNvPr id="79" name="圆角矩形 78"/>
          <p:cNvSpPr/>
          <p:nvPr/>
        </p:nvSpPr>
        <p:spPr>
          <a:xfrm>
            <a:off x="4343400" y="1703247"/>
            <a:ext cx="1981200" cy="7123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err="1" smtClean="0">
                <a:solidFill>
                  <a:schemeClr val="tx1">
                    <a:lumMod val="85000"/>
                    <a:lumOff val="15000"/>
                  </a:schemeClr>
                </a:solidFill>
              </a:rPr>
              <a:t>oringinal</a:t>
            </a:r>
            <a:endParaRPr lang="zh-CN" altLang="en-US" dirty="0">
              <a:solidFill>
                <a:schemeClr val="tx1">
                  <a:lumMod val="85000"/>
                  <a:lumOff val="15000"/>
                </a:schemeClr>
              </a:solidFill>
            </a:endParaRPr>
          </a:p>
        </p:txBody>
      </p:sp>
    </p:spTree>
    <p:extLst>
      <p:ext uri="{BB962C8B-B14F-4D97-AF65-F5344CB8AC3E}">
        <p14:creationId xmlns:p14="http://schemas.microsoft.com/office/powerpoint/2010/main" val="583331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2800" dirty="0"/>
              <a:t>Peptide charge-state increment with chemical labeling </a:t>
            </a:r>
            <a:r>
              <a:rPr lang="en-US" altLang="zh-CN" sz="2800" dirty="0" smtClean="0"/>
              <a:t>and </a:t>
            </a:r>
            <a:r>
              <a:rPr lang="en-US" altLang="zh-CN" sz="2800" i="1" dirty="0" smtClean="0"/>
              <a:t>m</a:t>
            </a:r>
            <a:r>
              <a:rPr lang="en-US" altLang="zh-CN" sz="2800" dirty="0" smtClean="0"/>
              <a:t>-NBA treatment (Simple sample)</a:t>
            </a:r>
            <a:endParaRPr lang="zh-CN" altLang="en-US" sz="2800"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1913140923"/>
              </p:ext>
            </p:extLst>
          </p:nvPr>
        </p:nvGraphicFramePr>
        <p:xfrm>
          <a:off x="457200" y="1676400"/>
          <a:ext cx="8381999" cy="3124200"/>
        </p:xfrm>
        <a:graphic>
          <a:graphicData uri="http://schemas.openxmlformats.org/drawingml/2006/table">
            <a:tbl>
              <a:tblPr firstRow="1" firstCol="1" bandRow="1">
                <a:tableStyleId>{073A0DAA-6AF3-43AB-8588-CEC1D06C72B9}</a:tableStyleId>
              </a:tblPr>
              <a:tblGrid>
                <a:gridCol w="2394856"/>
                <a:gridCol w="1357086"/>
                <a:gridCol w="1582058"/>
                <a:gridCol w="1676400"/>
                <a:gridCol w="1371599"/>
              </a:tblGrid>
              <a:tr h="557476">
                <a:tc>
                  <a:txBody>
                    <a:bodyPr/>
                    <a:lstStyle/>
                    <a:p>
                      <a:pPr algn="l">
                        <a:spcAft>
                          <a:spcPts val="0"/>
                        </a:spcAft>
                      </a:pPr>
                      <a:r>
                        <a:rPr lang="zh-CN" sz="1800" kern="0" dirty="0">
                          <a:effectLst/>
                        </a:rPr>
                        <a:t>　</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altLang="zh-CN" sz="1800" kern="0" dirty="0" smtClean="0">
                          <a:effectLst/>
                        </a:rPr>
                        <a:t>Untreated</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sz="1800" kern="0" dirty="0" smtClean="0">
                          <a:effectLst/>
                        </a:rPr>
                        <a:t>D</a:t>
                      </a:r>
                      <a:r>
                        <a:rPr lang="en-US" altLang="zh-CN" sz="1800" kern="0" dirty="0" smtClean="0">
                          <a:effectLst/>
                        </a:rPr>
                        <a:t>imethylation</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sz="1800" kern="0" dirty="0" err="1" smtClean="0">
                          <a:effectLst/>
                        </a:rPr>
                        <a:t>G</a:t>
                      </a:r>
                      <a:r>
                        <a:rPr lang="en-US" altLang="zh-CN" sz="1800" kern="0" dirty="0" err="1" smtClean="0">
                          <a:effectLst/>
                        </a:rPr>
                        <a:t>uanidinylation</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m-NBA</a:t>
                      </a:r>
                      <a:endParaRPr lang="zh-CN" sz="1800" kern="100" dirty="0">
                        <a:effectLst/>
                        <a:latin typeface="Calibri"/>
                        <a:ea typeface="宋体"/>
                        <a:cs typeface="Times New Roman"/>
                      </a:endParaRPr>
                    </a:p>
                  </a:txBody>
                  <a:tcPr marL="68580" marR="68580" marT="0" marB="0" anchor="b"/>
                </a:tc>
              </a:tr>
              <a:tr h="360275">
                <a:tc>
                  <a:txBody>
                    <a:bodyPr/>
                    <a:lstStyle/>
                    <a:p>
                      <a:pPr algn="l">
                        <a:spcAft>
                          <a:spcPts val="0"/>
                        </a:spcAft>
                      </a:pPr>
                      <a:r>
                        <a:rPr lang="en-US" sz="1800" kern="0" dirty="0">
                          <a:effectLst/>
                        </a:rPr>
                        <a:t>GRAVY</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-0.14</a:t>
                      </a:r>
                      <a:endParaRPr lang="zh-CN" sz="1800" kern="100" dirty="0">
                        <a:effectLst/>
                        <a:latin typeface="Calibri"/>
                        <a:ea typeface="宋体"/>
                        <a:cs typeface="Times New Roman"/>
                      </a:endParaRPr>
                    </a:p>
                  </a:txBody>
                  <a:tcPr marL="68580" marR="68580" marT="0" marB="0" anchor="ctr"/>
                </a:tc>
                <a:tc>
                  <a:txBody>
                    <a:bodyPr/>
                    <a:lstStyle/>
                    <a:p>
                      <a:pPr algn="ctr">
                        <a:spcAft>
                          <a:spcPts val="0"/>
                        </a:spcAft>
                      </a:pPr>
                      <a:r>
                        <a:rPr lang="en-US" sz="1800" kern="0" dirty="0">
                          <a:effectLst/>
                        </a:rPr>
                        <a:t>0.17 </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sz="1800" kern="0">
                          <a:effectLst/>
                        </a:rPr>
                        <a:t>0.08 </a:t>
                      </a:r>
                      <a:endParaRPr lang="zh-CN" sz="1800" kern="100">
                        <a:effectLst/>
                        <a:latin typeface="Calibri"/>
                        <a:ea typeface="宋体"/>
                        <a:cs typeface="Times New Roman"/>
                      </a:endParaRPr>
                    </a:p>
                  </a:txBody>
                  <a:tcPr marL="68580" marR="68580" marT="0" marB="0" anchor="b"/>
                </a:tc>
                <a:tc>
                  <a:txBody>
                    <a:bodyPr/>
                    <a:lstStyle/>
                    <a:p>
                      <a:pPr algn="ctr">
                        <a:spcAft>
                          <a:spcPts val="0"/>
                        </a:spcAft>
                      </a:pPr>
                      <a:r>
                        <a:rPr lang="en-US" sz="1800" kern="0">
                          <a:effectLst/>
                        </a:rPr>
                        <a:t>-0.2</a:t>
                      </a:r>
                      <a:endParaRPr lang="zh-CN" sz="1800" kern="100">
                        <a:effectLst/>
                        <a:latin typeface="Calibri"/>
                        <a:ea typeface="宋体"/>
                        <a:cs typeface="Times New Roman"/>
                      </a:endParaRPr>
                    </a:p>
                  </a:txBody>
                  <a:tcPr marL="68580" marR="68580" marT="0" marB="0" anchor="ctr"/>
                </a:tc>
              </a:tr>
              <a:tr h="360275">
                <a:tc>
                  <a:txBody>
                    <a:bodyPr/>
                    <a:lstStyle/>
                    <a:p>
                      <a:pPr algn="l">
                        <a:spcAft>
                          <a:spcPts val="0"/>
                        </a:spcAft>
                      </a:pPr>
                      <a:r>
                        <a:rPr lang="en-US" sz="1800" kern="0">
                          <a:effectLst/>
                        </a:rPr>
                        <a:t>pI</a:t>
                      </a:r>
                      <a:endParaRPr lang="zh-CN" sz="1800" kern="10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5.33 </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6.04 </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5.74 </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sz="1800" kern="0">
                          <a:effectLst/>
                        </a:rPr>
                        <a:t>5.18 </a:t>
                      </a:r>
                      <a:endParaRPr lang="zh-CN" sz="1800" kern="100">
                        <a:effectLst/>
                        <a:latin typeface="Calibri"/>
                        <a:ea typeface="宋体"/>
                        <a:cs typeface="Times New Roman"/>
                      </a:endParaRPr>
                    </a:p>
                  </a:txBody>
                  <a:tcPr marL="68580" marR="68580" marT="0" marB="0" anchor="b"/>
                </a:tc>
              </a:tr>
              <a:tr h="360275">
                <a:tc>
                  <a:txBody>
                    <a:bodyPr/>
                    <a:lstStyle/>
                    <a:p>
                      <a:pPr algn="l">
                        <a:spcAft>
                          <a:spcPts val="0"/>
                        </a:spcAft>
                      </a:pPr>
                      <a:r>
                        <a:rPr lang="en-US" sz="1800" kern="0">
                          <a:effectLst/>
                        </a:rPr>
                        <a:t>( -)%</a:t>
                      </a:r>
                      <a:endParaRPr lang="zh-CN" sz="1800" kern="100">
                        <a:effectLst/>
                        <a:latin typeface="Calibri"/>
                        <a:ea typeface="宋体"/>
                        <a:cs typeface="Times New Roman"/>
                      </a:endParaRPr>
                    </a:p>
                  </a:txBody>
                  <a:tcPr marL="68580" marR="68580" marT="0" marB="0" anchor="b"/>
                </a:tc>
                <a:tc>
                  <a:txBody>
                    <a:bodyPr/>
                    <a:lstStyle/>
                    <a:p>
                      <a:pPr algn="ctr">
                        <a:spcAft>
                          <a:spcPts val="0"/>
                        </a:spcAft>
                      </a:pPr>
                      <a:r>
                        <a:rPr lang="en-US" sz="1800" kern="0">
                          <a:effectLst/>
                        </a:rPr>
                        <a:t>14.40 </a:t>
                      </a:r>
                      <a:endParaRPr lang="zh-CN" sz="1800" kern="10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11.00 </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8.60 </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15.50 </a:t>
                      </a:r>
                      <a:endParaRPr lang="zh-CN" sz="1800" kern="100" dirty="0">
                        <a:effectLst/>
                        <a:latin typeface="Calibri"/>
                        <a:ea typeface="宋体"/>
                        <a:cs typeface="Times New Roman"/>
                      </a:endParaRPr>
                    </a:p>
                  </a:txBody>
                  <a:tcPr marL="68580" marR="68580" marT="0" marB="0" anchor="b"/>
                </a:tc>
              </a:tr>
              <a:tr h="360275">
                <a:tc>
                  <a:txBody>
                    <a:bodyPr/>
                    <a:lstStyle/>
                    <a:p>
                      <a:pPr algn="l">
                        <a:spcAft>
                          <a:spcPts val="0"/>
                        </a:spcAft>
                      </a:pPr>
                      <a:r>
                        <a:rPr lang="en-US" sz="1800" kern="0">
                          <a:effectLst/>
                        </a:rPr>
                        <a:t>(+)%</a:t>
                      </a:r>
                      <a:endParaRPr lang="zh-CN" sz="1800" kern="100">
                        <a:effectLst/>
                        <a:latin typeface="Calibri"/>
                        <a:ea typeface="宋体"/>
                        <a:cs typeface="Times New Roman"/>
                      </a:endParaRPr>
                    </a:p>
                  </a:txBody>
                  <a:tcPr marL="68580" marR="68580" marT="0" marB="0" anchor="b"/>
                </a:tc>
                <a:tc>
                  <a:txBody>
                    <a:bodyPr/>
                    <a:lstStyle/>
                    <a:p>
                      <a:pPr algn="ctr">
                        <a:spcAft>
                          <a:spcPts val="0"/>
                        </a:spcAft>
                      </a:pPr>
                      <a:r>
                        <a:rPr lang="en-US" sz="1800" kern="0">
                          <a:effectLst/>
                        </a:rPr>
                        <a:t>11.20 </a:t>
                      </a:r>
                      <a:endParaRPr lang="zh-CN" sz="1800" kern="10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8.00 </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7.50 </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11.20 </a:t>
                      </a:r>
                      <a:endParaRPr lang="zh-CN" sz="1800" kern="100" dirty="0">
                        <a:effectLst/>
                        <a:latin typeface="Calibri"/>
                        <a:ea typeface="宋体"/>
                        <a:cs typeface="Times New Roman"/>
                      </a:endParaRPr>
                    </a:p>
                  </a:txBody>
                  <a:tcPr marL="68580" marR="68580" marT="0" marB="0" anchor="b"/>
                </a:tc>
              </a:tr>
              <a:tr h="360275">
                <a:tc>
                  <a:txBody>
                    <a:bodyPr/>
                    <a:lstStyle/>
                    <a:p>
                      <a:pPr algn="l">
                        <a:spcAft>
                          <a:spcPts val="0"/>
                        </a:spcAft>
                      </a:pPr>
                      <a:r>
                        <a:rPr lang="en-US" sz="1800" kern="0">
                          <a:effectLst/>
                        </a:rPr>
                        <a:t>Average Charge</a:t>
                      </a:r>
                      <a:endParaRPr lang="zh-CN" sz="1800" kern="100">
                        <a:effectLst/>
                        <a:latin typeface="Calibri"/>
                        <a:ea typeface="宋体"/>
                        <a:cs typeface="Times New Roman"/>
                      </a:endParaRPr>
                    </a:p>
                  </a:txBody>
                  <a:tcPr marL="68580" marR="68580" marT="0" marB="0" anchor="b"/>
                </a:tc>
                <a:tc>
                  <a:txBody>
                    <a:bodyPr/>
                    <a:lstStyle/>
                    <a:p>
                      <a:pPr algn="ctr">
                        <a:spcAft>
                          <a:spcPts val="0"/>
                        </a:spcAft>
                      </a:pPr>
                      <a:r>
                        <a:rPr lang="en-US" sz="1800" kern="0">
                          <a:effectLst/>
                        </a:rPr>
                        <a:t>2.12 </a:t>
                      </a:r>
                      <a:endParaRPr lang="zh-CN" sz="1800" kern="100">
                        <a:effectLst/>
                        <a:latin typeface="Calibri"/>
                        <a:ea typeface="宋体"/>
                        <a:cs typeface="Times New Roman"/>
                      </a:endParaRPr>
                    </a:p>
                  </a:txBody>
                  <a:tcPr marL="68580" marR="68580" marT="0" marB="0" anchor="b"/>
                </a:tc>
                <a:tc>
                  <a:txBody>
                    <a:bodyPr/>
                    <a:lstStyle/>
                    <a:p>
                      <a:pPr algn="ctr">
                        <a:spcAft>
                          <a:spcPts val="0"/>
                        </a:spcAft>
                      </a:pPr>
                      <a:r>
                        <a:rPr lang="en-US" sz="1800" kern="0">
                          <a:effectLst/>
                        </a:rPr>
                        <a:t>2.06 </a:t>
                      </a:r>
                      <a:endParaRPr lang="zh-CN" sz="1800" kern="10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2.10 </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2.64 </a:t>
                      </a:r>
                      <a:endParaRPr lang="zh-CN" sz="1800" kern="100" dirty="0">
                        <a:effectLst/>
                        <a:latin typeface="Calibri"/>
                        <a:ea typeface="宋体"/>
                        <a:cs typeface="Times New Roman"/>
                      </a:endParaRPr>
                    </a:p>
                  </a:txBody>
                  <a:tcPr marL="68580" marR="68580" marT="0" marB="0" anchor="b"/>
                </a:tc>
              </a:tr>
              <a:tr h="360275">
                <a:tc>
                  <a:txBody>
                    <a:bodyPr/>
                    <a:lstStyle/>
                    <a:p>
                      <a:pPr algn="l">
                        <a:spcAft>
                          <a:spcPts val="0"/>
                        </a:spcAft>
                      </a:pPr>
                      <a:r>
                        <a:rPr lang="en-US" sz="1800" kern="0">
                          <a:effectLst/>
                        </a:rPr>
                        <a:t>Average Length</a:t>
                      </a:r>
                      <a:r>
                        <a:rPr lang="zh-CN" sz="1800" kern="0">
                          <a:effectLst/>
                        </a:rPr>
                        <a:t>（</a:t>
                      </a:r>
                      <a:r>
                        <a:rPr lang="en-US" sz="1800" kern="0">
                          <a:effectLst/>
                        </a:rPr>
                        <a:t>aa</a:t>
                      </a:r>
                      <a:r>
                        <a:rPr lang="zh-CN" sz="1800" kern="0">
                          <a:effectLst/>
                        </a:rPr>
                        <a:t>）</a:t>
                      </a:r>
                      <a:endParaRPr lang="zh-CN" sz="1800" kern="100">
                        <a:effectLst/>
                        <a:latin typeface="Calibri"/>
                        <a:ea typeface="宋体"/>
                        <a:cs typeface="Times New Roman"/>
                      </a:endParaRPr>
                    </a:p>
                  </a:txBody>
                  <a:tcPr marL="68580" marR="68580" marT="0" marB="0" anchor="b"/>
                </a:tc>
                <a:tc>
                  <a:txBody>
                    <a:bodyPr/>
                    <a:lstStyle/>
                    <a:p>
                      <a:pPr algn="ctr">
                        <a:spcAft>
                          <a:spcPts val="0"/>
                        </a:spcAft>
                      </a:pPr>
                      <a:r>
                        <a:rPr lang="en-US" sz="1800" kern="0">
                          <a:effectLst/>
                        </a:rPr>
                        <a:t>10.80 </a:t>
                      </a:r>
                      <a:endParaRPr lang="zh-CN" sz="1800" kern="100">
                        <a:effectLst/>
                        <a:latin typeface="Calibri"/>
                        <a:ea typeface="宋体"/>
                        <a:cs typeface="Times New Roman"/>
                      </a:endParaRPr>
                    </a:p>
                  </a:txBody>
                  <a:tcPr marL="68580" marR="68580" marT="0" marB="0" anchor="b"/>
                </a:tc>
                <a:tc>
                  <a:txBody>
                    <a:bodyPr/>
                    <a:lstStyle/>
                    <a:p>
                      <a:pPr algn="ctr">
                        <a:spcAft>
                          <a:spcPts val="0"/>
                        </a:spcAft>
                      </a:pPr>
                      <a:r>
                        <a:rPr lang="en-US" sz="1800" kern="0">
                          <a:effectLst/>
                        </a:rPr>
                        <a:t>11.20 </a:t>
                      </a:r>
                      <a:endParaRPr lang="zh-CN" sz="1800" kern="10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10.84 </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11.05 </a:t>
                      </a:r>
                      <a:endParaRPr lang="zh-CN" sz="1800" kern="100" dirty="0">
                        <a:effectLst/>
                        <a:latin typeface="Calibri"/>
                        <a:ea typeface="宋体"/>
                        <a:cs typeface="Times New Roman"/>
                      </a:endParaRPr>
                    </a:p>
                  </a:txBody>
                  <a:tcPr marL="68580" marR="68580" marT="0" marB="0" anchor="b"/>
                </a:tc>
              </a:tr>
              <a:tr h="405074">
                <a:tc>
                  <a:txBody>
                    <a:bodyPr/>
                    <a:lstStyle/>
                    <a:p>
                      <a:pPr algn="l">
                        <a:spcAft>
                          <a:spcPts val="0"/>
                        </a:spcAft>
                      </a:pPr>
                      <a:r>
                        <a:rPr lang="en-US" sz="1800" kern="0" dirty="0">
                          <a:effectLst/>
                        </a:rPr>
                        <a:t>Sequence Coverage(%)</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sz="1800" kern="0">
                          <a:effectLst/>
                        </a:rPr>
                        <a:t>35.58 </a:t>
                      </a:r>
                      <a:endParaRPr lang="zh-CN" sz="1800" kern="10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27.68 </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36.08 </a:t>
                      </a:r>
                      <a:endParaRPr lang="zh-CN" sz="1800" kern="100" dirty="0">
                        <a:effectLst/>
                        <a:latin typeface="Calibri"/>
                        <a:ea typeface="宋体"/>
                        <a:cs typeface="Times New Roman"/>
                      </a:endParaRPr>
                    </a:p>
                  </a:txBody>
                  <a:tcPr marL="68580" marR="68580" marT="0" marB="0" anchor="b"/>
                </a:tc>
                <a:tc>
                  <a:txBody>
                    <a:bodyPr/>
                    <a:lstStyle/>
                    <a:p>
                      <a:pPr algn="ctr">
                        <a:spcAft>
                          <a:spcPts val="0"/>
                        </a:spcAft>
                      </a:pPr>
                      <a:r>
                        <a:rPr lang="en-US" sz="1800" kern="0" dirty="0">
                          <a:effectLst/>
                        </a:rPr>
                        <a:t>38.06 </a:t>
                      </a:r>
                      <a:endParaRPr lang="zh-CN" sz="1800" kern="100" dirty="0">
                        <a:solidFill>
                          <a:srgbClr val="FF0000"/>
                        </a:solidFill>
                        <a:effectLst/>
                        <a:latin typeface="Calibri"/>
                        <a:ea typeface="宋体"/>
                        <a:cs typeface="Times New Roman"/>
                      </a:endParaRPr>
                    </a:p>
                  </a:txBody>
                  <a:tcPr marL="68580" marR="68580" marT="0" marB="0" anchor="b"/>
                </a:tc>
              </a:tr>
            </a:tbl>
          </a:graphicData>
        </a:graphic>
      </p:graphicFrame>
      <p:sp>
        <p:nvSpPr>
          <p:cNvPr id="4" name="灯片编号占位符 3"/>
          <p:cNvSpPr>
            <a:spLocks noGrp="1"/>
          </p:cNvSpPr>
          <p:nvPr>
            <p:ph type="sldNum" sz="quarter" idx="12"/>
          </p:nvPr>
        </p:nvSpPr>
        <p:spPr/>
        <p:txBody>
          <a:bodyPr/>
          <a:lstStyle/>
          <a:p>
            <a:fld id="{CD5D62AB-E212-4E0D-ADF0-B8BFFE63D9F9}" type="slidenum">
              <a:rPr lang="zh-CN" altLang="en-US" smtClean="0"/>
              <a:pPr/>
              <a:t>14</a:t>
            </a:fld>
            <a:endParaRPr lang="zh-CN" altLang="en-US"/>
          </a:p>
        </p:txBody>
      </p:sp>
      <p:sp>
        <p:nvSpPr>
          <p:cNvPr id="6" name="矩形 5"/>
          <p:cNvSpPr/>
          <p:nvPr/>
        </p:nvSpPr>
        <p:spPr>
          <a:xfrm>
            <a:off x="228600" y="5103674"/>
            <a:ext cx="8915400" cy="1200329"/>
          </a:xfrm>
          <a:prstGeom prst="rect">
            <a:avLst/>
          </a:prstGeom>
        </p:spPr>
        <p:txBody>
          <a:bodyPr wrap="square">
            <a:spAutoFit/>
          </a:bodyPr>
          <a:lstStyle/>
          <a:p>
            <a:pPr marL="285750" indent="-285750">
              <a:buFont typeface="Arial" pitchFamily="34" charset="0"/>
              <a:buChar char="•"/>
            </a:pPr>
            <a:r>
              <a:rPr lang="en-US" altLang="zh-CN" dirty="0" smtClean="0"/>
              <a:t>20</a:t>
            </a:r>
            <a:r>
              <a:rPr lang="en-US" altLang="zh-CN" dirty="0"/>
              <a:t>% </a:t>
            </a:r>
            <a:r>
              <a:rPr lang="en-US" altLang="zh-CN" dirty="0" err="1" smtClean="0"/>
              <a:t>guanidinylated</a:t>
            </a:r>
            <a:r>
              <a:rPr lang="en-US" altLang="zh-CN" dirty="0"/>
              <a:t> </a:t>
            </a:r>
            <a:r>
              <a:rPr lang="en-US" altLang="zh-CN" dirty="0" smtClean="0"/>
              <a:t>and </a:t>
            </a:r>
            <a:r>
              <a:rPr lang="en-US" altLang="zh-CN" dirty="0"/>
              <a:t>50% of peptides in </a:t>
            </a:r>
            <a:r>
              <a:rPr lang="en-US" altLang="zh-CN" i="1" dirty="0"/>
              <a:t>m</a:t>
            </a:r>
            <a:r>
              <a:rPr lang="en-US" altLang="zh-CN" dirty="0"/>
              <a:t>-NBA containing </a:t>
            </a:r>
            <a:r>
              <a:rPr lang="en-US" altLang="zh-CN" dirty="0" smtClean="0"/>
              <a:t>solvent displayed increased charge, </a:t>
            </a:r>
            <a:r>
              <a:rPr lang="en-US" altLang="zh-CN" dirty="0" err="1" smtClean="0"/>
              <a:t>dimethylation</a:t>
            </a:r>
            <a:r>
              <a:rPr lang="en-US" altLang="zh-CN" dirty="0"/>
              <a:t> </a:t>
            </a:r>
            <a:r>
              <a:rPr lang="en-US" altLang="zh-CN" dirty="0" smtClean="0"/>
              <a:t>seemed </a:t>
            </a:r>
            <a:r>
              <a:rPr lang="en-US" altLang="zh-CN" dirty="0"/>
              <a:t>irrelevant to ion </a:t>
            </a:r>
            <a:r>
              <a:rPr lang="en-US" altLang="zh-CN" dirty="0" smtClean="0"/>
              <a:t>charging. </a:t>
            </a:r>
          </a:p>
          <a:p>
            <a:pPr marL="285750" indent="-285750">
              <a:buFont typeface="Arial" pitchFamily="34" charset="0"/>
              <a:buChar char="•"/>
            </a:pPr>
            <a:r>
              <a:rPr lang="en-US" altLang="zh-CN" dirty="0" smtClean="0"/>
              <a:t>Both </a:t>
            </a:r>
            <a:r>
              <a:rPr lang="en-US" altLang="zh-CN" i="1" dirty="0" smtClean="0"/>
              <a:t>m</a:t>
            </a:r>
            <a:r>
              <a:rPr lang="en-US" altLang="zh-CN" dirty="0" smtClean="0"/>
              <a:t>-NBA or </a:t>
            </a:r>
            <a:r>
              <a:rPr lang="en-US" altLang="zh-CN" dirty="0"/>
              <a:t>chemical labeling experiments </a:t>
            </a:r>
            <a:r>
              <a:rPr lang="en-US" altLang="zh-CN" dirty="0" smtClean="0"/>
              <a:t>increase spectra complexity.</a:t>
            </a:r>
          </a:p>
          <a:p>
            <a:pPr marL="285750" indent="-285750">
              <a:buFont typeface="Arial" pitchFamily="34" charset="0"/>
              <a:buChar char="•"/>
            </a:pPr>
            <a:r>
              <a:rPr lang="en-US" altLang="zh-CN" b="1" i="1" dirty="0"/>
              <a:t>m</a:t>
            </a:r>
            <a:r>
              <a:rPr lang="en-US" altLang="zh-CN" b="1" dirty="0"/>
              <a:t>-NBA</a:t>
            </a:r>
            <a:r>
              <a:rPr lang="en-US" altLang="zh-CN" dirty="0"/>
              <a:t> treated peptides got the highest ion charge </a:t>
            </a:r>
            <a:r>
              <a:rPr lang="en-US" altLang="zh-CN" dirty="0" smtClean="0"/>
              <a:t>and sequence </a:t>
            </a:r>
            <a:r>
              <a:rPr lang="en-US" altLang="zh-CN" dirty="0"/>
              <a:t>coverage.</a:t>
            </a:r>
            <a:endParaRPr lang="zh-CN" altLang="en-US" dirty="0"/>
          </a:p>
        </p:txBody>
      </p:sp>
      <p:sp>
        <p:nvSpPr>
          <p:cNvPr id="7" name="矩形 6"/>
          <p:cNvSpPr/>
          <p:nvPr/>
        </p:nvSpPr>
        <p:spPr>
          <a:xfrm>
            <a:off x="7543800" y="3657600"/>
            <a:ext cx="1143000" cy="1219200"/>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Tree>
    <p:extLst>
      <p:ext uri="{BB962C8B-B14F-4D97-AF65-F5344CB8AC3E}">
        <p14:creationId xmlns:p14="http://schemas.microsoft.com/office/powerpoint/2010/main" val="79379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Speculated mechanism of </a:t>
            </a:r>
            <a:r>
              <a:rPr lang="en-US" altLang="zh-CN" i="1" dirty="0" smtClean="0"/>
              <a:t>m</a:t>
            </a:r>
            <a:r>
              <a:rPr lang="en-US" altLang="zh-CN" dirty="0" smtClean="0"/>
              <a:t>-NBA induced charge enhancement </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CD5D62AB-E212-4E0D-ADF0-B8BFFE63D9F9}" type="slidenum">
              <a:rPr lang="zh-CN" altLang="en-US" smtClean="0"/>
              <a:pPr/>
              <a:t>15</a:t>
            </a:fld>
            <a:endParaRPr lang="zh-CN" altLang="en-US"/>
          </a:p>
        </p:txBody>
      </p:sp>
      <p:pic>
        <p:nvPicPr>
          <p:cNvPr id="5" name="图片 4" descr="mNBA chargevspe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76400"/>
            <a:ext cx="8077200" cy="3429000"/>
          </a:xfrm>
          <a:prstGeom prst="rect">
            <a:avLst/>
          </a:prstGeom>
          <a:noFill/>
          <a:ln>
            <a:noFill/>
          </a:ln>
        </p:spPr>
      </p:pic>
      <p:sp>
        <p:nvSpPr>
          <p:cNvPr id="4097" name="Rectangle 1"/>
          <p:cNvSpPr>
            <a:spLocks noChangeArrowheads="1"/>
          </p:cNvSpPr>
          <p:nvPr/>
        </p:nvSpPr>
        <p:spPr bwMode="auto">
          <a:xfrm>
            <a:off x="609600" y="5334000"/>
            <a:ext cx="8077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Real-time </a:t>
            </a:r>
            <a:r>
              <a:rPr kumimoji="0" lang="en-US" altLang="zh-CN" sz="24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surface tension </a:t>
            </a:r>
            <a:r>
              <a:rPr lang="en-US" altLang="zh-CN" sz="2400" dirty="0" smtClean="0">
                <a:latin typeface="Calibri" pitchFamily="34" charset="0"/>
                <a:ea typeface="宋体" pitchFamily="2" charset="-122"/>
                <a:cs typeface="Times New Roman" pitchFamily="18" charset="0"/>
              </a:rPr>
              <a:t>are correlated with</a:t>
            </a:r>
            <a:r>
              <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 </a:t>
            </a:r>
            <a:r>
              <a:rPr lang="en-US" altLang="zh-CN" sz="2400" dirty="0">
                <a:latin typeface="Calibri" pitchFamily="34" charset="0"/>
                <a:ea typeface="宋体" pitchFamily="2" charset="-122"/>
                <a:cs typeface="Calibri" pitchFamily="34" charset="0"/>
              </a:rPr>
              <a:t>charge state </a:t>
            </a:r>
            <a:r>
              <a:rPr lang="en-US" altLang="zh-CN" sz="2400" dirty="0" smtClean="0">
                <a:latin typeface="Calibri" pitchFamily="34" charset="0"/>
                <a:ea typeface="宋体" pitchFamily="2" charset="-122"/>
                <a:cs typeface="Calibri" pitchFamily="34" charset="0"/>
              </a:rPr>
              <a:t> </a:t>
            </a:r>
            <a:r>
              <a:rPr lang="en-US" altLang="zh-CN" sz="2400" dirty="0">
                <a:latin typeface="Calibri" pitchFamily="34" charset="0"/>
                <a:ea typeface="宋体" pitchFamily="2" charset="-122"/>
                <a:cs typeface="Calibri" pitchFamily="34" charset="0"/>
              </a:rPr>
              <a:t>by peptide length </a:t>
            </a:r>
            <a:r>
              <a:rPr lang="en-US" altLang="zh-CN" sz="2400" dirty="0" smtClean="0">
                <a:latin typeface="Arial" pitchFamily="34" charset="0"/>
                <a:ea typeface="宋体" pitchFamily="2" charset="-122"/>
                <a:cs typeface="Calibri" pitchFamily="34" charset="0"/>
              </a:rPr>
              <a:t> </a:t>
            </a:r>
            <a:r>
              <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(Z/L) dynamic during LC gradient. </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爆炸形 2 7"/>
          <p:cNvSpPr/>
          <p:nvPr/>
        </p:nvSpPr>
        <p:spPr>
          <a:xfrm>
            <a:off x="5966034" y="4495800"/>
            <a:ext cx="2926931" cy="1447799"/>
          </a:xfrm>
          <a:prstGeom prst="irregularSeal2">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fontScale="90000"/>
          </a:bodyPr>
          <a:lstStyle/>
          <a:p>
            <a:r>
              <a:rPr lang="en-US" altLang="zh-CN" dirty="0" smtClean="0"/>
              <a:t>Charge enhancing ETD analysis of AMJ2 cell line (complex sample)</a:t>
            </a:r>
            <a:endParaRPr lang="zh-CN" altLang="en-US" dirty="0"/>
          </a:p>
        </p:txBody>
      </p:sp>
      <p:sp>
        <p:nvSpPr>
          <p:cNvPr id="3" name="内容占位符 2"/>
          <p:cNvSpPr>
            <a:spLocks noGrp="1"/>
          </p:cNvSpPr>
          <p:nvPr>
            <p:ph idx="1"/>
          </p:nvPr>
        </p:nvSpPr>
        <p:spPr>
          <a:xfrm>
            <a:off x="609600" y="1828800"/>
            <a:ext cx="7239000" cy="1219199"/>
          </a:xfrm>
        </p:spPr>
        <p:txBody>
          <a:bodyPr>
            <a:normAutofit/>
          </a:bodyPr>
          <a:lstStyle/>
          <a:p>
            <a:pPr marL="0" indent="0">
              <a:buNone/>
            </a:pPr>
            <a:r>
              <a:rPr lang="en-US" altLang="zh-CN" sz="2000" b="1" dirty="0" err="1" smtClean="0"/>
              <a:t>LCnoD</a:t>
            </a:r>
            <a:r>
              <a:rPr lang="en-US" altLang="zh-CN" sz="2000" dirty="0" smtClean="0"/>
              <a:t> </a:t>
            </a:r>
            <a:r>
              <a:rPr lang="zh-CN" altLang="en-US" sz="2000" dirty="0" smtClean="0"/>
              <a:t>：</a:t>
            </a:r>
            <a:r>
              <a:rPr lang="en-US" altLang="zh-CN" sz="2000" dirty="0" smtClean="0"/>
              <a:t>Lys-C </a:t>
            </a:r>
            <a:r>
              <a:rPr lang="en-US" altLang="zh-CN" sz="2000" dirty="0"/>
              <a:t>digestion without further </a:t>
            </a:r>
            <a:r>
              <a:rPr lang="en-US" altLang="zh-CN" sz="2000" dirty="0" err="1" smtClean="0"/>
              <a:t>derivatization</a:t>
            </a:r>
            <a:endParaRPr lang="en-US" altLang="zh-CN" sz="2000" dirty="0"/>
          </a:p>
          <a:p>
            <a:pPr marL="0" indent="0">
              <a:buNone/>
            </a:pPr>
            <a:r>
              <a:rPr lang="en-US" altLang="zh-CN" sz="2000" b="1" dirty="0" err="1"/>
              <a:t>TynoD</a:t>
            </a:r>
            <a:r>
              <a:rPr lang="en-US" altLang="zh-CN" sz="2000" b="1" dirty="0"/>
              <a:t> </a:t>
            </a:r>
            <a:r>
              <a:rPr lang="zh-CN" altLang="en-US" sz="2000" dirty="0" smtClean="0"/>
              <a:t>：</a:t>
            </a:r>
            <a:r>
              <a:rPr lang="en-US" altLang="zh-CN" sz="2000" dirty="0" smtClean="0"/>
              <a:t>trypsin </a:t>
            </a:r>
            <a:r>
              <a:rPr lang="en-US" altLang="zh-CN" sz="2000" dirty="0"/>
              <a:t>digestion without further </a:t>
            </a:r>
            <a:r>
              <a:rPr lang="en-US" altLang="zh-CN" sz="2000" dirty="0" err="1" smtClean="0"/>
              <a:t>derivatization</a:t>
            </a:r>
            <a:endParaRPr lang="en-US" altLang="zh-CN" sz="2000" dirty="0"/>
          </a:p>
          <a:p>
            <a:pPr marL="0" indent="0">
              <a:buNone/>
            </a:pPr>
            <a:r>
              <a:rPr lang="en-US" altLang="zh-CN" sz="2000" b="1" dirty="0" err="1"/>
              <a:t>TyNBA</a:t>
            </a:r>
            <a:r>
              <a:rPr lang="en-US" altLang="zh-CN" sz="2000" dirty="0"/>
              <a:t> </a:t>
            </a:r>
            <a:r>
              <a:rPr lang="zh-CN" altLang="en-US" sz="2000" dirty="0" smtClean="0"/>
              <a:t>：</a:t>
            </a:r>
            <a:r>
              <a:rPr lang="en-US" altLang="zh-CN" sz="2000" dirty="0" smtClean="0"/>
              <a:t>trypsin </a:t>
            </a:r>
            <a:r>
              <a:rPr lang="en-US" altLang="zh-CN" sz="2000" dirty="0"/>
              <a:t>digestion and </a:t>
            </a:r>
            <a:r>
              <a:rPr lang="en-US" altLang="zh-CN" sz="2000" i="1" dirty="0"/>
              <a:t>m</a:t>
            </a:r>
            <a:r>
              <a:rPr lang="en-US" altLang="zh-CN" sz="2000" dirty="0"/>
              <a:t>-NBA </a:t>
            </a:r>
            <a:r>
              <a:rPr lang="en-US" altLang="zh-CN" sz="2000" dirty="0" smtClean="0"/>
              <a:t>treatment</a:t>
            </a:r>
            <a:endParaRPr lang="zh-CN" altLang="en-US" sz="2000" dirty="0"/>
          </a:p>
        </p:txBody>
      </p:sp>
      <p:sp>
        <p:nvSpPr>
          <p:cNvPr id="4" name="灯片编号占位符 3"/>
          <p:cNvSpPr>
            <a:spLocks noGrp="1"/>
          </p:cNvSpPr>
          <p:nvPr>
            <p:ph type="sldNum" sz="quarter" idx="12"/>
          </p:nvPr>
        </p:nvSpPr>
        <p:spPr/>
        <p:txBody>
          <a:bodyPr/>
          <a:lstStyle/>
          <a:p>
            <a:fld id="{CD5D62AB-E212-4E0D-ADF0-B8BFFE63D9F9}" type="slidenum">
              <a:rPr lang="zh-CN" altLang="en-US" smtClean="0"/>
              <a:pPr/>
              <a:t>16</a:t>
            </a:fld>
            <a:endParaRPr lang="zh-CN" altLang="en-US" dirty="0"/>
          </a:p>
        </p:txBody>
      </p:sp>
      <p:sp>
        <p:nvSpPr>
          <p:cNvPr id="6" name="左大括号 5"/>
          <p:cNvSpPr/>
          <p:nvPr/>
        </p:nvSpPr>
        <p:spPr>
          <a:xfrm>
            <a:off x="368135" y="1828800"/>
            <a:ext cx="208312" cy="1066800"/>
          </a:xfrm>
          <a:prstGeom prst="leftBrace">
            <a:avLst>
              <a:gd name="adj1" fmla="val 8333"/>
              <a:gd name="adj2" fmla="val 47773"/>
            </a:avLst>
          </a:prstGeom>
          <a:ln w="38100" cmpd="sng">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03" y="3200400"/>
            <a:ext cx="4788397" cy="3243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124200" y="3200400"/>
            <a:ext cx="5590954" cy="830997"/>
          </a:xfrm>
          <a:prstGeom prst="rect">
            <a:avLst/>
          </a:prstGeom>
          <a:noFill/>
          <a:ln w="25400">
            <a:solidFill>
              <a:schemeClr val="accent1"/>
            </a:solidFill>
          </a:ln>
        </p:spPr>
        <p:txBody>
          <a:bodyPr wrap="none" rtlCol="0">
            <a:spAutoFit/>
          </a:bodyPr>
          <a:lstStyle/>
          <a:p>
            <a:r>
              <a:rPr lang="en-US" altLang="zh-CN" sz="2400" dirty="0" smtClean="0"/>
              <a:t>Highly Charged </a:t>
            </a:r>
            <a:r>
              <a:rPr lang="en-US" altLang="zh-CN" sz="2400" dirty="0"/>
              <a:t>ions increase in an order of </a:t>
            </a:r>
            <a:endParaRPr lang="en-US" altLang="zh-CN" sz="2400" dirty="0" smtClean="0"/>
          </a:p>
          <a:p>
            <a:pPr algn="ctr"/>
            <a:r>
              <a:rPr lang="en-US" altLang="zh-CN" sz="2400" dirty="0" err="1" smtClean="0">
                <a:solidFill>
                  <a:srgbClr val="FF0000"/>
                </a:solidFill>
              </a:rPr>
              <a:t>TynoD</a:t>
            </a:r>
            <a:r>
              <a:rPr lang="en-US" altLang="zh-CN" sz="2400" dirty="0" smtClean="0">
                <a:solidFill>
                  <a:srgbClr val="FF0000"/>
                </a:solidFill>
              </a:rPr>
              <a:t> </a:t>
            </a:r>
            <a:r>
              <a:rPr lang="en-US" altLang="zh-CN" sz="2400" dirty="0">
                <a:solidFill>
                  <a:srgbClr val="FF0000"/>
                </a:solidFill>
              </a:rPr>
              <a:t>&lt;</a:t>
            </a:r>
            <a:r>
              <a:rPr lang="en-US" altLang="zh-CN" sz="2400" dirty="0" smtClean="0">
                <a:solidFill>
                  <a:srgbClr val="FF0000"/>
                </a:solidFill>
              </a:rPr>
              <a:t> </a:t>
            </a:r>
            <a:r>
              <a:rPr lang="en-US" altLang="zh-CN" sz="2400" dirty="0" err="1">
                <a:solidFill>
                  <a:srgbClr val="FF0000"/>
                </a:solidFill>
              </a:rPr>
              <a:t>TyNBA</a:t>
            </a:r>
            <a:r>
              <a:rPr lang="en-US" altLang="zh-CN" sz="2400" dirty="0">
                <a:solidFill>
                  <a:srgbClr val="FF0000"/>
                </a:solidFill>
              </a:rPr>
              <a:t> &lt;</a:t>
            </a:r>
            <a:r>
              <a:rPr lang="en-US" altLang="zh-CN" sz="2400" dirty="0" smtClean="0">
                <a:solidFill>
                  <a:srgbClr val="FF0000"/>
                </a:solidFill>
              </a:rPr>
              <a:t> </a:t>
            </a:r>
            <a:r>
              <a:rPr lang="en-US" altLang="zh-CN" sz="2400" dirty="0" err="1" smtClean="0">
                <a:solidFill>
                  <a:srgbClr val="FF0000"/>
                </a:solidFill>
              </a:rPr>
              <a:t>LCnoD</a:t>
            </a:r>
            <a:endParaRPr lang="zh-CN" altLang="en-US" sz="2400" dirty="0"/>
          </a:p>
        </p:txBody>
      </p:sp>
      <p:sp>
        <p:nvSpPr>
          <p:cNvPr id="9" name="内容占位符 2"/>
          <p:cNvSpPr txBox="1">
            <a:spLocks/>
          </p:cNvSpPr>
          <p:nvPr/>
        </p:nvSpPr>
        <p:spPr>
          <a:xfrm>
            <a:off x="6096000" y="4724401"/>
            <a:ext cx="2667000" cy="1219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CN" sz="2000" i="1" dirty="0" smtClean="0"/>
              <a:t>m</a:t>
            </a:r>
            <a:r>
              <a:rPr lang="en-US" altLang="zh-CN" sz="2000" dirty="0" smtClean="0"/>
              <a:t>-NBA could enhance ion charging in complex </a:t>
            </a:r>
            <a:r>
              <a:rPr lang="en-US" altLang="zh-CN" sz="2000" dirty="0" err="1" smtClean="0"/>
              <a:t>biosystems</a:t>
            </a:r>
            <a:r>
              <a:rPr lang="en-US" altLang="zh-CN" sz="2000" dirty="0" smtClean="0"/>
              <a:t>.</a:t>
            </a:r>
            <a:endParaRPr lang="zh-CN" altLang="en-US" sz="2000" dirty="0"/>
          </a:p>
        </p:txBody>
      </p:sp>
    </p:spTree>
    <p:extLst>
      <p:ext uri="{BB962C8B-B14F-4D97-AF65-F5344CB8AC3E}">
        <p14:creationId xmlns:p14="http://schemas.microsoft.com/office/powerpoint/2010/main" val="1898389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457200"/>
            <a:ext cx="8229600" cy="1143000"/>
          </a:xfrm>
        </p:spPr>
        <p:txBody>
          <a:bodyPr>
            <a:normAutofit fontScale="90000"/>
          </a:bodyPr>
          <a:lstStyle/>
          <a:p>
            <a:pPr algn="l"/>
            <a:r>
              <a:rPr lang="en-US" altLang="zh-CN" sz="3600" dirty="0" smtClean="0"/>
              <a:t>Quality control of LC replication</a:t>
            </a:r>
            <a:r>
              <a:rPr lang="zh-CN" altLang="en-US" dirty="0" smtClean="0"/>
              <a:t/>
            </a:r>
            <a:br>
              <a:rPr lang="zh-CN" altLang="en-US" dirty="0" smtClean="0"/>
            </a:br>
            <a:endParaRPr lang="zh-CN" altLang="en-US" dirty="0"/>
          </a:p>
        </p:txBody>
      </p:sp>
      <p:sp>
        <p:nvSpPr>
          <p:cNvPr id="3" name="内容占位符 2"/>
          <p:cNvSpPr>
            <a:spLocks noGrp="1"/>
          </p:cNvSpPr>
          <p:nvPr>
            <p:ph idx="1"/>
          </p:nvPr>
        </p:nvSpPr>
        <p:spPr/>
        <p:txBody>
          <a:bodyPr/>
          <a:lstStyle/>
          <a:p>
            <a:endParaRPr lang="zh-CN" altLang="en-US" dirty="0"/>
          </a:p>
        </p:txBody>
      </p:sp>
      <p:sp>
        <p:nvSpPr>
          <p:cNvPr id="10" name="灯片编号占位符 9"/>
          <p:cNvSpPr>
            <a:spLocks noGrp="1"/>
          </p:cNvSpPr>
          <p:nvPr>
            <p:ph type="sldNum" sz="quarter" idx="12"/>
          </p:nvPr>
        </p:nvSpPr>
        <p:spPr/>
        <p:txBody>
          <a:bodyPr/>
          <a:lstStyle/>
          <a:p>
            <a:fld id="{CD5D62AB-E212-4E0D-ADF0-B8BFFE63D9F9}" type="slidenum">
              <a:rPr lang="zh-CN" altLang="en-US" smtClean="0"/>
              <a:pPr/>
              <a:t>17</a:t>
            </a:fld>
            <a:endParaRPr lang="zh-CN" alt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569" y="2438400"/>
            <a:ext cx="811511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表格 3"/>
          <p:cNvGraphicFramePr>
            <a:graphicFrameLocks noGrp="1"/>
          </p:cNvGraphicFramePr>
          <p:nvPr>
            <p:extLst>
              <p:ext uri="{D42A27DB-BD31-4B8C-83A1-F6EECF244321}">
                <p14:modId xmlns:p14="http://schemas.microsoft.com/office/powerpoint/2010/main" val="928398663"/>
              </p:ext>
            </p:extLst>
          </p:nvPr>
        </p:nvGraphicFramePr>
        <p:xfrm>
          <a:off x="4724400" y="1066800"/>
          <a:ext cx="3907367" cy="3048000"/>
        </p:xfrm>
        <a:graphic>
          <a:graphicData uri="http://schemas.openxmlformats.org/drawingml/2006/table">
            <a:tbl>
              <a:tblPr firstRow="1" firstCol="1" bandRow="1">
                <a:tableStyleId>{5C22544A-7EE6-4342-B048-85BDC9FD1C3A}</a:tableStyleId>
              </a:tblPr>
              <a:tblGrid>
                <a:gridCol w="784061"/>
                <a:gridCol w="793914"/>
                <a:gridCol w="936625"/>
                <a:gridCol w="1392767"/>
              </a:tblGrid>
              <a:tr h="521208">
                <a:tc>
                  <a:txBody>
                    <a:bodyPr/>
                    <a:lstStyle/>
                    <a:p>
                      <a:endParaRPr lang="zh-CN" altLang="en-US" sz="1600" dirty="0"/>
                    </a:p>
                  </a:txBody>
                  <a:tcPr/>
                </a:tc>
                <a:tc>
                  <a:txBody>
                    <a:bodyPr/>
                    <a:lstStyle/>
                    <a:p>
                      <a:r>
                        <a:rPr lang="en-US" altLang="zh-CN" sz="1600" dirty="0" smtClean="0"/>
                        <a:t>No.MS/MS</a:t>
                      </a:r>
                      <a:endParaRPr lang="zh-CN" altLang="en-US" sz="1600" dirty="0"/>
                    </a:p>
                  </a:txBody>
                  <a:tcPr/>
                </a:tc>
                <a:tc>
                  <a:txBody>
                    <a:bodyPr/>
                    <a:lstStyle/>
                    <a:p>
                      <a:r>
                        <a:rPr lang="en-US" altLang="zh-CN" sz="1600" dirty="0" smtClean="0"/>
                        <a:t>No.MS</a:t>
                      </a:r>
                      <a:r>
                        <a:rPr lang="en-US" altLang="zh-CN" sz="1600" baseline="0" dirty="0" smtClean="0"/>
                        <a:t> peaks</a:t>
                      </a:r>
                      <a:endParaRPr lang="zh-CN" altLang="en-US" sz="1600" dirty="0"/>
                    </a:p>
                  </a:txBody>
                  <a:tcPr/>
                </a:tc>
                <a:tc>
                  <a:txBody>
                    <a:bodyPr/>
                    <a:lstStyle/>
                    <a:p>
                      <a:r>
                        <a:rPr lang="en-US" altLang="zh-CN" sz="1600" dirty="0" smtClean="0"/>
                        <a:t>Total</a:t>
                      </a:r>
                      <a:r>
                        <a:rPr lang="en-US" altLang="zh-CN" sz="1600" baseline="0" dirty="0" smtClean="0"/>
                        <a:t> ion intensity</a:t>
                      </a:r>
                      <a:endParaRPr lang="zh-CN" altLang="en-US" sz="1600" dirty="0"/>
                    </a:p>
                  </a:txBody>
                  <a:tcPr/>
                </a:tc>
              </a:tr>
              <a:tr h="740664">
                <a:tc>
                  <a:txBody>
                    <a:bodyPr/>
                    <a:lstStyle/>
                    <a:p>
                      <a:r>
                        <a:rPr lang="en-US" altLang="zh-CN" sz="1600" dirty="0" err="1" smtClean="0"/>
                        <a:t>TyNBA</a:t>
                      </a:r>
                      <a:endParaRPr lang="zh-CN" altLang="en-US" sz="1600" dirty="0"/>
                    </a:p>
                  </a:txBody>
                  <a:tcPr/>
                </a:tc>
                <a:tc>
                  <a:txBody>
                    <a:bodyPr/>
                    <a:lstStyle/>
                    <a:p>
                      <a:r>
                        <a:rPr lang="en-US" altLang="zh-CN" sz="1600" dirty="0" smtClean="0"/>
                        <a:t>6599</a:t>
                      </a:r>
                      <a:br>
                        <a:rPr lang="en-US" altLang="zh-CN" sz="1600" dirty="0" smtClean="0"/>
                      </a:br>
                      <a:r>
                        <a:rPr lang="en-US" altLang="zh-CN" sz="1600" dirty="0" smtClean="0"/>
                        <a:t>6688</a:t>
                      </a:r>
                      <a:br>
                        <a:rPr lang="en-US" altLang="zh-CN" sz="1600" dirty="0" smtClean="0"/>
                      </a:br>
                      <a:r>
                        <a:rPr lang="en-US" altLang="zh-CN" sz="1600" dirty="0" smtClean="0"/>
                        <a:t>6744</a:t>
                      </a:r>
                      <a:endParaRPr lang="zh-CN" altLang="en-US" sz="1600" dirty="0"/>
                    </a:p>
                  </a:txBody>
                  <a:tcPr/>
                </a:tc>
                <a:tc>
                  <a:txBody>
                    <a:bodyPr/>
                    <a:lstStyle/>
                    <a:p>
                      <a:r>
                        <a:rPr lang="en-US" altLang="zh-CN" sz="1400" dirty="0" smtClean="0"/>
                        <a:t>2819310</a:t>
                      </a:r>
                      <a:br>
                        <a:rPr lang="en-US" altLang="zh-CN" sz="1400" dirty="0" smtClean="0"/>
                      </a:br>
                      <a:r>
                        <a:rPr lang="en-US" altLang="zh-CN" sz="1400" dirty="0" smtClean="0"/>
                        <a:t>2776604</a:t>
                      </a:r>
                      <a:br>
                        <a:rPr lang="en-US" altLang="zh-CN" sz="1400" dirty="0" smtClean="0"/>
                      </a:br>
                      <a:r>
                        <a:rPr lang="en-US" altLang="zh-CN" sz="1400" dirty="0" smtClean="0"/>
                        <a:t>2778265</a:t>
                      </a:r>
                      <a:endParaRPr lang="zh-CN" altLang="en-US" sz="1400" dirty="0"/>
                    </a:p>
                  </a:txBody>
                  <a:tcPr/>
                </a:tc>
                <a:tc>
                  <a:txBody>
                    <a:bodyPr/>
                    <a:lstStyle/>
                    <a:p>
                      <a:r>
                        <a:rPr lang="en-US" altLang="zh-CN" sz="1600" dirty="0" err="1" smtClean="0"/>
                        <a:t>2.895e+10</a:t>
                      </a:r>
                      <a:r>
                        <a:rPr lang="en-US" altLang="zh-CN" sz="1600" dirty="0" smtClean="0"/>
                        <a:t/>
                      </a:r>
                      <a:br>
                        <a:rPr lang="en-US" altLang="zh-CN" sz="1600" dirty="0" smtClean="0"/>
                      </a:br>
                      <a:r>
                        <a:rPr lang="en-US" altLang="zh-CN" sz="1600" dirty="0" err="1" smtClean="0"/>
                        <a:t>3.028e+10</a:t>
                      </a:r>
                      <a:r>
                        <a:rPr lang="en-US" altLang="zh-CN" sz="1600" dirty="0" smtClean="0"/>
                        <a:t/>
                      </a:r>
                      <a:br>
                        <a:rPr lang="en-US" altLang="zh-CN" sz="1600" dirty="0" smtClean="0"/>
                      </a:br>
                      <a:r>
                        <a:rPr lang="en-US" altLang="zh-CN" sz="1600" dirty="0" err="1" smtClean="0"/>
                        <a:t>3.087e+10</a:t>
                      </a:r>
                      <a:endParaRPr lang="zh-CN" altLang="en-US" sz="1600" dirty="0"/>
                    </a:p>
                  </a:txBody>
                  <a:tcPr/>
                </a:tc>
              </a:tr>
              <a:tr h="740664">
                <a:tc>
                  <a:txBody>
                    <a:bodyPr/>
                    <a:lstStyle/>
                    <a:p>
                      <a:r>
                        <a:rPr lang="en-US" altLang="zh-CN" sz="1600" dirty="0" err="1" smtClean="0"/>
                        <a:t>TynoD</a:t>
                      </a:r>
                      <a:endParaRPr lang="zh-CN" altLang="en-US" sz="1600" dirty="0"/>
                    </a:p>
                  </a:txBody>
                  <a:tcPr/>
                </a:tc>
                <a:tc>
                  <a:txBody>
                    <a:bodyPr/>
                    <a:lstStyle/>
                    <a:p>
                      <a:r>
                        <a:rPr lang="en-US" altLang="zh-CN" sz="1600" dirty="0" smtClean="0"/>
                        <a:t>6187</a:t>
                      </a:r>
                      <a:br>
                        <a:rPr lang="en-US" altLang="zh-CN" sz="1600" dirty="0" smtClean="0"/>
                      </a:br>
                      <a:r>
                        <a:rPr lang="en-US" altLang="zh-CN" sz="1600" dirty="0" smtClean="0"/>
                        <a:t>6191</a:t>
                      </a:r>
                      <a:br>
                        <a:rPr lang="en-US" altLang="zh-CN" sz="1600" dirty="0" smtClean="0"/>
                      </a:br>
                      <a:r>
                        <a:rPr lang="en-US" altLang="zh-CN" sz="1600" dirty="0" smtClean="0"/>
                        <a:t>6060</a:t>
                      </a:r>
                      <a:endParaRPr lang="zh-CN" altLang="en-US" sz="1600" dirty="0"/>
                    </a:p>
                  </a:txBody>
                  <a:tcPr/>
                </a:tc>
                <a:tc>
                  <a:txBody>
                    <a:bodyPr/>
                    <a:lstStyle/>
                    <a:p>
                      <a:r>
                        <a:rPr lang="en-US" altLang="zh-CN" sz="1400" dirty="0" smtClean="0"/>
                        <a:t>2570170</a:t>
                      </a:r>
                      <a:br>
                        <a:rPr lang="en-US" altLang="zh-CN" sz="1400" dirty="0" smtClean="0"/>
                      </a:br>
                      <a:r>
                        <a:rPr lang="en-US" altLang="zh-CN" sz="1400" dirty="0" smtClean="0"/>
                        <a:t>2619559</a:t>
                      </a:r>
                      <a:br>
                        <a:rPr lang="en-US" altLang="zh-CN" sz="1400" dirty="0" smtClean="0"/>
                      </a:br>
                      <a:r>
                        <a:rPr lang="en-US" altLang="zh-CN" sz="1400" dirty="0" smtClean="0"/>
                        <a:t>2690441</a:t>
                      </a:r>
                      <a:endParaRPr lang="zh-CN" altLang="en-US" sz="1400" dirty="0"/>
                    </a:p>
                  </a:txBody>
                  <a:tcPr/>
                </a:tc>
                <a:tc>
                  <a:txBody>
                    <a:bodyPr/>
                    <a:lstStyle/>
                    <a:p>
                      <a:r>
                        <a:rPr lang="en-US" altLang="zh-CN" sz="1600" dirty="0" err="1" smtClean="0"/>
                        <a:t>1.670e+10</a:t>
                      </a:r>
                      <a:r>
                        <a:rPr lang="en-US" altLang="zh-CN" sz="1600" dirty="0" smtClean="0"/>
                        <a:t/>
                      </a:r>
                      <a:br>
                        <a:rPr lang="en-US" altLang="zh-CN" sz="1600" dirty="0" smtClean="0"/>
                      </a:br>
                      <a:r>
                        <a:rPr lang="en-US" altLang="zh-CN" sz="1600" dirty="0" err="1" smtClean="0"/>
                        <a:t>1.693e+10</a:t>
                      </a:r>
                      <a:r>
                        <a:rPr lang="en-US" altLang="zh-CN" sz="1600" dirty="0" smtClean="0"/>
                        <a:t/>
                      </a:r>
                      <a:br>
                        <a:rPr lang="en-US" altLang="zh-CN" sz="1600" dirty="0" smtClean="0"/>
                      </a:br>
                      <a:r>
                        <a:rPr lang="en-US" altLang="zh-CN" sz="1600" dirty="0" err="1" smtClean="0"/>
                        <a:t>1.576e+10</a:t>
                      </a:r>
                      <a:endParaRPr lang="zh-CN" altLang="en-US" sz="1600" dirty="0"/>
                    </a:p>
                  </a:txBody>
                  <a:tcPr/>
                </a:tc>
              </a:tr>
              <a:tr h="740664">
                <a:tc>
                  <a:txBody>
                    <a:bodyPr/>
                    <a:lstStyle/>
                    <a:p>
                      <a:r>
                        <a:rPr lang="en-US" altLang="zh-CN" sz="1600" dirty="0" err="1" smtClean="0"/>
                        <a:t>LysC</a:t>
                      </a:r>
                      <a:endParaRPr lang="zh-CN" altLang="en-US" sz="1600" dirty="0"/>
                    </a:p>
                  </a:txBody>
                  <a:tcPr/>
                </a:tc>
                <a:tc>
                  <a:txBody>
                    <a:bodyPr/>
                    <a:lstStyle/>
                    <a:p>
                      <a:r>
                        <a:rPr lang="en-US" altLang="zh-CN" sz="1600" dirty="0" smtClean="0"/>
                        <a:t>5682</a:t>
                      </a:r>
                      <a:br>
                        <a:rPr lang="en-US" altLang="zh-CN" sz="1600" dirty="0" smtClean="0"/>
                      </a:br>
                      <a:r>
                        <a:rPr lang="en-US" altLang="zh-CN" sz="1600" dirty="0" smtClean="0"/>
                        <a:t>5597</a:t>
                      </a:r>
                      <a:br>
                        <a:rPr lang="en-US" altLang="zh-CN" sz="1600" dirty="0" smtClean="0"/>
                      </a:br>
                      <a:r>
                        <a:rPr lang="en-US" altLang="zh-CN" sz="1600" dirty="0" smtClean="0"/>
                        <a:t>5685</a:t>
                      </a:r>
                      <a:endParaRPr lang="zh-CN" altLang="en-US" sz="1600" dirty="0"/>
                    </a:p>
                  </a:txBody>
                  <a:tcPr/>
                </a:tc>
                <a:tc>
                  <a:txBody>
                    <a:bodyPr/>
                    <a:lstStyle/>
                    <a:p>
                      <a:r>
                        <a:rPr lang="en-US" altLang="zh-CN" sz="1400" dirty="0" smtClean="0"/>
                        <a:t>3705791</a:t>
                      </a:r>
                      <a:br>
                        <a:rPr lang="en-US" altLang="zh-CN" sz="1400" dirty="0" smtClean="0"/>
                      </a:br>
                      <a:r>
                        <a:rPr lang="en-US" altLang="zh-CN" sz="1400" dirty="0" smtClean="0"/>
                        <a:t>3640280</a:t>
                      </a:r>
                      <a:br>
                        <a:rPr lang="en-US" altLang="zh-CN" sz="1400" dirty="0" smtClean="0"/>
                      </a:br>
                      <a:r>
                        <a:rPr lang="en-US" altLang="zh-CN" sz="1400" dirty="0" smtClean="0"/>
                        <a:t>3596867</a:t>
                      </a:r>
                      <a:endParaRPr lang="zh-CN" altLang="en-US" sz="1400" dirty="0"/>
                    </a:p>
                  </a:txBody>
                  <a:tcPr/>
                </a:tc>
                <a:tc>
                  <a:txBody>
                    <a:bodyPr/>
                    <a:lstStyle/>
                    <a:p>
                      <a:r>
                        <a:rPr lang="en-US" altLang="zh-CN" sz="1600" dirty="0" err="1" smtClean="0"/>
                        <a:t>1.223e+10</a:t>
                      </a:r>
                      <a:r>
                        <a:rPr lang="en-US" altLang="zh-CN" sz="1600" dirty="0" smtClean="0"/>
                        <a:t/>
                      </a:r>
                      <a:br>
                        <a:rPr lang="en-US" altLang="zh-CN" sz="1600" dirty="0" smtClean="0"/>
                      </a:br>
                      <a:r>
                        <a:rPr lang="en-US" altLang="zh-CN" sz="1600" dirty="0" err="1" smtClean="0"/>
                        <a:t>1.208e+10</a:t>
                      </a:r>
                      <a:r>
                        <a:rPr lang="en-US" altLang="zh-CN" sz="1600" dirty="0" smtClean="0"/>
                        <a:t/>
                      </a:r>
                      <a:br>
                        <a:rPr lang="en-US" altLang="zh-CN" sz="1600" dirty="0" smtClean="0"/>
                      </a:br>
                      <a:r>
                        <a:rPr lang="en-US" altLang="zh-CN" sz="1600" dirty="0" err="1" smtClean="0"/>
                        <a:t>1.191e+10</a:t>
                      </a:r>
                      <a:endParaRPr lang="zh-CN" altLang="en-US" sz="1600" dirty="0"/>
                    </a:p>
                  </a:txBody>
                  <a:tcPr/>
                </a:tc>
              </a:tr>
            </a:tbl>
          </a:graphicData>
        </a:graphic>
      </p:graphicFrame>
      <p:sp>
        <p:nvSpPr>
          <p:cNvPr id="11" name="圆角矩形 10"/>
          <p:cNvSpPr/>
          <p:nvPr/>
        </p:nvSpPr>
        <p:spPr>
          <a:xfrm>
            <a:off x="381000" y="1828800"/>
            <a:ext cx="23622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lnSpc>
                <a:spcPct val="150000"/>
              </a:lnSpc>
              <a:buFont typeface="Wingdings" pitchFamily="2" charset="2"/>
              <a:buChar char="u"/>
            </a:pPr>
            <a:r>
              <a:rPr lang="en-US" altLang="zh-CN" dirty="0" smtClean="0">
                <a:solidFill>
                  <a:schemeClr val="tx1">
                    <a:lumMod val="85000"/>
                    <a:lumOff val="15000"/>
                  </a:schemeClr>
                </a:solidFill>
              </a:rPr>
              <a:t>Retention time</a:t>
            </a:r>
          </a:p>
          <a:p>
            <a:pPr marL="285750" indent="-285750">
              <a:lnSpc>
                <a:spcPct val="150000"/>
              </a:lnSpc>
              <a:buFont typeface="Wingdings" pitchFamily="2" charset="2"/>
              <a:buChar char="u"/>
            </a:pPr>
            <a:r>
              <a:rPr lang="en-US" altLang="zh-CN" dirty="0" smtClean="0">
                <a:solidFill>
                  <a:schemeClr val="tx1">
                    <a:lumMod val="85000"/>
                    <a:lumOff val="15000"/>
                  </a:schemeClr>
                </a:solidFill>
              </a:rPr>
              <a:t>Peak area  </a:t>
            </a:r>
            <a:endParaRPr lang="zh-CN" altLang="en-US" dirty="0">
              <a:solidFill>
                <a:schemeClr val="tx1">
                  <a:lumMod val="85000"/>
                  <a:lumOff val="15000"/>
                </a:schemeClr>
              </a:solidFill>
            </a:endParaRPr>
          </a:p>
        </p:txBody>
      </p:sp>
      <p:sp>
        <p:nvSpPr>
          <p:cNvPr id="9" name="圆角矩形 8"/>
          <p:cNvSpPr/>
          <p:nvPr/>
        </p:nvSpPr>
        <p:spPr>
          <a:xfrm>
            <a:off x="304800" y="6019800"/>
            <a:ext cx="2895600" cy="5429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r>
              <a:rPr lang="en-US" altLang="zh-CN" dirty="0" smtClean="0">
                <a:solidFill>
                  <a:schemeClr val="tx1">
                    <a:lumMod val="85000"/>
                    <a:lumOff val="15000"/>
                  </a:schemeClr>
                </a:solidFill>
              </a:rPr>
              <a:t>Replicates of </a:t>
            </a:r>
            <a:r>
              <a:rPr lang="en-US" altLang="zh-CN" dirty="0" err="1" smtClean="0">
                <a:solidFill>
                  <a:schemeClr val="tx1">
                    <a:lumMod val="85000"/>
                    <a:lumOff val="15000"/>
                  </a:schemeClr>
                </a:solidFill>
              </a:rPr>
              <a:t>TyNBA</a:t>
            </a:r>
            <a:r>
              <a:rPr lang="en-US" altLang="zh-CN" dirty="0" smtClean="0">
                <a:solidFill>
                  <a:schemeClr val="tx1">
                    <a:lumMod val="85000"/>
                    <a:lumOff val="15000"/>
                  </a:schemeClr>
                </a:solidFill>
              </a:rPr>
              <a:t> data</a:t>
            </a:r>
            <a:endParaRPr lang="zh-CN" altLang="en-US" dirty="0">
              <a:solidFill>
                <a:schemeClr val="tx1">
                  <a:lumMod val="85000"/>
                  <a:lumOff val="15000"/>
                </a:schemeClr>
              </a:solidFill>
            </a:endParaRPr>
          </a:p>
        </p:txBody>
      </p:sp>
      <p:sp>
        <p:nvSpPr>
          <p:cNvPr id="12" name="圆角矩形 11"/>
          <p:cNvSpPr/>
          <p:nvPr/>
        </p:nvSpPr>
        <p:spPr>
          <a:xfrm>
            <a:off x="5334000" y="6010276"/>
            <a:ext cx="2895600" cy="5429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dirty="0">
                <a:solidFill>
                  <a:schemeClr val="tx1"/>
                </a:solidFill>
              </a:rPr>
              <a:t>Nonlinear </a:t>
            </a:r>
            <a:r>
              <a:rPr lang="en-US" altLang="zh-CN" dirty="0" err="1">
                <a:solidFill>
                  <a:schemeClr val="tx1"/>
                </a:solidFill>
              </a:rPr>
              <a:t>Progenesis</a:t>
            </a:r>
            <a:r>
              <a:rPr lang="en-US" altLang="zh-CN" dirty="0">
                <a:solidFill>
                  <a:schemeClr val="tx1"/>
                </a:solidFill>
              </a:rPr>
              <a:t> LC-MS</a:t>
            </a:r>
            <a:endParaRPr lang="zh-CN" altLang="en-US" dirty="0">
              <a:solidFill>
                <a:schemeClr val="tx1"/>
              </a:solidFill>
            </a:endParaRPr>
          </a:p>
        </p:txBody>
      </p:sp>
    </p:spTree>
    <p:extLst>
      <p:ext uri="{BB962C8B-B14F-4D97-AF65-F5344CB8AC3E}">
        <p14:creationId xmlns:p14="http://schemas.microsoft.com/office/powerpoint/2010/main" val="3909368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04800" y="1607530"/>
            <a:ext cx="8229600" cy="4525963"/>
          </a:xfrm>
        </p:spPr>
        <p:txBody>
          <a:bodyPr/>
          <a:lstStyle/>
          <a:p>
            <a:endParaRPr lang="zh-CN" altLang="en-US" dirty="0"/>
          </a:p>
        </p:txBody>
      </p:sp>
      <p:sp>
        <p:nvSpPr>
          <p:cNvPr id="4" name="灯片编号占位符 3"/>
          <p:cNvSpPr>
            <a:spLocks noGrp="1"/>
          </p:cNvSpPr>
          <p:nvPr>
            <p:ph type="sldNum" sz="quarter" idx="12"/>
          </p:nvPr>
        </p:nvSpPr>
        <p:spPr/>
        <p:txBody>
          <a:bodyPr/>
          <a:lstStyle/>
          <a:p>
            <a:fld id="{CD5D62AB-E212-4E0D-ADF0-B8BFFE63D9F9}" type="slidenum">
              <a:rPr lang="zh-CN" altLang="en-US" smtClean="0"/>
              <a:pPr/>
              <a:t>18</a:t>
            </a:fld>
            <a:endParaRPr lang="zh-CN" altLang="en-US"/>
          </a:p>
        </p:txBody>
      </p:sp>
      <p:pic>
        <p:nvPicPr>
          <p:cNvPr id="5" name="图片 4"/>
          <p:cNvPicPr/>
          <p:nvPr/>
        </p:nvPicPr>
        <p:blipFill rotWithShape="1">
          <a:blip r:embed="rId2" cstate="print">
            <a:extLst>
              <a:ext uri="{28A0092B-C50C-407E-A947-70E740481C1C}">
                <a14:useLocalDpi xmlns:a14="http://schemas.microsoft.com/office/drawing/2010/main" val="0"/>
              </a:ext>
            </a:extLst>
          </a:blip>
          <a:srcRect l="905" t="2089" r="11602"/>
          <a:stretch/>
        </p:blipFill>
        <p:spPr>
          <a:xfrm>
            <a:off x="382772" y="533400"/>
            <a:ext cx="7540256" cy="6172200"/>
          </a:xfrm>
          <a:prstGeom prst="rect">
            <a:avLst/>
          </a:prstGeom>
        </p:spPr>
      </p:pic>
      <p:sp>
        <p:nvSpPr>
          <p:cNvPr id="6" name="TextBox 5"/>
          <p:cNvSpPr txBox="1"/>
          <p:nvPr/>
        </p:nvSpPr>
        <p:spPr>
          <a:xfrm>
            <a:off x="8043661" y="621268"/>
            <a:ext cx="79553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zh-CN" dirty="0" err="1"/>
              <a:t>T</a:t>
            </a:r>
            <a:r>
              <a:rPr lang="en-US" altLang="zh-CN" dirty="0" err="1" smtClean="0"/>
              <a:t>yNBA</a:t>
            </a:r>
            <a:endParaRPr lang="zh-CN" altLang="en-US" dirty="0"/>
          </a:p>
        </p:txBody>
      </p:sp>
      <p:sp>
        <p:nvSpPr>
          <p:cNvPr id="7" name="TextBox 6"/>
          <p:cNvSpPr txBox="1"/>
          <p:nvPr/>
        </p:nvSpPr>
        <p:spPr>
          <a:xfrm>
            <a:off x="8062256" y="3516868"/>
            <a:ext cx="77694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zh-CN" dirty="0" err="1" smtClean="0"/>
              <a:t>TynoD</a:t>
            </a:r>
            <a:endParaRPr lang="zh-CN" altLang="en-US" dirty="0"/>
          </a:p>
        </p:txBody>
      </p:sp>
    </p:spTree>
    <p:extLst>
      <p:ext uri="{BB962C8B-B14F-4D97-AF65-F5344CB8AC3E}">
        <p14:creationId xmlns:p14="http://schemas.microsoft.com/office/powerpoint/2010/main" val="2164809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CD5D62AB-E212-4E0D-ADF0-B8BFFE63D9F9}" type="slidenum">
              <a:rPr lang="zh-CN" altLang="en-US" smtClean="0"/>
              <a:pPr/>
              <a:t>19</a:t>
            </a:fld>
            <a:endParaRPr lang="zh-CN" altLang="en-US" dirty="0"/>
          </a:p>
        </p:txBody>
      </p:sp>
      <p:grpSp>
        <p:nvGrpSpPr>
          <p:cNvPr id="6" name="组合 5"/>
          <p:cNvGrpSpPr/>
          <p:nvPr/>
        </p:nvGrpSpPr>
        <p:grpSpPr>
          <a:xfrm>
            <a:off x="762000" y="409358"/>
            <a:ext cx="7430712" cy="1185125"/>
            <a:chOff x="1179888" y="1600200"/>
            <a:chExt cx="6095999" cy="1185125"/>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9888" y="1600200"/>
              <a:ext cx="6095999" cy="1185125"/>
            </a:xfrm>
            <a:prstGeom prst="rect">
              <a:avLst/>
            </a:prstGeom>
            <a:noFill/>
            <a:ln w="19050">
              <a:solidFill>
                <a:schemeClr val="tx2">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59184" y="1622407"/>
              <a:ext cx="2590800" cy="369332"/>
            </a:xfrm>
            <a:prstGeom prst="rect">
              <a:avLst/>
            </a:prstGeom>
            <a:noFill/>
          </p:spPr>
          <p:txBody>
            <a:bodyPr wrap="square" rtlCol="0">
              <a:spAutoFit/>
            </a:bodyPr>
            <a:lstStyle/>
            <a:p>
              <a:r>
                <a:rPr lang="en-US" altLang="zh-CN" dirty="0" smtClean="0"/>
                <a:t>TIC of </a:t>
              </a:r>
              <a:r>
                <a:rPr lang="en-US" altLang="zh-CN" dirty="0" err="1" smtClean="0">
                  <a:solidFill>
                    <a:srgbClr val="D60093"/>
                  </a:solidFill>
                </a:rPr>
                <a:t>TyNBA</a:t>
              </a:r>
              <a:r>
                <a:rPr lang="en-US" altLang="zh-CN" dirty="0" smtClean="0">
                  <a:solidFill>
                    <a:srgbClr val="D60093"/>
                  </a:solidFill>
                </a:rPr>
                <a:t> </a:t>
              </a:r>
              <a:r>
                <a:rPr lang="en-US" altLang="zh-CN" dirty="0"/>
                <a:t>&amp;</a:t>
              </a:r>
              <a:r>
                <a:rPr lang="en-US" altLang="zh-CN" dirty="0" smtClean="0">
                  <a:solidFill>
                    <a:srgbClr val="D60093"/>
                  </a:solidFill>
                </a:rPr>
                <a:t> </a:t>
              </a:r>
              <a:r>
                <a:rPr lang="en-US" altLang="zh-CN" dirty="0" err="1" smtClean="0">
                  <a:solidFill>
                    <a:srgbClr val="00B050"/>
                  </a:solidFill>
                </a:rPr>
                <a:t>TynoD</a:t>
              </a:r>
              <a:endParaRPr lang="zh-CN" altLang="en-US" dirty="0">
                <a:solidFill>
                  <a:srgbClr val="00B050"/>
                </a:solidFill>
              </a:endParaRPr>
            </a:p>
          </p:txBody>
        </p:sp>
      </p:grpSp>
      <p:grpSp>
        <p:nvGrpSpPr>
          <p:cNvPr id="9" name="组合 8"/>
          <p:cNvGrpSpPr/>
          <p:nvPr/>
        </p:nvGrpSpPr>
        <p:grpSpPr>
          <a:xfrm>
            <a:off x="685800" y="2221468"/>
            <a:ext cx="7677151" cy="3569732"/>
            <a:chOff x="685800" y="2286000"/>
            <a:chExt cx="7677151" cy="3569732"/>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7" t="2256" r="1097" b="2256"/>
            <a:stretch/>
          </p:blipFill>
          <p:spPr bwMode="auto">
            <a:xfrm>
              <a:off x="1147753" y="2286000"/>
              <a:ext cx="7215198" cy="322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16200000">
              <a:off x="120031" y="3714180"/>
              <a:ext cx="1653273" cy="369332"/>
            </a:xfrm>
            <a:prstGeom prst="rect">
              <a:avLst/>
            </a:prstGeom>
            <a:noFill/>
          </p:spPr>
          <p:txBody>
            <a:bodyPr wrap="none" rtlCol="0">
              <a:spAutoFit/>
            </a:bodyPr>
            <a:lstStyle/>
            <a:p>
              <a:r>
                <a:rPr lang="en-US" altLang="zh-CN" b="1" dirty="0" smtClean="0"/>
                <a:t>Retention time </a:t>
              </a:r>
              <a:endParaRPr lang="zh-CN" altLang="en-US" b="1" dirty="0"/>
            </a:p>
          </p:txBody>
        </p:sp>
        <p:sp>
          <p:nvSpPr>
            <p:cNvPr id="11" name="TextBox 10"/>
            <p:cNvSpPr txBox="1"/>
            <p:nvPr/>
          </p:nvSpPr>
          <p:spPr>
            <a:xfrm>
              <a:off x="4180290" y="5486400"/>
              <a:ext cx="562975" cy="369332"/>
            </a:xfrm>
            <a:prstGeom prst="rect">
              <a:avLst/>
            </a:prstGeom>
            <a:noFill/>
          </p:spPr>
          <p:txBody>
            <a:bodyPr wrap="none" rtlCol="0">
              <a:spAutoFit/>
            </a:bodyPr>
            <a:lstStyle/>
            <a:p>
              <a:r>
                <a:rPr lang="en-US" altLang="zh-CN" b="1" dirty="0" smtClean="0"/>
                <a:t>m/z</a:t>
              </a:r>
              <a:endParaRPr lang="zh-CN" altLang="en-US" b="1" dirty="0"/>
            </a:p>
          </p:txBody>
        </p:sp>
        <p:sp>
          <p:nvSpPr>
            <p:cNvPr id="12" name="矩形 11"/>
            <p:cNvSpPr/>
            <p:nvPr/>
          </p:nvSpPr>
          <p:spPr>
            <a:xfrm>
              <a:off x="685800" y="2286000"/>
              <a:ext cx="7677151" cy="3569732"/>
            </a:xfrm>
            <a:prstGeom prst="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grpSp>
      <p:sp>
        <p:nvSpPr>
          <p:cNvPr id="10" name="TextBox 9"/>
          <p:cNvSpPr txBox="1"/>
          <p:nvPr/>
        </p:nvSpPr>
        <p:spPr>
          <a:xfrm>
            <a:off x="685800" y="1734951"/>
            <a:ext cx="8275663" cy="369332"/>
          </a:xfrm>
          <a:prstGeom prst="rect">
            <a:avLst/>
          </a:prstGeom>
          <a:noFill/>
        </p:spPr>
        <p:txBody>
          <a:bodyPr wrap="none" rtlCol="0">
            <a:spAutoFit/>
          </a:bodyPr>
          <a:lstStyle/>
          <a:p>
            <a:r>
              <a:rPr lang="en-US" altLang="zh-CN" dirty="0" smtClean="0"/>
              <a:t>Blue lies indicate mass peaks with different retention time between </a:t>
            </a:r>
            <a:r>
              <a:rPr lang="en-US" altLang="zh-CN" dirty="0" err="1" smtClean="0"/>
              <a:t>TyNBA</a:t>
            </a:r>
            <a:r>
              <a:rPr lang="en-US" altLang="zh-CN" dirty="0" smtClean="0"/>
              <a:t> and </a:t>
            </a:r>
            <a:r>
              <a:rPr lang="en-US" altLang="zh-CN" dirty="0" err="1" smtClean="0"/>
              <a:t>TynoD</a:t>
            </a:r>
            <a:r>
              <a:rPr lang="en-US" altLang="zh-CN" dirty="0" smtClean="0"/>
              <a:t> </a:t>
            </a:r>
            <a:endParaRPr lang="zh-CN" altLang="en-US" dirty="0"/>
          </a:p>
        </p:txBody>
      </p:sp>
      <p:sp>
        <p:nvSpPr>
          <p:cNvPr id="13" name="TextBox 12"/>
          <p:cNvSpPr txBox="1"/>
          <p:nvPr/>
        </p:nvSpPr>
        <p:spPr>
          <a:xfrm>
            <a:off x="685800" y="6019800"/>
            <a:ext cx="7165231" cy="369332"/>
          </a:xfrm>
          <a:prstGeom prst="rect">
            <a:avLst/>
          </a:prstGeom>
          <a:noFill/>
        </p:spPr>
        <p:txBody>
          <a:bodyPr wrap="none" rtlCol="0">
            <a:spAutoFit/>
          </a:bodyPr>
          <a:lstStyle/>
          <a:p>
            <a:r>
              <a:rPr lang="en-US" altLang="zh-CN" dirty="0" smtClean="0"/>
              <a:t> Retention time of different types of peptides has been changed by </a:t>
            </a:r>
            <a:r>
              <a:rPr lang="en-US" altLang="zh-CN" i="1" dirty="0" smtClean="0"/>
              <a:t>m</a:t>
            </a:r>
            <a:r>
              <a:rPr lang="en-US" altLang="zh-CN" dirty="0" smtClean="0"/>
              <a:t>-NBA</a:t>
            </a:r>
            <a:endParaRPr lang="zh-CN" altLang="en-US" dirty="0"/>
          </a:p>
        </p:txBody>
      </p:sp>
    </p:spTree>
    <p:extLst>
      <p:ext uri="{BB962C8B-B14F-4D97-AF65-F5344CB8AC3E}">
        <p14:creationId xmlns:p14="http://schemas.microsoft.com/office/powerpoint/2010/main" val="2137551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a:t>F</a:t>
            </a:r>
            <a:r>
              <a:rPr lang="en-US" altLang="zh-CN" dirty="0" smtClean="0"/>
              <a:t>ragmental pattern of Protein backbone in MS</a:t>
            </a:r>
            <a:endParaRPr lang="zh-CN" altLang="en-US" dirty="0"/>
          </a:p>
        </p:txBody>
      </p:sp>
      <p:sp>
        <p:nvSpPr>
          <p:cNvPr id="8" name="内容占位符 7"/>
          <p:cNvSpPr>
            <a:spLocks noGrp="1"/>
          </p:cNvSpPr>
          <p:nvPr>
            <p:ph idx="1"/>
          </p:nvPr>
        </p:nvSpPr>
        <p:spPr>
          <a:xfrm>
            <a:off x="5257800" y="1981200"/>
            <a:ext cx="3581400" cy="3657600"/>
          </a:xfrm>
        </p:spPr>
        <p:txBody>
          <a:bodyPr>
            <a:noAutofit/>
          </a:bodyPr>
          <a:lstStyle/>
          <a:p>
            <a:pPr>
              <a:lnSpc>
                <a:spcPct val="140000"/>
              </a:lnSpc>
            </a:pPr>
            <a:r>
              <a:rPr lang="en-US" altLang="zh-CN" sz="1800" dirty="0" smtClean="0"/>
              <a:t>b, y products are formed by the lowest energy backbone cleavage of protein ions.</a:t>
            </a:r>
          </a:p>
          <a:p>
            <a:pPr>
              <a:lnSpc>
                <a:spcPct val="140000"/>
              </a:lnSpc>
            </a:pPr>
            <a:r>
              <a:rPr lang="en-US" altLang="zh-CN" sz="1800" dirty="0" smtClean="0"/>
              <a:t>c, z cleavage occurs between almost any combination of amino acids, except for cyclic N of Pro.</a:t>
            </a:r>
          </a:p>
          <a:p>
            <a:pPr>
              <a:lnSpc>
                <a:spcPct val="140000"/>
              </a:lnSpc>
            </a:pPr>
            <a:r>
              <a:rPr lang="en-US" altLang="zh-CN" sz="1800" dirty="0" smtClean="0"/>
              <a:t>radical site reaction based c, z cleavage require less energy than b, y cleavage.</a:t>
            </a:r>
          </a:p>
        </p:txBody>
      </p:sp>
      <p:sp>
        <p:nvSpPr>
          <p:cNvPr id="14" name="灯片编号占位符 13"/>
          <p:cNvSpPr>
            <a:spLocks noGrp="1"/>
          </p:cNvSpPr>
          <p:nvPr>
            <p:ph type="sldNum" sz="quarter" idx="12"/>
          </p:nvPr>
        </p:nvSpPr>
        <p:spPr/>
        <p:txBody>
          <a:bodyPr/>
          <a:lstStyle/>
          <a:p>
            <a:fld id="{CD5D62AB-E212-4E0D-ADF0-B8BFFE63D9F9}" type="slidenum">
              <a:rPr lang="zh-CN" altLang="en-US" smtClean="0"/>
              <a:pPr/>
              <a:t>2</a:t>
            </a:fld>
            <a:endParaRPr lang="zh-CN" altLang="en-US" dirty="0"/>
          </a:p>
        </p:txBody>
      </p:sp>
      <p:grpSp>
        <p:nvGrpSpPr>
          <p:cNvPr id="11" name="组合 10"/>
          <p:cNvGrpSpPr/>
          <p:nvPr/>
        </p:nvGrpSpPr>
        <p:grpSpPr>
          <a:xfrm>
            <a:off x="228600" y="1905000"/>
            <a:ext cx="4953000" cy="4038600"/>
            <a:chOff x="3346450" y="2235679"/>
            <a:chExt cx="4889500" cy="3784121"/>
          </a:xfrm>
        </p:grpSpPr>
        <p:grpSp>
          <p:nvGrpSpPr>
            <p:cNvPr id="9" name="组合 8"/>
            <p:cNvGrpSpPr/>
            <p:nvPr/>
          </p:nvGrpSpPr>
          <p:grpSpPr>
            <a:xfrm>
              <a:off x="3474720" y="2514600"/>
              <a:ext cx="4650105" cy="3324225"/>
              <a:chOff x="3474720" y="2514600"/>
              <a:chExt cx="4650105" cy="3324225"/>
            </a:xfrm>
          </p:grpSpPr>
          <p:pic>
            <p:nvPicPr>
              <p:cNvPr id="4" name="Picture 2" descr="Peptide_fragmen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4720" y="2514600"/>
                <a:ext cx="3307080" cy="160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srcRect/>
              <a:stretch>
                <a:fillRect/>
              </a:stretch>
            </p:blipFill>
            <p:spPr bwMode="auto">
              <a:xfrm>
                <a:off x="6553200" y="3810000"/>
                <a:ext cx="1533525" cy="69532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581400" y="4572000"/>
                <a:ext cx="4524375" cy="561975"/>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3581400" y="5257800"/>
                <a:ext cx="4543425" cy="581025"/>
              </a:xfrm>
              <a:prstGeom prst="rect">
                <a:avLst/>
              </a:prstGeom>
              <a:noFill/>
              <a:ln w="9525">
                <a:noFill/>
                <a:miter lim="800000"/>
                <a:headEnd/>
                <a:tailEnd/>
              </a:ln>
            </p:spPr>
          </p:pic>
        </p:grpSp>
        <p:sp>
          <p:nvSpPr>
            <p:cNvPr id="10" name="矩形 9"/>
            <p:cNvSpPr/>
            <p:nvPr/>
          </p:nvSpPr>
          <p:spPr>
            <a:xfrm>
              <a:off x="3346450" y="2235679"/>
              <a:ext cx="4889500" cy="3784121"/>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2514600" y="6488668"/>
            <a:ext cx="5791200" cy="369332"/>
          </a:xfrm>
          <a:prstGeom prst="rect">
            <a:avLst/>
          </a:prstGeom>
        </p:spPr>
        <p:txBody>
          <a:bodyPr wrap="square">
            <a:spAutoFit/>
          </a:bodyPr>
          <a:lstStyle/>
          <a:p>
            <a:r>
              <a:rPr lang="en-US" altLang="zh-CN" dirty="0" smtClean="0"/>
              <a:t>International Journal of Mass Spectrometry (1999) 787–793</a:t>
            </a:r>
            <a:endParaRPr lang="zh-CN" altLang="en-US" dirty="0"/>
          </a:p>
        </p:txBody>
      </p:sp>
    </p:spTree>
    <p:extLst>
      <p:ext uri="{BB962C8B-B14F-4D97-AF65-F5344CB8AC3E}">
        <p14:creationId xmlns:p14="http://schemas.microsoft.com/office/powerpoint/2010/main" val="2401354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dirty="0"/>
          </a:p>
        </p:txBody>
      </p:sp>
      <p:sp>
        <p:nvSpPr>
          <p:cNvPr id="3" name="内容占位符 2"/>
          <p:cNvSpPr>
            <a:spLocks noGrp="1"/>
          </p:cNvSpPr>
          <p:nvPr>
            <p:ph idx="1"/>
          </p:nvPr>
        </p:nvSpPr>
        <p:spPr/>
        <p:txBody>
          <a:bodyPr/>
          <a:lstStyle/>
          <a:p>
            <a:r>
              <a:rPr lang="en-US" altLang="zh-CN" dirty="0" smtClean="0"/>
              <a:t>Working </a:t>
            </a:r>
            <a:r>
              <a:rPr lang="en-US" altLang="zh-CN" dirty="0" smtClean="0">
                <a:effectLst/>
              </a:rPr>
              <a:t>environment</a:t>
            </a:r>
            <a:r>
              <a:rPr lang="en-US" altLang="zh-CN" dirty="0" smtClean="0"/>
              <a:t> of search algorithms </a:t>
            </a:r>
            <a:endParaRPr lang="zh-CN" altLang="en-US" dirty="0"/>
          </a:p>
        </p:txBody>
      </p:sp>
      <p:sp>
        <p:nvSpPr>
          <p:cNvPr id="4" name="灯片编号占位符 3"/>
          <p:cNvSpPr>
            <a:spLocks noGrp="1"/>
          </p:cNvSpPr>
          <p:nvPr>
            <p:ph type="sldNum" sz="quarter" idx="12"/>
          </p:nvPr>
        </p:nvSpPr>
        <p:spPr/>
        <p:txBody>
          <a:bodyPr/>
          <a:lstStyle/>
          <a:p>
            <a:fld id="{CD5D62AB-E212-4E0D-ADF0-B8BFFE63D9F9}" type="slidenum">
              <a:rPr lang="zh-CN" altLang="en-US" smtClean="0"/>
              <a:pPr/>
              <a:t>20</a:t>
            </a:fld>
            <a:endParaRPr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2019459029"/>
              </p:ext>
            </p:extLst>
          </p:nvPr>
        </p:nvGraphicFramePr>
        <p:xfrm>
          <a:off x="685799" y="2351404"/>
          <a:ext cx="7848600" cy="3211196"/>
        </p:xfrm>
        <a:graphic>
          <a:graphicData uri="http://schemas.openxmlformats.org/drawingml/2006/table">
            <a:tbl>
              <a:tblPr firstRow="1" firstCol="1" bandRow="1">
                <a:tableStyleId>{073A0DAA-6AF3-43AB-8588-CEC1D06C72B9}</a:tableStyleId>
              </a:tblPr>
              <a:tblGrid>
                <a:gridCol w="1007435"/>
                <a:gridCol w="3330958"/>
                <a:gridCol w="1105207"/>
                <a:gridCol w="804801"/>
                <a:gridCol w="1600199"/>
              </a:tblGrid>
              <a:tr h="537601">
                <a:tc>
                  <a:txBody>
                    <a:bodyPr/>
                    <a:lstStyle/>
                    <a:p>
                      <a:pPr algn="ctr">
                        <a:spcAft>
                          <a:spcPts val="0"/>
                        </a:spcAft>
                      </a:pPr>
                      <a:r>
                        <a:rPr lang="en-US" altLang="zh-CN" sz="1600" kern="0" dirty="0" smtClean="0"/>
                        <a:t>Name</a:t>
                      </a:r>
                      <a:endParaRPr lang="zh-CN" sz="1600" kern="100" dirty="0">
                        <a:latin typeface="Calibri"/>
                        <a:ea typeface="宋体"/>
                        <a:cs typeface="Times New Roman"/>
                      </a:endParaRPr>
                    </a:p>
                  </a:txBody>
                  <a:tcPr marL="68580" marR="68580" marT="0" marB="0" anchor="ctr"/>
                </a:tc>
                <a:tc>
                  <a:txBody>
                    <a:bodyPr/>
                    <a:lstStyle/>
                    <a:p>
                      <a:pPr algn="ctr">
                        <a:spcAft>
                          <a:spcPts val="0"/>
                        </a:spcAft>
                      </a:pPr>
                      <a:r>
                        <a:rPr lang="en-US" altLang="zh-CN" sz="1600" kern="0" dirty="0" smtClean="0">
                          <a:latin typeface="+mn-lt"/>
                          <a:ea typeface="+mn-ea"/>
                          <a:cs typeface="+mn-cs"/>
                        </a:rPr>
                        <a:t>Author</a:t>
                      </a:r>
                      <a:r>
                        <a:rPr lang="en-US" altLang="zh-CN" sz="1600" kern="0" baseline="0" dirty="0" smtClean="0">
                          <a:latin typeface="+mn-lt"/>
                          <a:ea typeface="+mn-ea"/>
                          <a:cs typeface="+mn-cs"/>
                        </a:rPr>
                        <a:t> or Co. LTD</a:t>
                      </a:r>
                      <a:endParaRPr lang="zh-CN" sz="1600" kern="100" dirty="0">
                        <a:latin typeface="Calibri"/>
                        <a:ea typeface="宋体"/>
                        <a:cs typeface="Times New Roman"/>
                      </a:endParaRPr>
                    </a:p>
                  </a:txBody>
                  <a:tcPr marL="68580" marR="68580" marT="0" marB="0" anchor="ctr"/>
                </a:tc>
                <a:tc>
                  <a:txBody>
                    <a:bodyPr/>
                    <a:lstStyle/>
                    <a:p>
                      <a:pPr algn="ctr">
                        <a:spcAft>
                          <a:spcPts val="0"/>
                        </a:spcAft>
                      </a:pPr>
                      <a:r>
                        <a:rPr lang="en-US" altLang="zh-CN" sz="1600" kern="0" dirty="0" smtClean="0">
                          <a:latin typeface="+mn-lt"/>
                          <a:ea typeface="+mn-ea"/>
                          <a:cs typeface="+mn-cs"/>
                        </a:rPr>
                        <a:t>Vision</a:t>
                      </a:r>
                      <a:endParaRPr lang="zh-CN" sz="1600" kern="100" dirty="0">
                        <a:latin typeface="Calibri"/>
                        <a:ea typeface="宋体"/>
                        <a:cs typeface="Times New Roman"/>
                      </a:endParaRPr>
                    </a:p>
                  </a:txBody>
                  <a:tcPr marL="68580" marR="68580" marT="0" marB="0" anchor="ctr"/>
                </a:tc>
                <a:tc>
                  <a:txBody>
                    <a:bodyPr/>
                    <a:lstStyle/>
                    <a:p>
                      <a:pPr algn="ctr">
                        <a:spcAft>
                          <a:spcPts val="0"/>
                        </a:spcAft>
                      </a:pPr>
                      <a:r>
                        <a:rPr lang="en-US" altLang="zh-CN" sz="1600" kern="100" dirty="0" smtClean="0">
                          <a:latin typeface="Calibri"/>
                          <a:ea typeface="宋体"/>
                          <a:cs typeface="Times New Roman"/>
                        </a:rPr>
                        <a:t>Format</a:t>
                      </a:r>
                      <a:endParaRPr lang="zh-CN" sz="1600" kern="100" dirty="0">
                        <a:latin typeface="Calibri"/>
                        <a:ea typeface="宋体"/>
                        <a:cs typeface="Times New Roman"/>
                      </a:endParaRPr>
                    </a:p>
                  </a:txBody>
                  <a:tcPr marL="68580" marR="68580" marT="0" marB="0" anchor="ctr"/>
                </a:tc>
                <a:tc>
                  <a:txBody>
                    <a:bodyPr/>
                    <a:lstStyle/>
                    <a:p>
                      <a:pPr algn="ctr">
                        <a:spcAft>
                          <a:spcPts val="0"/>
                        </a:spcAft>
                      </a:pPr>
                      <a:r>
                        <a:rPr lang="en-US" altLang="zh-CN" sz="1600" kern="100" dirty="0" smtClean="0">
                          <a:latin typeface="Calibri"/>
                          <a:ea typeface="宋体"/>
                          <a:cs typeface="Times New Roman"/>
                        </a:rPr>
                        <a:t>2V</a:t>
                      </a:r>
                      <a:r>
                        <a:rPr lang="en-US" altLang="zh-CN" sz="1600" kern="100" baseline="0" dirty="0" smtClean="0">
                          <a:latin typeface="Calibri"/>
                          <a:ea typeface="宋体"/>
                          <a:cs typeface="Times New Roman"/>
                        </a:rPr>
                        <a:t> software</a:t>
                      </a:r>
                      <a:endParaRPr lang="zh-CN" sz="1600" kern="100" dirty="0">
                        <a:latin typeface="Calibri"/>
                        <a:ea typeface="宋体"/>
                        <a:cs typeface="Times New Roman"/>
                      </a:endParaRPr>
                    </a:p>
                  </a:txBody>
                  <a:tcPr marL="68580" marR="68580" marT="0" marB="0" anchor="ctr"/>
                </a:tc>
              </a:tr>
              <a:tr h="537601">
                <a:tc>
                  <a:txBody>
                    <a:bodyPr/>
                    <a:lstStyle/>
                    <a:p>
                      <a:pPr algn="l">
                        <a:spcAft>
                          <a:spcPts val="0"/>
                        </a:spcAft>
                      </a:pPr>
                      <a:r>
                        <a:rPr lang="en-US" sz="1600" kern="0"/>
                        <a:t>MASCOT</a:t>
                      </a:r>
                      <a:endParaRPr lang="zh-CN" sz="1600" kern="100">
                        <a:latin typeface="Calibri"/>
                        <a:ea typeface="宋体"/>
                        <a:cs typeface="Times New Roman"/>
                      </a:endParaRPr>
                    </a:p>
                  </a:txBody>
                  <a:tcPr marL="68580" marR="68580" marT="0" marB="0" anchor="ctr"/>
                </a:tc>
                <a:tc>
                  <a:txBody>
                    <a:bodyPr/>
                    <a:lstStyle/>
                    <a:p>
                      <a:pPr algn="l">
                        <a:spcAft>
                          <a:spcPts val="0"/>
                        </a:spcAft>
                      </a:pPr>
                      <a:r>
                        <a:rPr lang="en-US" sz="1600" kern="0"/>
                        <a:t>Matrix Science, Westminster, UK</a:t>
                      </a:r>
                      <a:endParaRPr lang="zh-CN" sz="1600" kern="100">
                        <a:latin typeface="Calibri"/>
                        <a:ea typeface="宋体"/>
                        <a:cs typeface="Times New Roman"/>
                      </a:endParaRPr>
                    </a:p>
                  </a:txBody>
                  <a:tcPr marL="68580" marR="68580" marT="0" marB="0" anchor="ctr"/>
                </a:tc>
                <a:tc>
                  <a:txBody>
                    <a:bodyPr/>
                    <a:lstStyle/>
                    <a:p>
                      <a:pPr algn="l">
                        <a:spcAft>
                          <a:spcPts val="0"/>
                        </a:spcAft>
                      </a:pPr>
                      <a:r>
                        <a:rPr lang="en-US" sz="1600" kern="0"/>
                        <a:t>2.3.0.2</a:t>
                      </a:r>
                      <a:endParaRPr lang="zh-CN" sz="1600" kern="100">
                        <a:latin typeface="Calibri"/>
                        <a:ea typeface="宋体"/>
                        <a:cs typeface="Times New Roman"/>
                      </a:endParaRPr>
                    </a:p>
                  </a:txBody>
                  <a:tcPr marL="68580" marR="68580" marT="0" marB="0" anchor="ctr"/>
                </a:tc>
                <a:tc>
                  <a:txBody>
                    <a:bodyPr/>
                    <a:lstStyle/>
                    <a:p>
                      <a:pPr algn="l">
                        <a:spcAft>
                          <a:spcPts val="0"/>
                        </a:spcAft>
                      </a:pPr>
                      <a:r>
                        <a:rPr lang="en-US" sz="1600" kern="0"/>
                        <a:t>dat</a:t>
                      </a:r>
                      <a:endParaRPr lang="zh-CN" sz="1600" kern="100">
                        <a:latin typeface="Calibri"/>
                        <a:ea typeface="宋体"/>
                        <a:cs typeface="Times New Roman"/>
                      </a:endParaRPr>
                    </a:p>
                  </a:txBody>
                  <a:tcPr marL="68580" marR="68580" marT="0" marB="0" anchor="ctr"/>
                </a:tc>
                <a:tc>
                  <a:txBody>
                    <a:bodyPr/>
                    <a:lstStyle/>
                    <a:p>
                      <a:pPr algn="l">
                        <a:spcAft>
                          <a:spcPts val="0"/>
                        </a:spcAft>
                      </a:pPr>
                      <a:r>
                        <a:rPr lang="en-US" sz="1600" kern="0"/>
                        <a:t>Scaffold3</a:t>
                      </a:r>
                      <a:endParaRPr lang="zh-CN" sz="1600" kern="100">
                        <a:latin typeface="Calibri"/>
                        <a:ea typeface="宋体"/>
                        <a:cs typeface="Times New Roman"/>
                      </a:endParaRPr>
                    </a:p>
                  </a:txBody>
                  <a:tcPr marL="68580" marR="68580" marT="0" marB="0" anchor="ctr"/>
                </a:tc>
              </a:tr>
              <a:tr h="523191">
                <a:tc>
                  <a:txBody>
                    <a:bodyPr/>
                    <a:lstStyle/>
                    <a:p>
                      <a:pPr algn="l">
                        <a:spcAft>
                          <a:spcPts val="0"/>
                        </a:spcAft>
                      </a:pPr>
                      <a:r>
                        <a:rPr lang="en-US" sz="1600" kern="0"/>
                        <a:t>SEQUEST</a:t>
                      </a:r>
                      <a:endParaRPr lang="zh-CN" sz="1600" kern="100">
                        <a:latin typeface="Calibri"/>
                        <a:ea typeface="宋体"/>
                        <a:cs typeface="Times New Roman"/>
                      </a:endParaRPr>
                    </a:p>
                  </a:txBody>
                  <a:tcPr marL="68580" marR="68580" marT="0" marB="0" anchor="ctr"/>
                </a:tc>
                <a:tc>
                  <a:txBody>
                    <a:bodyPr/>
                    <a:lstStyle/>
                    <a:p>
                      <a:pPr algn="l">
                        <a:spcAft>
                          <a:spcPts val="0"/>
                        </a:spcAft>
                      </a:pPr>
                      <a:r>
                        <a:rPr lang="en-US" sz="1600" kern="0" dirty="0"/>
                        <a:t>Thermo </a:t>
                      </a:r>
                      <a:r>
                        <a:rPr lang="en-US" sz="1600" kern="0" dirty="0" err="1"/>
                        <a:t>Scientific,USA</a:t>
                      </a:r>
                      <a:endParaRPr lang="zh-CN" sz="1600" kern="100" dirty="0">
                        <a:latin typeface="Calibri"/>
                        <a:ea typeface="宋体"/>
                        <a:cs typeface="Times New Roman"/>
                      </a:endParaRPr>
                    </a:p>
                  </a:txBody>
                  <a:tcPr marL="68580" marR="68580" marT="0" marB="0" anchor="ctr"/>
                </a:tc>
                <a:tc>
                  <a:txBody>
                    <a:bodyPr/>
                    <a:lstStyle/>
                    <a:p>
                      <a:pPr algn="l">
                        <a:spcAft>
                          <a:spcPts val="0"/>
                        </a:spcAft>
                      </a:pPr>
                      <a:r>
                        <a:rPr lang="en-US" sz="1600" kern="0"/>
                        <a:t>v.22</a:t>
                      </a:r>
                      <a:endParaRPr lang="zh-CN" sz="1600" kern="100">
                        <a:latin typeface="Calibri"/>
                        <a:ea typeface="宋体"/>
                        <a:cs typeface="Times New Roman"/>
                      </a:endParaRPr>
                    </a:p>
                  </a:txBody>
                  <a:tcPr marL="68580" marR="68580" marT="0" marB="0" anchor="ctr"/>
                </a:tc>
                <a:tc>
                  <a:txBody>
                    <a:bodyPr/>
                    <a:lstStyle/>
                    <a:p>
                      <a:pPr algn="l">
                        <a:spcAft>
                          <a:spcPts val="0"/>
                        </a:spcAft>
                      </a:pPr>
                      <a:r>
                        <a:rPr lang="en-US" sz="1600" kern="0"/>
                        <a:t>srf</a:t>
                      </a:r>
                      <a:endParaRPr lang="zh-CN" sz="1600" kern="100">
                        <a:latin typeface="Calibri"/>
                        <a:ea typeface="宋体"/>
                        <a:cs typeface="Times New Roman"/>
                      </a:endParaRPr>
                    </a:p>
                  </a:txBody>
                  <a:tcPr marL="68580" marR="68580" marT="0" marB="0" anchor="ctr"/>
                </a:tc>
                <a:tc>
                  <a:txBody>
                    <a:bodyPr/>
                    <a:lstStyle/>
                    <a:p>
                      <a:pPr algn="l">
                        <a:spcAft>
                          <a:spcPts val="0"/>
                        </a:spcAft>
                      </a:pPr>
                      <a:r>
                        <a:rPr lang="en-US" sz="1600" kern="0"/>
                        <a:t>Scaffold3</a:t>
                      </a:r>
                      <a:endParaRPr lang="zh-CN" sz="1600" kern="100">
                        <a:latin typeface="Calibri"/>
                        <a:ea typeface="宋体"/>
                        <a:cs typeface="Times New Roman"/>
                      </a:endParaRPr>
                    </a:p>
                  </a:txBody>
                  <a:tcPr marL="68580" marR="68580" marT="0" marB="0" anchor="ctr"/>
                </a:tc>
              </a:tr>
              <a:tr h="537601">
                <a:tc>
                  <a:txBody>
                    <a:bodyPr/>
                    <a:lstStyle/>
                    <a:p>
                      <a:pPr algn="l">
                        <a:spcAft>
                          <a:spcPts val="0"/>
                        </a:spcAft>
                      </a:pPr>
                      <a:r>
                        <a:rPr lang="en-US" sz="1600" kern="0"/>
                        <a:t>pFind</a:t>
                      </a:r>
                      <a:endParaRPr lang="zh-CN" sz="1600" kern="100">
                        <a:latin typeface="Calibri"/>
                        <a:ea typeface="宋体"/>
                        <a:cs typeface="Times New Roman"/>
                      </a:endParaRPr>
                    </a:p>
                  </a:txBody>
                  <a:tcPr marL="68580" marR="68580" marT="0" marB="0" anchor="ctr"/>
                </a:tc>
                <a:tc>
                  <a:txBody>
                    <a:bodyPr/>
                    <a:lstStyle/>
                    <a:p>
                      <a:pPr algn="l">
                        <a:spcAft>
                          <a:spcPts val="0"/>
                        </a:spcAft>
                      </a:pPr>
                      <a:r>
                        <a:rPr lang="en-US" sz="1600" kern="0"/>
                        <a:t>ICT-CAS, Beijing, China</a:t>
                      </a:r>
                      <a:endParaRPr lang="zh-CN" sz="1600" kern="100">
                        <a:latin typeface="Calibri"/>
                        <a:ea typeface="宋体"/>
                        <a:cs typeface="Times New Roman"/>
                      </a:endParaRPr>
                    </a:p>
                  </a:txBody>
                  <a:tcPr marL="68580" marR="68580" marT="0" marB="0" anchor="ctr"/>
                </a:tc>
                <a:tc>
                  <a:txBody>
                    <a:bodyPr/>
                    <a:lstStyle/>
                    <a:p>
                      <a:pPr algn="l">
                        <a:spcAft>
                          <a:spcPts val="0"/>
                        </a:spcAft>
                      </a:pPr>
                      <a:r>
                        <a:rPr lang="en-US" sz="1600" kern="0"/>
                        <a:t>2.6</a:t>
                      </a:r>
                      <a:endParaRPr lang="zh-CN" sz="1600" kern="100">
                        <a:latin typeface="Calibri"/>
                        <a:ea typeface="宋体"/>
                        <a:cs typeface="Times New Roman"/>
                      </a:endParaRPr>
                    </a:p>
                  </a:txBody>
                  <a:tcPr marL="68580" marR="68580" marT="0" marB="0" anchor="ctr"/>
                </a:tc>
                <a:tc>
                  <a:txBody>
                    <a:bodyPr/>
                    <a:lstStyle/>
                    <a:p>
                      <a:pPr algn="l">
                        <a:spcAft>
                          <a:spcPts val="0"/>
                        </a:spcAft>
                      </a:pPr>
                      <a:r>
                        <a:rPr lang="en-US" sz="1600" kern="0"/>
                        <a:t>txt</a:t>
                      </a:r>
                      <a:endParaRPr lang="zh-CN" sz="1600" kern="100">
                        <a:latin typeface="Calibri"/>
                        <a:ea typeface="宋体"/>
                        <a:cs typeface="Times New Roman"/>
                      </a:endParaRPr>
                    </a:p>
                  </a:txBody>
                  <a:tcPr marL="68580" marR="68580" marT="0" marB="0" anchor="ctr"/>
                </a:tc>
                <a:tc>
                  <a:txBody>
                    <a:bodyPr/>
                    <a:lstStyle/>
                    <a:p>
                      <a:pPr algn="l">
                        <a:spcAft>
                          <a:spcPts val="0"/>
                        </a:spcAft>
                      </a:pPr>
                      <a:r>
                        <a:rPr lang="en-US" sz="1600" kern="0"/>
                        <a:t>pBuild</a:t>
                      </a:r>
                      <a:endParaRPr lang="zh-CN" sz="1600" kern="100">
                        <a:latin typeface="Calibri"/>
                        <a:ea typeface="宋体"/>
                        <a:cs typeface="Times New Roman"/>
                      </a:endParaRPr>
                    </a:p>
                  </a:txBody>
                  <a:tcPr marL="68580" marR="68580" marT="0" marB="0" anchor="ctr"/>
                </a:tc>
              </a:tr>
              <a:tr h="537601">
                <a:tc>
                  <a:txBody>
                    <a:bodyPr/>
                    <a:lstStyle/>
                    <a:p>
                      <a:pPr algn="l">
                        <a:spcAft>
                          <a:spcPts val="0"/>
                        </a:spcAft>
                      </a:pPr>
                      <a:r>
                        <a:rPr lang="en-US" sz="1600" kern="0"/>
                        <a:t>X!Tandem</a:t>
                      </a:r>
                      <a:endParaRPr lang="zh-CN" sz="1600" kern="100">
                        <a:latin typeface="Calibri"/>
                        <a:ea typeface="宋体"/>
                        <a:cs typeface="Times New Roman"/>
                      </a:endParaRPr>
                    </a:p>
                  </a:txBody>
                  <a:tcPr marL="68580" marR="68580" marT="0" marB="0" anchor="ctr"/>
                </a:tc>
                <a:tc>
                  <a:txBody>
                    <a:bodyPr/>
                    <a:lstStyle/>
                    <a:p>
                      <a:pPr algn="l">
                        <a:spcAft>
                          <a:spcPts val="0"/>
                        </a:spcAft>
                      </a:pPr>
                      <a:r>
                        <a:rPr lang="en-US" sz="1600" kern="0" dirty="0"/>
                        <a:t>The Global Proteome Machine Organization</a:t>
                      </a:r>
                      <a:endParaRPr lang="zh-CN" sz="1600" kern="100" dirty="0">
                        <a:latin typeface="Calibri"/>
                        <a:ea typeface="宋体"/>
                        <a:cs typeface="Times New Roman"/>
                      </a:endParaRPr>
                    </a:p>
                  </a:txBody>
                  <a:tcPr marL="68580" marR="68580" marT="0" marB="0" anchor="ctr"/>
                </a:tc>
                <a:tc>
                  <a:txBody>
                    <a:bodyPr/>
                    <a:lstStyle/>
                    <a:p>
                      <a:pPr algn="l">
                        <a:spcAft>
                          <a:spcPts val="0"/>
                        </a:spcAft>
                      </a:pPr>
                      <a:r>
                        <a:rPr lang="en-US" sz="1600" kern="0"/>
                        <a:t>CYCLONE 2010.12.01</a:t>
                      </a:r>
                      <a:endParaRPr lang="zh-CN" sz="1600" kern="100">
                        <a:latin typeface="Calibri"/>
                        <a:ea typeface="宋体"/>
                        <a:cs typeface="Times New Roman"/>
                      </a:endParaRPr>
                    </a:p>
                  </a:txBody>
                  <a:tcPr marL="68580" marR="68580" marT="0" marB="0" anchor="ctr"/>
                </a:tc>
                <a:tc>
                  <a:txBody>
                    <a:bodyPr/>
                    <a:lstStyle/>
                    <a:p>
                      <a:pPr algn="l">
                        <a:spcAft>
                          <a:spcPts val="0"/>
                        </a:spcAft>
                      </a:pPr>
                      <a:r>
                        <a:rPr lang="en-US" sz="1600" kern="0" dirty="0"/>
                        <a:t>xml</a:t>
                      </a:r>
                      <a:endParaRPr lang="zh-CN" sz="1600" kern="100" dirty="0">
                        <a:latin typeface="Calibri"/>
                        <a:ea typeface="宋体"/>
                        <a:cs typeface="Times New Roman"/>
                      </a:endParaRPr>
                    </a:p>
                  </a:txBody>
                  <a:tcPr marL="68580" marR="68580" marT="0" marB="0" anchor="ctr"/>
                </a:tc>
                <a:tc>
                  <a:txBody>
                    <a:bodyPr/>
                    <a:lstStyle/>
                    <a:p>
                      <a:pPr algn="l">
                        <a:spcAft>
                          <a:spcPts val="0"/>
                        </a:spcAft>
                      </a:pPr>
                      <a:r>
                        <a:rPr lang="en-US" sz="1600" kern="0"/>
                        <a:t>Scaffold3</a:t>
                      </a:r>
                      <a:endParaRPr lang="zh-CN" sz="1600" kern="100">
                        <a:latin typeface="Calibri"/>
                        <a:ea typeface="宋体"/>
                        <a:cs typeface="Times New Roman"/>
                      </a:endParaRPr>
                    </a:p>
                  </a:txBody>
                  <a:tcPr marL="68580" marR="68580" marT="0" marB="0" anchor="ctr"/>
                </a:tc>
              </a:tr>
              <a:tr h="537601">
                <a:tc>
                  <a:txBody>
                    <a:bodyPr/>
                    <a:lstStyle/>
                    <a:p>
                      <a:pPr algn="l">
                        <a:spcAft>
                          <a:spcPts val="0"/>
                        </a:spcAft>
                      </a:pPr>
                      <a:r>
                        <a:rPr lang="en-US" sz="1600" kern="0" dirty="0"/>
                        <a:t>OMSSA</a:t>
                      </a:r>
                      <a:endParaRPr lang="zh-CN" sz="1600" kern="100" dirty="0">
                        <a:latin typeface="Calibri"/>
                        <a:ea typeface="宋体"/>
                        <a:cs typeface="Times New Roman"/>
                      </a:endParaRPr>
                    </a:p>
                  </a:txBody>
                  <a:tcPr marL="68580" marR="68580" marT="0" marB="0" anchor="ctr"/>
                </a:tc>
                <a:tc>
                  <a:txBody>
                    <a:bodyPr/>
                    <a:lstStyle/>
                    <a:p>
                      <a:pPr algn="l">
                        <a:spcAft>
                          <a:spcPts val="0"/>
                        </a:spcAft>
                      </a:pPr>
                      <a:r>
                        <a:rPr lang="en-US" sz="1600" kern="0" dirty="0"/>
                        <a:t>The National Library of Medicine</a:t>
                      </a:r>
                      <a:endParaRPr lang="zh-CN" sz="1600" kern="100" dirty="0">
                        <a:latin typeface="Calibri"/>
                        <a:ea typeface="宋体"/>
                        <a:cs typeface="Times New Roman"/>
                      </a:endParaRPr>
                    </a:p>
                  </a:txBody>
                  <a:tcPr marL="68580" marR="68580" marT="0" marB="0" anchor="ctr"/>
                </a:tc>
                <a:tc>
                  <a:txBody>
                    <a:bodyPr/>
                    <a:lstStyle/>
                    <a:p>
                      <a:pPr algn="l">
                        <a:spcAft>
                          <a:spcPts val="0"/>
                        </a:spcAft>
                      </a:pPr>
                      <a:r>
                        <a:rPr lang="en-US" sz="1600" kern="0"/>
                        <a:t>2.1.9</a:t>
                      </a:r>
                      <a:endParaRPr lang="zh-CN" sz="1600" kern="100">
                        <a:latin typeface="Calibri"/>
                        <a:ea typeface="宋体"/>
                        <a:cs typeface="Times New Roman"/>
                      </a:endParaRPr>
                    </a:p>
                  </a:txBody>
                  <a:tcPr marL="68580" marR="68580" marT="0" marB="0" anchor="ctr"/>
                </a:tc>
                <a:tc>
                  <a:txBody>
                    <a:bodyPr/>
                    <a:lstStyle/>
                    <a:p>
                      <a:pPr algn="l">
                        <a:spcAft>
                          <a:spcPts val="0"/>
                        </a:spcAft>
                      </a:pPr>
                      <a:r>
                        <a:rPr lang="en-US" sz="1600" kern="0" dirty="0" err="1"/>
                        <a:t>omx</a:t>
                      </a:r>
                      <a:endParaRPr lang="zh-CN" sz="1600" kern="100" dirty="0">
                        <a:latin typeface="Calibri"/>
                        <a:ea typeface="宋体"/>
                        <a:cs typeface="Times New Roman"/>
                      </a:endParaRPr>
                    </a:p>
                  </a:txBody>
                  <a:tcPr marL="68580" marR="68580" marT="0" marB="0" anchor="ctr"/>
                </a:tc>
                <a:tc>
                  <a:txBody>
                    <a:bodyPr/>
                    <a:lstStyle/>
                    <a:p>
                      <a:pPr algn="l">
                        <a:spcAft>
                          <a:spcPts val="0"/>
                        </a:spcAft>
                      </a:pPr>
                      <a:r>
                        <a:rPr lang="en-US" sz="1600" kern="0" dirty="0"/>
                        <a:t>OMSSA Parser</a:t>
                      </a:r>
                      <a:endParaRPr lang="zh-CN" sz="1600" kern="100" dirty="0">
                        <a:latin typeface="Calibri"/>
                        <a:ea typeface="宋体"/>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006539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ll6"/>
          <p:cNvPicPr/>
          <p:nvPr/>
        </p:nvPicPr>
        <p:blipFill rotWithShape="1">
          <a:blip r:embed="rId2" cstate="print">
            <a:extLst>
              <a:ext uri="{28A0092B-C50C-407E-A947-70E740481C1C}">
                <a14:useLocalDpi xmlns:a14="http://schemas.microsoft.com/office/drawing/2010/main" val="0"/>
              </a:ext>
            </a:extLst>
          </a:blip>
          <a:srcRect t="66561" r="51300"/>
          <a:stretch/>
        </p:blipFill>
        <p:spPr bwMode="auto">
          <a:xfrm>
            <a:off x="484312" y="2229975"/>
            <a:ext cx="2670303" cy="2272441"/>
          </a:xfrm>
          <a:prstGeom prst="rect">
            <a:avLst/>
          </a:prstGeom>
          <a:noFill/>
          <a:ln w="9525">
            <a:noFill/>
            <a:miter lim="800000"/>
            <a:headEnd/>
            <a:tailEnd/>
          </a:ln>
        </p:spPr>
      </p:pic>
      <p:pic>
        <p:nvPicPr>
          <p:cNvPr id="6" name="图片 5" descr="all6"/>
          <p:cNvPicPr/>
          <p:nvPr/>
        </p:nvPicPr>
        <p:blipFill rotWithShape="1">
          <a:blip r:embed="rId2" cstate="print">
            <a:extLst>
              <a:ext uri="{28A0092B-C50C-407E-A947-70E740481C1C}">
                <a14:useLocalDpi xmlns:a14="http://schemas.microsoft.com/office/drawing/2010/main" val="0"/>
              </a:ext>
            </a:extLst>
          </a:blip>
          <a:srcRect l="48346" t="66561" r="2033"/>
          <a:stretch/>
        </p:blipFill>
        <p:spPr bwMode="auto">
          <a:xfrm>
            <a:off x="346874" y="4556959"/>
            <a:ext cx="2720715" cy="2272441"/>
          </a:xfrm>
          <a:prstGeom prst="rect">
            <a:avLst/>
          </a:prstGeom>
          <a:noFill/>
          <a:ln w="9525">
            <a:noFill/>
            <a:miter lim="800000"/>
            <a:headEnd/>
            <a:tailEnd/>
          </a:ln>
        </p:spPr>
      </p:pic>
      <p:pic>
        <p:nvPicPr>
          <p:cNvPr id="7" name="图片 6" descr="all6"/>
          <p:cNvPicPr/>
          <p:nvPr/>
        </p:nvPicPr>
        <p:blipFill rotWithShape="1">
          <a:blip r:embed="rId2" cstate="print">
            <a:extLst>
              <a:ext uri="{28A0092B-C50C-407E-A947-70E740481C1C}">
                <a14:useLocalDpi xmlns:a14="http://schemas.microsoft.com/office/drawing/2010/main" val="0"/>
              </a:ext>
            </a:extLst>
          </a:blip>
          <a:srcRect t="35458" r="51300" b="35302"/>
          <a:stretch/>
        </p:blipFill>
        <p:spPr bwMode="auto">
          <a:xfrm>
            <a:off x="3067589" y="2465246"/>
            <a:ext cx="2670303" cy="1987061"/>
          </a:xfrm>
          <a:prstGeom prst="rect">
            <a:avLst/>
          </a:prstGeom>
          <a:noFill/>
          <a:ln w="9525">
            <a:noFill/>
            <a:miter lim="800000"/>
            <a:headEnd/>
            <a:tailEnd/>
          </a:ln>
        </p:spPr>
      </p:pic>
      <p:pic>
        <p:nvPicPr>
          <p:cNvPr id="8" name="图片 7" descr="all6"/>
          <p:cNvPicPr/>
          <p:nvPr/>
        </p:nvPicPr>
        <p:blipFill rotWithShape="1">
          <a:blip r:embed="rId2" cstate="print">
            <a:extLst>
              <a:ext uri="{28A0092B-C50C-407E-A947-70E740481C1C}">
                <a14:useLocalDpi xmlns:a14="http://schemas.microsoft.com/office/drawing/2010/main" val="0"/>
              </a:ext>
            </a:extLst>
          </a:blip>
          <a:srcRect l="51727" t="35458" r="4176" b="35302"/>
          <a:stretch/>
        </p:blipFill>
        <p:spPr bwMode="auto">
          <a:xfrm>
            <a:off x="3193797" y="4822692"/>
            <a:ext cx="2417885" cy="1987061"/>
          </a:xfrm>
          <a:prstGeom prst="rect">
            <a:avLst/>
          </a:prstGeom>
          <a:noFill/>
          <a:ln w="9525">
            <a:noFill/>
            <a:miter lim="800000"/>
            <a:headEnd/>
            <a:tailEnd/>
          </a:ln>
        </p:spPr>
      </p:pic>
      <p:pic>
        <p:nvPicPr>
          <p:cNvPr id="9" name="图片 8" descr="all6"/>
          <p:cNvPicPr/>
          <p:nvPr/>
        </p:nvPicPr>
        <p:blipFill rotWithShape="1">
          <a:blip r:embed="rId2" cstate="print">
            <a:extLst>
              <a:ext uri="{28A0092B-C50C-407E-A947-70E740481C1C}">
                <a14:useLocalDpi xmlns:a14="http://schemas.microsoft.com/office/drawing/2010/main" val="0"/>
              </a:ext>
            </a:extLst>
          </a:blip>
          <a:srcRect t="2741" r="51300" b="69183"/>
          <a:stretch/>
        </p:blipFill>
        <p:spPr bwMode="auto">
          <a:xfrm>
            <a:off x="5732773" y="2439966"/>
            <a:ext cx="2816435" cy="2012342"/>
          </a:xfrm>
          <a:prstGeom prst="rect">
            <a:avLst/>
          </a:prstGeom>
          <a:noFill/>
          <a:ln w="9525">
            <a:noFill/>
            <a:miter lim="800000"/>
            <a:headEnd/>
            <a:tailEnd/>
          </a:ln>
        </p:spPr>
      </p:pic>
      <p:pic>
        <p:nvPicPr>
          <p:cNvPr id="10" name="图片 9" descr="all6"/>
          <p:cNvPicPr/>
          <p:nvPr/>
        </p:nvPicPr>
        <p:blipFill rotWithShape="1">
          <a:blip r:embed="rId2" cstate="print">
            <a:extLst>
              <a:ext uri="{28A0092B-C50C-407E-A947-70E740481C1C}">
                <a14:useLocalDpi xmlns:a14="http://schemas.microsoft.com/office/drawing/2010/main" val="0"/>
              </a:ext>
            </a:extLst>
          </a:blip>
          <a:srcRect l="48851" t="1748" r="2837" b="69183"/>
          <a:stretch/>
        </p:blipFill>
        <p:spPr bwMode="auto">
          <a:xfrm>
            <a:off x="5617362" y="4671608"/>
            <a:ext cx="2931846" cy="2186392"/>
          </a:xfrm>
          <a:prstGeom prst="rect">
            <a:avLst/>
          </a:prstGeom>
          <a:noFill/>
          <a:ln w="9525">
            <a:noFill/>
            <a:miter lim="800000"/>
            <a:headEnd/>
            <a:tailEnd/>
          </a:ln>
        </p:spPr>
      </p:pic>
      <p:grpSp>
        <p:nvGrpSpPr>
          <p:cNvPr id="37" name="组合 36"/>
          <p:cNvGrpSpPr/>
          <p:nvPr/>
        </p:nvGrpSpPr>
        <p:grpSpPr>
          <a:xfrm>
            <a:off x="1003540" y="2618026"/>
            <a:ext cx="6594503" cy="3761117"/>
            <a:chOff x="698740" y="2501660"/>
            <a:chExt cx="6594503" cy="3761117"/>
          </a:xfrm>
        </p:grpSpPr>
        <p:grpSp>
          <p:nvGrpSpPr>
            <p:cNvPr id="35" name="组合 34"/>
            <p:cNvGrpSpPr/>
            <p:nvPr/>
          </p:nvGrpSpPr>
          <p:grpSpPr>
            <a:xfrm>
              <a:off x="698740" y="2501660"/>
              <a:ext cx="6594503" cy="3761117"/>
              <a:chOff x="698740" y="2501660"/>
              <a:chExt cx="6594503" cy="3761117"/>
            </a:xfrm>
          </p:grpSpPr>
          <p:grpSp>
            <p:nvGrpSpPr>
              <p:cNvPr id="28" name="组合 27"/>
              <p:cNvGrpSpPr/>
              <p:nvPr/>
            </p:nvGrpSpPr>
            <p:grpSpPr>
              <a:xfrm>
                <a:off x="1402431" y="3068960"/>
                <a:ext cx="5689849" cy="2630896"/>
                <a:chOff x="1402431" y="3068960"/>
                <a:chExt cx="5689849" cy="2630896"/>
              </a:xfrm>
            </p:grpSpPr>
            <p:sp>
              <p:nvSpPr>
                <p:cNvPr id="11" name="TextBox 10"/>
                <p:cNvSpPr txBox="1"/>
                <p:nvPr/>
              </p:nvSpPr>
              <p:spPr>
                <a:xfrm>
                  <a:off x="4097939" y="4255927"/>
                  <a:ext cx="890437" cy="369332"/>
                </a:xfrm>
                <a:prstGeom prst="rect">
                  <a:avLst/>
                </a:prstGeom>
                <a:noFill/>
                <a:ln>
                  <a:solidFill>
                    <a:srgbClr val="FF0000"/>
                  </a:solidFill>
                </a:ln>
              </p:spPr>
              <p:txBody>
                <a:bodyPr wrap="none" rtlCol="0">
                  <a:spAutoFit/>
                </a:bodyPr>
                <a:lstStyle/>
                <a:p>
                  <a:r>
                    <a:rPr lang="en-US" altLang="zh-CN" b="1" dirty="0" smtClean="0"/>
                    <a:t>Mascot</a:t>
                  </a:r>
                  <a:endParaRPr lang="zh-CN" altLang="en-US" b="1" dirty="0"/>
                </a:p>
              </p:txBody>
            </p:sp>
            <p:cxnSp>
              <p:nvCxnSpPr>
                <p:cNvPr id="13" name="直接箭头连接符 12"/>
                <p:cNvCxnSpPr>
                  <a:stCxn id="11" idx="1"/>
                </p:cNvCxnSpPr>
                <p:nvPr/>
              </p:nvCxnSpPr>
              <p:spPr>
                <a:xfrm flipH="1" flipV="1">
                  <a:off x="1402431" y="3329771"/>
                  <a:ext cx="2695508" cy="11108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直接箭头连接符 13"/>
                <p:cNvCxnSpPr/>
                <p:nvPr/>
              </p:nvCxnSpPr>
              <p:spPr>
                <a:xfrm flipH="1" flipV="1">
                  <a:off x="4250339" y="3249829"/>
                  <a:ext cx="292818" cy="10060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直接箭头连接符 16"/>
                <p:cNvCxnSpPr/>
                <p:nvPr/>
              </p:nvCxnSpPr>
              <p:spPr>
                <a:xfrm flipV="1">
                  <a:off x="4988375" y="3068960"/>
                  <a:ext cx="1599849" cy="13108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直接箭头连接符 18"/>
                <p:cNvCxnSpPr/>
                <p:nvPr/>
              </p:nvCxnSpPr>
              <p:spPr>
                <a:xfrm>
                  <a:off x="4988376" y="4625259"/>
                  <a:ext cx="2103904" cy="107459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直接箭头连接符 21"/>
                <p:cNvCxnSpPr>
                  <a:stCxn id="11" idx="2"/>
                </p:cNvCxnSpPr>
                <p:nvPr/>
              </p:nvCxnSpPr>
              <p:spPr>
                <a:xfrm>
                  <a:off x="4543158" y="4625259"/>
                  <a:ext cx="0" cy="8919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直接箭头连接符 24"/>
                <p:cNvCxnSpPr/>
                <p:nvPr/>
              </p:nvCxnSpPr>
              <p:spPr>
                <a:xfrm flipH="1">
                  <a:off x="1763688" y="4625259"/>
                  <a:ext cx="2334252" cy="3159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9" name="任意多边形 28"/>
              <p:cNvSpPr/>
              <p:nvPr/>
            </p:nvSpPr>
            <p:spPr>
              <a:xfrm>
                <a:off x="698740" y="2501660"/>
                <a:ext cx="1104181" cy="1337095"/>
              </a:xfrm>
              <a:custGeom>
                <a:avLst/>
                <a:gdLst>
                  <a:gd name="connsiteX0" fmla="*/ 1104181 w 1104181"/>
                  <a:gd name="connsiteY0" fmla="*/ 0 h 1337095"/>
                  <a:gd name="connsiteX1" fmla="*/ 1086928 w 1104181"/>
                  <a:gd name="connsiteY1" fmla="*/ 43132 h 1337095"/>
                  <a:gd name="connsiteX2" fmla="*/ 1078302 w 1104181"/>
                  <a:gd name="connsiteY2" fmla="*/ 69012 h 1337095"/>
                  <a:gd name="connsiteX3" fmla="*/ 1043796 w 1104181"/>
                  <a:gd name="connsiteY3" fmla="*/ 120770 h 1337095"/>
                  <a:gd name="connsiteX4" fmla="*/ 1026543 w 1104181"/>
                  <a:gd name="connsiteY4" fmla="*/ 146649 h 1337095"/>
                  <a:gd name="connsiteX5" fmla="*/ 1009290 w 1104181"/>
                  <a:gd name="connsiteY5" fmla="*/ 172529 h 1337095"/>
                  <a:gd name="connsiteX6" fmla="*/ 966158 w 1104181"/>
                  <a:gd name="connsiteY6" fmla="*/ 250166 h 1337095"/>
                  <a:gd name="connsiteX7" fmla="*/ 940279 w 1104181"/>
                  <a:gd name="connsiteY7" fmla="*/ 267419 h 1337095"/>
                  <a:gd name="connsiteX8" fmla="*/ 923026 w 1104181"/>
                  <a:gd name="connsiteY8" fmla="*/ 293298 h 1337095"/>
                  <a:gd name="connsiteX9" fmla="*/ 897147 w 1104181"/>
                  <a:gd name="connsiteY9" fmla="*/ 310551 h 1337095"/>
                  <a:gd name="connsiteX10" fmla="*/ 879894 w 1104181"/>
                  <a:gd name="connsiteY10" fmla="*/ 362310 h 1337095"/>
                  <a:gd name="connsiteX11" fmla="*/ 862641 w 1104181"/>
                  <a:gd name="connsiteY11" fmla="*/ 414068 h 1337095"/>
                  <a:gd name="connsiteX12" fmla="*/ 845388 w 1104181"/>
                  <a:gd name="connsiteY12" fmla="*/ 439948 h 1337095"/>
                  <a:gd name="connsiteX13" fmla="*/ 810883 w 1104181"/>
                  <a:gd name="connsiteY13" fmla="*/ 517585 h 1337095"/>
                  <a:gd name="connsiteX14" fmla="*/ 785003 w 1104181"/>
                  <a:gd name="connsiteY14" fmla="*/ 534838 h 1337095"/>
                  <a:gd name="connsiteX15" fmla="*/ 750498 w 1104181"/>
                  <a:gd name="connsiteY15" fmla="*/ 569344 h 1337095"/>
                  <a:gd name="connsiteX16" fmla="*/ 741871 w 1104181"/>
                  <a:gd name="connsiteY16" fmla="*/ 595223 h 1337095"/>
                  <a:gd name="connsiteX17" fmla="*/ 707366 w 1104181"/>
                  <a:gd name="connsiteY17" fmla="*/ 646982 h 1337095"/>
                  <a:gd name="connsiteX18" fmla="*/ 690113 w 1104181"/>
                  <a:gd name="connsiteY18" fmla="*/ 672861 h 1337095"/>
                  <a:gd name="connsiteX19" fmla="*/ 672860 w 1104181"/>
                  <a:gd name="connsiteY19" fmla="*/ 698740 h 1337095"/>
                  <a:gd name="connsiteX20" fmla="*/ 646981 w 1104181"/>
                  <a:gd name="connsiteY20" fmla="*/ 715993 h 1337095"/>
                  <a:gd name="connsiteX21" fmla="*/ 621102 w 1104181"/>
                  <a:gd name="connsiteY21" fmla="*/ 767751 h 1337095"/>
                  <a:gd name="connsiteX22" fmla="*/ 577969 w 1104181"/>
                  <a:gd name="connsiteY22" fmla="*/ 819510 h 1337095"/>
                  <a:gd name="connsiteX23" fmla="*/ 534837 w 1104181"/>
                  <a:gd name="connsiteY23" fmla="*/ 862642 h 1337095"/>
                  <a:gd name="connsiteX24" fmla="*/ 526211 w 1104181"/>
                  <a:gd name="connsiteY24" fmla="*/ 888521 h 1337095"/>
                  <a:gd name="connsiteX25" fmla="*/ 500332 w 1104181"/>
                  <a:gd name="connsiteY25" fmla="*/ 897148 h 1337095"/>
                  <a:gd name="connsiteX26" fmla="*/ 405441 w 1104181"/>
                  <a:gd name="connsiteY26" fmla="*/ 914400 h 1337095"/>
                  <a:gd name="connsiteX27" fmla="*/ 396815 w 1104181"/>
                  <a:gd name="connsiteY27" fmla="*/ 974785 h 1337095"/>
                  <a:gd name="connsiteX28" fmla="*/ 388188 w 1104181"/>
                  <a:gd name="connsiteY28" fmla="*/ 1000665 h 1337095"/>
                  <a:gd name="connsiteX29" fmla="*/ 336430 w 1104181"/>
                  <a:gd name="connsiteY29" fmla="*/ 1035170 h 1337095"/>
                  <a:gd name="connsiteX30" fmla="*/ 319177 w 1104181"/>
                  <a:gd name="connsiteY30" fmla="*/ 1061049 h 1337095"/>
                  <a:gd name="connsiteX31" fmla="*/ 293298 w 1104181"/>
                  <a:gd name="connsiteY31" fmla="*/ 1112808 h 1337095"/>
                  <a:gd name="connsiteX32" fmla="*/ 267418 w 1104181"/>
                  <a:gd name="connsiteY32" fmla="*/ 1130061 h 1337095"/>
                  <a:gd name="connsiteX33" fmla="*/ 232913 w 1104181"/>
                  <a:gd name="connsiteY33" fmla="*/ 1173193 h 1337095"/>
                  <a:gd name="connsiteX34" fmla="*/ 224286 w 1104181"/>
                  <a:gd name="connsiteY34" fmla="*/ 1199072 h 1337095"/>
                  <a:gd name="connsiteX35" fmla="*/ 181154 w 1104181"/>
                  <a:gd name="connsiteY35" fmla="*/ 1242204 h 1337095"/>
                  <a:gd name="connsiteX36" fmla="*/ 163902 w 1104181"/>
                  <a:gd name="connsiteY36" fmla="*/ 1268083 h 1337095"/>
                  <a:gd name="connsiteX37" fmla="*/ 17252 w 1104181"/>
                  <a:gd name="connsiteY37" fmla="*/ 1293963 h 1337095"/>
                  <a:gd name="connsiteX38" fmla="*/ 0 w 1104181"/>
                  <a:gd name="connsiteY38" fmla="*/ 1337095 h 133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04181" h="1337095">
                    <a:moveTo>
                      <a:pt x="1104181" y="0"/>
                    </a:moveTo>
                    <a:cubicBezTo>
                      <a:pt x="1098430" y="14377"/>
                      <a:pt x="1092365" y="28633"/>
                      <a:pt x="1086928" y="43132"/>
                    </a:cubicBezTo>
                    <a:cubicBezTo>
                      <a:pt x="1083735" y="51646"/>
                      <a:pt x="1082718" y="61063"/>
                      <a:pt x="1078302" y="69012"/>
                    </a:cubicBezTo>
                    <a:cubicBezTo>
                      <a:pt x="1068232" y="87138"/>
                      <a:pt x="1055298" y="103517"/>
                      <a:pt x="1043796" y="120770"/>
                    </a:cubicBezTo>
                    <a:lnTo>
                      <a:pt x="1026543" y="146649"/>
                    </a:lnTo>
                    <a:lnTo>
                      <a:pt x="1009290" y="172529"/>
                    </a:lnTo>
                    <a:cubicBezTo>
                      <a:pt x="1000301" y="199498"/>
                      <a:pt x="991584" y="233215"/>
                      <a:pt x="966158" y="250166"/>
                    </a:cubicBezTo>
                    <a:lnTo>
                      <a:pt x="940279" y="267419"/>
                    </a:lnTo>
                    <a:cubicBezTo>
                      <a:pt x="934528" y="276045"/>
                      <a:pt x="930357" y="285967"/>
                      <a:pt x="923026" y="293298"/>
                    </a:cubicBezTo>
                    <a:cubicBezTo>
                      <a:pt x="915695" y="300629"/>
                      <a:pt x="902642" y="301759"/>
                      <a:pt x="897147" y="310551"/>
                    </a:cubicBezTo>
                    <a:cubicBezTo>
                      <a:pt x="887508" y="325973"/>
                      <a:pt x="885645" y="345057"/>
                      <a:pt x="879894" y="362310"/>
                    </a:cubicBezTo>
                    <a:cubicBezTo>
                      <a:pt x="879892" y="362315"/>
                      <a:pt x="862644" y="414064"/>
                      <a:pt x="862641" y="414068"/>
                    </a:cubicBezTo>
                    <a:lnTo>
                      <a:pt x="845388" y="439948"/>
                    </a:lnTo>
                    <a:cubicBezTo>
                      <a:pt x="836848" y="465569"/>
                      <a:pt x="831387" y="497081"/>
                      <a:pt x="810883" y="517585"/>
                    </a:cubicBezTo>
                    <a:cubicBezTo>
                      <a:pt x="803552" y="524916"/>
                      <a:pt x="793630" y="529087"/>
                      <a:pt x="785003" y="534838"/>
                    </a:cubicBezTo>
                    <a:cubicBezTo>
                      <a:pt x="762001" y="603846"/>
                      <a:pt x="796504" y="523338"/>
                      <a:pt x="750498" y="569344"/>
                    </a:cubicBezTo>
                    <a:cubicBezTo>
                      <a:pt x="744068" y="575774"/>
                      <a:pt x="746287" y="587274"/>
                      <a:pt x="741871" y="595223"/>
                    </a:cubicBezTo>
                    <a:cubicBezTo>
                      <a:pt x="731801" y="613349"/>
                      <a:pt x="718868" y="629729"/>
                      <a:pt x="707366" y="646982"/>
                    </a:cubicBezTo>
                    <a:lnTo>
                      <a:pt x="690113" y="672861"/>
                    </a:lnTo>
                    <a:cubicBezTo>
                      <a:pt x="684362" y="681487"/>
                      <a:pt x="681486" y="692989"/>
                      <a:pt x="672860" y="698740"/>
                    </a:cubicBezTo>
                    <a:lnTo>
                      <a:pt x="646981" y="715993"/>
                    </a:lnTo>
                    <a:cubicBezTo>
                      <a:pt x="597539" y="790154"/>
                      <a:pt x="656814" y="696326"/>
                      <a:pt x="621102" y="767751"/>
                    </a:cubicBezTo>
                    <a:cubicBezTo>
                      <a:pt x="605037" y="799881"/>
                      <a:pt x="601820" y="790889"/>
                      <a:pt x="577969" y="819510"/>
                    </a:cubicBezTo>
                    <a:cubicBezTo>
                      <a:pt x="542024" y="862644"/>
                      <a:pt x="582286" y="831010"/>
                      <a:pt x="534837" y="862642"/>
                    </a:cubicBezTo>
                    <a:cubicBezTo>
                      <a:pt x="531962" y="871268"/>
                      <a:pt x="532641" y="882091"/>
                      <a:pt x="526211" y="888521"/>
                    </a:cubicBezTo>
                    <a:cubicBezTo>
                      <a:pt x="519781" y="894951"/>
                      <a:pt x="509248" y="895365"/>
                      <a:pt x="500332" y="897148"/>
                    </a:cubicBezTo>
                    <a:cubicBezTo>
                      <a:pt x="345744" y="928066"/>
                      <a:pt x="507759" y="888822"/>
                      <a:pt x="405441" y="914400"/>
                    </a:cubicBezTo>
                    <a:cubicBezTo>
                      <a:pt x="402566" y="934528"/>
                      <a:pt x="400803" y="954847"/>
                      <a:pt x="396815" y="974785"/>
                    </a:cubicBezTo>
                    <a:cubicBezTo>
                      <a:pt x="395032" y="983702"/>
                      <a:pt x="394618" y="994235"/>
                      <a:pt x="388188" y="1000665"/>
                    </a:cubicBezTo>
                    <a:cubicBezTo>
                      <a:pt x="373526" y="1015327"/>
                      <a:pt x="336430" y="1035170"/>
                      <a:pt x="336430" y="1035170"/>
                    </a:cubicBezTo>
                    <a:cubicBezTo>
                      <a:pt x="330679" y="1043796"/>
                      <a:pt x="323813" y="1051776"/>
                      <a:pt x="319177" y="1061049"/>
                    </a:cubicBezTo>
                    <a:cubicBezTo>
                      <a:pt x="305144" y="1089115"/>
                      <a:pt x="318022" y="1088085"/>
                      <a:pt x="293298" y="1112808"/>
                    </a:cubicBezTo>
                    <a:cubicBezTo>
                      <a:pt x="285967" y="1120139"/>
                      <a:pt x="276045" y="1124310"/>
                      <a:pt x="267418" y="1130061"/>
                    </a:cubicBezTo>
                    <a:cubicBezTo>
                      <a:pt x="245737" y="1195106"/>
                      <a:pt x="277505" y="1117454"/>
                      <a:pt x="232913" y="1173193"/>
                    </a:cubicBezTo>
                    <a:cubicBezTo>
                      <a:pt x="227233" y="1180293"/>
                      <a:pt x="228353" y="1190939"/>
                      <a:pt x="224286" y="1199072"/>
                    </a:cubicBezTo>
                    <a:cubicBezTo>
                      <a:pt x="209908" y="1227828"/>
                      <a:pt x="207035" y="1224950"/>
                      <a:pt x="181154" y="1242204"/>
                    </a:cubicBezTo>
                    <a:cubicBezTo>
                      <a:pt x="175403" y="1250830"/>
                      <a:pt x="171233" y="1260752"/>
                      <a:pt x="163902" y="1268083"/>
                    </a:cubicBezTo>
                    <a:cubicBezTo>
                      <a:pt x="125787" y="1306198"/>
                      <a:pt x="65270" y="1290533"/>
                      <a:pt x="17252" y="1293963"/>
                    </a:cubicBezTo>
                    <a:cubicBezTo>
                      <a:pt x="7640" y="1332413"/>
                      <a:pt x="17009" y="1320084"/>
                      <a:pt x="0" y="133709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467819" y="2587925"/>
                <a:ext cx="1173192" cy="1285335"/>
              </a:xfrm>
              <a:custGeom>
                <a:avLst/>
                <a:gdLst>
                  <a:gd name="connsiteX0" fmla="*/ 1173192 w 1173192"/>
                  <a:gd name="connsiteY0" fmla="*/ 0 h 1285335"/>
                  <a:gd name="connsiteX1" fmla="*/ 1164566 w 1173192"/>
                  <a:gd name="connsiteY1" fmla="*/ 43132 h 1285335"/>
                  <a:gd name="connsiteX2" fmla="*/ 1130060 w 1173192"/>
                  <a:gd name="connsiteY2" fmla="*/ 94890 h 1285335"/>
                  <a:gd name="connsiteX3" fmla="*/ 1121434 w 1173192"/>
                  <a:gd name="connsiteY3" fmla="*/ 120769 h 1285335"/>
                  <a:gd name="connsiteX4" fmla="*/ 1086928 w 1173192"/>
                  <a:gd name="connsiteY4" fmla="*/ 172528 h 1285335"/>
                  <a:gd name="connsiteX5" fmla="*/ 1052423 w 1173192"/>
                  <a:gd name="connsiteY5" fmla="*/ 215660 h 1285335"/>
                  <a:gd name="connsiteX6" fmla="*/ 1017917 w 1173192"/>
                  <a:gd name="connsiteY6" fmla="*/ 258792 h 1285335"/>
                  <a:gd name="connsiteX7" fmla="*/ 1000664 w 1173192"/>
                  <a:gd name="connsiteY7" fmla="*/ 284671 h 1285335"/>
                  <a:gd name="connsiteX8" fmla="*/ 983411 w 1173192"/>
                  <a:gd name="connsiteY8" fmla="*/ 336430 h 1285335"/>
                  <a:gd name="connsiteX9" fmla="*/ 966158 w 1173192"/>
                  <a:gd name="connsiteY9" fmla="*/ 362309 h 1285335"/>
                  <a:gd name="connsiteX10" fmla="*/ 957532 w 1173192"/>
                  <a:gd name="connsiteY10" fmla="*/ 388188 h 1285335"/>
                  <a:gd name="connsiteX11" fmla="*/ 923026 w 1173192"/>
                  <a:gd name="connsiteY11" fmla="*/ 439947 h 1285335"/>
                  <a:gd name="connsiteX12" fmla="*/ 879894 w 1173192"/>
                  <a:gd name="connsiteY12" fmla="*/ 517584 h 1285335"/>
                  <a:gd name="connsiteX13" fmla="*/ 828136 w 1173192"/>
                  <a:gd name="connsiteY13" fmla="*/ 543464 h 1285335"/>
                  <a:gd name="connsiteX14" fmla="*/ 810883 w 1173192"/>
                  <a:gd name="connsiteY14" fmla="*/ 569343 h 1285335"/>
                  <a:gd name="connsiteX15" fmla="*/ 785004 w 1173192"/>
                  <a:gd name="connsiteY15" fmla="*/ 577969 h 1285335"/>
                  <a:gd name="connsiteX16" fmla="*/ 724619 w 1173192"/>
                  <a:gd name="connsiteY16" fmla="*/ 638354 h 1285335"/>
                  <a:gd name="connsiteX17" fmla="*/ 707366 w 1173192"/>
                  <a:gd name="connsiteY17" fmla="*/ 664233 h 1285335"/>
                  <a:gd name="connsiteX18" fmla="*/ 655607 w 1173192"/>
                  <a:gd name="connsiteY18" fmla="*/ 681486 h 1285335"/>
                  <a:gd name="connsiteX19" fmla="*/ 603849 w 1173192"/>
                  <a:gd name="connsiteY19" fmla="*/ 715992 h 1285335"/>
                  <a:gd name="connsiteX20" fmla="*/ 577970 w 1173192"/>
                  <a:gd name="connsiteY20" fmla="*/ 733245 h 1285335"/>
                  <a:gd name="connsiteX21" fmla="*/ 534838 w 1173192"/>
                  <a:gd name="connsiteY21" fmla="*/ 767750 h 1285335"/>
                  <a:gd name="connsiteX22" fmla="*/ 508958 w 1173192"/>
                  <a:gd name="connsiteY22" fmla="*/ 819509 h 1285335"/>
                  <a:gd name="connsiteX23" fmla="*/ 483079 w 1173192"/>
                  <a:gd name="connsiteY23" fmla="*/ 845388 h 1285335"/>
                  <a:gd name="connsiteX24" fmla="*/ 457200 w 1173192"/>
                  <a:gd name="connsiteY24" fmla="*/ 897147 h 1285335"/>
                  <a:gd name="connsiteX25" fmla="*/ 405441 w 1173192"/>
                  <a:gd name="connsiteY25" fmla="*/ 931652 h 1285335"/>
                  <a:gd name="connsiteX26" fmla="*/ 345056 w 1173192"/>
                  <a:gd name="connsiteY26" fmla="*/ 992037 h 1285335"/>
                  <a:gd name="connsiteX27" fmla="*/ 319177 w 1173192"/>
                  <a:gd name="connsiteY27" fmla="*/ 1009290 h 1285335"/>
                  <a:gd name="connsiteX28" fmla="*/ 301924 w 1173192"/>
                  <a:gd name="connsiteY28" fmla="*/ 1061049 h 1285335"/>
                  <a:gd name="connsiteX29" fmla="*/ 293298 w 1173192"/>
                  <a:gd name="connsiteY29" fmla="*/ 1086928 h 1285335"/>
                  <a:gd name="connsiteX30" fmla="*/ 276045 w 1173192"/>
                  <a:gd name="connsiteY30" fmla="*/ 1112807 h 1285335"/>
                  <a:gd name="connsiteX31" fmla="*/ 258792 w 1173192"/>
                  <a:gd name="connsiteY31" fmla="*/ 1164566 h 1285335"/>
                  <a:gd name="connsiteX32" fmla="*/ 232913 w 1173192"/>
                  <a:gd name="connsiteY32" fmla="*/ 1181818 h 1285335"/>
                  <a:gd name="connsiteX33" fmla="*/ 207034 w 1173192"/>
                  <a:gd name="connsiteY33" fmla="*/ 1207698 h 1285335"/>
                  <a:gd name="connsiteX34" fmla="*/ 155275 w 1173192"/>
                  <a:gd name="connsiteY34" fmla="*/ 1233577 h 1285335"/>
                  <a:gd name="connsiteX35" fmla="*/ 43132 w 1173192"/>
                  <a:gd name="connsiteY35" fmla="*/ 1242203 h 1285335"/>
                  <a:gd name="connsiteX36" fmla="*/ 17253 w 1173192"/>
                  <a:gd name="connsiteY36" fmla="*/ 1250830 h 1285335"/>
                  <a:gd name="connsiteX37" fmla="*/ 8626 w 1173192"/>
                  <a:gd name="connsiteY37" fmla="*/ 1276709 h 1285335"/>
                  <a:gd name="connsiteX38" fmla="*/ 0 w 1173192"/>
                  <a:gd name="connsiteY38" fmla="*/ 1285335 h 12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73192" h="1285335">
                    <a:moveTo>
                      <a:pt x="1173192" y="0"/>
                    </a:moveTo>
                    <a:cubicBezTo>
                      <a:pt x="1170317" y="14377"/>
                      <a:pt x="1170633" y="29784"/>
                      <a:pt x="1164566" y="43132"/>
                    </a:cubicBezTo>
                    <a:cubicBezTo>
                      <a:pt x="1155986" y="62009"/>
                      <a:pt x="1130060" y="94890"/>
                      <a:pt x="1130060" y="94890"/>
                    </a:cubicBezTo>
                    <a:cubicBezTo>
                      <a:pt x="1127185" y="103516"/>
                      <a:pt x="1125850" y="112820"/>
                      <a:pt x="1121434" y="120769"/>
                    </a:cubicBezTo>
                    <a:cubicBezTo>
                      <a:pt x="1111364" y="138895"/>
                      <a:pt x="1086928" y="172528"/>
                      <a:pt x="1086928" y="172528"/>
                    </a:cubicBezTo>
                    <a:cubicBezTo>
                      <a:pt x="1065247" y="237573"/>
                      <a:pt x="1097015" y="159921"/>
                      <a:pt x="1052423" y="215660"/>
                    </a:cubicBezTo>
                    <a:cubicBezTo>
                      <a:pt x="1004803" y="275185"/>
                      <a:pt x="1092083" y="209347"/>
                      <a:pt x="1017917" y="258792"/>
                    </a:cubicBezTo>
                    <a:cubicBezTo>
                      <a:pt x="1012166" y="267418"/>
                      <a:pt x="1004875" y="275197"/>
                      <a:pt x="1000664" y="284671"/>
                    </a:cubicBezTo>
                    <a:cubicBezTo>
                      <a:pt x="993278" y="301290"/>
                      <a:pt x="993499" y="321298"/>
                      <a:pt x="983411" y="336430"/>
                    </a:cubicBezTo>
                    <a:lnTo>
                      <a:pt x="966158" y="362309"/>
                    </a:lnTo>
                    <a:cubicBezTo>
                      <a:pt x="963283" y="370935"/>
                      <a:pt x="961948" y="380239"/>
                      <a:pt x="957532" y="388188"/>
                    </a:cubicBezTo>
                    <a:cubicBezTo>
                      <a:pt x="947462" y="406314"/>
                      <a:pt x="923026" y="439947"/>
                      <a:pt x="923026" y="439947"/>
                    </a:cubicBezTo>
                    <a:cubicBezTo>
                      <a:pt x="915430" y="462735"/>
                      <a:pt x="902142" y="510167"/>
                      <a:pt x="879894" y="517584"/>
                    </a:cubicBezTo>
                    <a:cubicBezTo>
                      <a:pt x="844179" y="529490"/>
                      <a:pt x="861581" y="521167"/>
                      <a:pt x="828136" y="543464"/>
                    </a:cubicBezTo>
                    <a:cubicBezTo>
                      <a:pt x="822385" y="552090"/>
                      <a:pt x="818979" y="562866"/>
                      <a:pt x="810883" y="569343"/>
                    </a:cubicBezTo>
                    <a:cubicBezTo>
                      <a:pt x="803783" y="575023"/>
                      <a:pt x="791434" y="571539"/>
                      <a:pt x="785004" y="577969"/>
                    </a:cubicBezTo>
                    <a:cubicBezTo>
                      <a:pt x="715792" y="647181"/>
                      <a:pt x="783177" y="618835"/>
                      <a:pt x="724619" y="638354"/>
                    </a:cubicBezTo>
                    <a:cubicBezTo>
                      <a:pt x="718868" y="646980"/>
                      <a:pt x="716158" y="658738"/>
                      <a:pt x="707366" y="664233"/>
                    </a:cubicBezTo>
                    <a:cubicBezTo>
                      <a:pt x="691944" y="673872"/>
                      <a:pt x="655607" y="681486"/>
                      <a:pt x="655607" y="681486"/>
                    </a:cubicBezTo>
                    <a:lnTo>
                      <a:pt x="603849" y="715992"/>
                    </a:lnTo>
                    <a:lnTo>
                      <a:pt x="577970" y="733245"/>
                    </a:lnTo>
                    <a:cubicBezTo>
                      <a:pt x="528523" y="807414"/>
                      <a:pt x="594365" y="720128"/>
                      <a:pt x="534838" y="767750"/>
                    </a:cubicBezTo>
                    <a:cubicBezTo>
                      <a:pt x="505753" y="791019"/>
                      <a:pt x="526818" y="792720"/>
                      <a:pt x="508958" y="819509"/>
                    </a:cubicBezTo>
                    <a:cubicBezTo>
                      <a:pt x="502191" y="829660"/>
                      <a:pt x="491705" y="836762"/>
                      <a:pt x="483079" y="845388"/>
                    </a:cubicBezTo>
                    <a:cubicBezTo>
                      <a:pt x="476926" y="863848"/>
                      <a:pt x="472939" y="883376"/>
                      <a:pt x="457200" y="897147"/>
                    </a:cubicBezTo>
                    <a:cubicBezTo>
                      <a:pt x="441595" y="910801"/>
                      <a:pt x="405441" y="931652"/>
                      <a:pt x="405441" y="931652"/>
                    </a:cubicBezTo>
                    <a:cubicBezTo>
                      <a:pt x="365892" y="990977"/>
                      <a:pt x="390607" y="976854"/>
                      <a:pt x="345056" y="992037"/>
                    </a:cubicBezTo>
                    <a:cubicBezTo>
                      <a:pt x="336430" y="997788"/>
                      <a:pt x="324672" y="1000498"/>
                      <a:pt x="319177" y="1009290"/>
                    </a:cubicBezTo>
                    <a:cubicBezTo>
                      <a:pt x="309538" y="1024712"/>
                      <a:pt x="307675" y="1043796"/>
                      <a:pt x="301924" y="1061049"/>
                    </a:cubicBezTo>
                    <a:cubicBezTo>
                      <a:pt x="299049" y="1069675"/>
                      <a:pt x="298342" y="1079362"/>
                      <a:pt x="293298" y="1086928"/>
                    </a:cubicBezTo>
                    <a:lnTo>
                      <a:pt x="276045" y="1112807"/>
                    </a:lnTo>
                    <a:cubicBezTo>
                      <a:pt x="270294" y="1130060"/>
                      <a:pt x="273924" y="1154478"/>
                      <a:pt x="258792" y="1164566"/>
                    </a:cubicBezTo>
                    <a:cubicBezTo>
                      <a:pt x="250166" y="1170317"/>
                      <a:pt x="240877" y="1175181"/>
                      <a:pt x="232913" y="1181818"/>
                    </a:cubicBezTo>
                    <a:cubicBezTo>
                      <a:pt x="223541" y="1189628"/>
                      <a:pt x="216406" y="1199888"/>
                      <a:pt x="207034" y="1207698"/>
                    </a:cubicBezTo>
                    <a:cubicBezTo>
                      <a:pt x="193437" y="1219029"/>
                      <a:pt x="173582" y="1231289"/>
                      <a:pt x="155275" y="1233577"/>
                    </a:cubicBezTo>
                    <a:cubicBezTo>
                      <a:pt x="118073" y="1238227"/>
                      <a:pt x="80513" y="1239328"/>
                      <a:pt x="43132" y="1242203"/>
                    </a:cubicBezTo>
                    <a:cubicBezTo>
                      <a:pt x="34506" y="1245079"/>
                      <a:pt x="23683" y="1244400"/>
                      <a:pt x="17253" y="1250830"/>
                    </a:cubicBezTo>
                    <a:cubicBezTo>
                      <a:pt x="10823" y="1257260"/>
                      <a:pt x="12693" y="1268576"/>
                      <a:pt x="8626" y="1276709"/>
                    </a:cubicBezTo>
                    <a:cubicBezTo>
                      <a:pt x="6807" y="1280346"/>
                      <a:pt x="2875" y="1282460"/>
                      <a:pt x="0" y="128533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6012611" y="2562045"/>
                <a:ext cx="1035170" cy="1233578"/>
              </a:xfrm>
              <a:custGeom>
                <a:avLst/>
                <a:gdLst>
                  <a:gd name="connsiteX0" fmla="*/ 1035170 w 1035170"/>
                  <a:gd name="connsiteY0" fmla="*/ 0 h 1233578"/>
                  <a:gd name="connsiteX1" fmla="*/ 1017917 w 1035170"/>
                  <a:gd name="connsiteY1" fmla="*/ 77638 h 1233578"/>
                  <a:gd name="connsiteX2" fmla="*/ 983412 w 1035170"/>
                  <a:gd name="connsiteY2" fmla="*/ 129397 h 1233578"/>
                  <a:gd name="connsiteX3" fmla="*/ 974785 w 1035170"/>
                  <a:gd name="connsiteY3" fmla="*/ 207034 h 1233578"/>
                  <a:gd name="connsiteX4" fmla="*/ 966159 w 1035170"/>
                  <a:gd name="connsiteY4" fmla="*/ 232913 h 1233578"/>
                  <a:gd name="connsiteX5" fmla="*/ 914400 w 1035170"/>
                  <a:gd name="connsiteY5" fmla="*/ 267419 h 1233578"/>
                  <a:gd name="connsiteX6" fmla="*/ 897147 w 1035170"/>
                  <a:gd name="connsiteY6" fmla="*/ 293298 h 1233578"/>
                  <a:gd name="connsiteX7" fmla="*/ 871268 w 1035170"/>
                  <a:gd name="connsiteY7" fmla="*/ 301925 h 1233578"/>
                  <a:gd name="connsiteX8" fmla="*/ 862642 w 1035170"/>
                  <a:gd name="connsiteY8" fmla="*/ 327804 h 1233578"/>
                  <a:gd name="connsiteX9" fmla="*/ 785004 w 1035170"/>
                  <a:gd name="connsiteY9" fmla="*/ 370936 h 1233578"/>
                  <a:gd name="connsiteX10" fmla="*/ 733246 w 1035170"/>
                  <a:gd name="connsiteY10" fmla="*/ 405442 h 1233578"/>
                  <a:gd name="connsiteX11" fmla="*/ 707366 w 1035170"/>
                  <a:gd name="connsiteY11" fmla="*/ 422695 h 1233578"/>
                  <a:gd name="connsiteX12" fmla="*/ 698740 w 1035170"/>
                  <a:gd name="connsiteY12" fmla="*/ 448574 h 1233578"/>
                  <a:gd name="connsiteX13" fmla="*/ 655608 w 1035170"/>
                  <a:gd name="connsiteY13" fmla="*/ 491706 h 1233578"/>
                  <a:gd name="connsiteX14" fmla="*/ 646981 w 1035170"/>
                  <a:gd name="connsiteY14" fmla="*/ 517585 h 1233578"/>
                  <a:gd name="connsiteX15" fmla="*/ 612476 w 1035170"/>
                  <a:gd name="connsiteY15" fmla="*/ 569344 h 1233578"/>
                  <a:gd name="connsiteX16" fmla="*/ 586597 w 1035170"/>
                  <a:gd name="connsiteY16" fmla="*/ 621102 h 1233578"/>
                  <a:gd name="connsiteX17" fmla="*/ 560717 w 1035170"/>
                  <a:gd name="connsiteY17" fmla="*/ 638355 h 1233578"/>
                  <a:gd name="connsiteX18" fmla="*/ 543464 w 1035170"/>
                  <a:gd name="connsiteY18" fmla="*/ 664234 h 1233578"/>
                  <a:gd name="connsiteX19" fmla="*/ 517585 w 1035170"/>
                  <a:gd name="connsiteY19" fmla="*/ 681487 h 1233578"/>
                  <a:gd name="connsiteX20" fmla="*/ 508959 w 1035170"/>
                  <a:gd name="connsiteY20" fmla="*/ 707366 h 1233578"/>
                  <a:gd name="connsiteX21" fmla="*/ 474453 w 1035170"/>
                  <a:gd name="connsiteY21" fmla="*/ 759125 h 1233578"/>
                  <a:gd name="connsiteX22" fmla="*/ 457200 w 1035170"/>
                  <a:gd name="connsiteY22" fmla="*/ 785004 h 1233578"/>
                  <a:gd name="connsiteX23" fmla="*/ 431321 w 1035170"/>
                  <a:gd name="connsiteY23" fmla="*/ 802257 h 1233578"/>
                  <a:gd name="connsiteX24" fmla="*/ 414068 w 1035170"/>
                  <a:gd name="connsiteY24" fmla="*/ 854015 h 1233578"/>
                  <a:gd name="connsiteX25" fmla="*/ 405442 w 1035170"/>
                  <a:gd name="connsiteY25" fmla="*/ 879895 h 1233578"/>
                  <a:gd name="connsiteX26" fmla="*/ 345057 w 1035170"/>
                  <a:gd name="connsiteY26" fmla="*/ 957532 h 1233578"/>
                  <a:gd name="connsiteX27" fmla="*/ 301925 w 1035170"/>
                  <a:gd name="connsiteY27" fmla="*/ 1000664 h 1233578"/>
                  <a:gd name="connsiteX28" fmla="*/ 284672 w 1035170"/>
                  <a:gd name="connsiteY28" fmla="*/ 1026544 h 1233578"/>
                  <a:gd name="connsiteX29" fmla="*/ 276046 w 1035170"/>
                  <a:gd name="connsiteY29" fmla="*/ 1052423 h 1233578"/>
                  <a:gd name="connsiteX30" fmla="*/ 224287 w 1035170"/>
                  <a:gd name="connsiteY30" fmla="*/ 1069676 h 1233578"/>
                  <a:gd name="connsiteX31" fmla="*/ 155276 w 1035170"/>
                  <a:gd name="connsiteY31" fmla="*/ 1086929 h 1233578"/>
                  <a:gd name="connsiteX32" fmla="*/ 138023 w 1035170"/>
                  <a:gd name="connsiteY32" fmla="*/ 1112808 h 1233578"/>
                  <a:gd name="connsiteX33" fmla="*/ 112144 w 1035170"/>
                  <a:gd name="connsiteY33" fmla="*/ 1190446 h 1233578"/>
                  <a:gd name="connsiteX34" fmla="*/ 103517 w 1035170"/>
                  <a:gd name="connsiteY34" fmla="*/ 1216325 h 1233578"/>
                  <a:gd name="connsiteX35" fmla="*/ 51759 w 1035170"/>
                  <a:gd name="connsiteY35" fmla="*/ 1233578 h 1233578"/>
                  <a:gd name="connsiteX36" fmla="*/ 25880 w 1035170"/>
                  <a:gd name="connsiteY36" fmla="*/ 1207698 h 1233578"/>
                  <a:gd name="connsiteX37" fmla="*/ 0 w 1035170"/>
                  <a:gd name="connsiteY37" fmla="*/ 1190446 h 123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35170" h="1233578">
                    <a:moveTo>
                      <a:pt x="1035170" y="0"/>
                    </a:moveTo>
                    <a:cubicBezTo>
                      <a:pt x="1032828" y="14051"/>
                      <a:pt x="1028031" y="59432"/>
                      <a:pt x="1017917" y="77638"/>
                    </a:cubicBezTo>
                    <a:cubicBezTo>
                      <a:pt x="1007847" y="95764"/>
                      <a:pt x="983412" y="129397"/>
                      <a:pt x="983412" y="129397"/>
                    </a:cubicBezTo>
                    <a:cubicBezTo>
                      <a:pt x="980536" y="155276"/>
                      <a:pt x="979066" y="181350"/>
                      <a:pt x="974785" y="207034"/>
                    </a:cubicBezTo>
                    <a:cubicBezTo>
                      <a:pt x="973290" y="216003"/>
                      <a:pt x="972589" y="226483"/>
                      <a:pt x="966159" y="232913"/>
                    </a:cubicBezTo>
                    <a:cubicBezTo>
                      <a:pt x="951497" y="247575"/>
                      <a:pt x="914400" y="267419"/>
                      <a:pt x="914400" y="267419"/>
                    </a:cubicBezTo>
                    <a:cubicBezTo>
                      <a:pt x="908649" y="276045"/>
                      <a:pt x="905243" y="286821"/>
                      <a:pt x="897147" y="293298"/>
                    </a:cubicBezTo>
                    <a:cubicBezTo>
                      <a:pt x="890047" y="298978"/>
                      <a:pt x="877698" y="295495"/>
                      <a:pt x="871268" y="301925"/>
                    </a:cubicBezTo>
                    <a:cubicBezTo>
                      <a:pt x="864838" y="308355"/>
                      <a:pt x="869072" y="321374"/>
                      <a:pt x="862642" y="327804"/>
                    </a:cubicBezTo>
                    <a:cubicBezTo>
                      <a:pt x="832979" y="357467"/>
                      <a:pt x="817547" y="360089"/>
                      <a:pt x="785004" y="370936"/>
                    </a:cubicBezTo>
                    <a:lnTo>
                      <a:pt x="733246" y="405442"/>
                    </a:lnTo>
                    <a:lnTo>
                      <a:pt x="707366" y="422695"/>
                    </a:lnTo>
                    <a:cubicBezTo>
                      <a:pt x="704491" y="431321"/>
                      <a:pt x="704420" y="441474"/>
                      <a:pt x="698740" y="448574"/>
                    </a:cubicBezTo>
                    <a:cubicBezTo>
                      <a:pt x="652730" y="506088"/>
                      <a:pt x="690117" y="422691"/>
                      <a:pt x="655608" y="491706"/>
                    </a:cubicBezTo>
                    <a:cubicBezTo>
                      <a:pt x="651541" y="499839"/>
                      <a:pt x="651397" y="509636"/>
                      <a:pt x="646981" y="517585"/>
                    </a:cubicBezTo>
                    <a:cubicBezTo>
                      <a:pt x="636911" y="535711"/>
                      <a:pt x="619034" y="549673"/>
                      <a:pt x="612476" y="569344"/>
                    </a:cubicBezTo>
                    <a:cubicBezTo>
                      <a:pt x="605460" y="590390"/>
                      <a:pt x="603318" y="604381"/>
                      <a:pt x="586597" y="621102"/>
                    </a:cubicBezTo>
                    <a:cubicBezTo>
                      <a:pt x="579266" y="628433"/>
                      <a:pt x="569344" y="632604"/>
                      <a:pt x="560717" y="638355"/>
                    </a:cubicBezTo>
                    <a:cubicBezTo>
                      <a:pt x="554966" y="646981"/>
                      <a:pt x="550795" y="656903"/>
                      <a:pt x="543464" y="664234"/>
                    </a:cubicBezTo>
                    <a:cubicBezTo>
                      <a:pt x="536133" y="671565"/>
                      <a:pt x="524062" y="673391"/>
                      <a:pt x="517585" y="681487"/>
                    </a:cubicBezTo>
                    <a:cubicBezTo>
                      <a:pt x="511905" y="688587"/>
                      <a:pt x="513375" y="699417"/>
                      <a:pt x="508959" y="707366"/>
                    </a:cubicBezTo>
                    <a:cubicBezTo>
                      <a:pt x="498889" y="725492"/>
                      <a:pt x="485955" y="741872"/>
                      <a:pt x="474453" y="759125"/>
                    </a:cubicBezTo>
                    <a:cubicBezTo>
                      <a:pt x="468702" y="767751"/>
                      <a:pt x="465826" y="779253"/>
                      <a:pt x="457200" y="785004"/>
                    </a:cubicBezTo>
                    <a:lnTo>
                      <a:pt x="431321" y="802257"/>
                    </a:lnTo>
                    <a:lnTo>
                      <a:pt x="414068" y="854015"/>
                    </a:lnTo>
                    <a:cubicBezTo>
                      <a:pt x="411192" y="862642"/>
                      <a:pt x="410486" y="872329"/>
                      <a:pt x="405442" y="879895"/>
                    </a:cubicBezTo>
                    <a:cubicBezTo>
                      <a:pt x="318221" y="1010724"/>
                      <a:pt x="412631" y="876442"/>
                      <a:pt x="345057" y="957532"/>
                    </a:cubicBezTo>
                    <a:cubicBezTo>
                      <a:pt x="309114" y="1000664"/>
                      <a:pt x="349369" y="969036"/>
                      <a:pt x="301925" y="1000664"/>
                    </a:cubicBezTo>
                    <a:cubicBezTo>
                      <a:pt x="296174" y="1009291"/>
                      <a:pt x="289309" y="1017271"/>
                      <a:pt x="284672" y="1026544"/>
                    </a:cubicBezTo>
                    <a:cubicBezTo>
                      <a:pt x="280606" y="1034677"/>
                      <a:pt x="283445" y="1047138"/>
                      <a:pt x="276046" y="1052423"/>
                    </a:cubicBezTo>
                    <a:cubicBezTo>
                      <a:pt x="261247" y="1062994"/>
                      <a:pt x="241540" y="1063925"/>
                      <a:pt x="224287" y="1069676"/>
                    </a:cubicBezTo>
                    <a:cubicBezTo>
                      <a:pt x="184501" y="1082938"/>
                      <a:pt x="207320" y="1076519"/>
                      <a:pt x="155276" y="1086929"/>
                    </a:cubicBezTo>
                    <a:cubicBezTo>
                      <a:pt x="149525" y="1095555"/>
                      <a:pt x="142234" y="1103334"/>
                      <a:pt x="138023" y="1112808"/>
                    </a:cubicBezTo>
                    <a:cubicBezTo>
                      <a:pt x="138013" y="1112831"/>
                      <a:pt x="116461" y="1177495"/>
                      <a:pt x="112144" y="1190446"/>
                    </a:cubicBezTo>
                    <a:cubicBezTo>
                      <a:pt x="109269" y="1199072"/>
                      <a:pt x="112143" y="1213449"/>
                      <a:pt x="103517" y="1216325"/>
                    </a:cubicBezTo>
                    <a:lnTo>
                      <a:pt x="51759" y="1233578"/>
                    </a:lnTo>
                    <a:cubicBezTo>
                      <a:pt x="43133" y="1224951"/>
                      <a:pt x="35252" y="1215508"/>
                      <a:pt x="25880" y="1207698"/>
                    </a:cubicBezTo>
                    <a:cubicBezTo>
                      <a:pt x="17915" y="1201061"/>
                      <a:pt x="0" y="1190446"/>
                      <a:pt x="0" y="119044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3312543" y="4925683"/>
                <a:ext cx="1362974" cy="1337094"/>
              </a:xfrm>
              <a:custGeom>
                <a:avLst/>
                <a:gdLst>
                  <a:gd name="connsiteX0" fmla="*/ 1362974 w 1362974"/>
                  <a:gd name="connsiteY0" fmla="*/ 0 h 1337094"/>
                  <a:gd name="connsiteX1" fmla="*/ 1337095 w 1362974"/>
                  <a:gd name="connsiteY1" fmla="*/ 181155 h 1337094"/>
                  <a:gd name="connsiteX2" fmla="*/ 1319842 w 1362974"/>
                  <a:gd name="connsiteY2" fmla="*/ 232913 h 1337094"/>
                  <a:gd name="connsiteX3" fmla="*/ 1302589 w 1362974"/>
                  <a:gd name="connsiteY3" fmla="*/ 284672 h 1337094"/>
                  <a:gd name="connsiteX4" fmla="*/ 1293963 w 1362974"/>
                  <a:gd name="connsiteY4" fmla="*/ 310551 h 1337094"/>
                  <a:gd name="connsiteX5" fmla="*/ 1285336 w 1362974"/>
                  <a:gd name="connsiteY5" fmla="*/ 353683 h 1337094"/>
                  <a:gd name="connsiteX6" fmla="*/ 1276710 w 1362974"/>
                  <a:gd name="connsiteY6" fmla="*/ 465826 h 1337094"/>
                  <a:gd name="connsiteX7" fmla="*/ 1259457 w 1362974"/>
                  <a:gd name="connsiteY7" fmla="*/ 526211 h 1337094"/>
                  <a:gd name="connsiteX8" fmla="*/ 1250831 w 1362974"/>
                  <a:gd name="connsiteY8" fmla="*/ 569343 h 1337094"/>
                  <a:gd name="connsiteX9" fmla="*/ 1242204 w 1362974"/>
                  <a:gd name="connsiteY9" fmla="*/ 646981 h 1337094"/>
                  <a:gd name="connsiteX10" fmla="*/ 1233578 w 1362974"/>
                  <a:gd name="connsiteY10" fmla="*/ 672860 h 1337094"/>
                  <a:gd name="connsiteX11" fmla="*/ 1224951 w 1362974"/>
                  <a:gd name="connsiteY11" fmla="*/ 715992 h 1337094"/>
                  <a:gd name="connsiteX12" fmla="*/ 1207699 w 1362974"/>
                  <a:gd name="connsiteY12" fmla="*/ 845389 h 1337094"/>
                  <a:gd name="connsiteX13" fmla="*/ 1190446 w 1362974"/>
                  <a:gd name="connsiteY13" fmla="*/ 897147 h 1337094"/>
                  <a:gd name="connsiteX14" fmla="*/ 1181819 w 1362974"/>
                  <a:gd name="connsiteY14" fmla="*/ 923026 h 1337094"/>
                  <a:gd name="connsiteX15" fmla="*/ 1164566 w 1362974"/>
                  <a:gd name="connsiteY15" fmla="*/ 948906 h 1337094"/>
                  <a:gd name="connsiteX16" fmla="*/ 1147314 w 1362974"/>
                  <a:gd name="connsiteY16" fmla="*/ 1000664 h 1337094"/>
                  <a:gd name="connsiteX17" fmla="*/ 1130061 w 1362974"/>
                  <a:gd name="connsiteY17" fmla="*/ 1026543 h 1337094"/>
                  <a:gd name="connsiteX18" fmla="*/ 1112808 w 1362974"/>
                  <a:gd name="connsiteY18" fmla="*/ 1078302 h 1337094"/>
                  <a:gd name="connsiteX19" fmla="*/ 1104182 w 1362974"/>
                  <a:gd name="connsiteY19" fmla="*/ 1104181 h 1337094"/>
                  <a:gd name="connsiteX20" fmla="*/ 1078302 w 1362974"/>
                  <a:gd name="connsiteY20" fmla="*/ 1121434 h 1337094"/>
                  <a:gd name="connsiteX21" fmla="*/ 1052423 w 1362974"/>
                  <a:gd name="connsiteY21" fmla="*/ 1173192 h 1337094"/>
                  <a:gd name="connsiteX22" fmla="*/ 1000665 w 1362974"/>
                  <a:gd name="connsiteY22" fmla="*/ 1216325 h 1337094"/>
                  <a:gd name="connsiteX23" fmla="*/ 948906 w 1362974"/>
                  <a:gd name="connsiteY23" fmla="*/ 1233577 h 1337094"/>
                  <a:gd name="connsiteX24" fmla="*/ 923027 w 1362974"/>
                  <a:gd name="connsiteY24" fmla="*/ 1242204 h 1337094"/>
                  <a:gd name="connsiteX25" fmla="*/ 785004 w 1362974"/>
                  <a:gd name="connsiteY25" fmla="*/ 1250830 h 1337094"/>
                  <a:gd name="connsiteX26" fmla="*/ 707366 w 1362974"/>
                  <a:gd name="connsiteY26" fmla="*/ 1276709 h 1337094"/>
                  <a:gd name="connsiteX27" fmla="*/ 681487 w 1362974"/>
                  <a:gd name="connsiteY27" fmla="*/ 1285336 h 1337094"/>
                  <a:gd name="connsiteX28" fmla="*/ 629729 w 1362974"/>
                  <a:gd name="connsiteY28" fmla="*/ 1293962 h 1337094"/>
                  <a:gd name="connsiteX29" fmla="*/ 129397 w 1362974"/>
                  <a:gd name="connsiteY29" fmla="*/ 1285336 h 1337094"/>
                  <a:gd name="connsiteX30" fmla="*/ 43132 w 1362974"/>
                  <a:gd name="connsiteY30" fmla="*/ 1293962 h 1337094"/>
                  <a:gd name="connsiteX31" fmla="*/ 25880 w 1362974"/>
                  <a:gd name="connsiteY31" fmla="*/ 1319842 h 1337094"/>
                  <a:gd name="connsiteX32" fmla="*/ 0 w 1362974"/>
                  <a:gd name="connsiteY32" fmla="*/ 1337094 h 133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62974" h="1337094">
                    <a:moveTo>
                      <a:pt x="1362974" y="0"/>
                    </a:moveTo>
                    <a:cubicBezTo>
                      <a:pt x="1361146" y="14624"/>
                      <a:pt x="1349361" y="136180"/>
                      <a:pt x="1337095" y="181155"/>
                    </a:cubicBezTo>
                    <a:cubicBezTo>
                      <a:pt x="1332310" y="198700"/>
                      <a:pt x="1325593" y="215660"/>
                      <a:pt x="1319842" y="232913"/>
                    </a:cubicBezTo>
                    <a:lnTo>
                      <a:pt x="1302589" y="284672"/>
                    </a:lnTo>
                    <a:cubicBezTo>
                      <a:pt x="1299714" y="293298"/>
                      <a:pt x="1295746" y="301635"/>
                      <a:pt x="1293963" y="310551"/>
                    </a:cubicBezTo>
                    <a:lnTo>
                      <a:pt x="1285336" y="353683"/>
                    </a:lnTo>
                    <a:cubicBezTo>
                      <a:pt x="1282461" y="391064"/>
                      <a:pt x="1281091" y="428591"/>
                      <a:pt x="1276710" y="465826"/>
                    </a:cubicBezTo>
                    <a:cubicBezTo>
                      <a:pt x="1273125" y="496299"/>
                      <a:pt x="1266274" y="498943"/>
                      <a:pt x="1259457" y="526211"/>
                    </a:cubicBezTo>
                    <a:cubicBezTo>
                      <a:pt x="1255901" y="540435"/>
                      <a:pt x="1252905" y="554828"/>
                      <a:pt x="1250831" y="569343"/>
                    </a:cubicBezTo>
                    <a:cubicBezTo>
                      <a:pt x="1247149" y="595120"/>
                      <a:pt x="1246485" y="621297"/>
                      <a:pt x="1242204" y="646981"/>
                    </a:cubicBezTo>
                    <a:cubicBezTo>
                      <a:pt x="1240709" y="655950"/>
                      <a:pt x="1235783" y="664039"/>
                      <a:pt x="1233578" y="672860"/>
                    </a:cubicBezTo>
                    <a:cubicBezTo>
                      <a:pt x="1230022" y="687084"/>
                      <a:pt x="1227025" y="701477"/>
                      <a:pt x="1224951" y="715992"/>
                    </a:cubicBezTo>
                    <a:cubicBezTo>
                      <a:pt x="1220165" y="749496"/>
                      <a:pt x="1216729" y="809269"/>
                      <a:pt x="1207699" y="845389"/>
                    </a:cubicBezTo>
                    <a:cubicBezTo>
                      <a:pt x="1203288" y="863032"/>
                      <a:pt x="1196197" y="879894"/>
                      <a:pt x="1190446" y="897147"/>
                    </a:cubicBezTo>
                    <a:cubicBezTo>
                      <a:pt x="1187570" y="905773"/>
                      <a:pt x="1186863" y="915460"/>
                      <a:pt x="1181819" y="923026"/>
                    </a:cubicBezTo>
                    <a:lnTo>
                      <a:pt x="1164566" y="948906"/>
                    </a:lnTo>
                    <a:cubicBezTo>
                      <a:pt x="1158815" y="966159"/>
                      <a:pt x="1157402" y="985533"/>
                      <a:pt x="1147314" y="1000664"/>
                    </a:cubicBezTo>
                    <a:cubicBezTo>
                      <a:pt x="1141563" y="1009290"/>
                      <a:pt x="1134272" y="1017069"/>
                      <a:pt x="1130061" y="1026543"/>
                    </a:cubicBezTo>
                    <a:cubicBezTo>
                      <a:pt x="1122675" y="1043162"/>
                      <a:pt x="1118559" y="1061049"/>
                      <a:pt x="1112808" y="1078302"/>
                    </a:cubicBezTo>
                    <a:cubicBezTo>
                      <a:pt x="1109933" y="1086928"/>
                      <a:pt x="1111748" y="1099137"/>
                      <a:pt x="1104182" y="1104181"/>
                    </a:cubicBezTo>
                    <a:lnTo>
                      <a:pt x="1078302" y="1121434"/>
                    </a:lnTo>
                    <a:cubicBezTo>
                      <a:pt x="1069656" y="1147372"/>
                      <a:pt x="1071005" y="1150894"/>
                      <a:pt x="1052423" y="1173192"/>
                    </a:cubicBezTo>
                    <a:cubicBezTo>
                      <a:pt x="1040473" y="1187532"/>
                      <a:pt x="1018627" y="1208342"/>
                      <a:pt x="1000665" y="1216325"/>
                    </a:cubicBezTo>
                    <a:cubicBezTo>
                      <a:pt x="984046" y="1223711"/>
                      <a:pt x="966159" y="1227826"/>
                      <a:pt x="948906" y="1233577"/>
                    </a:cubicBezTo>
                    <a:cubicBezTo>
                      <a:pt x="940280" y="1236452"/>
                      <a:pt x="932102" y="1241637"/>
                      <a:pt x="923027" y="1242204"/>
                    </a:cubicBezTo>
                    <a:lnTo>
                      <a:pt x="785004" y="1250830"/>
                    </a:lnTo>
                    <a:lnTo>
                      <a:pt x="707366" y="1276709"/>
                    </a:lnTo>
                    <a:cubicBezTo>
                      <a:pt x="698740" y="1279584"/>
                      <a:pt x="690456" y="1283841"/>
                      <a:pt x="681487" y="1285336"/>
                    </a:cubicBezTo>
                    <a:lnTo>
                      <a:pt x="629729" y="1293962"/>
                    </a:lnTo>
                    <a:lnTo>
                      <a:pt x="129397" y="1285336"/>
                    </a:lnTo>
                    <a:cubicBezTo>
                      <a:pt x="100499" y="1285336"/>
                      <a:pt x="70547" y="1284823"/>
                      <a:pt x="43132" y="1293962"/>
                    </a:cubicBezTo>
                    <a:cubicBezTo>
                      <a:pt x="33296" y="1297241"/>
                      <a:pt x="33211" y="1312511"/>
                      <a:pt x="25880" y="1319842"/>
                    </a:cubicBezTo>
                    <a:cubicBezTo>
                      <a:pt x="18549" y="1327173"/>
                      <a:pt x="0" y="1337094"/>
                      <a:pt x="0" y="133709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6683590" y="4848045"/>
                <a:ext cx="609653" cy="1397480"/>
              </a:xfrm>
              <a:custGeom>
                <a:avLst/>
                <a:gdLst>
                  <a:gd name="connsiteX0" fmla="*/ 597104 w 609653"/>
                  <a:gd name="connsiteY0" fmla="*/ 0 h 1397480"/>
                  <a:gd name="connsiteX1" fmla="*/ 597104 w 609653"/>
                  <a:gd name="connsiteY1" fmla="*/ 224287 h 1397480"/>
                  <a:gd name="connsiteX2" fmla="*/ 588478 w 609653"/>
                  <a:gd name="connsiteY2" fmla="*/ 258793 h 1397480"/>
                  <a:gd name="connsiteX3" fmla="*/ 579852 w 609653"/>
                  <a:gd name="connsiteY3" fmla="*/ 319178 h 1397480"/>
                  <a:gd name="connsiteX4" fmla="*/ 571225 w 609653"/>
                  <a:gd name="connsiteY4" fmla="*/ 345057 h 1397480"/>
                  <a:gd name="connsiteX5" fmla="*/ 562599 w 609653"/>
                  <a:gd name="connsiteY5" fmla="*/ 379563 h 1397480"/>
                  <a:gd name="connsiteX6" fmla="*/ 545346 w 609653"/>
                  <a:gd name="connsiteY6" fmla="*/ 431321 h 1397480"/>
                  <a:gd name="connsiteX7" fmla="*/ 536719 w 609653"/>
                  <a:gd name="connsiteY7" fmla="*/ 508959 h 1397480"/>
                  <a:gd name="connsiteX8" fmla="*/ 510840 w 609653"/>
                  <a:gd name="connsiteY8" fmla="*/ 621102 h 1397480"/>
                  <a:gd name="connsiteX9" fmla="*/ 502214 w 609653"/>
                  <a:gd name="connsiteY9" fmla="*/ 681487 h 1397480"/>
                  <a:gd name="connsiteX10" fmla="*/ 493587 w 609653"/>
                  <a:gd name="connsiteY10" fmla="*/ 776378 h 1397480"/>
                  <a:gd name="connsiteX11" fmla="*/ 467708 w 609653"/>
                  <a:gd name="connsiteY11" fmla="*/ 854015 h 1397480"/>
                  <a:gd name="connsiteX12" fmla="*/ 450455 w 609653"/>
                  <a:gd name="connsiteY12" fmla="*/ 914400 h 1397480"/>
                  <a:gd name="connsiteX13" fmla="*/ 424576 w 609653"/>
                  <a:gd name="connsiteY13" fmla="*/ 1000664 h 1397480"/>
                  <a:gd name="connsiteX14" fmla="*/ 415950 w 609653"/>
                  <a:gd name="connsiteY14" fmla="*/ 1026544 h 1397480"/>
                  <a:gd name="connsiteX15" fmla="*/ 398697 w 609653"/>
                  <a:gd name="connsiteY15" fmla="*/ 1052423 h 1397480"/>
                  <a:gd name="connsiteX16" fmla="*/ 381444 w 609653"/>
                  <a:gd name="connsiteY16" fmla="*/ 1104181 h 1397480"/>
                  <a:gd name="connsiteX17" fmla="*/ 321059 w 609653"/>
                  <a:gd name="connsiteY17" fmla="*/ 1173193 h 1397480"/>
                  <a:gd name="connsiteX18" fmla="*/ 286553 w 609653"/>
                  <a:gd name="connsiteY18" fmla="*/ 1224951 h 1397480"/>
                  <a:gd name="connsiteX19" fmla="*/ 277927 w 609653"/>
                  <a:gd name="connsiteY19" fmla="*/ 1250830 h 1397480"/>
                  <a:gd name="connsiteX20" fmla="*/ 234795 w 609653"/>
                  <a:gd name="connsiteY20" fmla="*/ 1293963 h 1397480"/>
                  <a:gd name="connsiteX21" fmla="*/ 174410 w 609653"/>
                  <a:gd name="connsiteY21" fmla="*/ 1302589 h 1397480"/>
                  <a:gd name="connsiteX22" fmla="*/ 148531 w 609653"/>
                  <a:gd name="connsiteY22" fmla="*/ 1319842 h 1397480"/>
                  <a:gd name="connsiteX23" fmla="*/ 131278 w 609653"/>
                  <a:gd name="connsiteY23" fmla="*/ 1345721 h 1397480"/>
                  <a:gd name="connsiteX24" fmla="*/ 105399 w 609653"/>
                  <a:gd name="connsiteY24" fmla="*/ 1354347 h 1397480"/>
                  <a:gd name="connsiteX25" fmla="*/ 27761 w 609653"/>
                  <a:gd name="connsiteY25" fmla="*/ 1388853 h 1397480"/>
                  <a:gd name="connsiteX26" fmla="*/ 1882 w 609653"/>
                  <a:gd name="connsiteY26" fmla="*/ 1397480 h 1397480"/>
                  <a:gd name="connsiteX27" fmla="*/ 10508 w 609653"/>
                  <a:gd name="connsiteY27" fmla="*/ 1397480 h 139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9653" h="1397480">
                    <a:moveTo>
                      <a:pt x="597104" y="0"/>
                    </a:moveTo>
                    <a:cubicBezTo>
                      <a:pt x="616489" y="96920"/>
                      <a:pt x="610957" y="51127"/>
                      <a:pt x="597104" y="224287"/>
                    </a:cubicBezTo>
                    <a:cubicBezTo>
                      <a:pt x="596159" y="236105"/>
                      <a:pt x="590599" y="247128"/>
                      <a:pt x="588478" y="258793"/>
                    </a:cubicBezTo>
                    <a:cubicBezTo>
                      <a:pt x="584841" y="278798"/>
                      <a:pt x="583840" y="299240"/>
                      <a:pt x="579852" y="319178"/>
                    </a:cubicBezTo>
                    <a:cubicBezTo>
                      <a:pt x="578069" y="328094"/>
                      <a:pt x="573723" y="336314"/>
                      <a:pt x="571225" y="345057"/>
                    </a:cubicBezTo>
                    <a:cubicBezTo>
                      <a:pt x="567968" y="356457"/>
                      <a:pt x="566006" y="368207"/>
                      <a:pt x="562599" y="379563"/>
                    </a:cubicBezTo>
                    <a:cubicBezTo>
                      <a:pt x="557373" y="396982"/>
                      <a:pt x="545346" y="431321"/>
                      <a:pt x="545346" y="431321"/>
                    </a:cubicBezTo>
                    <a:cubicBezTo>
                      <a:pt x="542470" y="457200"/>
                      <a:pt x="540780" y="483239"/>
                      <a:pt x="536719" y="508959"/>
                    </a:cubicBezTo>
                    <a:cubicBezTo>
                      <a:pt x="525296" y="581304"/>
                      <a:pt x="526380" y="574485"/>
                      <a:pt x="510840" y="621102"/>
                    </a:cubicBezTo>
                    <a:cubicBezTo>
                      <a:pt x="507965" y="641230"/>
                      <a:pt x="504459" y="661279"/>
                      <a:pt x="502214" y="681487"/>
                    </a:cubicBezTo>
                    <a:cubicBezTo>
                      <a:pt x="498707" y="713054"/>
                      <a:pt x="499107" y="745100"/>
                      <a:pt x="493587" y="776378"/>
                    </a:cubicBezTo>
                    <a:cubicBezTo>
                      <a:pt x="488403" y="805757"/>
                      <a:pt x="474615" y="826386"/>
                      <a:pt x="467708" y="854015"/>
                    </a:cubicBezTo>
                    <a:cubicBezTo>
                      <a:pt x="440742" y="961887"/>
                      <a:pt x="475206" y="827771"/>
                      <a:pt x="450455" y="914400"/>
                    </a:cubicBezTo>
                    <a:cubicBezTo>
                      <a:pt x="424371" y="1005694"/>
                      <a:pt x="465592" y="877614"/>
                      <a:pt x="424576" y="1000664"/>
                    </a:cubicBezTo>
                    <a:cubicBezTo>
                      <a:pt x="421700" y="1009291"/>
                      <a:pt x="420994" y="1018978"/>
                      <a:pt x="415950" y="1026544"/>
                    </a:cubicBezTo>
                    <a:cubicBezTo>
                      <a:pt x="410199" y="1035170"/>
                      <a:pt x="402908" y="1042949"/>
                      <a:pt x="398697" y="1052423"/>
                    </a:cubicBezTo>
                    <a:cubicBezTo>
                      <a:pt x="391311" y="1069041"/>
                      <a:pt x="391532" y="1089049"/>
                      <a:pt x="381444" y="1104181"/>
                    </a:cubicBezTo>
                    <a:cubicBezTo>
                      <a:pt x="341187" y="1164566"/>
                      <a:pt x="364191" y="1144438"/>
                      <a:pt x="321059" y="1173193"/>
                    </a:cubicBezTo>
                    <a:cubicBezTo>
                      <a:pt x="309557" y="1190446"/>
                      <a:pt x="293110" y="1205280"/>
                      <a:pt x="286553" y="1224951"/>
                    </a:cubicBezTo>
                    <a:cubicBezTo>
                      <a:pt x="283678" y="1233577"/>
                      <a:pt x="281993" y="1242697"/>
                      <a:pt x="277927" y="1250830"/>
                    </a:cubicBezTo>
                    <a:cubicBezTo>
                      <a:pt x="269132" y="1268421"/>
                      <a:pt x="255092" y="1287874"/>
                      <a:pt x="234795" y="1293963"/>
                    </a:cubicBezTo>
                    <a:cubicBezTo>
                      <a:pt x="215320" y="1299806"/>
                      <a:pt x="194538" y="1299714"/>
                      <a:pt x="174410" y="1302589"/>
                    </a:cubicBezTo>
                    <a:cubicBezTo>
                      <a:pt x="165784" y="1308340"/>
                      <a:pt x="155862" y="1312511"/>
                      <a:pt x="148531" y="1319842"/>
                    </a:cubicBezTo>
                    <a:cubicBezTo>
                      <a:pt x="141200" y="1327173"/>
                      <a:pt x="139374" y="1339244"/>
                      <a:pt x="131278" y="1345721"/>
                    </a:cubicBezTo>
                    <a:cubicBezTo>
                      <a:pt x="124178" y="1351401"/>
                      <a:pt x="114025" y="1351472"/>
                      <a:pt x="105399" y="1354347"/>
                    </a:cubicBezTo>
                    <a:cubicBezTo>
                      <a:pt x="64387" y="1381688"/>
                      <a:pt x="89356" y="1368321"/>
                      <a:pt x="27761" y="1388853"/>
                    </a:cubicBezTo>
                    <a:cubicBezTo>
                      <a:pt x="19135" y="1391729"/>
                      <a:pt x="-7211" y="1397480"/>
                      <a:pt x="1882" y="1397480"/>
                    </a:cubicBezTo>
                    <a:lnTo>
                      <a:pt x="10508" y="139748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任意多边形 35"/>
            <p:cNvSpPr/>
            <p:nvPr/>
          </p:nvSpPr>
          <p:spPr>
            <a:xfrm>
              <a:off x="1043796" y="4856672"/>
              <a:ext cx="672861" cy="1354347"/>
            </a:xfrm>
            <a:custGeom>
              <a:avLst/>
              <a:gdLst>
                <a:gd name="connsiteX0" fmla="*/ 672861 w 672861"/>
                <a:gd name="connsiteY0" fmla="*/ 0 h 1354347"/>
                <a:gd name="connsiteX1" fmla="*/ 655608 w 672861"/>
                <a:gd name="connsiteY1" fmla="*/ 172528 h 1354347"/>
                <a:gd name="connsiteX2" fmla="*/ 629729 w 672861"/>
                <a:gd name="connsiteY2" fmla="*/ 224286 h 1354347"/>
                <a:gd name="connsiteX3" fmla="*/ 603849 w 672861"/>
                <a:gd name="connsiteY3" fmla="*/ 241539 h 1354347"/>
                <a:gd name="connsiteX4" fmla="*/ 586596 w 672861"/>
                <a:gd name="connsiteY4" fmla="*/ 301924 h 1354347"/>
                <a:gd name="connsiteX5" fmla="*/ 577970 w 672861"/>
                <a:gd name="connsiteY5" fmla="*/ 327803 h 1354347"/>
                <a:gd name="connsiteX6" fmla="*/ 569344 w 672861"/>
                <a:gd name="connsiteY6" fmla="*/ 379562 h 1354347"/>
                <a:gd name="connsiteX7" fmla="*/ 552091 w 672861"/>
                <a:gd name="connsiteY7" fmla="*/ 448573 h 1354347"/>
                <a:gd name="connsiteX8" fmla="*/ 543464 w 672861"/>
                <a:gd name="connsiteY8" fmla="*/ 474453 h 1354347"/>
                <a:gd name="connsiteX9" fmla="*/ 526212 w 672861"/>
                <a:gd name="connsiteY9" fmla="*/ 543464 h 1354347"/>
                <a:gd name="connsiteX10" fmla="*/ 508959 w 672861"/>
                <a:gd name="connsiteY10" fmla="*/ 595222 h 1354347"/>
                <a:gd name="connsiteX11" fmla="*/ 500332 w 672861"/>
                <a:gd name="connsiteY11" fmla="*/ 621102 h 1354347"/>
                <a:gd name="connsiteX12" fmla="*/ 491706 w 672861"/>
                <a:gd name="connsiteY12" fmla="*/ 655607 h 1354347"/>
                <a:gd name="connsiteX13" fmla="*/ 465827 w 672861"/>
                <a:gd name="connsiteY13" fmla="*/ 741871 h 1354347"/>
                <a:gd name="connsiteX14" fmla="*/ 448574 w 672861"/>
                <a:gd name="connsiteY14" fmla="*/ 897147 h 1354347"/>
                <a:gd name="connsiteX15" fmla="*/ 422695 w 672861"/>
                <a:gd name="connsiteY15" fmla="*/ 1017917 h 1354347"/>
                <a:gd name="connsiteX16" fmla="*/ 414068 w 672861"/>
                <a:gd name="connsiteY16" fmla="*/ 1043796 h 1354347"/>
                <a:gd name="connsiteX17" fmla="*/ 388189 w 672861"/>
                <a:gd name="connsiteY17" fmla="*/ 1061049 h 1354347"/>
                <a:gd name="connsiteX18" fmla="*/ 353683 w 672861"/>
                <a:gd name="connsiteY18" fmla="*/ 1138686 h 1354347"/>
                <a:gd name="connsiteX19" fmla="*/ 319178 w 672861"/>
                <a:gd name="connsiteY19" fmla="*/ 1190445 h 1354347"/>
                <a:gd name="connsiteX20" fmla="*/ 301925 w 672861"/>
                <a:gd name="connsiteY20" fmla="*/ 1216324 h 1354347"/>
                <a:gd name="connsiteX21" fmla="*/ 276046 w 672861"/>
                <a:gd name="connsiteY21" fmla="*/ 1224951 h 1354347"/>
                <a:gd name="connsiteX22" fmla="*/ 224287 w 672861"/>
                <a:gd name="connsiteY22" fmla="*/ 1259456 h 1354347"/>
                <a:gd name="connsiteX23" fmla="*/ 77638 w 672861"/>
                <a:gd name="connsiteY23" fmla="*/ 1259456 h 1354347"/>
                <a:gd name="connsiteX24" fmla="*/ 51759 w 672861"/>
                <a:gd name="connsiteY24" fmla="*/ 1276709 h 1354347"/>
                <a:gd name="connsiteX25" fmla="*/ 17253 w 672861"/>
                <a:gd name="connsiteY25" fmla="*/ 1319841 h 1354347"/>
                <a:gd name="connsiteX26" fmla="*/ 8627 w 672861"/>
                <a:gd name="connsiteY26" fmla="*/ 1345720 h 1354347"/>
                <a:gd name="connsiteX27" fmla="*/ 0 w 672861"/>
                <a:gd name="connsiteY27" fmla="*/ 1354347 h 135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2861" h="1354347">
                  <a:moveTo>
                    <a:pt x="672861" y="0"/>
                  </a:moveTo>
                  <a:cubicBezTo>
                    <a:pt x="667844" y="75243"/>
                    <a:pt x="671156" y="110338"/>
                    <a:pt x="655608" y="172528"/>
                  </a:cubicBezTo>
                  <a:cubicBezTo>
                    <a:pt x="650931" y="191235"/>
                    <a:pt x="643783" y="210232"/>
                    <a:pt x="629729" y="224286"/>
                  </a:cubicBezTo>
                  <a:cubicBezTo>
                    <a:pt x="622398" y="231617"/>
                    <a:pt x="612476" y="235788"/>
                    <a:pt x="603849" y="241539"/>
                  </a:cubicBezTo>
                  <a:cubicBezTo>
                    <a:pt x="583165" y="303597"/>
                    <a:pt x="608262" y="226093"/>
                    <a:pt x="586596" y="301924"/>
                  </a:cubicBezTo>
                  <a:cubicBezTo>
                    <a:pt x="584098" y="310667"/>
                    <a:pt x="580845" y="319177"/>
                    <a:pt x="577970" y="327803"/>
                  </a:cubicBezTo>
                  <a:cubicBezTo>
                    <a:pt x="575095" y="345056"/>
                    <a:pt x="573009" y="362459"/>
                    <a:pt x="569344" y="379562"/>
                  </a:cubicBezTo>
                  <a:cubicBezTo>
                    <a:pt x="564376" y="402747"/>
                    <a:pt x="559590" y="426078"/>
                    <a:pt x="552091" y="448573"/>
                  </a:cubicBezTo>
                  <a:cubicBezTo>
                    <a:pt x="549215" y="457200"/>
                    <a:pt x="545857" y="465680"/>
                    <a:pt x="543464" y="474453"/>
                  </a:cubicBezTo>
                  <a:cubicBezTo>
                    <a:pt x="537225" y="497329"/>
                    <a:pt x="533710" y="520969"/>
                    <a:pt x="526212" y="543464"/>
                  </a:cubicBezTo>
                  <a:lnTo>
                    <a:pt x="508959" y="595222"/>
                  </a:lnTo>
                  <a:cubicBezTo>
                    <a:pt x="506083" y="603849"/>
                    <a:pt x="502537" y="612280"/>
                    <a:pt x="500332" y="621102"/>
                  </a:cubicBezTo>
                  <a:cubicBezTo>
                    <a:pt x="497457" y="632604"/>
                    <a:pt x="495113" y="644251"/>
                    <a:pt x="491706" y="655607"/>
                  </a:cubicBezTo>
                  <a:cubicBezTo>
                    <a:pt x="460203" y="760616"/>
                    <a:pt x="485709" y="662341"/>
                    <a:pt x="465827" y="741871"/>
                  </a:cubicBezTo>
                  <a:cubicBezTo>
                    <a:pt x="460076" y="793630"/>
                    <a:pt x="455034" y="845472"/>
                    <a:pt x="448574" y="897147"/>
                  </a:cubicBezTo>
                  <a:cubicBezTo>
                    <a:pt x="437692" y="984197"/>
                    <a:pt x="447277" y="944170"/>
                    <a:pt x="422695" y="1017917"/>
                  </a:cubicBezTo>
                  <a:cubicBezTo>
                    <a:pt x="419820" y="1026543"/>
                    <a:pt x="421634" y="1038752"/>
                    <a:pt x="414068" y="1043796"/>
                  </a:cubicBezTo>
                  <a:lnTo>
                    <a:pt x="388189" y="1061049"/>
                  </a:lnTo>
                  <a:cubicBezTo>
                    <a:pt x="367657" y="1122643"/>
                    <a:pt x="381024" y="1097675"/>
                    <a:pt x="353683" y="1138686"/>
                  </a:cubicBezTo>
                  <a:cubicBezTo>
                    <a:pt x="338524" y="1184166"/>
                    <a:pt x="355076" y="1147368"/>
                    <a:pt x="319178" y="1190445"/>
                  </a:cubicBezTo>
                  <a:cubicBezTo>
                    <a:pt x="312541" y="1198410"/>
                    <a:pt x="310021" y="1209847"/>
                    <a:pt x="301925" y="1216324"/>
                  </a:cubicBezTo>
                  <a:cubicBezTo>
                    <a:pt x="294825" y="1222004"/>
                    <a:pt x="283995" y="1220535"/>
                    <a:pt x="276046" y="1224951"/>
                  </a:cubicBezTo>
                  <a:cubicBezTo>
                    <a:pt x="257920" y="1235021"/>
                    <a:pt x="224287" y="1259456"/>
                    <a:pt x="224287" y="1259456"/>
                  </a:cubicBezTo>
                  <a:cubicBezTo>
                    <a:pt x="161521" y="1250490"/>
                    <a:pt x="146858" y="1243482"/>
                    <a:pt x="77638" y="1259456"/>
                  </a:cubicBezTo>
                  <a:cubicBezTo>
                    <a:pt x="67536" y="1261787"/>
                    <a:pt x="60385" y="1270958"/>
                    <a:pt x="51759" y="1276709"/>
                  </a:cubicBezTo>
                  <a:cubicBezTo>
                    <a:pt x="30074" y="1341759"/>
                    <a:pt x="61848" y="1264096"/>
                    <a:pt x="17253" y="1319841"/>
                  </a:cubicBezTo>
                  <a:cubicBezTo>
                    <a:pt x="11573" y="1326941"/>
                    <a:pt x="12693" y="1337587"/>
                    <a:pt x="8627" y="1345720"/>
                  </a:cubicBezTo>
                  <a:cubicBezTo>
                    <a:pt x="6808" y="1349357"/>
                    <a:pt x="2876" y="1351471"/>
                    <a:pt x="0" y="135434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灯片编号占位符 37"/>
          <p:cNvSpPr>
            <a:spLocks noGrp="1"/>
          </p:cNvSpPr>
          <p:nvPr>
            <p:ph type="sldNum" sz="quarter" idx="12"/>
          </p:nvPr>
        </p:nvSpPr>
        <p:spPr>
          <a:xfrm>
            <a:off x="6858000" y="6356350"/>
            <a:ext cx="2133600" cy="365125"/>
          </a:xfrm>
        </p:spPr>
        <p:txBody>
          <a:bodyPr/>
          <a:lstStyle/>
          <a:p>
            <a:fld id="{C2510884-111D-4E29-8487-926401C65927}" type="slidenum">
              <a:rPr lang="zh-CN" altLang="en-US" smtClean="0"/>
              <a:t>21</a:t>
            </a:fld>
            <a:endParaRPr lang="zh-CN" altLang="en-US"/>
          </a:p>
        </p:txBody>
      </p:sp>
      <p:sp>
        <p:nvSpPr>
          <p:cNvPr id="27" name="标题 1"/>
          <p:cNvSpPr>
            <a:spLocks noGrp="1"/>
          </p:cNvSpPr>
          <p:nvPr>
            <p:ph type="title"/>
          </p:nvPr>
        </p:nvSpPr>
        <p:spPr>
          <a:xfrm>
            <a:off x="304800" y="-76200"/>
            <a:ext cx="8458200" cy="1143000"/>
          </a:xfrm>
        </p:spPr>
        <p:txBody>
          <a:bodyPr>
            <a:normAutofit/>
          </a:bodyPr>
          <a:lstStyle/>
          <a:p>
            <a:pPr marL="457200" indent="-457200">
              <a:buFont typeface="Wingdings" pitchFamily="2" charset="2"/>
              <a:buChar char="u"/>
            </a:pPr>
            <a:r>
              <a:rPr lang="en-US" altLang="zh-CN" sz="3000" dirty="0" smtClean="0"/>
              <a:t>Establishing </a:t>
            </a:r>
            <a:r>
              <a:rPr lang="en-US" altLang="zh-CN" sz="3000" dirty="0"/>
              <a:t>thresholds for </a:t>
            </a:r>
            <a:r>
              <a:rPr lang="en-US" altLang="zh-CN" sz="3000" dirty="0" smtClean="0"/>
              <a:t>peptide identifications</a:t>
            </a:r>
            <a:endParaRPr lang="zh-CN" altLang="en-US" sz="3000" dirty="0"/>
          </a:p>
        </p:txBody>
      </p:sp>
      <p:sp>
        <p:nvSpPr>
          <p:cNvPr id="32" name="内容占位符 2"/>
          <p:cNvSpPr txBox="1">
            <a:spLocks/>
          </p:cNvSpPr>
          <p:nvPr/>
        </p:nvSpPr>
        <p:spPr>
          <a:xfrm>
            <a:off x="762000" y="914400"/>
            <a:ext cx="82296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b="1" dirty="0" smtClean="0"/>
              <a:t>Compute individual FDR for all charge states</a:t>
            </a:r>
            <a:r>
              <a:rPr lang="zh-CN" altLang="en-US" sz="2000" dirty="0" smtClean="0"/>
              <a:t>：</a:t>
            </a:r>
            <a:r>
              <a:rPr lang="en-US" altLang="zh-CN" sz="2000" dirty="0" smtClean="0"/>
              <a:t>positive matches with higher charge states tended to receive higher scores than false hits.</a:t>
            </a:r>
          </a:p>
          <a:p>
            <a:r>
              <a:rPr lang="en-US" altLang="zh-CN" sz="2000" dirty="0" smtClean="0"/>
              <a:t>chose peptide spectrum match (</a:t>
            </a:r>
            <a:r>
              <a:rPr lang="en-US" altLang="zh-CN" sz="2000" b="1" dirty="0" smtClean="0"/>
              <a:t>PSM</a:t>
            </a:r>
            <a:r>
              <a:rPr lang="en-US" altLang="zh-CN" sz="2000" dirty="0" smtClean="0"/>
              <a:t>) to be the only identification criterion to avoid bias in protein assembling.</a:t>
            </a:r>
            <a:endParaRPr lang="en-US" altLang="zh-CN" sz="2000" dirty="0"/>
          </a:p>
        </p:txBody>
      </p:sp>
    </p:spTree>
    <p:extLst>
      <p:ext uri="{BB962C8B-B14F-4D97-AF65-F5344CB8AC3E}">
        <p14:creationId xmlns:p14="http://schemas.microsoft.com/office/powerpoint/2010/main" val="206248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628800"/>
            <a:ext cx="8229600" cy="4525963"/>
          </a:xfrm>
        </p:spPr>
        <p:txBody>
          <a:bodyPr>
            <a:normAutofit/>
          </a:bodyPr>
          <a:lstStyle/>
          <a:p>
            <a:pPr marL="0" indent="0">
              <a:buNone/>
            </a:pPr>
            <a:endParaRPr lang="zh-CN" altLang="en-US" sz="2400" dirty="0"/>
          </a:p>
        </p:txBody>
      </p:sp>
      <p:pic>
        <p:nvPicPr>
          <p:cNvPr id="5" name="图片 4" descr="all6"/>
          <p:cNvPicPr/>
          <p:nvPr/>
        </p:nvPicPr>
        <p:blipFill rotWithShape="1">
          <a:blip r:embed="rId2" cstate="print">
            <a:extLst>
              <a:ext uri="{28A0092B-C50C-407E-A947-70E740481C1C}">
                <a14:useLocalDpi xmlns:a14="http://schemas.microsoft.com/office/drawing/2010/main" val="0"/>
              </a:ext>
            </a:extLst>
          </a:blip>
          <a:srcRect t="66561" r="51300"/>
          <a:stretch/>
        </p:blipFill>
        <p:spPr bwMode="auto">
          <a:xfrm>
            <a:off x="179512" y="2113609"/>
            <a:ext cx="2670303" cy="2272441"/>
          </a:xfrm>
          <a:prstGeom prst="rect">
            <a:avLst/>
          </a:prstGeom>
          <a:noFill/>
          <a:ln w="9525">
            <a:noFill/>
            <a:miter lim="800000"/>
            <a:headEnd/>
            <a:tailEnd/>
          </a:ln>
        </p:spPr>
      </p:pic>
      <p:pic>
        <p:nvPicPr>
          <p:cNvPr id="6" name="图片 5" descr="all6"/>
          <p:cNvPicPr/>
          <p:nvPr/>
        </p:nvPicPr>
        <p:blipFill rotWithShape="1">
          <a:blip r:embed="rId2" cstate="print">
            <a:extLst>
              <a:ext uri="{28A0092B-C50C-407E-A947-70E740481C1C}">
                <a14:useLocalDpi xmlns:a14="http://schemas.microsoft.com/office/drawing/2010/main" val="0"/>
              </a:ext>
            </a:extLst>
          </a:blip>
          <a:srcRect l="48346" t="66561" r="2033"/>
          <a:stretch/>
        </p:blipFill>
        <p:spPr bwMode="auto">
          <a:xfrm>
            <a:off x="42074" y="4440593"/>
            <a:ext cx="2720715" cy="2272441"/>
          </a:xfrm>
          <a:prstGeom prst="rect">
            <a:avLst/>
          </a:prstGeom>
          <a:noFill/>
          <a:ln w="9525">
            <a:noFill/>
            <a:miter lim="800000"/>
            <a:headEnd/>
            <a:tailEnd/>
          </a:ln>
        </p:spPr>
      </p:pic>
      <p:pic>
        <p:nvPicPr>
          <p:cNvPr id="7" name="图片 6" descr="all6"/>
          <p:cNvPicPr/>
          <p:nvPr/>
        </p:nvPicPr>
        <p:blipFill rotWithShape="1">
          <a:blip r:embed="rId2" cstate="print">
            <a:extLst>
              <a:ext uri="{28A0092B-C50C-407E-A947-70E740481C1C}">
                <a14:useLocalDpi xmlns:a14="http://schemas.microsoft.com/office/drawing/2010/main" val="0"/>
              </a:ext>
            </a:extLst>
          </a:blip>
          <a:srcRect t="35458" r="51300" b="35302"/>
          <a:stretch/>
        </p:blipFill>
        <p:spPr bwMode="auto">
          <a:xfrm>
            <a:off x="2762789" y="2348880"/>
            <a:ext cx="2670303" cy="1987061"/>
          </a:xfrm>
          <a:prstGeom prst="rect">
            <a:avLst/>
          </a:prstGeom>
          <a:noFill/>
          <a:ln w="9525">
            <a:noFill/>
            <a:miter lim="800000"/>
            <a:headEnd/>
            <a:tailEnd/>
          </a:ln>
        </p:spPr>
      </p:pic>
      <p:pic>
        <p:nvPicPr>
          <p:cNvPr id="8" name="图片 7" descr="all6"/>
          <p:cNvPicPr/>
          <p:nvPr/>
        </p:nvPicPr>
        <p:blipFill rotWithShape="1">
          <a:blip r:embed="rId2" cstate="print">
            <a:extLst>
              <a:ext uri="{28A0092B-C50C-407E-A947-70E740481C1C}">
                <a14:useLocalDpi xmlns:a14="http://schemas.microsoft.com/office/drawing/2010/main" val="0"/>
              </a:ext>
            </a:extLst>
          </a:blip>
          <a:srcRect l="51727" t="35458" r="4176" b="35302"/>
          <a:stretch/>
        </p:blipFill>
        <p:spPr bwMode="auto">
          <a:xfrm>
            <a:off x="2888997" y="4706326"/>
            <a:ext cx="2417885" cy="1987061"/>
          </a:xfrm>
          <a:prstGeom prst="rect">
            <a:avLst/>
          </a:prstGeom>
          <a:noFill/>
          <a:ln w="9525">
            <a:noFill/>
            <a:miter lim="800000"/>
            <a:headEnd/>
            <a:tailEnd/>
          </a:ln>
        </p:spPr>
      </p:pic>
      <p:pic>
        <p:nvPicPr>
          <p:cNvPr id="9" name="图片 8" descr="all6"/>
          <p:cNvPicPr/>
          <p:nvPr/>
        </p:nvPicPr>
        <p:blipFill rotWithShape="1">
          <a:blip r:embed="rId2" cstate="print">
            <a:extLst>
              <a:ext uri="{28A0092B-C50C-407E-A947-70E740481C1C}">
                <a14:useLocalDpi xmlns:a14="http://schemas.microsoft.com/office/drawing/2010/main" val="0"/>
              </a:ext>
            </a:extLst>
          </a:blip>
          <a:srcRect t="2741" r="51300" b="69183"/>
          <a:stretch/>
        </p:blipFill>
        <p:spPr bwMode="auto">
          <a:xfrm>
            <a:off x="5427973" y="2323600"/>
            <a:ext cx="2816435" cy="2012342"/>
          </a:xfrm>
          <a:prstGeom prst="rect">
            <a:avLst/>
          </a:prstGeom>
          <a:noFill/>
          <a:ln w="9525">
            <a:noFill/>
            <a:miter lim="800000"/>
            <a:headEnd/>
            <a:tailEnd/>
          </a:ln>
        </p:spPr>
      </p:pic>
      <p:pic>
        <p:nvPicPr>
          <p:cNvPr id="10" name="图片 9" descr="all6"/>
          <p:cNvPicPr/>
          <p:nvPr/>
        </p:nvPicPr>
        <p:blipFill rotWithShape="1">
          <a:blip r:embed="rId2" cstate="print">
            <a:extLst>
              <a:ext uri="{28A0092B-C50C-407E-A947-70E740481C1C}">
                <a14:useLocalDpi xmlns:a14="http://schemas.microsoft.com/office/drawing/2010/main" val="0"/>
              </a:ext>
            </a:extLst>
          </a:blip>
          <a:srcRect l="48851" t="1748" r="2837" b="69183"/>
          <a:stretch/>
        </p:blipFill>
        <p:spPr bwMode="auto">
          <a:xfrm>
            <a:off x="5312562" y="4555242"/>
            <a:ext cx="2931846" cy="2186392"/>
          </a:xfrm>
          <a:prstGeom prst="rect">
            <a:avLst/>
          </a:prstGeom>
          <a:noFill/>
          <a:ln w="9525">
            <a:noFill/>
            <a:miter lim="800000"/>
            <a:headEnd/>
            <a:tailEnd/>
          </a:ln>
        </p:spPr>
      </p:pic>
      <p:grpSp>
        <p:nvGrpSpPr>
          <p:cNvPr id="38" name="组合 37"/>
          <p:cNvGrpSpPr/>
          <p:nvPr/>
        </p:nvGrpSpPr>
        <p:grpSpPr>
          <a:xfrm>
            <a:off x="604299" y="2520563"/>
            <a:ext cx="6909684" cy="3768919"/>
            <a:chOff x="604299" y="2520563"/>
            <a:chExt cx="6909684" cy="3768919"/>
          </a:xfrm>
        </p:grpSpPr>
        <p:grpSp>
          <p:nvGrpSpPr>
            <p:cNvPr id="37" name="组合 36"/>
            <p:cNvGrpSpPr/>
            <p:nvPr/>
          </p:nvGrpSpPr>
          <p:grpSpPr>
            <a:xfrm>
              <a:off x="1331640" y="3068960"/>
              <a:ext cx="5976664" cy="2507853"/>
              <a:chOff x="1331640" y="3068960"/>
              <a:chExt cx="5976664" cy="2507853"/>
            </a:xfrm>
          </p:grpSpPr>
          <p:sp>
            <p:nvSpPr>
              <p:cNvPr id="11" name="TextBox 10"/>
              <p:cNvSpPr txBox="1"/>
              <p:nvPr/>
            </p:nvSpPr>
            <p:spPr>
              <a:xfrm>
                <a:off x="4097939" y="4255927"/>
                <a:ext cx="940322" cy="369332"/>
              </a:xfrm>
              <a:prstGeom prst="rect">
                <a:avLst/>
              </a:prstGeom>
              <a:noFill/>
              <a:ln>
                <a:solidFill>
                  <a:srgbClr val="FF0000"/>
                </a:solidFill>
              </a:ln>
            </p:spPr>
            <p:txBody>
              <a:bodyPr wrap="none" rtlCol="0">
                <a:spAutoFit/>
              </a:bodyPr>
              <a:lstStyle/>
              <a:p>
                <a:r>
                  <a:rPr lang="en-US" altLang="zh-CN" b="1" dirty="0" err="1" smtClean="0"/>
                  <a:t>Sequest</a:t>
                </a:r>
                <a:endParaRPr lang="zh-CN" altLang="en-US" b="1" dirty="0"/>
              </a:p>
            </p:txBody>
          </p:sp>
          <p:cxnSp>
            <p:nvCxnSpPr>
              <p:cNvPr id="13" name="直接箭头连接符 12"/>
              <p:cNvCxnSpPr>
                <a:stCxn id="11" idx="1"/>
              </p:cNvCxnSpPr>
              <p:nvPr/>
            </p:nvCxnSpPr>
            <p:spPr>
              <a:xfrm flipH="1" flipV="1">
                <a:off x="1331640" y="3068960"/>
                <a:ext cx="2766299" cy="13716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直接箭头连接符 13"/>
              <p:cNvCxnSpPr/>
              <p:nvPr/>
            </p:nvCxnSpPr>
            <p:spPr>
              <a:xfrm flipH="1" flipV="1">
                <a:off x="3851920" y="3068960"/>
                <a:ext cx="691237" cy="11869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直接箭头连接符 16"/>
              <p:cNvCxnSpPr/>
              <p:nvPr/>
            </p:nvCxnSpPr>
            <p:spPr>
              <a:xfrm flipV="1">
                <a:off x="4988375" y="3212976"/>
                <a:ext cx="1887881" cy="1166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直接箭头连接符 18"/>
              <p:cNvCxnSpPr/>
              <p:nvPr/>
            </p:nvCxnSpPr>
            <p:spPr>
              <a:xfrm>
                <a:off x="4988376" y="4625259"/>
                <a:ext cx="2319928" cy="9515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直接箭头连接符 21"/>
              <p:cNvCxnSpPr>
                <a:stCxn id="11" idx="2"/>
              </p:cNvCxnSpPr>
              <p:nvPr/>
            </p:nvCxnSpPr>
            <p:spPr>
              <a:xfrm flipH="1">
                <a:off x="4283968" y="4625259"/>
                <a:ext cx="284132" cy="5372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直接箭头连接符 24"/>
              <p:cNvCxnSpPr>
                <a:endCxn id="26" idx="9"/>
              </p:cNvCxnSpPr>
              <p:nvPr/>
            </p:nvCxnSpPr>
            <p:spPr>
              <a:xfrm flipH="1">
                <a:off x="1423283" y="4625259"/>
                <a:ext cx="2674657" cy="6813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1" name="任意多边形 20"/>
            <p:cNvSpPr/>
            <p:nvPr/>
          </p:nvSpPr>
          <p:spPr>
            <a:xfrm>
              <a:off x="604299" y="2520563"/>
              <a:ext cx="1081378" cy="1335820"/>
            </a:xfrm>
            <a:custGeom>
              <a:avLst/>
              <a:gdLst>
                <a:gd name="connsiteX0" fmla="*/ 1081378 w 1081378"/>
                <a:gd name="connsiteY0" fmla="*/ 0 h 1335820"/>
                <a:gd name="connsiteX1" fmla="*/ 1057524 w 1081378"/>
                <a:gd name="connsiteY1" fmla="*/ 63611 h 1335820"/>
                <a:gd name="connsiteX2" fmla="*/ 1049572 w 1081378"/>
                <a:gd name="connsiteY2" fmla="*/ 111319 h 1335820"/>
                <a:gd name="connsiteX3" fmla="*/ 1033670 w 1081378"/>
                <a:gd name="connsiteY3" fmla="*/ 159027 h 1335820"/>
                <a:gd name="connsiteX4" fmla="*/ 985962 w 1081378"/>
                <a:gd name="connsiteY4" fmla="*/ 198783 h 1335820"/>
                <a:gd name="connsiteX5" fmla="*/ 954157 w 1081378"/>
                <a:gd name="connsiteY5" fmla="*/ 230588 h 1335820"/>
                <a:gd name="connsiteX6" fmla="*/ 946205 w 1081378"/>
                <a:gd name="connsiteY6" fmla="*/ 254442 h 1335820"/>
                <a:gd name="connsiteX7" fmla="*/ 930303 w 1081378"/>
                <a:gd name="connsiteY7" fmla="*/ 278296 h 1335820"/>
                <a:gd name="connsiteX8" fmla="*/ 906449 w 1081378"/>
                <a:gd name="connsiteY8" fmla="*/ 326004 h 1335820"/>
                <a:gd name="connsiteX9" fmla="*/ 882595 w 1081378"/>
                <a:gd name="connsiteY9" fmla="*/ 341907 h 1335820"/>
                <a:gd name="connsiteX10" fmla="*/ 874644 w 1081378"/>
                <a:gd name="connsiteY10" fmla="*/ 365760 h 1335820"/>
                <a:gd name="connsiteX11" fmla="*/ 803082 w 1081378"/>
                <a:gd name="connsiteY11" fmla="*/ 421420 h 1335820"/>
                <a:gd name="connsiteX12" fmla="*/ 779228 w 1081378"/>
                <a:gd name="connsiteY12" fmla="*/ 437322 h 1335820"/>
                <a:gd name="connsiteX13" fmla="*/ 763325 w 1081378"/>
                <a:gd name="connsiteY13" fmla="*/ 461176 h 1335820"/>
                <a:gd name="connsiteX14" fmla="*/ 739471 w 1081378"/>
                <a:gd name="connsiteY14" fmla="*/ 477079 h 1335820"/>
                <a:gd name="connsiteX15" fmla="*/ 707666 w 1081378"/>
                <a:gd name="connsiteY15" fmla="*/ 500933 h 1335820"/>
                <a:gd name="connsiteX16" fmla="*/ 667910 w 1081378"/>
                <a:gd name="connsiteY16" fmla="*/ 548640 h 1335820"/>
                <a:gd name="connsiteX17" fmla="*/ 644056 w 1081378"/>
                <a:gd name="connsiteY17" fmla="*/ 556592 h 1335820"/>
                <a:gd name="connsiteX18" fmla="*/ 620202 w 1081378"/>
                <a:gd name="connsiteY18" fmla="*/ 580446 h 1335820"/>
                <a:gd name="connsiteX19" fmla="*/ 612251 w 1081378"/>
                <a:gd name="connsiteY19" fmla="*/ 604300 h 1335820"/>
                <a:gd name="connsiteX20" fmla="*/ 588397 w 1081378"/>
                <a:gd name="connsiteY20" fmla="*/ 620202 h 1335820"/>
                <a:gd name="connsiteX21" fmla="*/ 548640 w 1081378"/>
                <a:gd name="connsiteY21" fmla="*/ 691764 h 1335820"/>
                <a:gd name="connsiteX22" fmla="*/ 516835 w 1081378"/>
                <a:gd name="connsiteY22" fmla="*/ 739472 h 1335820"/>
                <a:gd name="connsiteX23" fmla="*/ 469127 w 1081378"/>
                <a:gd name="connsiteY23" fmla="*/ 779228 h 1335820"/>
                <a:gd name="connsiteX24" fmla="*/ 445273 w 1081378"/>
                <a:gd name="connsiteY24" fmla="*/ 787180 h 1335820"/>
                <a:gd name="connsiteX25" fmla="*/ 437322 w 1081378"/>
                <a:gd name="connsiteY25" fmla="*/ 811034 h 1335820"/>
                <a:gd name="connsiteX26" fmla="*/ 413468 w 1081378"/>
                <a:gd name="connsiteY26" fmla="*/ 818985 h 1335820"/>
                <a:gd name="connsiteX27" fmla="*/ 389614 w 1081378"/>
                <a:gd name="connsiteY27" fmla="*/ 834887 h 1335820"/>
                <a:gd name="connsiteX28" fmla="*/ 365760 w 1081378"/>
                <a:gd name="connsiteY28" fmla="*/ 882595 h 1335820"/>
                <a:gd name="connsiteX29" fmla="*/ 341906 w 1081378"/>
                <a:gd name="connsiteY29" fmla="*/ 930303 h 1335820"/>
                <a:gd name="connsiteX30" fmla="*/ 310101 w 1081378"/>
                <a:gd name="connsiteY30" fmla="*/ 978011 h 1335820"/>
                <a:gd name="connsiteX31" fmla="*/ 302150 w 1081378"/>
                <a:gd name="connsiteY31" fmla="*/ 1001865 h 1335820"/>
                <a:gd name="connsiteX32" fmla="*/ 246491 w 1081378"/>
                <a:gd name="connsiteY32" fmla="*/ 1065475 h 1335820"/>
                <a:gd name="connsiteX33" fmla="*/ 214685 w 1081378"/>
                <a:gd name="connsiteY33" fmla="*/ 1113183 h 1335820"/>
                <a:gd name="connsiteX34" fmla="*/ 198783 w 1081378"/>
                <a:gd name="connsiteY34" fmla="*/ 1137037 h 1335820"/>
                <a:gd name="connsiteX35" fmla="*/ 166978 w 1081378"/>
                <a:gd name="connsiteY35" fmla="*/ 1152940 h 1335820"/>
                <a:gd name="connsiteX36" fmla="*/ 143124 w 1081378"/>
                <a:gd name="connsiteY36" fmla="*/ 1168842 h 1335820"/>
                <a:gd name="connsiteX37" fmla="*/ 135172 w 1081378"/>
                <a:gd name="connsiteY37" fmla="*/ 1192696 h 1335820"/>
                <a:gd name="connsiteX38" fmla="*/ 111318 w 1081378"/>
                <a:gd name="connsiteY38" fmla="*/ 1208599 h 1335820"/>
                <a:gd name="connsiteX39" fmla="*/ 95416 w 1081378"/>
                <a:gd name="connsiteY39" fmla="*/ 1232453 h 1335820"/>
                <a:gd name="connsiteX40" fmla="*/ 47708 w 1081378"/>
                <a:gd name="connsiteY40" fmla="*/ 1216550 h 1335820"/>
                <a:gd name="connsiteX41" fmla="*/ 31805 w 1081378"/>
                <a:gd name="connsiteY41" fmla="*/ 1288112 h 1335820"/>
                <a:gd name="connsiteX42" fmla="*/ 0 w 1081378"/>
                <a:gd name="connsiteY42" fmla="*/ 1335820 h 133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81378" h="1335820">
                  <a:moveTo>
                    <a:pt x="1081378" y="0"/>
                  </a:moveTo>
                  <a:cubicBezTo>
                    <a:pt x="1078280" y="7744"/>
                    <a:pt x="1060641" y="49584"/>
                    <a:pt x="1057524" y="63611"/>
                  </a:cubicBezTo>
                  <a:cubicBezTo>
                    <a:pt x="1054027" y="79349"/>
                    <a:pt x="1053482" y="95678"/>
                    <a:pt x="1049572" y="111319"/>
                  </a:cubicBezTo>
                  <a:cubicBezTo>
                    <a:pt x="1045506" y="127581"/>
                    <a:pt x="1045523" y="147174"/>
                    <a:pt x="1033670" y="159027"/>
                  </a:cubicBezTo>
                  <a:cubicBezTo>
                    <a:pt x="1003058" y="189637"/>
                    <a:pt x="1019172" y="176643"/>
                    <a:pt x="985962" y="198783"/>
                  </a:cubicBezTo>
                  <a:cubicBezTo>
                    <a:pt x="964760" y="262392"/>
                    <a:pt x="996563" y="188183"/>
                    <a:pt x="954157" y="230588"/>
                  </a:cubicBezTo>
                  <a:cubicBezTo>
                    <a:pt x="948230" y="236515"/>
                    <a:pt x="949953" y="246945"/>
                    <a:pt x="946205" y="254442"/>
                  </a:cubicBezTo>
                  <a:cubicBezTo>
                    <a:pt x="941931" y="262989"/>
                    <a:pt x="934577" y="269749"/>
                    <a:pt x="930303" y="278296"/>
                  </a:cubicBezTo>
                  <a:cubicBezTo>
                    <a:pt x="917371" y="304161"/>
                    <a:pt x="929233" y="303220"/>
                    <a:pt x="906449" y="326004"/>
                  </a:cubicBezTo>
                  <a:cubicBezTo>
                    <a:pt x="899692" y="332761"/>
                    <a:pt x="890546" y="336606"/>
                    <a:pt x="882595" y="341907"/>
                  </a:cubicBezTo>
                  <a:cubicBezTo>
                    <a:pt x="879945" y="349858"/>
                    <a:pt x="879293" y="358787"/>
                    <a:pt x="874644" y="365760"/>
                  </a:cubicBezTo>
                  <a:cubicBezTo>
                    <a:pt x="859697" y="388181"/>
                    <a:pt x="822037" y="408784"/>
                    <a:pt x="803082" y="421420"/>
                  </a:cubicBezTo>
                  <a:lnTo>
                    <a:pt x="779228" y="437322"/>
                  </a:lnTo>
                  <a:cubicBezTo>
                    <a:pt x="773927" y="445273"/>
                    <a:pt x="770082" y="454419"/>
                    <a:pt x="763325" y="461176"/>
                  </a:cubicBezTo>
                  <a:cubicBezTo>
                    <a:pt x="756568" y="467933"/>
                    <a:pt x="747247" y="471524"/>
                    <a:pt x="739471" y="477079"/>
                  </a:cubicBezTo>
                  <a:cubicBezTo>
                    <a:pt x="728687" y="484782"/>
                    <a:pt x="718268" y="492982"/>
                    <a:pt x="707666" y="500933"/>
                  </a:cubicBezTo>
                  <a:cubicBezTo>
                    <a:pt x="695931" y="518537"/>
                    <a:pt x="686279" y="536394"/>
                    <a:pt x="667910" y="548640"/>
                  </a:cubicBezTo>
                  <a:cubicBezTo>
                    <a:pt x="660936" y="553289"/>
                    <a:pt x="652007" y="553941"/>
                    <a:pt x="644056" y="556592"/>
                  </a:cubicBezTo>
                  <a:cubicBezTo>
                    <a:pt x="636105" y="564543"/>
                    <a:pt x="626439" y="571090"/>
                    <a:pt x="620202" y="580446"/>
                  </a:cubicBezTo>
                  <a:cubicBezTo>
                    <a:pt x="615553" y="587420"/>
                    <a:pt x="617487" y="597755"/>
                    <a:pt x="612251" y="604300"/>
                  </a:cubicBezTo>
                  <a:cubicBezTo>
                    <a:pt x="606281" y="611762"/>
                    <a:pt x="596348" y="614901"/>
                    <a:pt x="588397" y="620202"/>
                  </a:cubicBezTo>
                  <a:cubicBezTo>
                    <a:pt x="574400" y="662188"/>
                    <a:pt x="585095" y="637081"/>
                    <a:pt x="548640" y="691764"/>
                  </a:cubicBezTo>
                  <a:cubicBezTo>
                    <a:pt x="548637" y="691769"/>
                    <a:pt x="516839" y="739468"/>
                    <a:pt x="516835" y="739472"/>
                  </a:cubicBezTo>
                  <a:cubicBezTo>
                    <a:pt x="499248" y="757059"/>
                    <a:pt x="491269" y="768157"/>
                    <a:pt x="469127" y="779228"/>
                  </a:cubicBezTo>
                  <a:cubicBezTo>
                    <a:pt x="461630" y="782976"/>
                    <a:pt x="453224" y="784529"/>
                    <a:pt x="445273" y="787180"/>
                  </a:cubicBezTo>
                  <a:cubicBezTo>
                    <a:pt x="442623" y="795131"/>
                    <a:pt x="443249" y="805107"/>
                    <a:pt x="437322" y="811034"/>
                  </a:cubicBezTo>
                  <a:cubicBezTo>
                    <a:pt x="431395" y="816961"/>
                    <a:pt x="420965" y="815237"/>
                    <a:pt x="413468" y="818985"/>
                  </a:cubicBezTo>
                  <a:cubicBezTo>
                    <a:pt x="404921" y="823259"/>
                    <a:pt x="397565" y="829586"/>
                    <a:pt x="389614" y="834887"/>
                  </a:cubicBezTo>
                  <a:cubicBezTo>
                    <a:pt x="369629" y="894844"/>
                    <a:pt x="396588" y="820940"/>
                    <a:pt x="365760" y="882595"/>
                  </a:cubicBezTo>
                  <a:cubicBezTo>
                    <a:pt x="332840" y="948435"/>
                    <a:pt x="387482" y="861940"/>
                    <a:pt x="341906" y="930303"/>
                  </a:cubicBezTo>
                  <a:cubicBezTo>
                    <a:pt x="323000" y="987022"/>
                    <a:pt x="349808" y="918450"/>
                    <a:pt x="310101" y="978011"/>
                  </a:cubicBezTo>
                  <a:cubicBezTo>
                    <a:pt x="305452" y="984985"/>
                    <a:pt x="306220" y="994538"/>
                    <a:pt x="302150" y="1001865"/>
                  </a:cubicBezTo>
                  <a:cubicBezTo>
                    <a:pt x="274866" y="1050975"/>
                    <a:pt x="281335" y="1042245"/>
                    <a:pt x="246491" y="1065475"/>
                  </a:cubicBezTo>
                  <a:cubicBezTo>
                    <a:pt x="232516" y="1107397"/>
                    <a:pt x="247775" y="1073474"/>
                    <a:pt x="214685" y="1113183"/>
                  </a:cubicBezTo>
                  <a:cubicBezTo>
                    <a:pt x="208567" y="1120524"/>
                    <a:pt x="206124" y="1130919"/>
                    <a:pt x="198783" y="1137037"/>
                  </a:cubicBezTo>
                  <a:cubicBezTo>
                    <a:pt x="189677" y="1144625"/>
                    <a:pt x="177269" y="1147059"/>
                    <a:pt x="166978" y="1152940"/>
                  </a:cubicBezTo>
                  <a:cubicBezTo>
                    <a:pt x="158681" y="1157681"/>
                    <a:pt x="151075" y="1163541"/>
                    <a:pt x="143124" y="1168842"/>
                  </a:cubicBezTo>
                  <a:cubicBezTo>
                    <a:pt x="140473" y="1176793"/>
                    <a:pt x="140408" y="1186151"/>
                    <a:pt x="135172" y="1192696"/>
                  </a:cubicBezTo>
                  <a:cubicBezTo>
                    <a:pt x="129202" y="1200158"/>
                    <a:pt x="118075" y="1201842"/>
                    <a:pt x="111318" y="1208599"/>
                  </a:cubicBezTo>
                  <a:cubicBezTo>
                    <a:pt x="104561" y="1215356"/>
                    <a:pt x="100717" y="1224502"/>
                    <a:pt x="95416" y="1232453"/>
                  </a:cubicBezTo>
                  <a:cubicBezTo>
                    <a:pt x="79513" y="1227152"/>
                    <a:pt x="50464" y="1200015"/>
                    <a:pt x="47708" y="1216550"/>
                  </a:cubicBezTo>
                  <a:cubicBezTo>
                    <a:pt x="45550" y="1229501"/>
                    <a:pt x="41128" y="1271331"/>
                    <a:pt x="31805" y="1288112"/>
                  </a:cubicBezTo>
                  <a:cubicBezTo>
                    <a:pt x="22523" y="1304819"/>
                    <a:pt x="0" y="1335820"/>
                    <a:pt x="0" y="13358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3267986" y="2552369"/>
              <a:ext cx="707666" cy="1367624"/>
            </a:xfrm>
            <a:custGeom>
              <a:avLst/>
              <a:gdLst>
                <a:gd name="connsiteX0" fmla="*/ 707666 w 707666"/>
                <a:gd name="connsiteY0" fmla="*/ 0 h 1367624"/>
                <a:gd name="connsiteX1" fmla="*/ 691764 w 707666"/>
                <a:gd name="connsiteY1" fmla="*/ 119269 h 1367624"/>
                <a:gd name="connsiteX2" fmla="*/ 683812 w 707666"/>
                <a:gd name="connsiteY2" fmla="*/ 143123 h 1367624"/>
                <a:gd name="connsiteX3" fmla="*/ 675861 w 707666"/>
                <a:gd name="connsiteY3" fmla="*/ 182880 h 1367624"/>
                <a:gd name="connsiteX4" fmla="*/ 659958 w 707666"/>
                <a:gd name="connsiteY4" fmla="*/ 230588 h 1367624"/>
                <a:gd name="connsiteX5" fmla="*/ 652007 w 707666"/>
                <a:gd name="connsiteY5" fmla="*/ 254441 h 1367624"/>
                <a:gd name="connsiteX6" fmla="*/ 620202 w 707666"/>
                <a:gd name="connsiteY6" fmla="*/ 302149 h 1367624"/>
                <a:gd name="connsiteX7" fmla="*/ 596348 w 707666"/>
                <a:gd name="connsiteY7" fmla="*/ 349857 h 1367624"/>
                <a:gd name="connsiteX8" fmla="*/ 580445 w 707666"/>
                <a:gd name="connsiteY8" fmla="*/ 397565 h 1367624"/>
                <a:gd name="connsiteX9" fmla="*/ 548640 w 707666"/>
                <a:gd name="connsiteY9" fmla="*/ 445273 h 1367624"/>
                <a:gd name="connsiteX10" fmla="*/ 477078 w 707666"/>
                <a:gd name="connsiteY10" fmla="*/ 659958 h 1367624"/>
                <a:gd name="connsiteX11" fmla="*/ 453224 w 707666"/>
                <a:gd name="connsiteY11" fmla="*/ 731520 h 1367624"/>
                <a:gd name="connsiteX12" fmla="*/ 445273 w 707666"/>
                <a:gd name="connsiteY12" fmla="*/ 755374 h 1367624"/>
                <a:gd name="connsiteX13" fmla="*/ 421419 w 707666"/>
                <a:gd name="connsiteY13" fmla="*/ 803081 h 1367624"/>
                <a:gd name="connsiteX14" fmla="*/ 405517 w 707666"/>
                <a:gd name="connsiteY14" fmla="*/ 826935 h 1367624"/>
                <a:gd name="connsiteX15" fmla="*/ 397565 w 707666"/>
                <a:gd name="connsiteY15" fmla="*/ 850789 h 1367624"/>
                <a:gd name="connsiteX16" fmla="*/ 365760 w 707666"/>
                <a:gd name="connsiteY16" fmla="*/ 898497 h 1367624"/>
                <a:gd name="connsiteX17" fmla="*/ 349857 w 707666"/>
                <a:gd name="connsiteY17" fmla="*/ 922351 h 1367624"/>
                <a:gd name="connsiteX18" fmla="*/ 318052 w 707666"/>
                <a:gd name="connsiteY18" fmla="*/ 993913 h 1367624"/>
                <a:gd name="connsiteX19" fmla="*/ 286247 w 707666"/>
                <a:gd name="connsiteY19" fmla="*/ 1025718 h 1367624"/>
                <a:gd name="connsiteX20" fmla="*/ 278296 w 707666"/>
                <a:gd name="connsiteY20" fmla="*/ 1049572 h 1367624"/>
                <a:gd name="connsiteX21" fmla="*/ 254442 w 707666"/>
                <a:gd name="connsiteY21" fmla="*/ 1065474 h 1367624"/>
                <a:gd name="connsiteX22" fmla="*/ 198783 w 707666"/>
                <a:gd name="connsiteY22" fmla="*/ 1129085 h 1367624"/>
                <a:gd name="connsiteX23" fmla="*/ 174929 w 707666"/>
                <a:gd name="connsiteY23" fmla="*/ 1176793 h 1367624"/>
                <a:gd name="connsiteX24" fmla="*/ 151075 w 707666"/>
                <a:gd name="connsiteY24" fmla="*/ 1192695 h 1367624"/>
                <a:gd name="connsiteX25" fmla="*/ 143124 w 707666"/>
                <a:gd name="connsiteY25" fmla="*/ 1216549 h 1367624"/>
                <a:gd name="connsiteX26" fmla="*/ 127221 w 707666"/>
                <a:gd name="connsiteY26" fmla="*/ 1240403 h 1367624"/>
                <a:gd name="connsiteX27" fmla="*/ 87464 w 707666"/>
                <a:gd name="connsiteY27" fmla="*/ 1304014 h 1367624"/>
                <a:gd name="connsiteX28" fmla="*/ 31805 w 707666"/>
                <a:gd name="connsiteY28" fmla="*/ 1296062 h 1367624"/>
                <a:gd name="connsiteX29" fmla="*/ 23854 w 707666"/>
                <a:gd name="connsiteY29" fmla="*/ 1319916 h 1367624"/>
                <a:gd name="connsiteX30" fmla="*/ 7951 w 707666"/>
                <a:gd name="connsiteY30" fmla="*/ 1343770 h 1367624"/>
                <a:gd name="connsiteX31" fmla="*/ 0 w 707666"/>
                <a:gd name="connsiteY31" fmla="*/ 1367624 h 136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7666" h="1367624">
                  <a:moveTo>
                    <a:pt x="707666" y="0"/>
                  </a:moveTo>
                  <a:cubicBezTo>
                    <a:pt x="705732" y="15476"/>
                    <a:pt x="695421" y="100984"/>
                    <a:pt x="691764" y="119269"/>
                  </a:cubicBezTo>
                  <a:cubicBezTo>
                    <a:pt x="690120" y="127488"/>
                    <a:pt x="685845" y="134992"/>
                    <a:pt x="683812" y="143123"/>
                  </a:cubicBezTo>
                  <a:cubicBezTo>
                    <a:pt x="680534" y="156234"/>
                    <a:pt x="679417" y="169841"/>
                    <a:pt x="675861" y="182880"/>
                  </a:cubicBezTo>
                  <a:cubicBezTo>
                    <a:pt x="671450" y="199052"/>
                    <a:pt x="665259" y="214685"/>
                    <a:pt x="659958" y="230588"/>
                  </a:cubicBezTo>
                  <a:cubicBezTo>
                    <a:pt x="657308" y="238539"/>
                    <a:pt x="656656" y="247467"/>
                    <a:pt x="652007" y="254441"/>
                  </a:cubicBezTo>
                  <a:cubicBezTo>
                    <a:pt x="641405" y="270344"/>
                    <a:pt x="626246" y="284017"/>
                    <a:pt x="620202" y="302149"/>
                  </a:cubicBezTo>
                  <a:cubicBezTo>
                    <a:pt x="609229" y="335069"/>
                    <a:pt x="616900" y="319029"/>
                    <a:pt x="596348" y="349857"/>
                  </a:cubicBezTo>
                  <a:cubicBezTo>
                    <a:pt x="591047" y="365760"/>
                    <a:pt x="589743" y="383617"/>
                    <a:pt x="580445" y="397565"/>
                  </a:cubicBezTo>
                  <a:lnTo>
                    <a:pt x="548640" y="445273"/>
                  </a:lnTo>
                  <a:lnTo>
                    <a:pt x="477078" y="659958"/>
                  </a:lnTo>
                  <a:lnTo>
                    <a:pt x="453224" y="731520"/>
                  </a:lnTo>
                  <a:cubicBezTo>
                    <a:pt x="450574" y="739471"/>
                    <a:pt x="449922" y="748400"/>
                    <a:pt x="445273" y="755374"/>
                  </a:cubicBezTo>
                  <a:cubicBezTo>
                    <a:pt x="399700" y="823737"/>
                    <a:pt x="454339" y="737242"/>
                    <a:pt x="421419" y="803081"/>
                  </a:cubicBezTo>
                  <a:cubicBezTo>
                    <a:pt x="417145" y="811628"/>
                    <a:pt x="409791" y="818388"/>
                    <a:pt x="405517" y="826935"/>
                  </a:cubicBezTo>
                  <a:cubicBezTo>
                    <a:pt x="401769" y="834432"/>
                    <a:pt x="401635" y="843462"/>
                    <a:pt x="397565" y="850789"/>
                  </a:cubicBezTo>
                  <a:cubicBezTo>
                    <a:pt x="388283" y="867496"/>
                    <a:pt x="376362" y="882594"/>
                    <a:pt x="365760" y="898497"/>
                  </a:cubicBezTo>
                  <a:lnTo>
                    <a:pt x="349857" y="922351"/>
                  </a:lnTo>
                  <a:cubicBezTo>
                    <a:pt x="330933" y="979125"/>
                    <a:pt x="343253" y="956112"/>
                    <a:pt x="318052" y="993913"/>
                  </a:cubicBezTo>
                  <a:cubicBezTo>
                    <a:pt x="296849" y="1057524"/>
                    <a:pt x="328654" y="983311"/>
                    <a:pt x="286247" y="1025718"/>
                  </a:cubicBezTo>
                  <a:cubicBezTo>
                    <a:pt x="280320" y="1031645"/>
                    <a:pt x="283532" y="1043027"/>
                    <a:pt x="278296" y="1049572"/>
                  </a:cubicBezTo>
                  <a:cubicBezTo>
                    <a:pt x="272326" y="1057034"/>
                    <a:pt x="262393" y="1060173"/>
                    <a:pt x="254442" y="1065474"/>
                  </a:cubicBezTo>
                  <a:cubicBezTo>
                    <a:pt x="217336" y="1121133"/>
                    <a:pt x="238540" y="1102580"/>
                    <a:pt x="198783" y="1129085"/>
                  </a:cubicBezTo>
                  <a:cubicBezTo>
                    <a:pt x="192316" y="1148484"/>
                    <a:pt x="190341" y="1161381"/>
                    <a:pt x="174929" y="1176793"/>
                  </a:cubicBezTo>
                  <a:cubicBezTo>
                    <a:pt x="168172" y="1183550"/>
                    <a:pt x="159026" y="1187394"/>
                    <a:pt x="151075" y="1192695"/>
                  </a:cubicBezTo>
                  <a:cubicBezTo>
                    <a:pt x="148425" y="1200646"/>
                    <a:pt x="146872" y="1209052"/>
                    <a:pt x="143124" y="1216549"/>
                  </a:cubicBezTo>
                  <a:cubicBezTo>
                    <a:pt x="138850" y="1225096"/>
                    <a:pt x="131102" y="1231670"/>
                    <a:pt x="127221" y="1240403"/>
                  </a:cubicBezTo>
                  <a:cubicBezTo>
                    <a:pt x="99331" y="1303154"/>
                    <a:pt x="130376" y="1275405"/>
                    <a:pt x="87464" y="1304014"/>
                  </a:cubicBezTo>
                  <a:cubicBezTo>
                    <a:pt x="68911" y="1301363"/>
                    <a:pt x="49987" y="1291517"/>
                    <a:pt x="31805" y="1296062"/>
                  </a:cubicBezTo>
                  <a:cubicBezTo>
                    <a:pt x="23674" y="1298095"/>
                    <a:pt x="27602" y="1312419"/>
                    <a:pt x="23854" y="1319916"/>
                  </a:cubicBezTo>
                  <a:cubicBezTo>
                    <a:pt x="19580" y="1328463"/>
                    <a:pt x="13252" y="1335819"/>
                    <a:pt x="7951" y="1343770"/>
                  </a:cubicBezTo>
                  <a:lnTo>
                    <a:pt x="0" y="136762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5891917" y="2584174"/>
              <a:ext cx="1526650" cy="1319916"/>
            </a:xfrm>
            <a:custGeom>
              <a:avLst/>
              <a:gdLst>
                <a:gd name="connsiteX0" fmla="*/ 1526650 w 1526650"/>
                <a:gd name="connsiteY0" fmla="*/ 0 h 1319916"/>
                <a:gd name="connsiteX1" fmla="*/ 1502796 w 1526650"/>
                <a:gd name="connsiteY1" fmla="*/ 87464 h 1319916"/>
                <a:gd name="connsiteX2" fmla="*/ 1486893 w 1526650"/>
                <a:gd name="connsiteY2" fmla="*/ 135172 h 1319916"/>
                <a:gd name="connsiteX3" fmla="*/ 1478942 w 1526650"/>
                <a:gd name="connsiteY3" fmla="*/ 159026 h 1319916"/>
                <a:gd name="connsiteX4" fmla="*/ 1470991 w 1526650"/>
                <a:gd name="connsiteY4" fmla="*/ 182880 h 1319916"/>
                <a:gd name="connsiteX5" fmla="*/ 1463040 w 1526650"/>
                <a:gd name="connsiteY5" fmla="*/ 206734 h 1319916"/>
                <a:gd name="connsiteX6" fmla="*/ 1431234 w 1526650"/>
                <a:gd name="connsiteY6" fmla="*/ 254442 h 1319916"/>
                <a:gd name="connsiteX7" fmla="*/ 1399429 w 1526650"/>
                <a:gd name="connsiteY7" fmla="*/ 302149 h 1319916"/>
                <a:gd name="connsiteX8" fmla="*/ 1375575 w 1526650"/>
                <a:gd name="connsiteY8" fmla="*/ 310101 h 1319916"/>
                <a:gd name="connsiteX9" fmla="*/ 1304013 w 1526650"/>
                <a:gd name="connsiteY9" fmla="*/ 373711 h 1319916"/>
                <a:gd name="connsiteX10" fmla="*/ 1264257 w 1526650"/>
                <a:gd name="connsiteY10" fmla="*/ 413468 h 1319916"/>
                <a:gd name="connsiteX11" fmla="*/ 1224500 w 1526650"/>
                <a:gd name="connsiteY11" fmla="*/ 453224 h 1319916"/>
                <a:gd name="connsiteX12" fmla="*/ 1176793 w 1526650"/>
                <a:gd name="connsiteY12" fmla="*/ 548640 h 1319916"/>
                <a:gd name="connsiteX13" fmla="*/ 1129085 w 1526650"/>
                <a:gd name="connsiteY13" fmla="*/ 564543 h 1319916"/>
                <a:gd name="connsiteX14" fmla="*/ 1105231 w 1526650"/>
                <a:gd name="connsiteY14" fmla="*/ 580445 h 1319916"/>
                <a:gd name="connsiteX15" fmla="*/ 1073426 w 1526650"/>
                <a:gd name="connsiteY15" fmla="*/ 588396 h 1319916"/>
                <a:gd name="connsiteX16" fmla="*/ 1049572 w 1526650"/>
                <a:gd name="connsiteY16" fmla="*/ 596348 h 1319916"/>
                <a:gd name="connsiteX17" fmla="*/ 1017766 w 1526650"/>
                <a:gd name="connsiteY17" fmla="*/ 636104 h 1319916"/>
                <a:gd name="connsiteX18" fmla="*/ 1009815 w 1526650"/>
                <a:gd name="connsiteY18" fmla="*/ 659958 h 1319916"/>
                <a:gd name="connsiteX19" fmla="*/ 978010 w 1526650"/>
                <a:gd name="connsiteY19" fmla="*/ 707666 h 1319916"/>
                <a:gd name="connsiteX20" fmla="*/ 938253 w 1526650"/>
                <a:gd name="connsiteY20" fmla="*/ 755374 h 1319916"/>
                <a:gd name="connsiteX21" fmla="*/ 914400 w 1526650"/>
                <a:gd name="connsiteY21" fmla="*/ 771276 h 1319916"/>
                <a:gd name="connsiteX22" fmla="*/ 850789 w 1526650"/>
                <a:gd name="connsiteY22" fmla="*/ 787179 h 1319916"/>
                <a:gd name="connsiteX23" fmla="*/ 803081 w 1526650"/>
                <a:gd name="connsiteY23" fmla="*/ 818984 h 1319916"/>
                <a:gd name="connsiteX24" fmla="*/ 779227 w 1526650"/>
                <a:gd name="connsiteY24" fmla="*/ 834887 h 1319916"/>
                <a:gd name="connsiteX25" fmla="*/ 723568 w 1526650"/>
                <a:gd name="connsiteY25" fmla="*/ 850789 h 1319916"/>
                <a:gd name="connsiteX26" fmla="*/ 699714 w 1526650"/>
                <a:gd name="connsiteY26" fmla="*/ 866692 h 1319916"/>
                <a:gd name="connsiteX27" fmla="*/ 580445 w 1526650"/>
                <a:gd name="connsiteY27" fmla="*/ 890546 h 1319916"/>
                <a:gd name="connsiteX28" fmla="*/ 540688 w 1526650"/>
                <a:gd name="connsiteY28" fmla="*/ 898497 h 1319916"/>
                <a:gd name="connsiteX29" fmla="*/ 477078 w 1526650"/>
                <a:gd name="connsiteY29" fmla="*/ 914400 h 1319916"/>
                <a:gd name="connsiteX30" fmla="*/ 405516 w 1526650"/>
                <a:gd name="connsiteY30" fmla="*/ 954156 h 1319916"/>
                <a:gd name="connsiteX31" fmla="*/ 333954 w 1526650"/>
                <a:gd name="connsiteY31" fmla="*/ 985962 h 1319916"/>
                <a:gd name="connsiteX32" fmla="*/ 310100 w 1526650"/>
                <a:gd name="connsiteY32" fmla="*/ 993913 h 1319916"/>
                <a:gd name="connsiteX33" fmla="*/ 286246 w 1526650"/>
                <a:gd name="connsiteY33" fmla="*/ 1001864 h 1319916"/>
                <a:gd name="connsiteX34" fmla="*/ 230587 w 1526650"/>
                <a:gd name="connsiteY34" fmla="*/ 1009816 h 1319916"/>
                <a:gd name="connsiteX35" fmla="*/ 214685 w 1526650"/>
                <a:gd name="connsiteY35" fmla="*/ 1033669 h 1319916"/>
                <a:gd name="connsiteX36" fmla="*/ 190831 w 1526650"/>
                <a:gd name="connsiteY36" fmla="*/ 1081377 h 1319916"/>
                <a:gd name="connsiteX37" fmla="*/ 143123 w 1526650"/>
                <a:gd name="connsiteY37" fmla="*/ 1113183 h 1319916"/>
                <a:gd name="connsiteX38" fmla="*/ 119269 w 1526650"/>
                <a:gd name="connsiteY38" fmla="*/ 1105231 h 1319916"/>
                <a:gd name="connsiteX39" fmla="*/ 111318 w 1526650"/>
                <a:gd name="connsiteY39" fmla="*/ 1081377 h 1319916"/>
                <a:gd name="connsiteX40" fmla="*/ 71561 w 1526650"/>
                <a:gd name="connsiteY40" fmla="*/ 1025718 h 1319916"/>
                <a:gd name="connsiteX41" fmla="*/ 55659 w 1526650"/>
                <a:gd name="connsiteY41" fmla="*/ 1049572 h 1319916"/>
                <a:gd name="connsiteX42" fmla="*/ 39756 w 1526650"/>
                <a:gd name="connsiteY42" fmla="*/ 1200647 h 1319916"/>
                <a:gd name="connsiteX43" fmla="*/ 15902 w 1526650"/>
                <a:gd name="connsiteY43" fmla="*/ 1272209 h 1319916"/>
                <a:gd name="connsiteX44" fmla="*/ 7951 w 1526650"/>
                <a:gd name="connsiteY44" fmla="*/ 1296063 h 1319916"/>
                <a:gd name="connsiteX45" fmla="*/ 0 w 1526650"/>
                <a:gd name="connsiteY45" fmla="*/ 1319916 h 131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26650" h="1319916">
                  <a:moveTo>
                    <a:pt x="1526650" y="0"/>
                  </a:moveTo>
                  <a:cubicBezTo>
                    <a:pt x="1492603" y="85113"/>
                    <a:pt x="1526824" y="-8648"/>
                    <a:pt x="1502796" y="87464"/>
                  </a:cubicBezTo>
                  <a:cubicBezTo>
                    <a:pt x="1498730" y="103726"/>
                    <a:pt x="1492194" y="119269"/>
                    <a:pt x="1486893" y="135172"/>
                  </a:cubicBezTo>
                  <a:lnTo>
                    <a:pt x="1478942" y="159026"/>
                  </a:lnTo>
                  <a:lnTo>
                    <a:pt x="1470991" y="182880"/>
                  </a:lnTo>
                  <a:cubicBezTo>
                    <a:pt x="1468341" y="190831"/>
                    <a:pt x="1467689" y="199760"/>
                    <a:pt x="1463040" y="206734"/>
                  </a:cubicBezTo>
                  <a:lnTo>
                    <a:pt x="1431234" y="254442"/>
                  </a:lnTo>
                  <a:cubicBezTo>
                    <a:pt x="1431233" y="254444"/>
                    <a:pt x="1399432" y="302148"/>
                    <a:pt x="1399429" y="302149"/>
                  </a:cubicBezTo>
                  <a:lnTo>
                    <a:pt x="1375575" y="310101"/>
                  </a:lnTo>
                  <a:cubicBezTo>
                    <a:pt x="1321110" y="364566"/>
                    <a:pt x="1346580" y="345334"/>
                    <a:pt x="1304013" y="373711"/>
                  </a:cubicBezTo>
                  <a:cubicBezTo>
                    <a:pt x="1261611" y="437317"/>
                    <a:pt x="1317262" y="360463"/>
                    <a:pt x="1264257" y="413468"/>
                  </a:cubicBezTo>
                  <a:cubicBezTo>
                    <a:pt x="1211252" y="466473"/>
                    <a:pt x="1288106" y="410822"/>
                    <a:pt x="1224500" y="453224"/>
                  </a:cubicBezTo>
                  <a:cubicBezTo>
                    <a:pt x="1218326" y="471748"/>
                    <a:pt x="1199914" y="540933"/>
                    <a:pt x="1176793" y="548640"/>
                  </a:cubicBezTo>
                  <a:cubicBezTo>
                    <a:pt x="1160890" y="553941"/>
                    <a:pt x="1143033" y="555245"/>
                    <a:pt x="1129085" y="564543"/>
                  </a:cubicBezTo>
                  <a:cubicBezTo>
                    <a:pt x="1121134" y="569844"/>
                    <a:pt x="1114015" y="576681"/>
                    <a:pt x="1105231" y="580445"/>
                  </a:cubicBezTo>
                  <a:cubicBezTo>
                    <a:pt x="1095187" y="584750"/>
                    <a:pt x="1083933" y="585394"/>
                    <a:pt x="1073426" y="588396"/>
                  </a:cubicBezTo>
                  <a:cubicBezTo>
                    <a:pt x="1065367" y="590699"/>
                    <a:pt x="1057523" y="593697"/>
                    <a:pt x="1049572" y="596348"/>
                  </a:cubicBezTo>
                  <a:cubicBezTo>
                    <a:pt x="1029583" y="656309"/>
                    <a:pt x="1058872" y="584722"/>
                    <a:pt x="1017766" y="636104"/>
                  </a:cubicBezTo>
                  <a:cubicBezTo>
                    <a:pt x="1012530" y="642649"/>
                    <a:pt x="1013885" y="652631"/>
                    <a:pt x="1009815" y="659958"/>
                  </a:cubicBezTo>
                  <a:cubicBezTo>
                    <a:pt x="1000533" y="676665"/>
                    <a:pt x="988612" y="691763"/>
                    <a:pt x="978010" y="707666"/>
                  </a:cubicBezTo>
                  <a:cubicBezTo>
                    <a:pt x="962374" y="731120"/>
                    <a:pt x="961210" y="736243"/>
                    <a:pt x="938253" y="755374"/>
                  </a:cubicBezTo>
                  <a:cubicBezTo>
                    <a:pt x="930912" y="761492"/>
                    <a:pt x="923381" y="768010"/>
                    <a:pt x="914400" y="771276"/>
                  </a:cubicBezTo>
                  <a:cubicBezTo>
                    <a:pt x="893860" y="778745"/>
                    <a:pt x="850789" y="787179"/>
                    <a:pt x="850789" y="787179"/>
                  </a:cubicBezTo>
                  <a:lnTo>
                    <a:pt x="803081" y="818984"/>
                  </a:lnTo>
                  <a:cubicBezTo>
                    <a:pt x="795130" y="824285"/>
                    <a:pt x="788293" y="831865"/>
                    <a:pt x="779227" y="834887"/>
                  </a:cubicBezTo>
                  <a:cubicBezTo>
                    <a:pt x="745006" y="846294"/>
                    <a:pt x="763504" y="840805"/>
                    <a:pt x="723568" y="850789"/>
                  </a:cubicBezTo>
                  <a:cubicBezTo>
                    <a:pt x="715617" y="856090"/>
                    <a:pt x="708447" y="862811"/>
                    <a:pt x="699714" y="866692"/>
                  </a:cubicBezTo>
                  <a:cubicBezTo>
                    <a:pt x="648716" y="889358"/>
                    <a:pt x="640777" y="881927"/>
                    <a:pt x="580445" y="890546"/>
                  </a:cubicBezTo>
                  <a:cubicBezTo>
                    <a:pt x="567066" y="892457"/>
                    <a:pt x="553857" y="895458"/>
                    <a:pt x="540688" y="898497"/>
                  </a:cubicBezTo>
                  <a:cubicBezTo>
                    <a:pt x="519392" y="903412"/>
                    <a:pt x="477078" y="914400"/>
                    <a:pt x="477078" y="914400"/>
                  </a:cubicBezTo>
                  <a:cubicBezTo>
                    <a:pt x="422396" y="950854"/>
                    <a:pt x="447502" y="940161"/>
                    <a:pt x="405516" y="954156"/>
                  </a:cubicBezTo>
                  <a:cubicBezTo>
                    <a:pt x="367715" y="979357"/>
                    <a:pt x="390727" y="967038"/>
                    <a:pt x="333954" y="985962"/>
                  </a:cubicBezTo>
                  <a:lnTo>
                    <a:pt x="310100" y="993913"/>
                  </a:lnTo>
                  <a:cubicBezTo>
                    <a:pt x="302149" y="996563"/>
                    <a:pt x="294543" y="1000679"/>
                    <a:pt x="286246" y="1001864"/>
                  </a:cubicBezTo>
                  <a:lnTo>
                    <a:pt x="230587" y="1009816"/>
                  </a:lnTo>
                  <a:cubicBezTo>
                    <a:pt x="225286" y="1017767"/>
                    <a:pt x="218959" y="1025122"/>
                    <a:pt x="214685" y="1033669"/>
                  </a:cubicBezTo>
                  <a:cubicBezTo>
                    <a:pt x="203973" y="1055093"/>
                    <a:pt x="211084" y="1063656"/>
                    <a:pt x="190831" y="1081377"/>
                  </a:cubicBezTo>
                  <a:cubicBezTo>
                    <a:pt x="176447" y="1093963"/>
                    <a:pt x="143123" y="1113183"/>
                    <a:pt x="143123" y="1113183"/>
                  </a:cubicBezTo>
                  <a:cubicBezTo>
                    <a:pt x="135172" y="1110532"/>
                    <a:pt x="125196" y="1111158"/>
                    <a:pt x="119269" y="1105231"/>
                  </a:cubicBezTo>
                  <a:cubicBezTo>
                    <a:pt x="113343" y="1099304"/>
                    <a:pt x="114620" y="1089081"/>
                    <a:pt x="111318" y="1081377"/>
                  </a:cubicBezTo>
                  <a:cubicBezTo>
                    <a:pt x="95620" y="1044748"/>
                    <a:pt x="98831" y="1052988"/>
                    <a:pt x="71561" y="1025718"/>
                  </a:cubicBezTo>
                  <a:cubicBezTo>
                    <a:pt x="66260" y="1033669"/>
                    <a:pt x="57230" y="1040146"/>
                    <a:pt x="55659" y="1049572"/>
                  </a:cubicBezTo>
                  <a:cubicBezTo>
                    <a:pt x="33752" y="1181012"/>
                    <a:pt x="60998" y="1129839"/>
                    <a:pt x="39756" y="1200647"/>
                  </a:cubicBezTo>
                  <a:cubicBezTo>
                    <a:pt x="32531" y="1224731"/>
                    <a:pt x="23853" y="1248355"/>
                    <a:pt x="15902" y="1272209"/>
                  </a:cubicBezTo>
                  <a:lnTo>
                    <a:pt x="7951" y="1296063"/>
                  </a:lnTo>
                  <a:lnTo>
                    <a:pt x="0" y="131991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771277" y="4837484"/>
              <a:ext cx="747422" cy="1328330"/>
            </a:xfrm>
            <a:custGeom>
              <a:avLst/>
              <a:gdLst>
                <a:gd name="connsiteX0" fmla="*/ 747422 w 747422"/>
                <a:gd name="connsiteY0" fmla="*/ 0 h 1328330"/>
                <a:gd name="connsiteX1" fmla="*/ 731520 w 747422"/>
                <a:gd name="connsiteY1" fmla="*/ 103367 h 1328330"/>
                <a:gd name="connsiteX2" fmla="*/ 723568 w 747422"/>
                <a:gd name="connsiteY2" fmla="*/ 127221 h 1328330"/>
                <a:gd name="connsiteX3" fmla="*/ 707666 w 747422"/>
                <a:gd name="connsiteY3" fmla="*/ 198783 h 1328330"/>
                <a:gd name="connsiteX4" fmla="*/ 699714 w 747422"/>
                <a:gd name="connsiteY4" fmla="*/ 246491 h 1328330"/>
                <a:gd name="connsiteX5" fmla="*/ 691763 w 747422"/>
                <a:gd name="connsiteY5" fmla="*/ 318052 h 1328330"/>
                <a:gd name="connsiteX6" fmla="*/ 683812 w 747422"/>
                <a:gd name="connsiteY6" fmla="*/ 341906 h 1328330"/>
                <a:gd name="connsiteX7" fmla="*/ 675860 w 747422"/>
                <a:gd name="connsiteY7" fmla="*/ 373712 h 1328330"/>
                <a:gd name="connsiteX8" fmla="*/ 667909 w 747422"/>
                <a:gd name="connsiteY8" fmla="*/ 421419 h 1328330"/>
                <a:gd name="connsiteX9" fmla="*/ 652006 w 747422"/>
                <a:gd name="connsiteY9" fmla="*/ 469127 h 1328330"/>
                <a:gd name="connsiteX10" fmla="*/ 644055 w 747422"/>
                <a:gd name="connsiteY10" fmla="*/ 500932 h 1328330"/>
                <a:gd name="connsiteX11" fmla="*/ 636104 w 747422"/>
                <a:gd name="connsiteY11" fmla="*/ 540689 h 1328330"/>
                <a:gd name="connsiteX12" fmla="*/ 628153 w 747422"/>
                <a:gd name="connsiteY12" fmla="*/ 564543 h 1328330"/>
                <a:gd name="connsiteX13" fmla="*/ 620201 w 747422"/>
                <a:gd name="connsiteY13" fmla="*/ 596348 h 1328330"/>
                <a:gd name="connsiteX14" fmla="*/ 596347 w 747422"/>
                <a:gd name="connsiteY14" fmla="*/ 667910 h 1328330"/>
                <a:gd name="connsiteX15" fmla="*/ 588396 w 747422"/>
                <a:gd name="connsiteY15" fmla="*/ 691764 h 1328330"/>
                <a:gd name="connsiteX16" fmla="*/ 580445 w 747422"/>
                <a:gd name="connsiteY16" fmla="*/ 731520 h 1328330"/>
                <a:gd name="connsiteX17" fmla="*/ 564542 w 747422"/>
                <a:gd name="connsiteY17" fmla="*/ 779228 h 1328330"/>
                <a:gd name="connsiteX18" fmla="*/ 540688 w 747422"/>
                <a:gd name="connsiteY18" fmla="*/ 858741 h 1328330"/>
                <a:gd name="connsiteX19" fmla="*/ 516834 w 747422"/>
                <a:gd name="connsiteY19" fmla="*/ 930303 h 1328330"/>
                <a:gd name="connsiteX20" fmla="*/ 508883 w 747422"/>
                <a:gd name="connsiteY20" fmla="*/ 954157 h 1328330"/>
                <a:gd name="connsiteX21" fmla="*/ 492980 w 747422"/>
                <a:gd name="connsiteY21" fmla="*/ 978011 h 1328330"/>
                <a:gd name="connsiteX22" fmla="*/ 477078 w 747422"/>
                <a:gd name="connsiteY22" fmla="*/ 1025719 h 1328330"/>
                <a:gd name="connsiteX23" fmla="*/ 469126 w 747422"/>
                <a:gd name="connsiteY23" fmla="*/ 1049572 h 1328330"/>
                <a:gd name="connsiteX24" fmla="*/ 437321 w 747422"/>
                <a:gd name="connsiteY24" fmla="*/ 1097280 h 1328330"/>
                <a:gd name="connsiteX25" fmla="*/ 421419 w 747422"/>
                <a:gd name="connsiteY25" fmla="*/ 1121134 h 1328330"/>
                <a:gd name="connsiteX26" fmla="*/ 397565 w 747422"/>
                <a:gd name="connsiteY26" fmla="*/ 1137037 h 1328330"/>
                <a:gd name="connsiteX27" fmla="*/ 389613 w 747422"/>
                <a:gd name="connsiteY27" fmla="*/ 1160891 h 1328330"/>
                <a:gd name="connsiteX28" fmla="*/ 349857 w 747422"/>
                <a:gd name="connsiteY28" fmla="*/ 1208599 h 1328330"/>
                <a:gd name="connsiteX29" fmla="*/ 326003 w 747422"/>
                <a:gd name="connsiteY29" fmla="*/ 1216550 h 1328330"/>
                <a:gd name="connsiteX30" fmla="*/ 246490 w 747422"/>
                <a:gd name="connsiteY30" fmla="*/ 1232452 h 1328330"/>
                <a:gd name="connsiteX31" fmla="*/ 143123 w 747422"/>
                <a:gd name="connsiteY31" fmla="*/ 1248355 h 1328330"/>
                <a:gd name="connsiteX32" fmla="*/ 95415 w 747422"/>
                <a:gd name="connsiteY32" fmla="*/ 1264258 h 1328330"/>
                <a:gd name="connsiteX33" fmla="*/ 87464 w 747422"/>
                <a:gd name="connsiteY33" fmla="*/ 1288112 h 1328330"/>
                <a:gd name="connsiteX34" fmla="*/ 15902 w 747422"/>
                <a:gd name="connsiteY34" fmla="*/ 1327868 h 1328330"/>
                <a:gd name="connsiteX35" fmla="*/ 0 w 747422"/>
                <a:gd name="connsiteY35" fmla="*/ 1327868 h 132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47422" h="1328330">
                  <a:moveTo>
                    <a:pt x="747422" y="0"/>
                  </a:moveTo>
                  <a:cubicBezTo>
                    <a:pt x="742595" y="38618"/>
                    <a:pt x="740626" y="66945"/>
                    <a:pt x="731520" y="103367"/>
                  </a:cubicBezTo>
                  <a:cubicBezTo>
                    <a:pt x="729487" y="111498"/>
                    <a:pt x="725871" y="119162"/>
                    <a:pt x="723568" y="127221"/>
                  </a:cubicBezTo>
                  <a:cubicBezTo>
                    <a:pt x="717187" y="149555"/>
                    <a:pt x="711765" y="176239"/>
                    <a:pt x="707666" y="198783"/>
                  </a:cubicBezTo>
                  <a:cubicBezTo>
                    <a:pt x="704782" y="214645"/>
                    <a:pt x="701845" y="230510"/>
                    <a:pt x="699714" y="246491"/>
                  </a:cubicBezTo>
                  <a:cubicBezTo>
                    <a:pt x="696542" y="270281"/>
                    <a:pt x="695709" y="294378"/>
                    <a:pt x="691763" y="318052"/>
                  </a:cubicBezTo>
                  <a:cubicBezTo>
                    <a:pt x="690385" y="326319"/>
                    <a:pt x="686115" y="333847"/>
                    <a:pt x="683812" y="341906"/>
                  </a:cubicBezTo>
                  <a:cubicBezTo>
                    <a:pt x="680810" y="352414"/>
                    <a:pt x="678003" y="362996"/>
                    <a:pt x="675860" y="373712"/>
                  </a:cubicBezTo>
                  <a:cubicBezTo>
                    <a:pt x="672698" y="389521"/>
                    <a:pt x="671819" y="405779"/>
                    <a:pt x="667909" y="421419"/>
                  </a:cubicBezTo>
                  <a:cubicBezTo>
                    <a:pt x="663843" y="437681"/>
                    <a:pt x="656071" y="452865"/>
                    <a:pt x="652006" y="469127"/>
                  </a:cubicBezTo>
                  <a:cubicBezTo>
                    <a:pt x="649356" y="479729"/>
                    <a:pt x="646426" y="490264"/>
                    <a:pt x="644055" y="500932"/>
                  </a:cubicBezTo>
                  <a:cubicBezTo>
                    <a:pt x="641123" y="514125"/>
                    <a:pt x="639382" y="527578"/>
                    <a:pt x="636104" y="540689"/>
                  </a:cubicBezTo>
                  <a:cubicBezTo>
                    <a:pt x="634071" y="548820"/>
                    <a:pt x="630456" y="556484"/>
                    <a:pt x="628153" y="564543"/>
                  </a:cubicBezTo>
                  <a:cubicBezTo>
                    <a:pt x="625151" y="575051"/>
                    <a:pt x="623341" y="585881"/>
                    <a:pt x="620201" y="596348"/>
                  </a:cubicBezTo>
                  <a:cubicBezTo>
                    <a:pt x="620176" y="596433"/>
                    <a:pt x="600337" y="655941"/>
                    <a:pt x="596347" y="667910"/>
                  </a:cubicBezTo>
                  <a:cubicBezTo>
                    <a:pt x="593697" y="675861"/>
                    <a:pt x="590040" y="683545"/>
                    <a:pt x="588396" y="691764"/>
                  </a:cubicBezTo>
                  <a:cubicBezTo>
                    <a:pt x="585746" y="705016"/>
                    <a:pt x="584001" y="718482"/>
                    <a:pt x="580445" y="731520"/>
                  </a:cubicBezTo>
                  <a:cubicBezTo>
                    <a:pt x="576034" y="747692"/>
                    <a:pt x="568607" y="762966"/>
                    <a:pt x="564542" y="779228"/>
                  </a:cubicBezTo>
                  <a:cubicBezTo>
                    <a:pt x="552525" y="827299"/>
                    <a:pt x="560048" y="800661"/>
                    <a:pt x="540688" y="858741"/>
                  </a:cubicBezTo>
                  <a:lnTo>
                    <a:pt x="516834" y="930303"/>
                  </a:lnTo>
                  <a:cubicBezTo>
                    <a:pt x="514184" y="938254"/>
                    <a:pt x="513532" y="947183"/>
                    <a:pt x="508883" y="954157"/>
                  </a:cubicBezTo>
                  <a:lnTo>
                    <a:pt x="492980" y="978011"/>
                  </a:lnTo>
                  <a:lnTo>
                    <a:pt x="477078" y="1025719"/>
                  </a:lnTo>
                  <a:cubicBezTo>
                    <a:pt x="474428" y="1033670"/>
                    <a:pt x="473775" y="1042598"/>
                    <a:pt x="469126" y="1049572"/>
                  </a:cubicBezTo>
                  <a:lnTo>
                    <a:pt x="437321" y="1097280"/>
                  </a:lnTo>
                  <a:cubicBezTo>
                    <a:pt x="432020" y="1105231"/>
                    <a:pt x="429370" y="1115833"/>
                    <a:pt x="421419" y="1121134"/>
                  </a:cubicBezTo>
                  <a:lnTo>
                    <a:pt x="397565" y="1137037"/>
                  </a:lnTo>
                  <a:cubicBezTo>
                    <a:pt x="394914" y="1144988"/>
                    <a:pt x="393361" y="1153394"/>
                    <a:pt x="389613" y="1160891"/>
                  </a:cubicBezTo>
                  <a:cubicBezTo>
                    <a:pt x="382278" y="1175560"/>
                    <a:pt x="363047" y="1199806"/>
                    <a:pt x="349857" y="1208599"/>
                  </a:cubicBezTo>
                  <a:cubicBezTo>
                    <a:pt x="342883" y="1213248"/>
                    <a:pt x="334062" y="1214248"/>
                    <a:pt x="326003" y="1216550"/>
                  </a:cubicBezTo>
                  <a:cubicBezTo>
                    <a:pt x="292790" y="1226039"/>
                    <a:pt x="283979" y="1226204"/>
                    <a:pt x="246490" y="1232452"/>
                  </a:cubicBezTo>
                  <a:cubicBezTo>
                    <a:pt x="180782" y="1254356"/>
                    <a:pt x="283680" y="1222000"/>
                    <a:pt x="143123" y="1248355"/>
                  </a:cubicBezTo>
                  <a:cubicBezTo>
                    <a:pt x="126647" y="1251444"/>
                    <a:pt x="95415" y="1264258"/>
                    <a:pt x="95415" y="1264258"/>
                  </a:cubicBezTo>
                  <a:cubicBezTo>
                    <a:pt x="92765" y="1272209"/>
                    <a:pt x="93391" y="1282185"/>
                    <a:pt x="87464" y="1288112"/>
                  </a:cubicBezTo>
                  <a:cubicBezTo>
                    <a:pt x="71523" y="1304053"/>
                    <a:pt x="40899" y="1322869"/>
                    <a:pt x="15902" y="1327868"/>
                  </a:cubicBezTo>
                  <a:cubicBezTo>
                    <a:pt x="10704" y="1328908"/>
                    <a:pt x="5301" y="1327868"/>
                    <a:pt x="0" y="13278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3593990" y="4929809"/>
              <a:ext cx="755373" cy="1359673"/>
            </a:xfrm>
            <a:custGeom>
              <a:avLst/>
              <a:gdLst>
                <a:gd name="connsiteX0" fmla="*/ 755373 w 755373"/>
                <a:gd name="connsiteY0" fmla="*/ 0 h 1359673"/>
                <a:gd name="connsiteX1" fmla="*/ 739471 w 755373"/>
                <a:gd name="connsiteY1" fmla="*/ 87464 h 1359673"/>
                <a:gd name="connsiteX2" fmla="*/ 723568 w 755373"/>
                <a:gd name="connsiteY2" fmla="*/ 135172 h 1359673"/>
                <a:gd name="connsiteX3" fmla="*/ 707666 w 755373"/>
                <a:gd name="connsiteY3" fmla="*/ 159026 h 1359673"/>
                <a:gd name="connsiteX4" fmla="*/ 675860 w 755373"/>
                <a:gd name="connsiteY4" fmla="*/ 230588 h 1359673"/>
                <a:gd name="connsiteX5" fmla="*/ 667909 w 755373"/>
                <a:gd name="connsiteY5" fmla="*/ 254441 h 1359673"/>
                <a:gd name="connsiteX6" fmla="*/ 652007 w 755373"/>
                <a:gd name="connsiteY6" fmla="*/ 333954 h 1359673"/>
                <a:gd name="connsiteX7" fmla="*/ 636104 w 755373"/>
                <a:gd name="connsiteY7" fmla="*/ 381662 h 1359673"/>
                <a:gd name="connsiteX8" fmla="*/ 628153 w 755373"/>
                <a:gd name="connsiteY8" fmla="*/ 405516 h 1359673"/>
                <a:gd name="connsiteX9" fmla="*/ 620201 w 755373"/>
                <a:gd name="connsiteY9" fmla="*/ 429370 h 1359673"/>
                <a:gd name="connsiteX10" fmla="*/ 612250 w 755373"/>
                <a:gd name="connsiteY10" fmla="*/ 477078 h 1359673"/>
                <a:gd name="connsiteX11" fmla="*/ 445273 w 755373"/>
                <a:gd name="connsiteY11" fmla="*/ 938254 h 1359673"/>
                <a:gd name="connsiteX12" fmla="*/ 397565 w 755373"/>
                <a:gd name="connsiteY12" fmla="*/ 954156 h 1359673"/>
                <a:gd name="connsiteX13" fmla="*/ 373711 w 755373"/>
                <a:gd name="connsiteY13" fmla="*/ 962108 h 1359673"/>
                <a:gd name="connsiteX14" fmla="*/ 349857 w 755373"/>
                <a:gd name="connsiteY14" fmla="*/ 970059 h 1359673"/>
                <a:gd name="connsiteX15" fmla="*/ 341906 w 755373"/>
                <a:gd name="connsiteY15" fmla="*/ 1041621 h 1359673"/>
                <a:gd name="connsiteX16" fmla="*/ 333954 w 755373"/>
                <a:gd name="connsiteY16" fmla="*/ 1065474 h 1359673"/>
                <a:gd name="connsiteX17" fmla="*/ 310100 w 755373"/>
                <a:gd name="connsiteY17" fmla="*/ 1073426 h 1359673"/>
                <a:gd name="connsiteX18" fmla="*/ 278295 w 755373"/>
                <a:gd name="connsiteY18" fmla="*/ 1121134 h 1359673"/>
                <a:gd name="connsiteX19" fmla="*/ 270344 w 755373"/>
                <a:gd name="connsiteY19" fmla="*/ 1144988 h 1359673"/>
                <a:gd name="connsiteX20" fmla="*/ 238539 w 755373"/>
                <a:gd name="connsiteY20" fmla="*/ 1192695 h 1359673"/>
                <a:gd name="connsiteX21" fmla="*/ 174928 w 755373"/>
                <a:gd name="connsiteY21" fmla="*/ 1200647 h 1359673"/>
                <a:gd name="connsiteX22" fmla="*/ 151074 w 755373"/>
                <a:gd name="connsiteY22" fmla="*/ 1216549 h 1359673"/>
                <a:gd name="connsiteX23" fmla="*/ 135172 w 755373"/>
                <a:gd name="connsiteY23" fmla="*/ 1240403 h 1359673"/>
                <a:gd name="connsiteX24" fmla="*/ 111318 w 755373"/>
                <a:gd name="connsiteY24" fmla="*/ 1248354 h 1359673"/>
                <a:gd name="connsiteX25" fmla="*/ 87464 w 755373"/>
                <a:gd name="connsiteY25" fmla="*/ 1272208 h 1359673"/>
                <a:gd name="connsiteX26" fmla="*/ 71561 w 755373"/>
                <a:gd name="connsiteY26" fmla="*/ 1296062 h 1359673"/>
                <a:gd name="connsiteX27" fmla="*/ 47707 w 755373"/>
                <a:gd name="connsiteY27" fmla="*/ 1304014 h 1359673"/>
                <a:gd name="connsiteX28" fmla="*/ 23853 w 755373"/>
                <a:gd name="connsiteY28" fmla="*/ 1319916 h 1359673"/>
                <a:gd name="connsiteX29" fmla="*/ 0 w 755373"/>
                <a:gd name="connsiteY29" fmla="*/ 1359673 h 1359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373" h="1359673">
                  <a:moveTo>
                    <a:pt x="755373" y="0"/>
                  </a:moveTo>
                  <a:cubicBezTo>
                    <a:pt x="749774" y="39196"/>
                    <a:pt x="749695" y="53384"/>
                    <a:pt x="739471" y="87464"/>
                  </a:cubicBezTo>
                  <a:cubicBezTo>
                    <a:pt x="734654" y="103520"/>
                    <a:pt x="732866" y="121224"/>
                    <a:pt x="723568" y="135172"/>
                  </a:cubicBezTo>
                  <a:cubicBezTo>
                    <a:pt x="718267" y="143123"/>
                    <a:pt x="711547" y="150293"/>
                    <a:pt x="707666" y="159026"/>
                  </a:cubicBezTo>
                  <a:cubicBezTo>
                    <a:pt x="669819" y="244182"/>
                    <a:pt x="711848" y="176606"/>
                    <a:pt x="675860" y="230588"/>
                  </a:cubicBezTo>
                  <a:cubicBezTo>
                    <a:pt x="673210" y="238539"/>
                    <a:pt x="669794" y="246275"/>
                    <a:pt x="667909" y="254441"/>
                  </a:cubicBezTo>
                  <a:cubicBezTo>
                    <a:pt x="661831" y="280778"/>
                    <a:pt x="660555" y="308312"/>
                    <a:pt x="652007" y="333954"/>
                  </a:cubicBezTo>
                  <a:lnTo>
                    <a:pt x="636104" y="381662"/>
                  </a:lnTo>
                  <a:lnTo>
                    <a:pt x="628153" y="405516"/>
                  </a:lnTo>
                  <a:lnTo>
                    <a:pt x="620201" y="429370"/>
                  </a:lnTo>
                  <a:cubicBezTo>
                    <a:pt x="617551" y="445273"/>
                    <a:pt x="615134" y="461216"/>
                    <a:pt x="612250" y="477078"/>
                  </a:cubicBezTo>
                  <a:cubicBezTo>
                    <a:pt x="582708" y="639565"/>
                    <a:pt x="521820" y="776327"/>
                    <a:pt x="445273" y="938254"/>
                  </a:cubicBezTo>
                  <a:cubicBezTo>
                    <a:pt x="438109" y="953409"/>
                    <a:pt x="413468" y="948855"/>
                    <a:pt x="397565" y="954156"/>
                  </a:cubicBezTo>
                  <a:lnTo>
                    <a:pt x="373711" y="962108"/>
                  </a:lnTo>
                  <a:lnTo>
                    <a:pt x="349857" y="970059"/>
                  </a:lnTo>
                  <a:cubicBezTo>
                    <a:pt x="347207" y="993913"/>
                    <a:pt x="345852" y="1017947"/>
                    <a:pt x="341906" y="1041621"/>
                  </a:cubicBezTo>
                  <a:cubicBezTo>
                    <a:pt x="340528" y="1049888"/>
                    <a:pt x="339880" y="1059548"/>
                    <a:pt x="333954" y="1065474"/>
                  </a:cubicBezTo>
                  <a:cubicBezTo>
                    <a:pt x="328027" y="1071401"/>
                    <a:pt x="318051" y="1070775"/>
                    <a:pt x="310100" y="1073426"/>
                  </a:cubicBezTo>
                  <a:cubicBezTo>
                    <a:pt x="291194" y="1130145"/>
                    <a:pt x="318002" y="1061573"/>
                    <a:pt x="278295" y="1121134"/>
                  </a:cubicBezTo>
                  <a:cubicBezTo>
                    <a:pt x="273646" y="1128108"/>
                    <a:pt x="274414" y="1137661"/>
                    <a:pt x="270344" y="1144988"/>
                  </a:cubicBezTo>
                  <a:cubicBezTo>
                    <a:pt x="261062" y="1161695"/>
                    <a:pt x="257504" y="1190324"/>
                    <a:pt x="238539" y="1192695"/>
                  </a:cubicBezTo>
                  <a:lnTo>
                    <a:pt x="174928" y="1200647"/>
                  </a:lnTo>
                  <a:cubicBezTo>
                    <a:pt x="166977" y="1205948"/>
                    <a:pt x="157831" y="1209792"/>
                    <a:pt x="151074" y="1216549"/>
                  </a:cubicBezTo>
                  <a:cubicBezTo>
                    <a:pt x="144317" y="1223306"/>
                    <a:pt x="142634" y="1234433"/>
                    <a:pt x="135172" y="1240403"/>
                  </a:cubicBezTo>
                  <a:cubicBezTo>
                    <a:pt x="128627" y="1245639"/>
                    <a:pt x="119269" y="1245704"/>
                    <a:pt x="111318" y="1248354"/>
                  </a:cubicBezTo>
                  <a:cubicBezTo>
                    <a:pt x="103367" y="1256305"/>
                    <a:pt x="94663" y="1263569"/>
                    <a:pt x="87464" y="1272208"/>
                  </a:cubicBezTo>
                  <a:cubicBezTo>
                    <a:pt x="81346" y="1279549"/>
                    <a:pt x="79023" y="1290092"/>
                    <a:pt x="71561" y="1296062"/>
                  </a:cubicBezTo>
                  <a:cubicBezTo>
                    <a:pt x="65016" y="1301298"/>
                    <a:pt x="55204" y="1300266"/>
                    <a:pt x="47707" y="1304014"/>
                  </a:cubicBezTo>
                  <a:cubicBezTo>
                    <a:pt x="39160" y="1308288"/>
                    <a:pt x="31804" y="1314615"/>
                    <a:pt x="23853" y="1319916"/>
                  </a:cubicBezTo>
                  <a:cubicBezTo>
                    <a:pt x="13531" y="1350882"/>
                    <a:pt x="21828" y="1337843"/>
                    <a:pt x="0" y="135967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6297433" y="4834393"/>
              <a:ext cx="1216550" cy="1399430"/>
            </a:xfrm>
            <a:custGeom>
              <a:avLst/>
              <a:gdLst>
                <a:gd name="connsiteX0" fmla="*/ 1216550 w 1216550"/>
                <a:gd name="connsiteY0" fmla="*/ 0 h 1399430"/>
                <a:gd name="connsiteX1" fmla="*/ 1208598 w 1216550"/>
                <a:gd name="connsiteY1" fmla="*/ 55659 h 1399430"/>
                <a:gd name="connsiteX2" fmla="*/ 1200647 w 1216550"/>
                <a:gd name="connsiteY2" fmla="*/ 87464 h 1399430"/>
                <a:gd name="connsiteX3" fmla="*/ 1184744 w 1216550"/>
                <a:gd name="connsiteY3" fmla="*/ 190831 h 1399430"/>
                <a:gd name="connsiteX4" fmla="*/ 1168842 w 1216550"/>
                <a:gd name="connsiteY4" fmla="*/ 357809 h 1399430"/>
                <a:gd name="connsiteX5" fmla="*/ 1160890 w 1216550"/>
                <a:gd name="connsiteY5" fmla="*/ 389614 h 1399430"/>
                <a:gd name="connsiteX6" fmla="*/ 1152939 w 1216550"/>
                <a:gd name="connsiteY6" fmla="*/ 429370 h 1399430"/>
                <a:gd name="connsiteX7" fmla="*/ 1137037 w 1216550"/>
                <a:gd name="connsiteY7" fmla="*/ 485030 h 1399430"/>
                <a:gd name="connsiteX8" fmla="*/ 1121134 w 1216550"/>
                <a:gd name="connsiteY8" fmla="*/ 580445 h 1399430"/>
                <a:gd name="connsiteX9" fmla="*/ 1105231 w 1216550"/>
                <a:gd name="connsiteY9" fmla="*/ 628153 h 1399430"/>
                <a:gd name="connsiteX10" fmla="*/ 1097280 w 1216550"/>
                <a:gd name="connsiteY10" fmla="*/ 652007 h 1399430"/>
                <a:gd name="connsiteX11" fmla="*/ 1057524 w 1216550"/>
                <a:gd name="connsiteY11" fmla="*/ 771277 h 1399430"/>
                <a:gd name="connsiteX12" fmla="*/ 1049572 w 1216550"/>
                <a:gd name="connsiteY12" fmla="*/ 795130 h 1399430"/>
                <a:gd name="connsiteX13" fmla="*/ 1017767 w 1216550"/>
                <a:gd name="connsiteY13" fmla="*/ 842838 h 1399430"/>
                <a:gd name="connsiteX14" fmla="*/ 1009816 w 1216550"/>
                <a:gd name="connsiteY14" fmla="*/ 866692 h 1399430"/>
                <a:gd name="connsiteX15" fmla="*/ 978010 w 1216550"/>
                <a:gd name="connsiteY15" fmla="*/ 914400 h 1399430"/>
                <a:gd name="connsiteX16" fmla="*/ 946205 w 1216550"/>
                <a:gd name="connsiteY16" fmla="*/ 985962 h 1399430"/>
                <a:gd name="connsiteX17" fmla="*/ 906449 w 1216550"/>
                <a:gd name="connsiteY17" fmla="*/ 1057524 h 1399430"/>
                <a:gd name="connsiteX18" fmla="*/ 882595 w 1216550"/>
                <a:gd name="connsiteY18" fmla="*/ 1073426 h 1399430"/>
                <a:gd name="connsiteX19" fmla="*/ 842838 w 1216550"/>
                <a:gd name="connsiteY19" fmla="*/ 1144988 h 1399430"/>
                <a:gd name="connsiteX20" fmla="*/ 818984 w 1216550"/>
                <a:gd name="connsiteY20" fmla="*/ 1160890 h 1399430"/>
                <a:gd name="connsiteX21" fmla="*/ 771277 w 1216550"/>
                <a:gd name="connsiteY21" fmla="*/ 1176793 h 1399430"/>
                <a:gd name="connsiteX22" fmla="*/ 699715 w 1216550"/>
                <a:gd name="connsiteY22" fmla="*/ 1200647 h 1399430"/>
                <a:gd name="connsiteX23" fmla="*/ 644056 w 1216550"/>
                <a:gd name="connsiteY23" fmla="*/ 1216550 h 1399430"/>
                <a:gd name="connsiteX24" fmla="*/ 596348 w 1216550"/>
                <a:gd name="connsiteY24" fmla="*/ 1232452 h 1399430"/>
                <a:gd name="connsiteX25" fmla="*/ 572494 w 1216550"/>
                <a:gd name="connsiteY25" fmla="*/ 1240404 h 1399430"/>
                <a:gd name="connsiteX26" fmla="*/ 548640 w 1216550"/>
                <a:gd name="connsiteY26" fmla="*/ 1248355 h 1399430"/>
                <a:gd name="connsiteX27" fmla="*/ 500932 w 1216550"/>
                <a:gd name="connsiteY27" fmla="*/ 1272209 h 1399430"/>
                <a:gd name="connsiteX28" fmla="*/ 477078 w 1216550"/>
                <a:gd name="connsiteY28" fmla="*/ 1288111 h 1399430"/>
                <a:gd name="connsiteX29" fmla="*/ 405517 w 1216550"/>
                <a:gd name="connsiteY29" fmla="*/ 1311965 h 1399430"/>
                <a:gd name="connsiteX30" fmla="*/ 381663 w 1216550"/>
                <a:gd name="connsiteY30" fmla="*/ 1319917 h 1399430"/>
                <a:gd name="connsiteX31" fmla="*/ 357809 w 1216550"/>
                <a:gd name="connsiteY31" fmla="*/ 1335819 h 1399430"/>
                <a:gd name="connsiteX32" fmla="*/ 341906 w 1216550"/>
                <a:gd name="connsiteY32" fmla="*/ 1359673 h 1399430"/>
                <a:gd name="connsiteX33" fmla="*/ 294198 w 1216550"/>
                <a:gd name="connsiteY33" fmla="*/ 1375576 h 1399430"/>
                <a:gd name="connsiteX34" fmla="*/ 23854 w 1216550"/>
                <a:gd name="connsiteY34" fmla="*/ 1383527 h 1399430"/>
                <a:gd name="connsiteX35" fmla="*/ 0 w 1216550"/>
                <a:gd name="connsiteY35" fmla="*/ 1399430 h 139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6550" h="1399430">
                  <a:moveTo>
                    <a:pt x="1216550" y="0"/>
                  </a:moveTo>
                  <a:cubicBezTo>
                    <a:pt x="1213899" y="18553"/>
                    <a:pt x="1211951" y="37220"/>
                    <a:pt x="1208598" y="55659"/>
                  </a:cubicBezTo>
                  <a:cubicBezTo>
                    <a:pt x="1206643" y="66411"/>
                    <a:pt x="1202790" y="76748"/>
                    <a:pt x="1200647" y="87464"/>
                  </a:cubicBezTo>
                  <a:cubicBezTo>
                    <a:pt x="1197104" y="105179"/>
                    <a:pt x="1186270" y="175568"/>
                    <a:pt x="1184744" y="190831"/>
                  </a:cubicBezTo>
                  <a:cubicBezTo>
                    <a:pt x="1177857" y="259694"/>
                    <a:pt x="1179408" y="294417"/>
                    <a:pt x="1168842" y="357809"/>
                  </a:cubicBezTo>
                  <a:cubicBezTo>
                    <a:pt x="1167045" y="368588"/>
                    <a:pt x="1163261" y="378946"/>
                    <a:pt x="1160890" y="389614"/>
                  </a:cubicBezTo>
                  <a:cubicBezTo>
                    <a:pt x="1157958" y="402807"/>
                    <a:pt x="1156217" y="416259"/>
                    <a:pt x="1152939" y="429370"/>
                  </a:cubicBezTo>
                  <a:cubicBezTo>
                    <a:pt x="1141583" y="474795"/>
                    <a:pt x="1146955" y="430485"/>
                    <a:pt x="1137037" y="485030"/>
                  </a:cubicBezTo>
                  <a:cubicBezTo>
                    <a:pt x="1130834" y="519147"/>
                    <a:pt x="1130121" y="547493"/>
                    <a:pt x="1121134" y="580445"/>
                  </a:cubicBezTo>
                  <a:cubicBezTo>
                    <a:pt x="1116723" y="596617"/>
                    <a:pt x="1110532" y="612250"/>
                    <a:pt x="1105231" y="628153"/>
                  </a:cubicBezTo>
                  <a:lnTo>
                    <a:pt x="1097280" y="652007"/>
                  </a:lnTo>
                  <a:lnTo>
                    <a:pt x="1057524" y="771277"/>
                  </a:lnTo>
                  <a:cubicBezTo>
                    <a:pt x="1054874" y="779228"/>
                    <a:pt x="1054221" y="788156"/>
                    <a:pt x="1049572" y="795130"/>
                  </a:cubicBezTo>
                  <a:lnTo>
                    <a:pt x="1017767" y="842838"/>
                  </a:lnTo>
                  <a:cubicBezTo>
                    <a:pt x="1015117" y="850789"/>
                    <a:pt x="1013886" y="859365"/>
                    <a:pt x="1009816" y="866692"/>
                  </a:cubicBezTo>
                  <a:cubicBezTo>
                    <a:pt x="1000534" y="883400"/>
                    <a:pt x="978010" y="914400"/>
                    <a:pt x="978010" y="914400"/>
                  </a:cubicBezTo>
                  <a:cubicBezTo>
                    <a:pt x="959086" y="971174"/>
                    <a:pt x="971406" y="948161"/>
                    <a:pt x="946205" y="985962"/>
                  </a:cubicBezTo>
                  <a:cubicBezTo>
                    <a:pt x="937920" y="1010819"/>
                    <a:pt x="929884" y="1041901"/>
                    <a:pt x="906449" y="1057524"/>
                  </a:cubicBezTo>
                  <a:lnTo>
                    <a:pt x="882595" y="1073426"/>
                  </a:lnTo>
                  <a:cubicBezTo>
                    <a:pt x="874309" y="1098284"/>
                    <a:pt x="866274" y="1129364"/>
                    <a:pt x="842838" y="1144988"/>
                  </a:cubicBezTo>
                  <a:cubicBezTo>
                    <a:pt x="834887" y="1150289"/>
                    <a:pt x="827717" y="1157009"/>
                    <a:pt x="818984" y="1160890"/>
                  </a:cubicBezTo>
                  <a:cubicBezTo>
                    <a:pt x="803666" y="1167698"/>
                    <a:pt x="787179" y="1171492"/>
                    <a:pt x="771277" y="1176793"/>
                  </a:cubicBezTo>
                  <a:lnTo>
                    <a:pt x="699715" y="1200647"/>
                  </a:lnTo>
                  <a:cubicBezTo>
                    <a:pt x="619549" y="1227368"/>
                    <a:pt x="743897" y="1186598"/>
                    <a:pt x="644056" y="1216550"/>
                  </a:cubicBezTo>
                  <a:cubicBezTo>
                    <a:pt x="628000" y="1221367"/>
                    <a:pt x="612251" y="1227151"/>
                    <a:pt x="596348" y="1232452"/>
                  </a:cubicBezTo>
                  <a:lnTo>
                    <a:pt x="572494" y="1240404"/>
                  </a:lnTo>
                  <a:cubicBezTo>
                    <a:pt x="564543" y="1243054"/>
                    <a:pt x="555614" y="1243706"/>
                    <a:pt x="548640" y="1248355"/>
                  </a:cubicBezTo>
                  <a:cubicBezTo>
                    <a:pt x="480279" y="1293927"/>
                    <a:pt x="566771" y="1239289"/>
                    <a:pt x="500932" y="1272209"/>
                  </a:cubicBezTo>
                  <a:cubicBezTo>
                    <a:pt x="492385" y="1276483"/>
                    <a:pt x="485811" y="1284230"/>
                    <a:pt x="477078" y="1288111"/>
                  </a:cubicBezTo>
                  <a:cubicBezTo>
                    <a:pt x="477071" y="1288114"/>
                    <a:pt x="417448" y="1307988"/>
                    <a:pt x="405517" y="1311965"/>
                  </a:cubicBezTo>
                  <a:cubicBezTo>
                    <a:pt x="397566" y="1314616"/>
                    <a:pt x="388637" y="1315268"/>
                    <a:pt x="381663" y="1319917"/>
                  </a:cubicBezTo>
                  <a:lnTo>
                    <a:pt x="357809" y="1335819"/>
                  </a:lnTo>
                  <a:cubicBezTo>
                    <a:pt x="352508" y="1343770"/>
                    <a:pt x="350010" y="1354608"/>
                    <a:pt x="341906" y="1359673"/>
                  </a:cubicBezTo>
                  <a:cubicBezTo>
                    <a:pt x="327691" y="1368557"/>
                    <a:pt x="310954" y="1375083"/>
                    <a:pt x="294198" y="1375576"/>
                  </a:cubicBezTo>
                  <a:lnTo>
                    <a:pt x="23854" y="1383527"/>
                  </a:lnTo>
                  <a:lnTo>
                    <a:pt x="0" y="139943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灯片编号占位符 39"/>
          <p:cNvSpPr>
            <a:spLocks noGrp="1"/>
          </p:cNvSpPr>
          <p:nvPr>
            <p:ph type="sldNum" sz="quarter" idx="12"/>
          </p:nvPr>
        </p:nvSpPr>
        <p:spPr/>
        <p:txBody>
          <a:bodyPr/>
          <a:lstStyle/>
          <a:p>
            <a:fld id="{C2510884-111D-4E29-8487-926401C65927}" type="slidenum">
              <a:rPr lang="zh-CN" altLang="en-US" smtClean="0"/>
              <a:t>22</a:t>
            </a:fld>
            <a:endParaRPr lang="zh-CN" altLang="en-US"/>
          </a:p>
        </p:txBody>
      </p:sp>
      <p:sp>
        <p:nvSpPr>
          <p:cNvPr id="4" name="矩形 3"/>
          <p:cNvSpPr/>
          <p:nvPr/>
        </p:nvSpPr>
        <p:spPr>
          <a:xfrm>
            <a:off x="393728" y="522982"/>
            <a:ext cx="8521671" cy="1077218"/>
          </a:xfrm>
          <a:prstGeom prst="rect">
            <a:avLst/>
          </a:prstGeom>
        </p:spPr>
        <p:txBody>
          <a:bodyPr wrap="square">
            <a:spAutoFit/>
          </a:bodyPr>
          <a:lstStyle/>
          <a:p>
            <a:r>
              <a:rPr lang="en-US" altLang="zh-CN" sz="3200" dirty="0"/>
              <a:t>Establishing thresholds for peptide </a:t>
            </a:r>
            <a:r>
              <a:rPr lang="en-US" altLang="zh-CN" sz="3200" dirty="0" smtClean="0"/>
              <a:t>identifications using charge dependent FDRS</a:t>
            </a:r>
            <a:endParaRPr lang="zh-CN" altLang="en-US" sz="3200" dirty="0"/>
          </a:p>
        </p:txBody>
      </p:sp>
    </p:spTree>
    <p:extLst>
      <p:ext uri="{BB962C8B-B14F-4D97-AF65-F5344CB8AC3E}">
        <p14:creationId xmlns:p14="http://schemas.microsoft.com/office/powerpoint/2010/main" val="242370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8"/>
                                        </p:tgtEl>
                                      </p:cBhvr>
                                    </p:animEffect>
                                    <p:set>
                                      <p:cBhvr>
                                        <p:cTn id="12"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628800"/>
            <a:ext cx="8229600" cy="4525963"/>
          </a:xfrm>
        </p:spPr>
        <p:txBody>
          <a:bodyPr>
            <a:normAutofit/>
          </a:bodyPr>
          <a:lstStyle/>
          <a:p>
            <a:pPr marL="0" indent="0">
              <a:buNone/>
            </a:pPr>
            <a:endParaRPr lang="zh-CN" altLang="en-US" sz="2400" dirty="0"/>
          </a:p>
        </p:txBody>
      </p:sp>
      <p:pic>
        <p:nvPicPr>
          <p:cNvPr id="5" name="图片 4" descr="all6"/>
          <p:cNvPicPr/>
          <p:nvPr/>
        </p:nvPicPr>
        <p:blipFill rotWithShape="1">
          <a:blip r:embed="rId2" cstate="print">
            <a:extLst>
              <a:ext uri="{28A0092B-C50C-407E-A947-70E740481C1C}">
                <a14:useLocalDpi xmlns:a14="http://schemas.microsoft.com/office/drawing/2010/main" val="0"/>
              </a:ext>
            </a:extLst>
          </a:blip>
          <a:srcRect t="66561" r="51300"/>
          <a:stretch/>
        </p:blipFill>
        <p:spPr bwMode="auto">
          <a:xfrm>
            <a:off x="179512" y="2113609"/>
            <a:ext cx="2670303" cy="2272441"/>
          </a:xfrm>
          <a:prstGeom prst="rect">
            <a:avLst/>
          </a:prstGeom>
          <a:noFill/>
          <a:ln w="9525">
            <a:noFill/>
            <a:miter lim="800000"/>
            <a:headEnd/>
            <a:tailEnd/>
          </a:ln>
        </p:spPr>
      </p:pic>
      <p:pic>
        <p:nvPicPr>
          <p:cNvPr id="6" name="图片 5" descr="all6"/>
          <p:cNvPicPr/>
          <p:nvPr/>
        </p:nvPicPr>
        <p:blipFill rotWithShape="1">
          <a:blip r:embed="rId2" cstate="print">
            <a:extLst>
              <a:ext uri="{28A0092B-C50C-407E-A947-70E740481C1C}">
                <a14:useLocalDpi xmlns:a14="http://schemas.microsoft.com/office/drawing/2010/main" val="0"/>
              </a:ext>
            </a:extLst>
          </a:blip>
          <a:srcRect l="48346" t="66561" r="2033"/>
          <a:stretch/>
        </p:blipFill>
        <p:spPr bwMode="auto">
          <a:xfrm>
            <a:off x="42074" y="4440593"/>
            <a:ext cx="2720715" cy="2272441"/>
          </a:xfrm>
          <a:prstGeom prst="rect">
            <a:avLst/>
          </a:prstGeom>
          <a:noFill/>
          <a:ln w="9525">
            <a:noFill/>
            <a:miter lim="800000"/>
            <a:headEnd/>
            <a:tailEnd/>
          </a:ln>
        </p:spPr>
      </p:pic>
      <p:pic>
        <p:nvPicPr>
          <p:cNvPr id="7" name="图片 6" descr="all6"/>
          <p:cNvPicPr/>
          <p:nvPr/>
        </p:nvPicPr>
        <p:blipFill rotWithShape="1">
          <a:blip r:embed="rId2" cstate="print">
            <a:extLst>
              <a:ext uri="{28A0092B-C50C-407E-A947-70E740481C1C}">
                <a14:useLocalDpi xmlns:a14="http://schemas.microsoft.com/office/drawing/2010/main" val="0"/>
              </a:ext>
            </a:extLst>
          </a:blip>
          <a:srcRect t="35458" r="51300" b="35302"/>
          <a:stretch/>
        </p:blipFill>
        <p:spPr bwMode="auto">
          <a:xfrm>
            <a:off x="2762789" y="2348880"/>
            <a:ext cx="2670303" cy="1987061"/>
          </a:xfrm>
          <a:prstGeom prst="rect">
            <a:avLst/>
          </a:prstGeom>
          <a:noFill/>
          <a:ln w="9525">
            <a:noFill/>
            <a:miter lim="800000"/>
            <a:headEnd/>
            <a:tailEnd/>
          </a:ln>
        </p:spPr>
      </p:pic>
      <p:pic>
        <p:nvPicPr>
          <p:cNvPr id="8" name="图片 7" descr="all6"/>
          <p:cNvPicPr/>
          <p:nvPr/>
        </p:nvPicPr>
        <p:blipFill rotWithShape="1">
          <a:blip r:embed="rId2" cstate="print">
            <a:extLst>
              <a:ext uri="{28A0092B-C50C-407E-A947-70E740481C1C}">
                <a14:useLocalDpi xmlns:a14="http://schemas.microsoft.com/office/drawing/2010/main" val="0"/>
              </a:ext>
            </a:extLst>
          </a:blip>
          <a:srcRect l="51727" t="35458" r="4176" b="35302"/>
          <a:stretch/>
        </p:blipFill>
        <p:spPr bwMode="auto">
          <a:xfrm>
            <a:off x="2888997" y="4706326"/>
            <a:ext cx="2417885" cy="1987061"/>
          </a:xfrm>
          <a:prstGeom prst="rect">
            <a:avLst/>
          </a:prstGeom>
          <a:noFill/>
          <a:ln w="9525">
            <a:noFill/>
            <a:miter lim="800000"/>
            <a:headEnd/>
            <a:tailEnd/>
          </a:ln>
        </p:spPr>
      </p:pic>
      <p:pic>
        <p:nvPicPr>
          <p:cNvPr id="9" name="图片 8" descr="all6"/>
          <p:cNvPicPr/>
          <p:nvPr/>
        </p:nvPicPr>
        <p:blipFill rotWithShape="1">
          <a:blip r:embed="rId2" cstate="print">
            <a:extLst>
              <a:ext uri="{28A0092B-C50C-407E-A947-70E740481C1C}">
                <a14:useLocalDpi xmlns:a14="http://schemas.microsoft.com/office/drawing/2010/main" val="0"/>
              </a:ext>
            </a:extLst>
          </a:blip>
          <a:srcRect t="2741" r="51300" b="69183"/>
          <a:stretch/>
        </p:blipFill>
        <p:spPr bwMode="auto">
          <a:xfrm>
            <a:off x="5427973" y="2323600"/>
            <a:ext cx="2816435" cy="2012342"/>
          </a:xfrm>
          <a:prstGeom prst="rect">
            <a:avLst/>
          </a:prstGeom>
          <a:noFill/>
          <a:ln w="9525">
            <a:noFill/>
            <a:miter lim="800000"/>
            <a:headEnd/>
            <a:tailEnd/>
          </a:ln>
        </p:spPr>
      </p:pic>
      <p:pic>
        <p:nvPicPr>
          <p:cNvPr id="10" name="图片 9" descr="all6"/>
          <p:cNvPicPr/>
          <p:nvPr/>
        </p:nvPicPr>
        <p:blipFill rotWithShape="1">
          <a:blip r:embed="rId2" cstate="print">
            <a:extLst>
              <a:ext uri="{28A0092B-C50C-407E-A947-70E740481C1C}">
                <a14:useLocalDpi xmlns:a14="http://schemas.microsoft.com/office/drawing/2010/main" val="0"/>
              </a:ext>
            </a:extLst>
          </a:blip>
          <a:srcRect l="48851" t="1748" r="2837" b="69183"/>
          <a:stretch/>
        </p:blipFill>
        <p:spPr bwMode="auto">
          <a:xfrm>
            <a:off x="5312562" y="4555242"/>
            <a:ext cx="2931846" cy="2186392"/>
          </a:xfrm>
          <a:prstGeom prst="rect">
            <a:avLst/>
          </a:prstGeom>
          <a:noFill/>
          <a:ln w="9525">
            <a:noFill/>
            <a:miter lim="800000"/>
            <a:headEnd/>
            <a:tailEnd/>
          </a:ln>
        </p:spPr>
      </p:pic>
      <p:grpSp>
        <p:nvGrpSpPr>
          <p:cNvPr id="29" name="组合 28"/>
          <p:cNvGrpSpPr/>
          <p:nvPr/>
        </p:nvGrpSpPr>
        <p:grpSpPr>
          <a:xfrm>
            <a:off x="646621" y="2517569"/>
            <a:ext cx="6359821" cy="3764520"/>
            <a:chOff x="646621" y="2517569"/>
            <a:chExt cx="6359821" cy="3764520"/>
          </a:xfrm>
        </p:grpSpPr>
        <p:grpSp>
          <p:nvGrpSpPr>
            <p:cNvPr id="28" name="组合 27"/>
            <p:cNvGrpSpPr/>
            <p:nvPr/>
          </p:nvGrpSpPr>
          <p:grpSpPr>
            <a:xfrm>
              <a:off x="801292" y="3249829"/>
              <a:ext cx="5930948" cy="2450027"/>
              <a:chOff x="801292" y="3249829"/>
              <a:chExt cx="5930948" cy="2450027"/>
            </a:xfrm>
          </p:grpSpPr>
          <p:sp>
            <p:nvSpPr>
              <p:cNvPr id="11" name="TextBox 10"/>
              <p:cNvSpPr txBox="1"/>
              <p:nvPr/>
            </p:nvSpPr>
            <p:spPr>
              <a:xfrm>
                <a:off x="4097939" y="4255927"/>
                <a:ext cx="896784" cy="369332"/>
              </a:xfrm>
              <a:prstGeom prst="rect">
                <a:avLst/>
              </a:prstGeom>
              <a:noFill/>
              <a:ln>
                <a:solidFill>
                  <a:srgbClr val="FF0000"/>
                </a:solidFill>
              </a:ln>
            </p:spPr>
            <p:txBody>
              <a:bodyPr wrap="none" rtlCol="0">
                <a:spAutoFit/>
              </a:bodyPr>
              <a:lstStyle/>
              <a:p>
                <a:r>
                  <a:rPr lang="en-US" altLang="zh-CN" b="1" dirty="0" smtClean="0"/>
                  <a:t>OMSSA</a:t>
                </a:r>
                <a:endParaRPr lang="zh-CN" altLang="en-US" b="1" dirty="0"/>
              </a:p>
            </p:txBody>
          </p:sp>
          <p:cxnSp>
            <p:nvCxnSpPr>
              <p:cNvPr id="13" name="直接箭头连接符 12"/>
              <p:cNvCxnSpPr>
                <a:stCxn id="11" idx="1"/>
              </p:cNvCxnSpPr>
              <p:nvPr/>
            </p:nvCxnSpPr>
            <p:spPr>
              <a:xfrm flipH="1" flipV="1">
                <a:off x="801292" y="3249829"/>
                <a:ext cx="3296647" cy="11907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直接箭头连接符 13"/>
              <p:cNvCxnSpPr/>
              <p:nvPr/>
            </p:nvCxnSpPr>
            <p:spPr>
              <a:xfrm flipH="1" flipV="1">
                <a:off x="3431927" y="3429000"/>
                <a:ext cx="1111230" cy="82692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直接箭头连接符 16"/>
              <p:cNvCxnSpPr/>
              <p:nvPr/>
            </p:nvCxnSpPr>
            <p:spPr>
              <a:xfrm flipV="1">
                <a:off x="4988375" y="3329771"/>
                <a:ext cx="1167801" cy="10500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直接箭头连接符 18"/>
              <p:cNvCxnSpPr/>
              <p:nvPr/>
            </p:nvCxnSpPr>
            <p:spPr>
              <a:xfrm>
                <a:off x="4988376" y="4625259"/>
                <a:ext cx="1743864" cy="107459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直接箭头连接符 21"/>
              <p:cNvCxnSpPr>
                <a:stCxn id="11" idx="2"/>
              </p:cNvCxnSpPr>
              <p:nvPr/>
            </p:nvCxnSpPr>
            <p:spPr>
              <a:xfrm flipH="1">
                <a:off x="4543158" y="4625259"/>
                <a:ext cx="3173" cy="8919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直接箭头连接符 24"/>
              <p:cNvCxnSpPr/>
              <p:nvPr/>
            </p:nvCxnSpPr>
            <p:spPr>
              <a:xfrm flipH="1">
                <a:off x="1475656" y="4625259"/>
                <a:ext cx="2622284" cy="8967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 name="任意多边形 3"/>
            <p:cNvSpPr/>
            <p:nvPr/>
          </p:nvSpPr>
          <p:spPr>
            <a:xfrm>
              <a:off x="646621" y="2517569"/>
              <a:ext cx="309343" cy="1353787"/>
            </a:xfrm>
            <a:custGeom>
              <a:avLst/>
              <a:gdLst>
                <a:gd name="connsiteX0" fmla="*/ 309343 w 309343"/>
                <a:gd name="connsiteY0" fmla="*/ 0 h 1353787"/>
                <a:gd name="connsiteX1" fmla="*/ 303405 w 309343"/>
                <a:gd name="connsiteY1" fmla="*/ 47501 h 1353787"/>
                <a:gd name="connsiteX2" fmla="*/ 285592 w 309343"/>
                <a:gd name="connsiteY2" fmla="*/ 112815 h 1353787"/>
                <a:gd name="connsiteX3" fmla="*/ 273717 w 309343"/>
                <a:gd name="connsiteY3" fmla="*/ 160317 h 1353787"/>
                <a:gd name="connsiteX4" fmla="*/ 267779 w 309343"/>
                <a:gd name="connsiteY4" fmla="*/ 184067 h 1353787"/>
                <a:gd name="connsiteX5" fmla="*/ 255904 w 309343"/>
                <a:gd name="connsiteY5" fmla="*/ 237506 h 1353787"/>
                <a:gd name="connsiteX6" fmla="*/ 249966 w 309343"/>
                <a:gd name="connsiteY6" fmla="*/ 255319 h 1353787"/>
                <a:gd name="connsiteX7" fmla="*/ 238091 w 309343"/>
                <a:gd name="connsiteY7" fmla="*/ 302821 h 1353787"/>
                <a:gd name="connsiteX8" fmla="*/ 226215 w 309343"/>
                <a:gd name="connsiteY8" fmla="*/ 314696 h 1353787"/>
                <a:gd name="connsiteX9" fmla="*/ 214340 w 309343"/>
                <a:gd name="connsiteY9" fmla="*/ 332509 h 1353787"/>
                <a:gd name="connsiteX10" fmla="*/ 202465 w 309343"/>
                <a:gd name="connsiteY10" fmla="*/ 380010 h 1353787"/>
                <a:gd name="connsiteX11" fmla="*/ 190589 w 309343"/>
                <a:gd name="connsiteY11" fmla="*/ 415636 h 1353787"/>
                <a:gd name="connsiteX12" fmla="*/ 184652 w 309343"/>
                <a:gd name="connsiteY12" fmla="*/ 445325 h 1353787"/>
                <a:gd name="connsiteX13" fmla="*/ 172776 w 309343"/>
                <a:gd name="connsiteY13" fmla="*/ 492826 h 1353787"/>
                <a:gd name="connsiteX14" fmla="*/ 166839 w 309343"/>
                <a:gd name="connsiteY14" fmla="*/ 516576 h 1353787"/>
                <a:gd name="connsiteX15" fmla="*/ 149026 w 309343"/>
                <a:gd name="connsiteY15" fmla="*/ 682831 h 1353787"/>
                <a:gd name="connsiteX16" fmla="*/ 137150 w 309343"/>
                <a:gd name="connsiteY16" fmla="*/ 724395 h 1353787"/>
                <a:gd name="connsiteX17" fmla="*/ 125275 w 309343"/>
                <a:gd name="connsiteY17" fmla="*/ 760021 h 1353787"/>
                <a:gd name="connsiteX18" fmla="*/ 119337 w 309343"/>
                <a:gd name="connsiteY18" fmla="*/ 801584 h 1353787"/>
                <a:gd name="connsiteX19" fmla="*/ 113400 w 309343"/>
                <a:gd name="connsiteY19" fmla="*/ 866899 h 1353787"/>
                <a:gd name="connsiteX20" fmla="*/ 107462 w 309343"/>
                <a:gd name="connsiteY20" fmla="*/ 884712 h 1353787"/>
                <a:gd name="connsiteX21" fmla="*/ 101524 w 309343"/>
                <a:gd name="connsiteY21" fmla="*/ 914400 h 1353787"/>
                <a:gd name="connsiteX22" fmla="*/ 95587 w 309343"/>
                <a:gd name="connsiteY22" fmla="*/ 938150 h 1353787"/>
                <a:gd name="connsiteX23" fmla="*/ 89649 w 309343"/>
                <a:gd name="connsiteY23" fmla="*/ 979714 h 1353787"/>
                <a:gd name="connsiteX24" fmla="*/ 77774 w 309343"/>
                <a:gd name="connsiteY24" fmla="*/ 1027215 h 1353787"/>
                <a:gd name="connsiteX25" fmla="*/ 48085 w 309343"/>
                <a:gd name="connsiteY25" fmla="*/ 1056904 h 1353787"/>
                <a:gd name="connsiteX26" fmla="*/ 24335 w 309343"/>
                <a:gd name="connsiteY26" fmla="*/ 1110343 h 1353787"/>
                <a:gd name="connsiteX27" fmla="*/ 12460 w 309343"/>
                <a:gd name="connsiteY27" fmla="*/ 1264722 h 1353787"/>
                <a:gd name="connsiteX28" fmla="*/ 584 w 309343"/>
                <a:gd name="connsiteY28" fmla="*/ 1306286 h 1353787"/>
                <a:gd name="connsiteX29" fmla="*/ 584 w 309343"/>
                <a:gd name="connsiteY29" fmla="*/ 1353787 h 135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9343" h="1353787">
                  <a:moveTo>
                    <a:pt x="309343" y="0"/>
                  </a:moveTo>
                  <a:cubicBezTo>
                    <a:pt x="307364" y="15834"/>
                    <a:pt x="306346" y="31817"/>
                    <a:pt x="303405" y="47501"/>
                  </a:cubicBezTo>
                  <a:cubicBezTo>
                    <a:pt x="289144" y="123556"/>
                    <a:pt x="297024" y="70897"/>
                    <a:pt x="285592" y="112815"/>
                  </a:cubicBezTo>
                  <a:cubicBezTo>
                    <a:pt x="281298" y="128561"/>
                    <a:pt x="277675" y="144483"/>
                    <a:pt x="273717" y="160317"/>
                  </a:cubicBezTo>
                  <a:cubicBezTo>
                    <a:pt x="271738" y="168234"/>
                    <a:pt x="269379" y="176065"/>
                    <a:pt x="267779" y="184067"/>
                  </a:cubicBezTo>
                  <a:cubicBezTo>
                    <a:pt x="263700" y="204463"/>
                    <a:pt x="261492" y="217949"/>
                    <a:pt x="255904" y="237506"/>
                  </a:cubicBezTo>
                  <a:cubicBezTo>
                    <a:pt x="254185" y="243524"/>
                    <a:pt x="251484" y="249247"/>
                    <a:pt x="249966" y="255319"/>
                  </a:cubicBezTo>
                  <a:cubicBezTo>
                    <a:pt x="248143" y="262610"/>
                    <a:pt x="243906" y="293130"/>
                    <a:pt x="238091" y="302821"/>
                  </a:cubicBezTo>
                  <a:cubicBezTo>
                    <a:pt x="235211" y="307621"/>
                    <a:pt x="229712" y="310325"/>
                    <a:pt x="226215" y="314696"/>
                  </a:cubicBezTo>
                  <a:cubicBezTo>
                    <a:pt x="221757" y="320268"/>
                    <a:pt x="218298" y="326571"/>
                    <a:pt x="214340" y="332509"/>
                  </a:cubicBezTo>
                  <a:cubicBezTo>
                    <a:pt x="210382" y="348343"/>
                    <a:pt x="207626" y="364527"/>
                    <a:pt x="202465" y="380010"/>
                  </a:cubicBezTo>
                  <a:cubicBezTo>
                    <a:pt x="198506" y="391885"/>
                    <a:pt x="193044" y="403361"/>
                    <a:pt x="190589" y="415636"/>
                  </a:cubicBezTo>
                  <a:cubicBezTo>
                    <a:pt x="188610" y="425532"/>
                    <a:pt x="186921" y="435491"/>
                    <a:pt x="184652" y="445325"/>
                  </a:cubicBezTo>
                  <a:cubicBezTo>
                    <a:pt x="180982" y="461228"/>
                    <a:pt x="176734" y="476992"/>
                    <a:pt x="172776" y="492826"/>
                  </a:cubicBezTo>
                  <a:lnTo>
                    <a:pt x="166839" y="516576"/>
                  </a:lnTo>
                  <a:cubicBezTo>
                    <a:pt x="160333" y="659701"/>
                    <a:pt x="174684" y="605856"/>
                    <a:pt x="149026" y="682831"/>
                  </a:cubicBezTo>
                  <a:cubicBezTo>
                    <a:pt x="129070" y="742700"/>
                    <a:pt x="159519" y="649832"/>
                    <a:pt x="137150" y="724395"/>
                  </a:cubicBezTo>
                  <a:cubicBezTo>
                    <a:pt x="133553" y="736385"/>
                    <a:pt x="125275" y="760021"/>
                    <a:pt x="125275" y="760021"/>
                  </a:cubicBezTo>
                  <a:cubicBezTo>
                    <a:pt x="123296" y="773875"/>
                    <a:pt x="120882" y="787675"/>
                    <a:pt x="119337" y="801584"/>
                  </a:cubicBezTo>
                  <a:cubicBezTo>
                    <a:pt x="116923" y="823312"/>
                    <a:pt x="116492" y="845257"/>
                    <a:pt x="113400" y="866899"/>
                  </a:cubicBezTo>
                  <a:cubicBezTo>
                    <a:pt x="112515" y="873095"/>
                    <a:pt x="108980" y="878640"/>
                    <a:pt x="107462" y="884712"/>
                  </a:cubicBezTo>
                  <a:cubicBezTo>
                    <a:pt x="105014" y="894503"/>
                    <a:pt x="103713" y="904548"/>
                    <a:pt x="101524" y="914400"/>
                  </a:cubicBezTo>
                  <a:cubicBezTo>
                    <a:pt x="99754" y="922366"/>
                    <a:pt x="97047" y="930121"/>
                    <a:pt x="95587" y="938150"/>
                  </a:cubicBezTo>
                  <a:cubicBezTo>
                    <a:pt x="93083" y="951920"/>
                    <a:pt x="91950" y="965909"/>
                    <a:pt x="89649" y="979714"/>
                  </a:cubicBezTo>
                  <a:cubicBezTo>
                    <a:pt x="89277" y="981945"/>
                    <a:pt x="82689" y="1020662"/>
                    <a:pt x="77774" y="1027215"/>
                  </a:cubicBezTo>
                  <a:cubicBezTo>
                    <a:pt x="69377" y="1038411"/>
                    <a:pt x="48085" y="1056904"/>
                    <a:pt x="48085" y="1056904"/>
                  </a:cubicBezTo>
                  <a:cubicBezTo>
                    <a:pt x="33953" y="1099300"/>
                    <a:pt x="43153" y="1082115"/>
                    <a:pt x="24335" y="1110343"/>
                  </a:cubicBezTo>
                  <a:cubicBezTo>
                    <a:pt x="22503" y="1139659"/>
                    <a:pt x="18202" y="1227397"/>
                    <a:pt x="12460" y="1264722"/>
                  </a:cubicBezTo>
                  <a:cubicBezTo>
                    <a:pt x="6837" y="1301270"/>
                    <a:pt x="4264" y="1262129"/>
                    <a:pt x="584" y="1306286"/>
                  </a:cubicBezTo>
                  <a:cubicBezTo>
                    <a:pt x="-731" y="1322065"/>
                    <a:pt x="584" y="1337953"/>
                    <a:pt x="584" y="1353787"/>
                  </a:cubicBez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zh-CN" altLang="en-US"/>
            </a:p>
          </p:txBody>
        </p:sp>
        <p:sp>
          <p:nvSpPr>
            <p:cNvPr id="12" name="任意多边形 11"/>
            <p:cNvSpPr/>
            <p:nvPr/>
          </p:nvSpPr>
          <p:spPr>
            <a:xfrm>
              <a:off x="3253756" y="2553195"/>
              <a:ext cx="356343" cy="1359724"/>
            </a:xfrm>
            <a:custGeom>
              <a:avLst/>
              <a:gdLst>
                <a:gd name="connsiteX0" fmla="*/ 356343 w 356343"/>
                <a:gd name="connsiteY0" fmla="*/ 0 h 1359724"/>
                <a:gd name="connsiteX1" fmla="*/ 344467 w 356343"/>
                <a:gd name="connsiteY1" fmla="*/ 83127 h 1359724"/>
                <a:gd name="connsiteX2" fmla="*/ 338530 w 356343"/>
                <a:gd name="connsiteY2" fmla="*/ 100940 h 1359724"/>
                <a:gd name="connsiteX3" fmla="*/ 326654 w 356343"/>
                <a:gd name="connsiteY3" fmla="*/ 118753 h 1359724"/>
                <a:gd name="connsiteX4" fmla="*/ 314779 w 356343"/>
                <a:gd name="connsiteY4" fmla="*/ 154379 h 1359724"/>
                <a:gd name="connsiteX5" fmla="*/ 308841 w 356343"/>
                <a:gd name="connsiteY5" fmla="*/ 172192 h 1359724"/>
                <a:gd name="connsiteX6" fmla="*/ 285091 w 356343"/>
                <a:gd name="connsiteY6" fmla="*/ 207818 h 1359724"/>
                <a:gd name="connsiteX7" fmla="*/ 273215 w 356343"/>
                <a:gd name="connsiteY7" fmla="*/ 255319 h 1359724"/>
                <a:gd name="connsiteX8" fmla="*/ 267278 w 356343"/>
                <a:gd name="connsiteY8" fmla="*/ 273132 h 1359724"/>
                <a:gd name="connsiteX9" fmla="*/ 255402 w 356343"/>
                <a:gd name="connsiteY9" fmla="*/ 332509 h 1359724"/>
                <a:gd name="connsiteX10" fmla="*/ 255402 w 356343"/>
                <a:gd name="connsiteY10" fmla="*/ 332509 h 1359724"/>
                <a:gd name="connsiteX11" fmla="*/ 249465 w 356343"/>
                <a:gd name="connsiteY11" fmla="*/ 368135 h 1359724"/>
                <a:gd name="connsiteX12" fmla="*/ 237589 w 356343"/>
                <a:gd name="connsiteY12" fmla="*/ 403761 h 1359724"/>
                <a:gd name="connsiteX13" fmla="*/ 231652 w 356343"/>
                <a:gd name="connsiteY13" fmla="*/ 421574 h 1359724"/>
                <a:gd name="connsiteX14" fmla="*/ 219776 w 356343"/>
                <a:gd name="connsiteY14" fmla="*/ 469075 h 1359724"/>
                <a:gd name="connsiteX15" fmla="*/ 207901 w 356343"/>
                <a:gd name="connsiteY15" fmla="*/ 558140 h 1359724"/>
                <a:gd name="connsiteX16" fmla="*/ 201963 w 356343"/>
                <a:gd name="connsiteY16" fmla="*/ 575953 h 1359724"/>
                <a:gd name="connsiteX17" fmla="*/ 190088 w 356343"/>
                <a:gd name="connsiteY17" fmla="*/ 641267 h 1359724"/>
                <a:gd name="connsiteX18" fmla="*/ 184150 w 356343"/>
                <a:gd name="connsiteY18" fmla="*/ 665018 h 1359724"/>
                <a:gd name="connsiteX19" fmla="*/ 172275 w 356343"/>
                <a:gd name="connsiteY19" fmla="*/ 700644 h 1359724"/>
                <a:gd name="connsiteX20" fmla="*/ 148525 w 356343"/>
                <a:gd name="connsiteY20" fmla="*/ 771896 h 1359724"/>
                <a:gd name="connsiteX21" fmla="*/ 142587 w 356343"/>
                <a:gd name="connsiteY21" fmla="*/ 789709 h 1359724"/>
                <a:gd name="connsiteX22" fmla="*/ 136649 w 356343"/>
                <a:gd name="connsiteY22" fmla="*/ 807522 h 1359724"/>
                <a:gd name="connsiteX23" fmla="*/ 130712 w 356343"/>
                <a:gd name="connsiteY23" fmla="*/ 831273 h 1359724"/>
                <a:gd name="connsiteX24" fmla="*/ 118836 w 356343"/>
                <a:gd name="connsiteY24" fmla="*/ 896587 h 1359724"/>
                <a:gd name="connsiteX25" fmla="*/ 112899 w 356343"/>
                <a:gd name="connsiteY25" fmla="*/ 1015340 h 1359724"/>
                <a:gd name="connsiteX26" fmla="*/ 101023 w 356343"/>
                <a:gd name="connsiteY26" fmla="*/ 991589 h 1359724"/>
                <a:gd name="connsiteX27" fmla="*/ 89148 w 356343"/>
                <a:gd name="connsiteY27" fmla="*/ 950026 h 1359724"/>
                <a:gd name="connsiteX28" fmla="*/ 77273 w 356343"/>
                <a:gd name="connsiteY28" fmla="*/ 938150 h 1359724"/>
                <a:gd name="connsiteX29" fmla="*/ 53522 w 356343"/>
                <a:gd name="connsiteY29" fmla="*/ 914400 h 1359724"/>
                <a:gd name="connsiteX30" fmla="*/ 53522 w 356343"/>
                <a:gd name="connsiteY30" fmla="*/ 1039091 h 1359724"/>
                <a:gd name="connsiteX31" fmla="*/ 47584 w 356343"/>
                <a:gd name="connsiteY31" fmla="*/ 1062841 h 1359724"/>
                <a:gd name="connsiteX32" fmla="*/ 35709 w 356343"/>
                <a:gd name="connsiteY32" fmla="*/ 1098467 h 1359724"/>
                <a:gd name="connsiteX33" fmla="*/ 29771 w 356343"/>
                <a:gd name="connsiteY33" fmla="*/ 1163782 h 1359724"/>
                <a:gd name="connsiteX34" fmla="*/ 23834 w 356343"/>
                <a:gd name="connsiteY34" fmla="*/ 1264722 h 1359724"/>
                <a:gd name="connsiteX35" fmla="*/ 6021 w 356343"/>
                <a:gd name="connsiteY35" fmla="*/ 1330036 h 1359724"/>
                <a:gd name="connsiteX36" fmla="*/ 83 w 356343"/>
                <a:gd name="connsiteY36" fmla="*/ 1359724 h 135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43" h="1359724">
                  <a:moveTo>
                    <a:pt x="356343" y="0"/>
                  </a:moveTo>
                  <a:cubicBezTo>
                    <a:pt x="351610" y="47328"/>
                    <a:pt x="354402" y="48354"/>
                    <a:pt x="344467" y="83127"/>
                  </a:cubicBezTo>
                  <a:cubicBezTo>
                    <a:pt x="342748" y="89145"/>
                    <a:pt x="341329" y="95342"/>
                    <a:pt x="338530" y="100940"/>
                  </a:cubicBezTo>
                  <a:cubicBezTo>
                    <a:pt x="335339" y="107323"/>
                    <a:pt x="330613" y="112815"/>
                    <a:pt x="326654" y="118753"/>
                  </a:cubicBezTo>
                  <a:lnTo>
                    <a:pt x="314779" y="154379"/>
                  </a:lnTo>
                  <a:cubicBezTo>
                    <a:pt x="312800" y="160317"/>
                    <a:pt x="312313" y="166984"/>
                    <a:pt x="308841" y="172192"/>
                  </a:cubicBezTo>
                  <a:cubicBezTo>
                    <a:pt x="300924" y="184067"/>
                    <a:pt x="289605" y="194278"/>
                    <a:pt x="285091" y="207818"/>
                  </a:cubicBezTo>
                  <a:cubicBezTo>
                    <a:pt x="271521" y="248527"/>
                    <a:pt x="287541" y="198013"/>
                    <a:pt x="273215" y="255319"/>
                  </a:cubicBezTo>
                  <a:cubicBezTo>
                    <a:pt x="271697" y="261391"/>
                    <a:pt x="268685" y="267033"/>
                    <a:pt x="267278" y="273132"/>
                  </a:cubicBezTo>
                  <a:cubicBezTo>
                    <a:pt x="262739" y="292799"/>
                    <a:pt x="259361" y="312717"/>
                    <a:pt x="255402" y="332509"/>
                  </a:cubicBezTo>
                  <a:lnTo>
                    <a:pt x="255402" y="332509"/>
                  </a:lnTo>
                  <a:cubicBezTo>
                    <a:pt x="253423" y="344384"/>
                    <a:pt x="252385" y="356455"/>
                    <a:pt x="249465" y="368135"/>
                  </a:cubicBezTo>
                  <a:cubicBezTo>
                    <a:pt x="246429" y="380279"/>
                    <a:pt x="241547" y="391886"/>
                    <a:pt x="237589" y="403761"/>
                  </a:cubicBezTo>
                  <a:cubicBezTo>
                    <a:pt x="235610" y="409699"/>
                    <a:pt x="233170" y="415502"/>
                    <a:pt x="231652" y="421574"/>
                  </a:cubicBezTo>
                  <a:lnTo>
                    <a:pt x="219776" y="469075"/>
                  </a:lnTo>
                  <a:cubicBezTo>
                    <a:pt x="218330" y="480647"/>
                    <a:pt x="210635" y="544472"/>
                    <a:pt x="207901" y="558140"/>
                  </a:cubicBezTo>
                  <a:cubicBezTo>
                    <a:pt x="206673" y="564277"/>
                    <a:pt x="203942" y="570015"/>
                    <a:pt x="201963" y="575953"/>
                  </a:cubicBezTo>
                  <a:cubicBezTo>
                    <a:pt x="197665" y="601746"/>
                    <a:pt x="195623" y="616361"/>
                    <a:pt x="190088" y="641267"/>
                  </a:cubicBezTo>
                  <a:cubicBezTo>
                    <a:pt x="188318" y="649233"/>
                    <a:pt x="186495" y="657201"/>
                    <a:pt x="184150" y="665018"/>
                  </a:cubicBezTo>
                  <a:cubicBezTo>
                    <a:pt x="180553" y="677008"/>
                    <a:pt x="176233" y="688769"/>
                    <a:pt x="172275" y="700644"/>
                  </a:cubicBezTo>
                  <a:lnTo>
                    <a:pt x="148525" y="771896"/>
                  </a:lnTo>
                  <a:lnTo>
                    <a:pt x="142587" y="789709"/>
                  </a:lnTo>
                  <a:cubicBezTo>
                    <a:pt x="140608" y="795647"/>
                    <a:pt x="138167" y="801450"/>
                    <a:pt x="136649" y="807522"/>
                  </a:cubicBezTo>
                  <a:cubicBezTo>
                    <a:pt x="134670" y="815439"/>
                    <a:pt x="132054" y="823223"/>
                    <a:pt x="130712" y="831273"/>
                  </a:cubicBezTo>
                  <a:cubicBezTo>
                    <a:pt x="119523" y="898406"/>
                    <a:pt x="131575" y="858371"/>
                    <a:pt x="118836" y="896587"/>
                  </a:cubicBezTo>
                  <a:cubicBezTo>
                    <a:pt x="116857" y="936171"/>
                    <a:pt x="120203" y="976385"/>
                    <a:pt x="112899" y="1015340"/>
                  </a:cubicBezTo>
                  <a:cubicBezTo>
                    <a:pt x="111268" y="1024040"/>
                    <a:pt x="104131" y="999877"/>
                    <a:pt x="101023" y="991589"/>
                  </a:cubicBezTo>
                  <a:cubicBezTo>
                    <a:pt x="98432" y="984680"/>
                    <a:pt x="93936" y="958006"/>
                    <a:pt x="89148" y="950026"/>
                  </a:cubicBezTo>
                  <a:cubicBezTo>
                    <a:pt x="86268" y="945226"/>
                    <a:pt x="81231" y="942109"/>
                    <a:pt x="77273" y="938150"/>
                  </a:cubicBezTo>
                  <a:cubicBezTo>
                    <a:pt x="63627" y="897213"/>
                    <a:pt x="74248" y="893672"/>
                    <a:pt x="53522" y="914400"/>
                  </a:cubicBezTo>
                  <a:cubicBezTo>
                    <a:pt x="66939" y="968063"/>
                    <a:pt x="62816" y="941510"/>
                    <a:pt x="53522" y="1039091"/>
                  </a:cubicBezTo>
                  <a:cubicBezTo>
                    <a:pt x="52748" y="1047215"/>
                    <a:pt x="49929" y="1055025"/>
                    <a:pt x="47584" y="1062841"/>
                  </a:cubicBezTo>
                  <a:cubicBezTo>
                    <a:pt x="43987" y="1074831"/>
                    <a:pt x="35709" y="1098467"/>
                    <a:pt x="35709" y="1098467"/>
                  </a:cubicBezTo>
                  <a:cubicBezTo>
                    <a:pt x="33730" y="1120239"/>
                    <a:pt x="31329" y="1141976"/>
                    <a:pt x="29771" y="1163782"/>
                  </a:cubicBezTo>
                  <a:cubicBezTo>
                    <a:pt x="27370" y="1197401"/>
                    <a:pt x="26885" y="1231156"/>
                    <a:pt x="23834" y="1264722"/>
                  </a:cubicBezTo>
                  <a:cubicBezTo>
                    <a:pt x="21736" y="1287797"/>
                    <a:pt x="13279" y="1308263"/>
                    <a:pt x="6021" y="1330036"/>
                  </a:cubicBezTo>
                  <a:cubicBezTo>
                    <a:pt x="-1169" y="1351605"/>
                    <a:pt x="83" y="1341589"/>
                    <a:pt x="83" y="1359724"/>
                  </a:cubicBez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zh-CN" altLang="en-US"/>
            </a:p>
          </p:txBody>
        </p:sp>
        <p:sp>
          <p:nvSpPr>
            <p:cNvPr id="15" name="任意多边形 14"/>
            <p:cNvSpPr/>
            <p:nvPr/>
          </p:nvSpPr>
          <p:spPr>
            <a:xfrm>
              <a:off x="6008426" y="2553195"/>
              <a:ext cx="469564" cy="1246909"/>
            </a:xfrm>
            <a:custGeom>
              <a:avLst/>
              <a:gdLst>
                <a:gd name="connsiteX0" fmla="*/ 469564 w 469564"/>
                <a:gd name="connsiteY0" fmla="*/ 0 h 1246909"/>
                <a:gd name="connsiteX1" fmla="*/ 445813 w 469564"/>
                <a:gd name="connsiteY1" fmla="*/ 65314 h 1246909"/>
                <a:gd name="connsiteX2" fmla="*/ 433938 w 469564"/>
                <a:gd name="connsiteY2" fmla="*/ 124691 h 1246909"/>
                <a:gd name="connsiteX3" fmla="*/ 428000 w 469564"/>
                <a:gd name="connsiteY3" fmla="*/ 160317 h 1246909"/>
                <a:gd name="connsiteX4" fmla="*/ 416125 w 469564"/>
                <a:gd name="connsiteY4" fmla="*/ 207818 h 1246909"/>
                <a:gd name="connsiteX5" fmla="*/ 410187 w 469564"/>
                <a:gd name="connsiteY5" fmla="*/ 225631 h 1246909"/>
                <a:gd name="connsiteX6" fmla="*/ 392374 w 469564"/>
                <a:gd name="connsiteY6" fmla="*/ 314696 h 1246909"/>
                <a:gd name="connsiteX7" fmla="*/ 386436 w 469564"/>
                <a:gd name="connsiteY7" fmla="*/ 356260 h 1246909"/>
                <a:gd name="connsiteX8" fmla="*/ 368623 w 469564"/>
                <a:gd name="connsiteY8" fmla="*/ 409699 h 1246909"/>
                <a:gd name="connsiteX9" fmla="*/ 350810 w 469564"/>
                <a:gd name="connsiteY9" fmla="*/ 469075 h 1246909"/>
                <a:gd name="connsiteX10" fmla="*/ 338935 w 469564"/>
                <a:gd name="connsiteY10" fmla="*/ 492826 h 1246909"/>
                <a:gd name="connsiteX11" fmla="*/ 327060 w 469564"/>
                <a:gd name="connsiteY11" fmla="*/ 528452 h 1246909"/>
                <a:gd name="connsiteX12" fmla="*/ 321122 w 469564"/>
                <a:gd name="connsiteY12" fmla="*/ 546265 h 1246909"/>
                <a:gd name="connsiteX13" fmla="*/ 309247 w 469564"/>
                <a:gd name="connsiteY13" fmla="*/ 564078 h 1246909"/>
                <a:gd name="connsiteX14" fmla="*/ 297371 w 469564"/>
                <a:gd name="connsiteY14" fmla="*/ 599704 h 1246909"/>
                <a:gd name="connsiteX15" fmla="*/ 279558 w 469564"/>
                <a:gd name="connsiteY15" fmla="*/ 635330 h 1246909"/>
                <a:gd name="connsiteX16" fmla="*/ 267683 w 469564"/>
                <a:gd name="connsiteY16" fmla="*/ 653143 h 1246909"/>
                <a:gd name="connsiteX17" fmla="*/ 249870 w 469564"/>
                <a:gd name="connsiteY17" fmla="*/ 712519 h 1246909"/>
                <a:gd name="connsiteX18" fmla="*/ 237995 w 469564"/>
                <a:gd name="connsiteY18" fmla="*/ 748145 h 1246909"/>
                <a:gd name="connsiteX19" fmla="*/ 220182 w 469564"/>
                <a:gd name="connsiteY19" fmla="*/ 807522 h 1246909"/>
                <a:gd name="connsiteX20" fmla="*/ 208306 w 469564"/>
                <a:gd name="connsiteY20" fmla="*/ 819397 h 1246909"/>
                <a:gd name="connsiteX21" fmla="*/ 196431 w 469564"/>
                <a:gd name="connsiteY21" fmla="*/ 860961 h 1246909"/>
                <a:gd name="connsiteX22" fmla="*/ 190493 w 469564"/>
                <a:gd name="connsiteY22" fmla="*/ 890649 h 1246909"/>
                <a:gd name="connsiteX23" fmla="*/ 184556 w 469564"/>
                <a:gd name="connsiteY23" fmla="*/ 908462 h 1246909"/>
                <a:gd name="connsiteX24" fmla="*/ 172680 w 469564"/>
                <a:gd name="connsiteY24" fmla="*/ 955963 h 1246909"/>
                <a:gd name="connsiteX25" fmla="*/ 160805 w 469564"/>
                <a:gd name="connsiteY25" fmla="*/ 967839 h 1246909"/>
                <a:gd name="connsiteX26" fmla="*/ 125179 w 469564"/>
                <a:gd name="connsiteY26" fmla="*/ 979714 h 1246909"/>
                <a:gd name="connsiteX27" fmla="*/ 119242 w 469564"/>
                <a:gd name="connsiteY27" fmla="*/ 1045028 h 1246909"/>
                <a:gd name="connsiteX28" fmla="*/ 113304 w 469564"/>
                <a:gd name="connsiteY28" fmla="*/ 1062841 h 1246909"/>
                <a:gd name="connsiteX29" fmla="*/ 107366 w 469564"/>
                <a:gd name="connsiteY29" fmla="*/ 1092530 h 1246909"/>
                <a:gd name="connsiteX30" fmla="*/ 89553 w 469564"/>
                <a:gd name="connsiteY30" fmla="*/ 1145969 h 1246909"/>
                <a:gd name="connsiteX31" fmla="*/ 77678 w 469564"/>
                <a:gd name="connsiteY31" fmla="*/ 1181595 h 1246909"/>
                <a:gd name="connsiteX32" fmla="*/ 71740 w 469564"/>
                <a:gd name="connsiteY32" fmla="*/ 1199408 h 1246909"/>
                <a:gd name="connsiteX33" fmla="*/ 36114 w 469564"/>
                <a:gd name="connsiteY33" fmla="*/ 1246909 h 1246909"/>
                <a:gd name="connsiteX34" fmla="*/ 488 w 469564"/>
                <a:gd name="connsiteY34" fmla="*/ 1229096 h 1246909"/>
                <a:gd name="connsiteX35" fmla="*/ 488 w 469564"/>
                <a:gd name="connsiteY35" fmla="*/ 1223158 h 124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69564" h="1246909">
                  <a:moveTo>
                    <a:pt x="469564" y="0"/>
                  </a:moveTo>
                  <a:cubicBezTo>
                    <a:pt x="463423" y="15352"/>
                    <a:pt x="448863" y="50062"/>
                    <a:pt x="445813" y="65314"/>
                  </a:cubicBezTo>
                  <a:cubicBezTo>
                    <a:pt x="441855" y="85106"/>
                    <a:pt x="437256" y="104781"/>
                    <a:pt x="433938" y="124691"/>
                  </a:cubicBezTo>
                  <a:cubicBezTo>
                    <a:pt x="431959" y="136566"/>
                    <a:pt x="430523" y="148545"/>
                    <a:pt x="428000" y="160317"/>
                  </a:cubicBezTo>
                  <a:cubicBezTo>
                    <a:pt x="424580" y="176276"/>
                    <a:pt x="421286" y="192335"/>
                    <a:pt x="416125" y="207818"/>
                  </a:cubicBezTo>
                  <a:cubicBezTo>
                    <a:pt x="414146" y="213756"/>
                    <a:pt x="411414" y="219494"/>
                    <a:pt x="410187" y="225631"/>
                  </a:cubicBezTo>
                  <a:cubicBezTo>
                    <a:pt x="390831" y="322413"/>
                    <a:pt x="407604" y="269009"/>
                    <a:pt x="392374" y="314696"/>
                  </a:cubicBezTo>
                  <a:cubicBezTo>
                    <a:pt x="390395" y="328551"/>
                    <a:pt x="389583" y="342623"/>
                    <a:pt x="386436" y="356260"/>
                  </a:cubicBezTo>
                  <a:cubicBezTo>
                    <a:pt x="368583" y="433625"/>
                    <a:pt x="380519" y="362110"/>
                    <a:pt x="368623" y="409699"/>
                  </a:cubicBezTo>
                  <a:cubicBezTo>
                    <a:pt x="364361" y="426750"/>
                    <a:pt x="358041" y="454612"/>
                    <a:pt x="350810" y="469075"/>
                  </a:cubicBezTo>
                  <a:cubicBezTo>
                    <a:pt x="346852" y="476992"/>
                    <a:pt x="342222" y="484608"/>
                    <a:pt x="338935" y="492826"/>
                  </a:cubicBezTo>
                  <a:cubicBezTo>
                    <a:pt x="334286" y="504448"/>
                    <a:pt x="331018" y="516577"/>
                    <a:pt x="327060" y="528452"/>
                  </a:cubicBezTo>
                  <a:cubicBezTo>
                    <a:pt x="325081" y="534390"/>
                    <a:pt x="324594" y="541057"/>
                    <a:pt x="321122" y="546265"/>
                  </a:cubicBezTo>
                  <a:cubicBezTo>
                    <a:pt x="317164" y="552203"/>
                    <a:pt x="312145" y="557557"/>
                    <a:pt x="309247" y="564078"/>
                  </a:cubicBezTo>
                  <a:cubicBezTo>
                    <a:pt x="304163" y="575517"/>
                    <a:pt x="304314" y="589288"/>
                    <a:pt x="297371" y="599704"/>
                  </a:cubicBezTo>
                  <a:cubicBezTo>
                    <a:pt x="263339" y="650753"/>
                    <a:pt x="304141" y="586164"/>
                    <a:pt x="279558" y="635330"/>
                  </a:cubicBezTo>
                  <a:cubicBezTo>
                    <a:pt x="276367" y="641713"/>
                    <a:pt x="270581" y="646622"/>
                    <a:pt x="267683" y="653143"/>
                  </a:cubicBezTo>
                  <a:cubicBezTo>
                    <a:pt x="254768" y="682203"/>
                    <a:pt x="257840" y="685953"/>
                    <a:pt x="249870" y="712519"/>
                  </a:cubicBezTo>
                  <a:cubicBezTo>
                    <a:pt x="246273" y="724509"/>
                    <a:pt x="241031" y="736001"/>
                    <a:pt x="237995" y="748145"/>
                  </a:cubicBezTo>
                  <a:cubicBezTo>
                    <a:pt x="235304" y="758907"/>
                    <a:pt x="224999" y="802705"/>
                    <a:pt x="220182" y="807522"/>
                  </a:cubicBezTo>
                  <a:lnTo>
                    <a:pt x="208306" y="819397"/>
                  </a:lnTo>
                  <a:cubicBezTo>
                    <a:pt x="201695" y="839232"/>
                    <a:pt x="201401" y="838597"/>
                    <a:pt x="196431" y="860961"/>
                  </a:cubicBezTo>
                  <a:cubicBezTo>
                    <a:pt x="194242" y="870813"/>
                    <a:pt x="192941" y="880858"/>
                    <a:pt x="190493" y="890649"/>
                  </a:cubicBezTo>
                  <a:cubicBezTo>
                    <a:pt x="188975" y="896721"/>
                    <a:pt x="186074" y="902390"/>
                    <a:pt x="184556" y="908462"/>
                  </a:cubicBezTo>
                  <a:cubicBezTo>
                    <a:pt x="182731" y="915761"/>
                    <a:pt x="178497" y="946267"/>
                    <a:pt x="172680" y="955963"/>
                  </a:cubicBezTo>
                  <a:cubicBezTo>
                    <a:pt x="169800" y="960763"/>
                    <a:pt x="165812" y="965335"/>
                    <a:pt x="160805" y="967839"/>
                  </a:cubicBezTo>
                  <a:cubicBezTo>
                    <a:pt x="149609" y="973437"/>
                    <a:pt x="125179" y="979714"/>
                    <a:pt x="125179" y="979714"/>
                  </a:cubicBezTo>
                  <a:cubicBezTo>
                    <a:pt x="123200" y="1001485"/>
                    <a:pt x="122334" y="1023387"/>
                    <a:pt x="119242" y="1045028"/>
                  </a:cubicBezTo>
                  <a:cubicBezTo>
                    <a:pt x="118357" y="1051224"/>
                    <a:pt x="114822" y="1056769"/>
                    <a:pt x="113304" y="1062841"/>
                  </a:cubicBezTo>
                  <a:cubicBezTo>
                    <a:pt x="110856" y="1072632"/>
                    <a:pt x="110021" y="1082793"/>
                    <a:pt x="107366" y="1092530"/>
                  </a:cubicBezTo>
                  <a:cubicBezTo>
                    <a:pt x="107358" y="1092558"/>
                    <a:pt x="92526" y="1137049"/>
                    <a:pt x="89553" y="1145969"/>
                  </a:cubicBezTo>
                  <a:lnTo>
                    <a:pt x="77678" y="1181595"/>
                  </a:lnTo>
                  <a:cubicBezTo>
                    <a:pt x="75699" y="1187533"/>
                    <a:pt x="75212" y="1194200"/>
                    <a:pt x="71740" y="1199408"/>
                  </a:cubicBezTo>
                  <a:cubicBezTo>
                    <a:pt x="44885" y="1239692"/>
                    <a:pt x="58082" y="1224942"/>
                    <a:pt x="36114" y="1246909"/>
                  </a:cubicBezTo>
                  <a:cubicBezTo>
                    <a:pt x="17223" y="1242186"/>
                    <a:pt x="11075" y="1244976"/>
                    <a:pt x="488" y="1229096"/>
                  </a:cubicBezTo>
                  <a:cubicBezTo>
                    <a:pt x="-610" y="1227449"/>
                    <a:pt x="488" y="1225137"/>
                    <a:pt x="488" y="1223158"/>
                  </a:cubicBez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zh-CN" altLang="en-US"/>
            </a:p>
          </p:txBody>
        </p:sp>
        <p:sp>
          <p:nvSpPr>
            <p:cNvPr id="21" name="任意多边形 20"/>
            <p:cNvSpPr/>
            <p:nvPr/>
          </p:nvSpPr>
          <p:spPr>
            <a:xfrm>
              <a:off x="4132613" y="4928260"/>
              <a:ext cx="546265" cy="1353829"/>
            </a:xfrm>
            <a:custGeom>
              <a:avLst/>
              <a:gdLst>
                <a:gd name="connsiteX0" fmla="*/ 546265 w 546265"/>
                <a:gd name="connsiteY0" fmla="*/ 0 h 1353829"/>
                <a:gd name="connsiteX1" fmla="*/ 540327 w 546265"/>
                <a:gd name="connsiteY1" fmla="*/ 172192 h 1353829"/>
                <a:gd name="connsiteX2" fmla="*/ 534390 w 546265"/>
                <a:gd name="connsiteY2" fmla="*/ 201880 h 1353829"/>
                <a:gd name="connsiteX3" fmla="*/ 522514 w 546265"/>
                <a:gd name="connsiteY3" fmla="*/ 237506 h 1353829"/>
                <a:gd name="connsiteX4" fmla="*/ 516577 w 546265"/>
                <a:gd name="connsiteY4" fmla="*/ 273132 h 1353829"/>
                <a:gd name="connsiteX5" fmla="*/ 510639 w 546265"/>
                <a:gd name="connsiteY5" fmla="*/ 296883 h 1353829"/>
                <a:gd name="connsiteX6" fmla="*/ 504701 w 546265"/>
                <a:gd name="connsiteY6" fmla="*/ 356259 h 1353829"/>
                <a:gd name="connsiteX7" fmla="*/ 498764 w 546265"/>
                <a:gd name="connsiteY7" fmla="*/ 391885 h 1353829"/>
                <a:gd name="connsiteX8" fmla="*/ 492826 w 546265"/>
                <a:gd name="connsiteY8" fmla="*/ 433449 h 1353829"/>
                <a:gd name="connsiteX9" fmla="*/ 486888 w 546265"/>
                <a:gd name="connsiteY9" fmla="*/ 451262 h 1353829"/>
                <a:gd name="connsiteX10" fmla="*/ 480951 w 546265"/>
                <a:gd name="connsiteY10" fmla="*/ 475013 h 1353829"/>
                <a:gd name="connsiteX11" fmla="*/ 475013 w 546265"/>
                <a:gd name="connsiteY11" fmla="*/ 504701 h 1353829"/>
                <a:gd name="connsiteX12" fmla="*/ 469075 w 546265"/>
                <a:gd name="connsiteY12" fmla="*/ 522514 h 1353829"/>
                <a:gd name="connsiteX13" fmla="*/ 457200 w 546265"/>
                <a:gd name="connsiteY13" fmla="*/ 570015 h 1353829"/>
                <a:gd name="connsiteX14" fmla="*/ 445325 w 546265"/>
                <a:gd name="connsiteY14" fmla="*/ 617517 h 1353829"/>
                <a:gd name="connsiteX15" fmla="*/ 433449 w 546265"/>
                <a:gd name="connsiteY15" fmla="*/ 682831 h 1353829"/>
                <a:gd name="connsiteX16" fmla="*/ 427512 w 546265"/>
                <a:gd name="connsiteY16" fmla="*/ 700644 h 1353829"/>
                <a:gd name="connsiteX17" fmla="*/ 421574 w 546265"/>
                <a:gd name="connsiteY17" fmla="*/ 724395 h 1353829"/>
                <a:gd name="connsiteX18" fmla="*/ 415636 w 546265"/>
                <a:gd name="connsiteY18" fmla="*/ 742208 h 1353829"/>
                <a:gd name="connsiteX19" fmla="*/ 409699 w 546265"/>
                <a:gd name="connsiteY19" fmla="*/ 765958 h 1353829"/>
                <a:gd name="connsiteX20" fmla="*/ 397823 w 546265"/>
                <a:gd name="connsiteY20" fmla="*/ 801584 h 1353829"/>
                <a:gd name="connsiteX21" fmla="*/ 391886 w 546265"/>
                <a:gd name="connsiteY21" fmla="*/ 825335 h 1353829"/>
                <a:gd name="connsiteX22" fmla="*/ 380010 w 546265"/>
                <a:gd name="connsiteY22" fmla="*/ 860961 h 1353829"/>
                <a:gd name="connsiteX23" fmla="*/ 362197 w 546265"/>
                <a:gd name="connsiteY23" fmla="*/ 920337 h 1353829"/>
                <a:gd name="connsiteX24" fmla="*/ 356260 w 546265"/>
                <a:gd name="connsiteY24" fmla="*/ 938150 h 1353829"/>
                <a:gd name="connsiteX25" fmla="*/ 344384 w 546265"/>
                <a:gd name="connsiteY25" fmla="*/ 950026 h 1353829"/>
                <a:gd name="connsiteX26" fmla="*/ 326571 w 546265"/>
                <a:gd name="connsiteY26" fmla="*/ 1003465 h 1353829"/>
                <a:gd name="connsiteX27" fmla="*/ 320634 w 546265"/>
                <a:gd name="connsiteY27" fmla="*/ 1021278 h 1353829"/>
                <a:gd name="connsiteX28" fmla="*/ 314696 w 546265"/>
                <a:gd name="connsiteY28" fmla="*/ 1039091 h 1353829"/>
                <a:gd name="connsiteX29" fmla="*/ 296883 w 546265"/>
                <a:gd name="connsiteY29" fmla="*/ 1074717 h 1353829"/>
                <a:gd name="connsiteX30" fmla="*/ 290945 w 546265"/>
                <a:gd name="connsiteY30" fmla="*/ 1092530 h 1353829"/>
                <a:gd name="connsiteX31" fmla="*/ 273132 w 546265"/>
                <a:gd name="connsiteY31" fmla="*/ 1104405 h 1353829"/>
                <a:gd name="connsiteX32" fmla="*/ 255319 w 546265"/>
                <a:gd name="connsiteY32" fmla="*/ 1122218 h 1353829"/>
                <a:gd name="connsiteX33" fmla="*/ 231569 w 546265"/>
                <a:gd name="connsiteY33" fmla="*/ 1157844 h 1353829"/>
                <a:gd name="connsiteX34" fmla="*/ 207818 w 546265"/>
                <a:gd name="connsiteY34" fmla="*/ 1181595 h 1353829"/>
                <a:gd name="connsiteX35" fmla="*/ 201881 w 546265"/>
                <a:gd name="connsiteY35" fmla="*/ 1205345 h 1353829"/>
                <a:gd name="connsiteX36" fmla="*/ 172192 w 546265"/>
                <a:gd name="connsiteY36" fmla="*/ 1235034 h 1353829"/>
                <a:gd name="connsiteX37" fmla="*/ 148442 w 546265"/>
                <a:gd name="connsiteY37" fmla="*/ 1264722 h 1353829"/>
                <a:gd name="connsiteX38" fmla="*/ 130629 w 546265"/>
                <a:gd name="connsiteY38" fmla="*/ 1270659 h 1353829"/>
                <a:gd name="connsiteX39" fmla="*/ 112816 w 546265"/>
                <a:gd name="connsiteY39" fmla="*/ 1282535 h 1353829"/>
                <a:gd name="connsiteX40" fmla="*/ 95003 w 546265"/>
                <a:gd name="connsiteY40" fmla="*/ 1288472 h 1353829"/>
                <a:gd name="connsiteX41" fmla="*/ 65314 w 546265"/>
                <a:gd name="connsiteY41" fmla="*/ 1306285 h 1353829"/>
                <a:gd name="connsiteX42" fmla="*/ 53439 w 546265"/>
                <a:gd name="connsiteY42" fmla="*/ 1318161 h 1353829"/>
                <a:gd name="connsiteX43" fmla="*/ 17813 w 546265"/>
                <a:gd name="connsiteY43" fmla="*/ 1341911 h 1353829"/>
                <a:gd name="connsiteX44" fmla="*/ 0 w 546265"/>
                <a:gd name="connsiteY44" fmla="*/ 1353787 h 135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46265" h="1353829">
                  <a:moveTo>
                    <a:pt x="546265" y="0"/>
                  </a:moveTo>
                  <a:cubicBezTo>
                    <a:pt x="544286" y="57397"/>
                    <a:pt x="543699" y="114860"/>
                    <a:pt x="540327" y="172192"/>
                  </a:cubicBezTo>
                  <a:cubicBezTo>
                    <a:pt x="539734" y="182267"/>
                    <a:pt x="537045" y="192144"/>
                    <a:pt x="534390" y="201880"/>
                  </a:cubicBezTo>
                  <a:cubicBezTo>
                    <a:pt x="531096" y="213957"/>
                    <a:pt x="522514" y="237506"/>
                    <a:pt x="522514" y="237506"/>
                  </a:cubicBezTo>
                  <a:cubicBezTo>
                    <a:pt x="520535" y="249381"/>
                    <a:pt x="518938" y="261327"/>
                    <a:pt x="516577" y="273132"/>
                  </a:cubicBezTo>
                  <a:cubicBezTo>
                    <a:pt x="514977" y="281134"/>
                    <a:pt x="511793" y="288804"/>
                    <a:pt x="510639" y="296883"/>
                  </a:cubicBezTo>
                  <a:cubicBezTo>
                    <a:pt x="507826" y="316574"/>
                    <a:pt x="507168" y="336522"/>
                    <a:pt x="504701" y="356259"/>
                  </a:cubicBezTo>
                  <a:cubicBezTo>
                    <a:pt x="503208" y="368205"/>
                    <a:pt x="500595" y="379986"/>
                    <a:pt x="498764" y="391885"/>
                  </a:cubicBezTo>
                  <a:cubicBezTo>
                    <a:pt x="496636" y="405718"/>
                    <a:pt x="495571" y="419725"/>
                    <a:pt x="492826" y="433449"/>
                  </a:cubicBezTo>
                  <a:cubicBezTo>
                    <a:pt x="491598" y="439586"/>
                    <a:pt x="488607" y="445244"/>
                    <a:pt x="486888" y="451262"/>
                  </a:cubicBezTo>
                  <a:cubicBezTo>
                    <a:pt x="484646" y="459109"/>
                    <a:pt x="482721" y="467047"/>
                    <a:pt x="480951" y="475013"/>
                  </a:cubicBezTo>
                  <a:cubicBezTo>
                    <a:pt x="478762" y="484865"/>
                    <a:pt x="477461" y="494910"/>
                    <a:pt x="475013" y="504701"/>
                  </a:cubicBezTo>
                  <a:cubicBezTo>
                    <a:pt x="473495" y="510773"/>
                    <a:pt x="470722" y="516476"/>
                    <a:pt x="469075" y="522514"/>
                  </a:cubicBezTo>
                  <a:cubicBezTo>
                    <a:pt x="464781" y="538260"/>
                    <a:pt x="461158" y="554181"/>
                    <a:pt x="457200" y="570015"/>
                  </a:cubicBezTo>
                  <a:lnTo>
                    <a:pt x="445325" y="617517"/>
                  </a:lnTo>
                  <a:cubicBezTo>
                    <a:pt x="442677" y="633404"/>
                    <a:pt x="437599" y="666229"/>
                    <a:pt x="433449" y="682831"/>
                  </a:cubicBezTo>
                  <a:cubicBezTo>
                    <a:pt x="431931" y="688903"/>
                    <a:pt x="429231" y="694626"/>
                    <a:pt x="427512" y="700644"/>
                  </a:cubicBezTo>
                  <a:cubicBezTo>
                    <a:pt x="425270" y="708491"/>
                    <a:pt x="423816" y="716548"/>
                    <a:pt x="421574" y="724395"/>
                  </a:cubicBezTo>
                  <a:cubicBezTo>
                    <a:pt x="419854" y="730413"/>
                    <a:pt x="417355" y="736190"/>
                    <a:pt x="415636" y="742208"/>
                  </a:cubicBezTo>
                  <a:cubicBezTo>
                    <a:pt x="413394" y="750054"/>
                    <a:pt x="412044" y="758142"/>
                    <a:pt x="409699" y="765958"/>
                  </a:cubicBezTo>
                  <a:cubicBezTo>
                    <a:pt x="406102" y="777948"/>
                    <a:pt x="400859" y="789440"/>
                    <a:pt x="397823" y="801584"/>
                  </a:cubicBezTo>
                  <a:cubicBezTo>
                    <a:pt x="395844" y="809501"/>
                    <a:pt x="394231" y="817519"/>
                    <a:pt x="391886" y="825335"/>
                  </a:cubicBezTo>
                  <a:cubicBezTo>
                    <a:pt x="388289" y="837325"/>
                    <a:pt x="383046" y="848817"/>
                    <a:pt x="380010" y="860961"/>
                  </a:cubicBezTo>
                  <a:cubicBezTo>
                    <a:pt x="371036" y="896861"/>
                    <a:pt x="376656" y="876960"/>
                    <a:pt x="362197" y="920337"/>
                  </a:cubicBezTo>
                  <a:cubicBezTo>
                    <a:pt x="360218" y="926275"/>
                    <a:pt x="360686" y="933724"/>
                    <a:pt x="356260" y="938150"/>
                  </a:cubicBezTo>
                  <a:lnTo>
                    <a:pt x="344384" y="950026"/>
                  </a:lnTo>
                  <a:lnTo>
                    <a:pt x="326571" y="1003465"/>
                  </a:lnTo>
                  <a:lnTo>
                    <a:pt x="320634" y="1021278"/>
                  </a:lnTo>
                  <a:cubicBezTo>
                    <a:pt x="318655" y="1027216"/>
                    <a:pt x="316214" y="1033019"/>
                    <a:pt x="314696" y="1039091"/>
                  </a:cubicBezTo>
                  <a:cubicBezTo>
                    <a:pt x="307400" y="1068272"/>
                    <a:pt x="314528" y="1057071"/>
                    <a:pt x="296883" y="1074717"/>
                  </a:cubicBezTo>
                  <a:cubicBezTo>
                    <a:pt x="294904" y="1080655"/>
                    <a:pt x="294855" y="1087643"/>
                    <a:pt x="290945" y="1092530"/>
                  </a:cubicBezTo>
                  <a:cubicBezTo>
                    <a:pt x="286487" y="1098102"/>
                    <a:pt x="278614" y="1099837"/>
                    <a:pt x="273132" y="1104405"/>
                  </a:cubicBezTo>
                  <a:cubicBezTo>
                    <a:pt x="266681" y="1109781"/>
                    <a:pt x="260474" y="1115590"/>
                    <a:pt x="255319" y="1122218"/>
                  </a:cubicBezTo>
                  <a:cubicBezTo>
                    <a:pt x="246557" y="1133484"/>
                    <a:pt x="241661" y="1147752"/>
                    <a:pt x="231569" y="1157844"/>
                  </a:cubicBezTo>
                  <a:lnTo>
                    <a:pt x="207818" y="1181595"/>
                  </a:lnTo>
                  <a:cubicBezTo>
                    <a:pt x="205839" y="1189512"/>
                    <a:pt x="206408" y="1198555"/>
                    <a:pt x="201881" y="1205345"/>
                  </a:cubicBezTo>
                  <a:cubicBezTo>
                    <a:pt x="194118" y="1216990"/>
                    <a:pt x="179955" y="1223389"/>
                    <a:pt x="172192" y="1235034"/>
                  </a:cubicBezTo>
                  <a:cubicBezTo>
                    <a:pt x="166800" y="1243122"/>
                    <a:pt x="157840" y="1259083"/>
                    <a:pt x="148442" y="1264722"/>
                  </a:cubicBezTo>
                  <a:cubicBezTo>
                    <a:pt x="143075" y="1267942"/>
                    <a:pt x="136567" y="1268680"/>
                    <a:pt x="130629" y="1270659"/>
                  </a:cubicBezTo>
                  <a:cubicBezTo>
                    <a:pt x="124691" y="1274618"/>
                    <a:pt x="119199" y="1279344"/>
                    <a:pt x="112816" y="1282535"/>
                  </a:cubicBezTo>
                  <a:cubicBezTo>
                    <a:pt x="107218" y="1285334"/>
                    <a:pt x="100370" y="1285252"/>
                    <a:pt x="95003" y="1288472"/>
                  </a:cubicBezTo>
                  <a:cubicBezTo>
                    <a:pt x="54250" y="1312923"/>
                    <a:pt x="115773" y="1289467"/>
                    <a:pt x="65314" y="1306285"/>
                  </a:cubicBezTo>
                  <a:cubicBezTo>
                    <a:pt x="61356" y="1310244"/>
                    <a:pt x="57918" y="1314802"/>
                    <a:pt x="53439" y="1318161"/>
                  </a:cubicBezTo>
                  <a:cubicBezTo>
                    <a:pt x="42021" y="1326724"/>
                    <a:pt x="27905" y="1331819"/>
                    <a:pt x="17813" y="1341911"/>
                  </a:cubicBezTo>
                  <a:cubicBezTo>
                    <a:pt x="4538" y="1355187"/>
                    <a:pt x="11536" y="1353787"/>
                    <a:pt x="0" y="1353787"/>
                  </a:cubicBez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zh-CN" altLang="en-US"/>
            </a:p>
          </p:txBody>
        </p:sp>
        <p:sp>
          <p:nvSpPr>
            <p:cNvPr id="23" name="任意多边形 22"/>
            <p:cNvSpPr/>
            <p:nvPr/>
          </p:nvSpPr>
          <p:spPr>
            <a:xfrm>
              <a:off x="783771" y="4839195"/>
              <a:ext cx="807523" cy="1348016"/>
            </a:xfrm>
            <a:custGeom>
              <a:avLst/>
              <a:gdLst>
                <a:gd name="connsiteX0" fmla="*/ 807523 w 807523"/>
                <a:gd name="connsiteY0" fmla="*/ 0 h 1348016"/>
                <a:gd name="connsiteX1" fmla="*/ 789710 w 807523"/>
                <a:gd name="connsiteY1" fmla="*/ 29688 h 1348016"/>
                <a:gd name="connsiteX2" fmla="*/ 777834 w 807523"/>
                <a:gd name="connsiteY2" fmla="*/ 65314 h 1348016"/>
                <a:gd name="connsiteX3" fmla="*/ 765959 w 807523"/>
                <a:gd name="connsiteY3" fmla="*/ 100940 h 1348016"/>
                <a:gd name="connsiteX4" fmla="*/ 754084 w 807523"/>
                <a:gd name="connsiteY4" fmla="*/ 136566 h 1348016"/>
                <a:gd name="connsiteX5" fmla="*/ 748146 w 807523"/>
                <a:gd name="connsiteY5" fmla="*/ 154379 h 1348016"/>
                <a:gd name="connsiteX6" fmla="*/ 742208 w 807523"/>
                <a:gd name="connsiteY6" fmla="*/ 243444 h 1348016"/>
                <a:gd name="connsiteX7" fmla="*/ 736271 w 807523"/>
                <a:gd name="connsiteY7" fmla="*/ 350322 h 1348016"/>
                <a:gd name="connsiteX8" fmla="*/ 724395 w 807523"/>
                <a:gd name="connsiteY8" fmla="*/ 385948 h 1348016"/>
                <a:gd name="connsiteX9" fmla="*/ 718458 w 807523"/>
                <a:gd name="connsiteY9" fmla="*/ 415636 h 1348016"/>
                <a:gd name="connsiteX10" fmla="*/ 706582 w 807523"/>
                <a:gd name="connsiteY10" fmla="*/ 451262 h 1348016"/>
                <a:gd name="connsiteX11" fmla="*/ 700645 w 807523"/>
                <a:gd name="connsiteY11" fmla="*/ 469075 h 1348016"/>
                <a:gd name="connsiteX12" fmla="*/ 694707 w 807523"/>
                <a:gd name="connsiteY12" fmla="*/ 486888 h 1348016"/>
                <a:gd name="connsiteX13" fmla="*/ 688769 w 807523"/>
                <a:gd name="connsiteY13" fmla="*/ 504701 h 1348016"/>
                <a:gd name="connsiteX14" fmla="*/ 676894 w 807523"/>
                <a:gd name="connsiteY14" fmla="*/ 552202 h 1348016"/>
                <a:gd name="connsiteX15" fmla="*/ 670956 w 807523"/>
                <a:gd name="connsiteY15" fmla="*/ 575953 h 1348016"/>
                <a:gd name="connsiteX16" fmla="*/ 659081 w 807523"/>
                <a:gd name="connsiteY16" fmla="*/ 611579 h 1348016"/>
                <a:gd name="connsiteX17" fmla="*/ 641268 w 807523"/>
                <a:gd name="connsiteY17" fmla="*/ 647205 h 1348016"/>
                <a:gd name="connsiteX18" fmla="*/ 617517 w 807523"/>
                <a:gd name="connsiteY18" fmla="*/ 682831 h 1348016"/>
                <a:gd name="connsiteX19" fmla="*/ 605642 w 807523"/>
                <a:gd name="connsiteY19" fmla="*/ 700644 h 1348016"/>
                <a:gd name="connsiteX20" fmla="*/ 599704 w 807523"/>
                <a:gd name="connsiteY20" fmla="*/ 718457 h 1348016"/>
                <a:gd name="connsiteX21" fmla="*/ 593767 w 807523"/>
                <a:gd name="connsiteY21" fmla="*/ 748145 h 1348016"/>
                <a:gd name="connsiteX22" fmla="*/ 581891 w 807523"/>
                <a:gd name="connsiteY22" fmla="*/ 765958 h 1348016"/>
                <a:gd name="connsiteX23" fmla="*/ 575954 w 807523"/>
                <a:gd name="connsiteY23" fmla="*/ 783771 h 1348016"/>
                <a:gd name="connsiteX24" fmla="*/ 564078 w 807523"/>
                <a:gd name="connsiteY24" fmla="*/ 795647 h 1348016"/>
                <a:gd name="connsiteX25" fmla="*/ 552203 w 807523"/>
                <a:gd name="connsiteY25" fmla="*/ 831273 h 1348016"/>
                <a:gd name="connsiteX26" fmla="*/ 546265 w 807523"/>
                <a:gd name="connsiteY26" fmla="*/ 849086 h 1348016"/>
                <a:gd name="connsiteX27" fmla="*/ 540328 w 807523"/>
                <a:gd name="connsiteY27" fmla="*/ 866899 h 1348016"/>
                <a:gd name="connsiteX28" fmla="*/ 528452 w 807523"/>
                <a:gd name="connsiteY28" fmla="*/ 878774 h 1348016"/>
                <a:gd name="connsiteX29" fmla="*/ 504702 w 807523"/>
                <a:gd name="connsiteY29" fmla="*/ 914400 h 1348016"/>
                <a:gd name="connsiteX30" fmla="*/ 492826 w 807523"/>
                <a:gd name="connsiteY30" fmla="*/ 950026 h 1348016"/>
                <a:gd name="connsiteX31" fmla="*/ 480951 w 807523"/>
                <a:gd name="connsiteY31" fmla="*/ 1021278 h 1348016"/>
                <a:gd name="connsiteX32" fmla="*/ 469076 w 807523"/>
                <a:gd name="connsiteY32" fmla="*/ 1056904 h 1348016"/>
                <a:gd name="connsiteX33" fmla="*/ 451263 w 807523"/>
                <a:gd name="connsiteY33" fmla="*/ 1062841 h 1348016"/>
                <a:gd name="connsiteX34" fmla="*/ 415637 w 807523"/>
                <a:gd name="connsiteY34" fmla="*/ 1080654 h 1348016"/>
                <a:gd name="connsiteX35" fmla="*/ 385948 w 807523"/>
                <a:gd name="connsiteY35" fmla="*/ 1104405 h 1348016"/>
                <a:gd name="connsiteX36" fmla="*/ 350323 w 807523"/>
                <a:gd name="connsiteY36" fmla="*/ 1122218 h 1348016"/>
                <a:gd name="connsiteX37" fmla="*/ 326572 w 807523"/>
                <a:gd name="connsiteY37" fmla="*/ 1145969 h 1348016"/>
                <a:gd name="connsiteX38" fmla="*/ 290946 w 807523"/>
                <a:gd name="connsiteY38" fmla="*/ 1169719 h 1348016"/>
                <a:gd name="connsiteX39" fmla="*/ 273133 w 807523"/>
                <a:gd name="connsiteY39" fmla="*/ 1175657 h 1348016"/>
                <a:gd name="connsiteX40" fmla="*/ 255320 w 807523"/>
                <a:gd name="connsiteY40" fmla="*/ 1187532 h 1348016"/>
                <a:gd name="connsiteX41" fmla="*/ 225632 w 807523"/>
                <a:gd name="connsiteY41" fmla="*/ 1193470 h 1348016"/>
                <a:gd name="connsiteX42" fmla="*/ 190006 w 807523"/>
                <a:gd name="connsiteY42" fmla="*/ 1205345 h 1348016"/>
                <a:gd name="connsiteX43" fmla="*/ 172193 w 807523"/>
                <a:gd name="connsiteY43" fmla="*/ 1211283 h 1348016"/>
                <a:gd name="connsiteX44" fmla="*/ 142504 w 807523"/>
                <a:gd name="connsiteY44" fmla="*/ 1229096 h 1348016"/>
                <a:gd name="connsiteX45" fmla="*/ 112816 w 807523"/>
                <a:gd name="connsiteY45" fmla="*/ 1252847 h 1348016"/>
                <a:gd name="connsiteX46" fmla="*/ 95003 w 807523"/>
                <a:gd name="connsiteY46" fmla="*/ 1264722 h 1348016"/>
                <a:gd name="connsiteX47" fmla="*/ 83128 w 807523"/>
                <a:gd name="connsiteY47" fmla="*/ 1300348 h 1348016"/>
                <a:gd name="connsiteX48" fmla="*/ 77190 w 807523"/>
                <a:gd name="connsiteY48" fmla="*/ 1324099 h 1348016"/>
                <a:gd name="connsiteX49" fmla="*/ 59377 w 807523"/>
                <a:gd name="connsiteY49" fmla="*/ 1335974 h 1348016"/>
                <a:gd name="connsiteX50" fmla="*/ 0 w 807523"/>
                <a:gd name="connsiteY50" fmla="*/ 1347849 h 134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07523" h="1348016">
                  <a:moveTo>
                    <a:pt x="807523" y="0"/>
                  </a:moveTo>
                  <a:cubicBezTo>
                    <a:pt x="801585" y="9896"/>
                    <a:pt x="794486" y="19182"/>
                    <a:pt x="789710" y="29688"/>
                  </a:cubicBezTo>
                  <a:cubicBezTo>
                    <a:pt x="784530" y="41084"/>
                    <a:pt x="781792" y="53439"/>
                    <a:pt x="777834" y="65314"/>
                  </a:cubicBezTo>
                  <a:lnTo>
                    <a:pt x="765959" y="100940"/>
                  </a:lnTo>
                  <a:lnTo>
                    <a:pt x="754084" y="136566"/>
                  </a:lnTo>
                  <a:lnTo>
                    <a:pt x="748146" y="154379"/>
                  </a:lnTo>
                  <a:cubicBezTo>
                    <a:pt x="746167" y="184067"/>
                    <a:pt x="744008" y="213744"/>
                    <a:pt x="742208" y="243444"/>
                  </a:cubicBezTo>
                  <a:cubicBezTo>
                    <a:pt x="740050" y="279060"/>
                    <a:pt x="740697" y="314917"/>
                    <a:pt x="736271" y="350322"/>
                  </a:cubicBezTo>
                  <a:cubicBezTo>
                    <a:pt x="734718" y="362743"/>
                    <a:pt x="726850" y="373673"/>
                    <a:pt x="724395" y="385948"/>
                  </a:cubicBezTo>
                  <a:cubicBezTo>
                    <a:pt x="722416" y="395844"/>
                    <a:pt x="721113" y="405900"/>
                    <a:pt x="718458" y="415636"/>
                  </a:cubicBezTo>
                  <a:cubicBezTo>
                    <a:pt x="715164" y="427713"/>
                    <a:pt x="710540" y="439387"/>
                    <a:pt x="706582" y="451262"/>
                  </a:cubicBezTo>
                  <a:lnTo>
                    <a:pt x="700645" y="469075"/>
                  </a:lnTo>
                  <a:lnTo>
                    <a:pt x="694707" y="486888"/>
                  </a:lnTo>
                  <a:cubicBezTo>
                    <a:pt x="692728" y="492826"/>
                    <a:pt x="689996" y="498564"/>
                    <a:pt x="688769" y="504701"/>
                  </a:cubicBezTo>
                  <a:cubicBezTo>
                    <a:pt x="676700" y="565052"/>
                    <a:pt x="689065" y="509604"/>
                    <a:pt x="676894" y="552202"/>
                  </a:cubicBezTo>
                  <a:cubicBezTo>
                    <a:pt x="674652" y="560049"/>
                    <a:pt x="673301" y="568136"/>
                    <a:pt x="670956" y="575953"/>
                  </a:cubicBezTo>
                  <a:cubicBezTo>
                    <a:pt x="667359" y="587943"/>
                    <a:pt x="666024" y="601164"/>
                    <a:pt x="659081" y="611579"/>
                  </a:cubicBezTo>
                  <a:cubicBezTo>
                    <a:pt x="606355" y="690671"/>
                    <a:pt x="682247" y="573444"/>
                    <a:pt x="641268" y="647205"/>
                  </a:cubicBezTo>
                  <a:cubicBezTo>
                    <a:pt x="634337" y="659681"/>
                    <a:pt x="625434" y="670956"/>
                    <a:pt x="617517" y="682831"/>
                  </a:cubicBezTo>
                  <a:cubicBezTo>
                    <a:pt x="613559" y="688769"/>
                    <a:pt x="607899" y="693874"/>
                    <a:pt x="605642" y="700644"/>
                  </a:cubicBezTo>
                  <a:cubicBezTo>
                    <a:pt x="603663" y="706582"/>
                    <a:pt x="601222" y="712385"/>
                    <a:pt x="599704" y="718457"/>
                  </a:cubicBezTo>
                  <a:cubicBezTo>
                    <a:pt x="597256" y="728248"/>
                    <a:pt x="597311" y="738696"/>
                    <a:pt x="593767" y="748145"/>
                  </a:cubicBezTo>
                  <a:cubicBezTo>
                    <a:pt x="591261" y="754827"/>
                    <a:pt x="585850" y="760020"/>
                    <a:pt x="581891" y="765958"/>
                  </a:cubicBezTo>
                  <a:cubicBezTo>
                    <a:pt x="579912" y="771896"/>
                    <a:pt x="579174" y="778404"/>
                    <a:pt x="575954" y="783771"/>
                  </a:cubicBezTo>
                  <a:cubicBezTo>
                    <a:pt x="573074" y="788572"/>
                    <a:pt x="566582" y="790640"/>
                    <a:pt x="564078" y="795647"/>
                  </a:cubicBezTo>
                  <a:cubicBezTo>
                    <a:pt x="558480" y="806843"/>
                    <a:pt x="556161" y="819398"/>
                    <a:pt x="552203" y="831273"/>
                  </a:cubicBezTo>
                  <a:lnTo>
                    <a:pt x="546265" y="849086"/>
                  </a:lnTo>
                  <a:cubicBezTo>
                    <a:pt x="544286" y="855024"/>
                    <a:pt x="544754" y="862474"/>
                    <a:pt x="540328" y="866899"/>
                  </a:cubicBezTo>
                  <a:cubicBezTo>
                    <a:pt x="536369" y="870857"/>
                    <a:pt x="531811" y="874295"/>
                    <a:pt x="528452" y="878774"/>
                  </a:cubicBezTo>
                  <a:cubicBezTo>
                    <a:pt x="519889" y="890192"/>
                    <a:pt x="509216" y="900860"/>
                    <a:pt x="504702" y="914400"/>
                  </a:cubicBezTo>
                  <a:lnTo>
                    <a:pt x="492826" y="950026"/>
                  </a:lnTo>
                  <a:cubicBezTo>
                    <a:pt x="490276" y="967876"/>
                    <a:pt x="486162" y="1002171"/>
                    <a:pt x="480951" y="1021278"/>
                  </a:cubicBezTo>
                  <a:cubicBezTo>
                    <a:pt x="477657" y="1033355"/>
                    <a:pt x="480951" y="1052946"/>
                    <a:pt x="469076" y="1056904"/>
                  </a:cubicBezTo>
                  <a:lnTo>
                    <a:pt x="451263" y="1062841"/>
                  </a:lnTo>
                  <a:cubicBezTo>
                    <a:pt x="427360" y="1086744"/>
                    <a:pt x="453939" y="1064239"/>
                    <a:pt x="415637" y="1080654"/>
                  </a:cubicBezTo>
                  <a:cubicBezTo>
                    <a:pt x="395960" y="1089087"/>
                    <a:pt x="400679" y="1092621"/>
                    <a:pt x="385948" y="1104405"/>
                  </a:cubicBezTo>
                  <a:cubicBezTo>
                    <a:pt x="369505" y="1117559"/>
                    <a:pt x="369136" y="1115946"/>
                    <a:pt x="350323" y="1122218"/>
                  </a:cubicBezTo>
                  <a:cubicBezTo>
                    <a:pt x="340247" y="1152445"/>
                    <a:pt x="352482" y="1131575"/>
                    <a:pt x="326572" y="1145969"/>
                  </a:cubicBezTo>
                  <a:cubicBezTo>
                    <a:pt x="314096" y="1152900"/>
                    <a:pt x="304486" y="1165205"/>
                    <a:pt x="290946" y="1169719"/>
                  </a:cubicBezTo>
                  <a:cubicBezTo>
                    <a:pt x="285008" y="1171698"/>
                    <a:pt x="278731" y="1172858"/>
                    <a:pt x="273133" y="1175657"/>
                  </a:cubicBezTo>
                  <a:cubicBezTo>
                    <a:pt x="266750" y="1178848"/>
                    <a:pt x="262002" y="1185026"/>
                    <a:pt x="255320" y="1187532"/>
                  </a:cubicBezTo>
                  <a:cubicBezTo>
                    <a:pt x="245871" y="1191076"/>
                    <a:pt x="235368" y="1190815"/>
                    <a:pt x="225632" y="1193470"/>
                  </a:cubicBezTo>
                  <a:cubicBezTo>
                    <a:pt x="213555" y="1196764"/>
                    <a:pt x="201881" y="1201387"/>
                    <a:pt x="190006" y="1205345"/>
                  </a:cubicBezTo>
                  <a:lnTo>
                    <a:pt x="172193" y="1211283"/>
                  </a:lnTo>
                  <a:cubicBezTo>
                    <a:pt x="148996" y="1234478"/>
                    <a:pt x="173336" y="1213680"/>
                    <a:pt x="142504" y="1229096"/>
                  </a:cubicBezTo>
                  <a:cubicBezTo>
                    <a:pt x="118131" y="1241282"/>
                    <a:pt x="131229" y="1238117"/>
                    <a:pt x="112816" y="1252847"/>
                  </a:cubicBezTo>
                  <a:cubicBezTo>
                    <a:pt x="107244" y="1257305"/>
                    <a:pt x="100941" y="1260764"/>
                    <a:pt x="95003" y="1264722"/>
                  </a:cubicBezTo>
                  <a:cubicBezTo>
                    <a:pt x="91045" y="1276597"/>
                    <a:pt x="86164" y="1288204"/>
                    <a:pt x="83128" y="1300348"/>
                  </a:cubicBezTo>
                  <a:cubicBezTo>
                    <a:pt x="81149" y="1308265"/>
                    <a:pt x="81717" y="1317309"/>
                    <a:pt x="77190" y="1324099"/>
                  </a:cubicBezTo>
                  <a:cubicBezTo>
                    <a:pt x="73232" y="1330037"/>
                    <a:pt x="65898" y="1333076"/>
                    <a:pt x="59377" y="1335974"/>
                  </a:cubicBezTo>
                  <a:cubicBezTo>
                    <a:pt x="27024" y="1350353"/>
                    <a:pt x="29448" y="1347849"/>
                    <a:pt x="0" y="1347849"/>
                  </a:cubicBez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zh-CN" altLang="en-US"/>
            </a:p>
          </p:txBody>
        </p:sp>
        <p:sp>
          <p:nvSpPr>
            <p:cNvPr id="24" name="任意多边形 23"/>
            <p:cNvSpPr/>
            <p:nvPr/>
          </p:nvSpPr>
          <p:spPr>
            <a:xfrm>
              <a:off x="5931725" y="4815444"/>
              <a:ext cx="1074717" cy="1413164"/>
            </a:xfrm>
            <a:custGeom>
              <a:avLst/>
              <a:gdLst>
                <a:gd name="connsiteX0" fmla="*/ 1074717 w 1074717"/>
                <a:gd name="connsiteY0" fmla="*/ 0 h 1413164"/>
                <a:gd name="connsiteX1" fmla="*/ 1056904 w 1074717"/>
                <a:gd name="connsiteY1" fmla="*/ 47501 h 1413164"/>
                <a:gd name="connsiteX2" fmla="*/ 1050966 w 1074717"/>
                <a:gd name="connsiteY2" fmla="*/ 83127 h 1413164"/>
                <a:gd name="connsiteX3" fmla="*/ 1039091 w 1074717"/>
                <a:gd name="connsiteY3" fmla="*/ 118753 h 1413164"/>
                <a:gd name="connsiteX4" fmla="*/ 1033153 w 1074717"/>
                <a:gd name="connsiteY4" fmla="*/ 172192 h 1413164"/>
                <a:gd name="connsiteX5" fmla="*/ 1027215 w 1074717"/>
                <a:gd name="connsiteY5" fmla="*/ 249382 h 1413164"/>
                <a:gd name="connsiteX6" fmla="*/ 1021278 w 1074717"/>
                <a:gd name="connsiteY6" fmla="*/ 273133 h 1413164"/>
                <a:gd name="connsiteX7" fmla="*/ 1009402 w 1074717"/>
                <a:gd name="connsiteY7" fmla="*/ 350322 h 1413164"/>
                <a:gd name="connsiteX8" fmla="*/ 1003465 w 1074717"/>
                <a:gd name="connsiteY8" fmla="*/ 374073 h 1413164"/>
                <a:gd name="connsiteX9" fmla="*/ 991589 w 1074717"/>
                <a:gd name="connsiteY9" fmla="*/ 433450 h 1413164"/>
                <a:gd name="connsiteX10" fmla="*/ 979714 w 1074717"/>
                <a:gd name="connsiteY10" fmla="*/ 451262 h 1413164"/>
                <a:gd name="connsiteX11" fmla="*/ 967839 w 1074717"/>
                <a:gd name="connsiteY11" fmla="*/ 504701 h 1413164"/>
                <a:gd name="connsiteX12" fmla="*/ 961901 w 1074717"/>
                <a:gd name="connsiteY12" fmla="*/ 522514 h 1413164"/>
                <a:gd name="connsiteX13" fmla="*/ 938150 w 1074717"/>
                <a:gd name="connsiteY13" fmla="*/ 587829 h 1413164"/>
                <a:gd name="connsiteX14" fmla="*/ 926275 w 1074717"/>
                <a:gd name="connsiteY14" fmla="*/ 659081 h 1413164"/>
                <a:gd name="connsiteX15" fmla="*/ 914400 w 1074717"/>
                <a:gd name="connsiteY15" fmla="*/ 712520 h 1413164"/>
                <a:gd name="connsiteX16" fmla="*/ 908462 w 1074717"/>
                <a:gd name="connsiteY16" fmla="*/ 754083 h 1413164"/>
                <a:gd name="connsiteX17" fmla="*/ 896587 w 1074717"/>
                <a:gd name="connsiteY17" fmla="*/ 831273 h 1413164"/>
                <a:gd name="connsiteX18" fmla="*/ 884711 w 1074717"/>
                <a:gd name="connsiteY18" fmla="*/ 872837 h 1413164"/>
                <a:gd name="connsiteX19" fmla="*/ 872836 w 1074717"/>
                <a:gd name="connsiteY19" fmla="*/ 890650 h 1413164"/>
                <a:gd name="connsiteX20" fmla="*/ 837210 w 1074717"/>
                <a:gd name="connsiteY20" fmla="*/ 932213 h 1413164"/>
                <a:gd name="connsiteX21" fmla="*/ 819397 w 1074717"/>
                <a:gd name="connsiteY21" fmla="*/ 944088 h 1413164"/>
                <a:gd name="connsiteX22" fmla="*/ 807522 w 1074717"/>
                <a:gd name="connsiteY22" fmla="*/ 961901 h 1413164"/>
                <a:gd name="connsiteX23" fmla="*/ 760020 w 1074717"/>
                <a:gd name="connsiteY23" fmla="*/ 1003465 h 1413164"/>
                <a:gd name="connsiteX24" fmla="*/ 742207 w 1074717"/>
                <a:gd name="connsiteY24" fmla="*/ 1009403 h 1413164"/>
                <a:gd name="connsiteX25" fmla="*/ 706581 w 1074717"/>
                <a:gd name="connsiteY25" fmla="*/ 1045029 h 1413164"/>
                <a:gd name="connsiteX26" fmla="*/ 682831 w 1074717"/>
                <a:gd name="connsiteY26" fmla="*/ 1080655 h 1413164"/>
                <a:gd name="connsiteX27" fmla="*/ 647205 w 1074717"/>
                <a:gd name="connsiteY27" fmla="*/ 1104405 h 1413164"/>
                <a:gd name="connsiteX28" fmla="*/ 635330 w 1074717"/>
                <a:gd name="connsiteY28" fmla="*/ 1116281 h 1413164"/>
                <a:gd name="connsiteX29" fmla="*/ 623454 w 1074717"/>
                <a:gd name="connsiteY29" fmla="*/ 1134094 h 1413164"/>
                <a:gd name="connsiteX30" fmla="*/ 605641 w 1074717"/>
                <a:gd name="connsiteY30" fmla="*/ 1145969 h 1413164"/>
                <a:gd name="connsiteX31" fmla="*/ 593766 w 1074717"/>
                <a:gd name="connsiteY31" fmla="*/ 1163782 h 1413164"/>
                <a:gd name="connsiteX32" fmla="*/ 575953 w 1074717"/>
                <a:gd name="connsiteY32" fmla="*/ 1175657 h 1413164"/>
                <a:gd name="connsiteX33" fmla="*/ 570015 w 1074717"/>
                <a:gd name="connsiteY33" fmla="*/ 1193470 h 1413164"/>
                <a:gd name="connsiteX34" fmla="*/ 558140 w 1074717"/>
                <a:gd name="connsiteY34" fmla="*/ 1205346 h 1413164"/>
                <a:gd name="connsiteX35" fmla="*/ 540327 w 1074717"/>
                <a:gd name="connsiteY35" fmla="*/ 1240972 h 1413164"/>
                <a:gd name="connsiteX36" fmla="*/ 504701 w 1074717"/>
                <a:gd name="connsiteY36" fmla="*/ 1264722 h 1413164"/>
                <a:gd name="connsiteX37" fmla="*/ 475013 w 1074717"/>
                <a:gd name="connsiteY37" fmla="*/ 1282535 h 1413164"/>
                <a:gd name="connsiteX38" fmla="*/ 427511 w 1074717"/>
                <a:gd name="connsiteY38" fmla="*/ 1318161 h 1413164"/>
                <a:gd name="connsiteX39" fmla="*/ 391885 w 1074717"/>
                <a:gd name="connsiteY39" fmla="*/ 1335974 h 1413164"/>
                <a:gd name="connsiteX40" fmla="*/ 385948 w 1074717"/>
                <a:gd name="connsiteY40" fmla="*/ 1353787 h 1413164"/>
                <a:gd name="connsiteX41" fmla="*/ 356259 w 1074717"/>
                <a:gd name="connsiteY41" fmla="*/ 1377538 h 1413164"/>
                <a:gd name="connsiteX42" fmla="*/ 308758 w 1074717"/>
                <a:gd name="connsiteY42" fmla="*/ 1389413 h 1413164"/>
                <a:gd name="connsiteX43" fmla="*/ 35626 w 1074717"/>
                <a:gd name="connsiteY43" fmla="*/ 1389413 h 1413164"/>
                <a:gd name="connsiteX44" fmla="*/ 0 w 1074717"/>
                <a:gd name="connsiteY44" fmla="*/ 1407226 h 1413164"/>
                <a:gd name="connsiteX45" fmla="*/ 0 w 1074717"/>
                <a:gd name="connsiteY45" fmla="*/ 1413164 h 14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74717" h="1413164">
                  <a:moveTo>
                    <a:pt x="1074717" y="0"/>
                  </a:moveTo>
                  <a:cubicBezTo>
                    <a:pt x="1072400" y="5792"/>
                    <a:pt x="1059233" y="37021"/>
                    <a:pt x="1056904" y="47501"/>
                  </a:cubicBezTo>
                  <a:cubicBezTo>
                    <a:pt x="1054292" y="59253"/>
                    <a:pt x="1053886" y="71447"/>
                    <a:pt x="1050966" y="83127"/>
                  </a:cubicBezTo>
                  <a:cubicBezTo>
                    <a:pt x="1047930" y="95271"/>
                    <a:pt x="1039091" y="118753"/>
                    <a:pt x="1039091" y="118753"/>
                  </a:cubicBezTo>
                  <a:cubicBezTo>
                    <a:pt x="1037112" y="136566"/>
                    <a:pt x="1034776" y="154343"/>
                    <a:pt x="1033153" y="172192"/>
                  </a:cubicBezTo>
                  <a:cubicBezTo>
                    <a:pt x="1030817" y="197892"/>
                    <a:pt x="1030230" y="223753"/>
                    <a:pt x="1027215" y="249382"/>
                  </a:cubicBezTo>
                  <a:cubicBezTo>
                    <a:pt x="1026262" y="257487"/>
                    <a:pt x="1022738" y="265104"/>
                    <a:pt x="1021278" y="273133"/>
                  </a:cubicBezTo>
                  <a:cubicBezTo>
                    <a:pt x="1009870" y="335881"/>
                    <a:pt x="1020882" y="292920"/>
                    <a:pt x="1009402" y="350322"/>
                  </a:cubicBezTo>
                  <a:cubicBezTo>
                    <a:pt x="1007802" y="358324"/>
                    <a:pt x="1005065" y="366071"/>
                    <a:pt x="1003465" y="374073"/>
                  </a:cubicBezTo>
                  <a:cubicBezTo>
                    <a:pt x="1001623" y="383282"/>
                    <a:pt x="996761" y="421382"/>
                    <a:pt x="991589" y="433450"/>
                  </a:cubicBezTo>
                  <a:cubicBezTo>
                    <a:pt x="988778" y="440009"/>
                    <a:pt x="983672" y="445325"/>
                    <a:pt x="979714" y="451262"/>
                  </a:cubicBezTo>
                  <a:cubicBezTo>
                    <a:pt x="975635" y="471658"/>
                    <a:pt x="973427" y="485144"/>
                    <a:pt x="967839" y="504701"/>
                  </a:cubicBezTo>
                  <a:cubicBezTo>
                    <a:pt x="966120" y="510719"/>
                    <a:pt x="963548" y="516476"/>
                    <a:pt x="961901" y="522514"/>
                  </a:cubicBezTo>
                  <a:cubicBezTo>
                    <a:pt x="946201" y="580080"/>
                    <a:pt x="959995" y="555063"/>
                    <a:pt x="938150" y="587829"/>
                  </a:cubicBezTo>
                  <a:cubicBezTo>
                    <a:pt x="925774" y="624961"/>
                    <a:pt x="935114" y="592791"/>
                    <a:pt x="926275" y="659081"/>
                  </a:cubicBezTo>
                  <a:cubicBezTo>
                    <a:pt x="921631" y="693912"/>
                    <a:pt x="922936" y="686908"/>
                    <a:pt x="914400" y="712520"/>
                  </a:cubicBezTo>
                  <a:cubicBezTo>
                    <a:pt x="912421" y="726374"/>
                    <a:pt x="910312" y="740211"/>
                    <a:pt x="908462" y="754083"/>
                  </a:cubicBezTo>
                  <a:cubicBezTo>
                    <a:pt x="902465" y="799058"/>
                    <a:pt x="904899" y="793869"/>
                    <a:pt x="896587" y="831273"/>
                  </a:cubicBezTo>
                  <a:cubicBezTo>
                    <a:pt x="895065" y="838123"/>
                    <a:pt x="888679" y="864902"/>
                    <a:pt x="884711" y="872837"/>
                  </a:cubicBezTo>
                  <a:cubicBezTo>
                    <a:pt x="881520" y="879220"/>
                    <a:pt x="876984" y="884843"/>
                    <a:pt x="872836" y="890650"/>
                  </a:cubicBezTo>
                  <a:cubicBezTo>
                    <a:pt x="861274" y="906836"/>
                    <a:pt x="852441" y="919521"/>
                    <a:pt x="837210" y="932213"/>
                  </a:cubicBezTo>
                  <a:cubicBezTo>
                    <a:pt x="831728" y="936781"/>
                    <a:pt x="825335" y="940130"/>
                    <a:pt x="819397" y="944088"/>
                  </a:cubicBezTo>
                  <a:cubicBezTo>
                    <a:pt x="815439" y="950026"/>
                    <a:pt x="812221" y="956531"/>
                    <a:pt x="807522" y="961901"/>
                  </a:cubicBezTo>
                  <a:cubicBezTo>
                    <a:pt x="795483" y="975660"/>
                    <a:pt x="777906" y="994522"/>
                    <a:pt x="760020" y="1003465"/>
                  </a:cubicBezTo>
                  <a:cubicBezTo>
                    <a:pt x="754422" y="1006264"/>
                    <a:pt x="748145" y="1007424"/>
                    <a:pt x="742207" y="1009403"/>
                  </a:cubicBezTo>
                  <a:cubicBezTo>
                    <a:pt x="730332" y="1021278"/>
                    <a:pt x="715897" y="1031055"/>
                    <a:pt x="706581" y="1045029"/>
                  </a:cubicBezTo>
                  <a:cubicBezTo>
                    <a:pt x="698664" y="1056904"/>
                    <a:pt x="694706" y="1072738"/>
                    <a:pt x="682831" y="1080655"/>
                  </a:cubicBezTo>
                  <a:cubicBezTo>
                    <a:pt x="670956" y="1088572"/>
                    <a:pt x="657297" y="1094313"/>
                    <a:pt x="647205" y="1104405"/>
                  </a:cubicBezTo>
                  <a:cubicBezTo>
                    <a:pt x="643247" y="1108364"/>
                    <a:pt x="638827" y="1111910"/>
                    <a:pt x="635330" y="1116281"/>
                  </a:cubicBezTo>
                  <a:cubicBezTo>
                    <a:pt x="630872" y="1121854"/>
                    <a:pt x="628500" y="1129048"/>
                    <a:pt x="623454" y="1134094"/>
                  </a:cubicBezTo>
                  <a:cubicBezTo>
                    <a:pt x="618408" y="1139140"/>
                    <a:pt x="611579" y="1142011"/>
                    <a:pt x="605641" y="1145969"/>
                  </a:cubicBezTo>
                  <a:cubicBezTo>
                    <a:pt x="601683" y="1151907"/>
                    <a:pt x="598812" y="1158736"/>
                    <a:pt x="593766" y="1163782"/>
                  </a:cubicBezTo>
                  <a:cubicBezTo>
                    <a:pt x="588720" y="1168828"/>
                    <a:pt x="580411" y="1170085"/>
                    <a:pt x="575953" y="1175657"/>
                  </a:cubicBezTo>
                  <a:cubicBezTo>
                    <a:pt x="572043" y="1180544"/>
                    <a:pt x="573235" y="1188103"/>
                    <a:pt x="570015" y="1193470"/>
                  </a:cubicBezTo>
                  <a:cubicBezTo>
                    <a:pt x="567135" y="1198270"/>
                    <a:pt x="562098" y="1201387"/>
                    <a:pt x="558140" y="1205346"/>
                  </a:cubicBezTo>
                  <a:cubicBezTo>
                    <a:pt x="553905" y="1218051"/>
                    <a:pt x="551159" y="1231494"/>
                    <a:pt x="540327" y="1240972"/>
                  </a:cubicBezTo>
                  <a:cubicBezTo>
                    <a:pt x="529586" y="1250370"/>
                    <a:pt x="514793" y="1254630"/>
                    <a:pt x="504701" y="1264722"/>
                  </a:cubicBezTo>
                  <a:cubicBezTo>
                    <a:pt x="488401" y="1281024"/>
                    <a:pt x="498137" y="1274828"/>
                    <a:pt x="475013" y="1282535"/>
                  </a:cubicBezTo>
                  <a:cubicBezTo>
                    <a:pt x="460945" y="1296603"/>
                    <a:pt x="447655" y="1311446"/>
                    <a:pt x="427511" y="1318161"/>
                  </a:cubicBezTo>
                  <a:cubicBezTo>
                    <a:pt x="402928" y="1326356"/>
                    <a:pt x="414906" y="1320627"/>
                    <a:pt x="391885" y="1335974"/>
                  </a:cubicBezTo>
                  <a:cubicBezTo>
                    <a:pt x="389906" y="1341912"/>
                    <a:pt x="389168" y="1348420"/>
                    <a:pt x="385948" y="1353787"/>
                  </a:cubicBezTo>
                  <a:cubicBezTo>
                    <a:pt x="381785" y="1360726"/>
                    <a:pt x="362465" y="1375281"/>
                    <a:pt x="356259" y="1377538"/>
                  </a:cubicBezTo>
                  <a:cubicBezTo>
                    <a:pt x="340921" y="1383116"/>
                    <a:pt x="308758" y="1389413"/>
                    <a:pt x="308758" y="1389413"/>
                  </a:cubicBezTo>
                  <a:cubicBezTo>
                    <a:pt x="176756" y="1383127"/>
                    <a:pt x="175480" y="1379423"/>
                    <a:pt x="35626" y="1389413"/>
                  </a:cubicBezTo>
                  <a:cubicBezTo>
                    <a:pt x="25226" y="1390156"/>
                    <a:pt x="6850" y="1400376"/>
                    <a:pt x="0" y="1407226"/>
                  </a:cubicBezTo>
                  <a:lnTo>
                    <a:pt x="0" y="1413164"/>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zh-CN" altLang="en-US"/>
            </a:p>
          </p:txBody>
        </p:sp>
      </p:grpSp>
      <p:sp>
        <p:nvSpPr>
          <p:cNvPr id="30" name="灯片编号占位符 29"/>
          <p:cNvSpPr>
            <a:spLocks noGrp="1"/>
          </p:cNvSpPr>
          <p:nvPr>
            <p:ph type="sldNum" sz="quarter" idx="12"/>
          </p:nvPr>
        </p:nvSpPr>
        <p:spPr/>
        <p:txBody>
          <a:bodyPr/>
          <a:lstStyle/>
          <a:p>
            <a:fld id="{C2510884-111D-4E29-8487-926401C65927}" type="slidenum">
              <a:rPr lang="zh-CN" altLang="en-US" smtClean="0"/>
              <a:t>23</a:t>
            </a:fld>
            <a:endParaRPr lang="zh-CN" altLang="en-US"/>
          </a:p>
        </p:txBody>
      </p:sp>
      <p:sp>
        <p:nvSpPr>
          <p:cNvPr id="16" name="标题 15"/>
          <p:cNvSpPr>
            <a:spLocks noGrp="1"/>
          </p:cNvSpPr>
          <p:nvPr>
            <p:ph type="title"/>
          </p:nvPr>
        </p:nvSpPr>
        <p:spPr/>
        <p:txBody>
          <a:bodyPr/>
          <a:lstStyle/>
          <a:p>
            <a:endParaRPr lang="zh-CN" altLang="en-US"/>
          </a:p>
        </p:txBody>
      </p:sp>
      <p:sp>
        <p:nvSpPr>
          <p:cNvPr id="27" name="矩形 26"/>
          <p:cNvSpPr/>
          <p:nvPr/>
        </p:nvSpPr>
        <p:spPr>
          <a:xfrm>
            <a:off x="393728" y="522982"/>
            <a:ext cx="8521671" cy="1077218"/>
          </a:xfrm>
          <a:prstGeom prst="rect">
            <a:avLst/>
          </a:prstGeom>
        </p:spPr>
        <p:txBody>
          <a:bodyPr wrap="square">
            <a:spAutoFit/>
          </a:bodyPr>
          <a:lstStyle/>
          <a:p>
            <a:r>
              <a:rPr lang="en-US" altLang="zh-CN" sz="3200" dirty="0"/>
              <a:t>Establishing thresholds for peptide </a:t>
            </a:r>
            <a:r>
              <a:rPr lang="en-US" altLang="zh-CN" sz="3200" dirty="0" smtClean="0"/>
              <a:t>identifications using charge dependent FDRS</a:t>
            </a:r>
            <a:endParaRPr lang="zh-CN" altLang="en-US" sz="3200" dirty="0"/>
          </a:p>
        </p:txBody>
      </p:sp>
    </p:spTree>
    <p:extLst>
      <p:ext uri="{BB962C8B-B14F-4D97-AF65-F5344CB8AC3E}">
        <p14:creationId xmlns:p14="http://schemas.microsoft.com/office/powerpoint/2010/main" val="3370421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ll6"/>
          <p:cNvPicPr/>
          <p:nvPr/>
        </p:nvPicPr>
        <p:blipFill rotWithShape="1">
          <a:blip r:embed="rId2" cstate="print">
            <a:extLst>
              <a:ext uri="{28A0092B-C50C-407E-A947-70E740481C1C}">
                <a14:useLocalDpi xmlns:a14="http://schemas.microsoft.com/office/drawing/2010/main" val="0"/>
              </a:ext>
            </a:extLst>
          </a:blip>
          <a:srcRect t="66561" r="51300"/>
          <a:stretch/>
        </p:blipFill>
        <p:spPr bwMode="auto">
          <a:xfrm>
            <a:off x="179512" y="2113609"/>
            <a:ext cx="2670303" cy="2272441"/>
          </a:xfrm>
          <a:prstGeom prst="rect">
            <a:avLst/>
          </a:prstGeom>
          <a:noFill/>
          <a:ln w="9525">
            <a:noFill/>
            <a:miter lim="800000"/>
            <a:headEnd/>
            <a:tailEnd/>
          </a:ln>
        </p:spPr>
      </p:pic>
      <p:pic>
        <p:nvPicPr>
          <p:cNvPr id="6" name="图片 5" descr="all6"/>
          <p:cNvPicPr/>
          <p:nvPr/>
        </p:nvPicPr>
        <p:blipFill rotWithShape="1">
          <a:blip r:embed="rId2" cstate="print">
            <a:extLst>
              <a:ext uri="{28A0092B-C50C-407E-A947-70E740481C1C}">
                <a14:useLocalDpi xmlns:a14="http://schemas.microsoft.com/office/drawing/2010/main" val="0"/>
              </a:ext>
            </a:extLst>
          </a:blip>
          <a:srcRect l="48346" t="66561" r="2033"/>
          <a:stretch/>
        </p:blipFill>
        <p:spPr bwMode="auto">
          <a:xfrm>
            <a:off x="42074" y="4440593"/>
            <a:ext cx="2720715" cy="2272441"/>
          </a:xfrm>
          <a:prstGeom prst="rect">
            <a:avLst/>
          </a:prstGeom>
          <a:noFill/>
          <a:ln w="9525">
            <a:noFill/>
            <a:miter lim="800000"/>
            <a:headEnd/>
            <a:tailEnd/>
          </a:ln>
        </p:spPr>
      </p:pic>
      <p:pic>
        <p:nvPicPr>
          <p:cNvPr id="7" name="图片 6" descr="all6"/>
          <p:cNvPicPr/>
          <p:nvPr/>
        </p:nvPicPr>
        <p:blipFill rotWithShape="1">
          <a:blip r:embed="rId2" cstate="print">
            <a:extLst>
              <a:ext uri="{28A0092B-C50C-407E-A947-70E740481C1C}">
                <a14:useLocalDpi xmlns:a14="http://schemas.microsoft.com/office/drawing/2010/main" val="0"/>
              </a:ext>
            </a:extLst>
          </a:blip>
          <a:srcRect t="35458" r="51300" b="35302"/>
          <a:stretch/>
        </p:blipFill>
        <p:spPr bwMode="auto">
          <a:xfrm>
            <a:off x="2762789" y="2348880"/>
            <a:ext cx="2670303" cy="1987061"/>
          </a:xfrm>
          <a:prstGeom prst="rect">
            <a:avLst/>
          </a:prstGeom>
          <a:noFill/>
          <a:ln w="9525">
            <a:noFill/>
            <a:miter lim="800000"/>
            <a:headEnd/>
            <a:tailEnd/>
          </a:ln>
        </p:spPr>
      </p:pic>
      <p:pic>
        <p:nvPicPr>
          <p:cNvPr id="8" name="图片 7" descr="all6"/>
          <p:cNvPicPr/>
          <p:nvPr/>
        </p:nvPicPr>
        <p:blipFill rotWithShape="1">
          <a:blip r:embed="rId2" cstate="print">
            <a:extLst>
              <a:ext uri="{28A0092B-C50C-407E-A947-70E740481C1C}">
                <a14:useLocalDpi xmlns:a14="http://schemas.microsoft.com/office/drawing/2010/main" val="0"/>
              </a:ext>
            </a:extLst>
          </a:blip>
          <a:srcRect l="51727" t="35458" r="4176" b="35302"/>
          <a:stretch/>
        </p:blipFill>
        <p:spPr bwMode="auto">
          <a:xfrm>
            <a:off x="2888997" y="4706326"/>
            <a:ext cx="2417885" cy="1987061"/>
          </a:xfrm>
          <a:prstGeom prst="rect">
            <a:avLst/>
          </a:prstGeom>
          <a:noFill/>
          <a:ln w="9525">
            <a:noFill/>
            <a:miter lim="800000"/>
            <a:headEnd/>
            <a:tailEnd/>
          </a:ln>
        </p:spPr>
      </p:pic>
      <p:pic>
        <p:nvPicPr>
          <p:cNvPr id="9" name="图片 8" descr="all6"/>
          <p:cNvPicPr/>
          <p:nvPr/>
        </p:nvPicPr>
        <p:blipFill rotWithShape="1">
          <a:blip r:embed="rId2" cstate="print">
            <a:extLst>
              <a:ext uri="{28A0092B-C50C-407E-A947-70E740481C1C}">
                <a14:useLocalDpi xmlns:a14="http://schemas.microsoft.com/office/drawing/2010/main" val="0"/>
              </a:ext>
            </a:extLst>
          </a:blip>
          <a:srcRect t="2741" r="51300" b="69183"/>
          <a:stretch/>
        </p:blipFill>
        <p:spPr bwMode="auto">
          <a:xfrm>
            <a:off x="5427973" y="2323600"/>
            <a:ext cx="2816435" cy="2012342"/>
          </a:xfrm>
          <a:prstGeom prst="rect">
            <a:avLst/>
          </a:prstGeom>
          <a:noFill/>
          <a:ln w="9525">
            <a:noFill/>
            <a:miter lim="800000"/>
            <a:headEnd/>
            <a:tailEnd/>
          </a:ln>
        </p:spPr>
      </p:pic>
      <p:pic>
        <p:nvPicPr>
          <p:cNvPr id="10" name="图片 9" descr="all6"/>
          <p:cNvPicPr/>
          <p:nvPr/>
        </p:nvPicPr>
        <p:blipFill rotWithShape="1">
          <a:blip r:embed="rId2" cstate="print">
            <a:extLst>
              <a:ext uri="{28A0092B-C50C-407E-A947-70E740481C1C}">
                <a14:useLocalDpi xmlns:a14="http://schemas.microsoft.com/office/drawing/2010/main" val="0"/>
              </a:ext>
            </a:extLst>
          </a:blip>
          <a:srcRect l="48851" t="1748" r="2837" b="69183"/>
          <a:stretch/>
        </p:blipFill>
        <p:spPr bwMode="auto">
          <a:xfrm>
            <a:off x="5312562" y="4555242"/>
            <a:ext cx="2931846" cy="2186392"/>
          </a:xfrm>
          <a:prstGeom prst="rect">
            <a:avLst/>
          </a:prstGeom>
          <a:noFill/>
          <a:ln w="9525">
            <a:noFill/>
            <a:miter lim="800000"/>
            <a:headEnd/>
            <a:tailEnd/>
          </a:ln>
        </p:spPr>
      </p:pic>
      <p:grpSp>
        <p:nvGrpSpPr>
          <p:cNvPr id="32" name="组合 31"/>
          <p:cNvGrpSpPr/>
          <p:nvPr/>
        </p:nvGrpSpPr>
        <p:grpSpPr>
          <a:xfrm>
            <a:off x="1003465" y="2523506"/>
            <a:ext cx="6537366" cy="3740728"/>
            <a:chOff x="1003465" y="2523506"/>
            <a:chExt cx="6537366" cy="3740728"/>
          </a:xfrm>
        </p:grpSpPr>
        <p:grpSp>
          <p:nvGrpSpPr>
            <p:cNvPr id="28" name="组合 27"/>
            <p:cNvGrpSpPr/>
            <p:nvPr/>
          </p:nvGrpSpPr>
          <p:grpSpPr>
            <a:xfrm>
              <a:off x="1907704" y="3249829"/>
              <a:ext cx="5328592" cy="2555435"/>
              <a:chOff x="1907704" y="3249829"/>
              <a:chExt cx="5328592" cy="2555435"/>
            </a:xfrm>
          </p:grpSpPr>
          <p:sp>
            <p:nvSpPr>
              <p:cNvPr id="11" name="TextBox 10"/>
              <p:cNvSpPr txBox="1"/>
              <p:nvPr/>
            </p:nvSpPr>
            <p:spPr>
              <a:xfrm>
                <a:off x="3905771" y="4258215"/>
                <a:ext cx="1146661" cy="369332"/>
              </a:xfrm>
              <a:prstGeom prst="rect">
                <a:avLst/>
              </a:prstGeom>
              <a:noFill/>
              <a:ln>
                <a:solidFill>
                  <a:srgbClr val="FF0000"/>
                </a:solidFill>
              </a:ln>
            </p:spPr>
            <p:txBody>
              <a:bodyPr wrap="none" rtlCol="0">
                <a:spAutoFit/>
              </a:bodyPr>
              <a:lstStyle/>
              <a:p>
                <a:r>
                  <a:rPr lang="en-US" altLang="zh-CN" b="1" dirty="0" smtClean="0"/>
                  <a:t>X!Tandem</a:t>
                </a:r>
                <a:endParaRPr lang="zh-CN" altLang="en-US" b="1" dirty="0"/>
              </a:p>
            </p:txBody>
          </p:sp>
          <p:cxnSp>
            <p:nvCxnSpPr>
              <p:cNvPr id="13" name="直接箭头连接符 12"/>
              <p:cNvCxnSpPr>
                <a:stCxn id="11" idx="1"/>
              </p:cNvCxnSpPr>
              <p:nvPr/>
            </p:nvCxnSpPr>
            <p:spPr>
              <a:xfrm flipH="1" flipV="1">
                <a:off x="1907704" y="3249829"/>
                <a:ext cx="1998067" cy="11930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直接箭头连接符 13"/>
              <p:cNvCxnSpPr/>
              <p:nvPr/>
            </p:nvCxnSpPr>
            <p:spPr>
              <a:xfrm flipV="1">
                <a:off x="4543157" y="3429000"/>
                <a:ext cx="0" cy="82692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直接箭头连接符 16"/>
              <p:cNvCxnSpPr/>
              <p:nvPr/>
            </p:nvCxnSpPr>
            <p:spPr>
              <a:xfrm flipV="1">
                <a:off x="4988375" y="3842463"/>
                <a:ext cx="1513365" cy="5373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直接箭头连接符 18"/>
              <p:cNvCxnSpPr/>
              <p:nvPr/>
            </p:nvCxnSpPr>
            <p:spPr>
              <a:xfrm>
                <a:off x="4988376" y="4625259"/>
                <a:ext cx="2247920" cy="11800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直接箭头连接符 21"/>
              <p:cNvCxnSpPr>
                <a:stCxn id="11" idx="2"/>
              </p:cNvCxnSpPr>
              <p:nvPr/>
            </p:nvCxnSpPr>
            <p:spPr>
              <a:xfrm>
                <a:off x="4479102" y="4627547"/>
                <a:ext cx="308922" cy="74566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直接箭头连接符 24"/>
              <p:cNvCxnSpPr/>
              <p:nvPr/>
            </p:nvCxnSpPr>
            <p:spPr>
              <a:xfrm flipH="1">
                <a:off x="2051720" y="4625259"/>
                <a:ext cx="2046220" cy="6039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1" name="任意多边形 20"/>
            <p:cNvSpPr/>
            <p:nvPr/>
          </p:nvSpPr>
          <p:spPr>
            <a:xfrm>
              <a:off x="1003465" y="2523506"/>
              <a:ext cx="1116280" cy="1330037"/>
            </a:xfrm>
            <a:custGeom>
              <a:avLst/>
              <a:gdLst>
                <a:gd name="connsiteX0" fmla="*/ 1116280 w 1116280"/>
                <a:gd name="connsiteY0" fmla="*/ 0 h 1330037"/>
                <a:gd name="connsiteX1" fmla="*/ 1104405 w 1116280"/>
                <a:gd name="connsiteY1" fmla="*/ 207819 h 1330037"/>
                <a:gd name="connsiteX2" fmla="*/ 1092530 w 1116280"/>
                <a:gd name="connsiteY2" fmla="*/ 243445 h 1330037"/>
                <a:gd name="connsiteX3" fmla="*/ 1074717 w 1116280"/>
                <a:gd name="connsiteY3" fmla="*/ 308759 h 1330037"/>
                <a:gd name="connsiteX4" fmla="*/ 1050966 w 1116280"/>
                <a:gd name="connsiteY4" fmla="*/ 391886 h 1330037"/>
                <a:gd name="connsiteX5" fmla="*/ 1039091 w 1116280"/>
                <a:gd name="connsiteY5" fmla="*/ 403762 h 1330037"/>
                <a:gd name="connsiteX6" fmla="*/ 1015340 w 1116280"/>
                <a:gd name="connsiteY6" fmla="*/ 457200 h 1330037"/>
                <a:gd name="connsiteX7" fmla="*/ 1003465 w 1116280"/>
                <a:gd name="connsiteY7" fmla="*/ 498764 h 1330037"/>
                <a:gd name="connsiteX8" fmla="*/ 991590 w 1116280"/>
                <a:gd name="connsiteY8" fmla="*/ 522515 h 1330037"/>
                <a:gd name="connsiteX9" fmla="*/ 979714 w 1116280"/>
                <a:gd name="connsiteY9" fmla="*/ 558141 h 1330037"/>
                <a:gd name="connsiteX10" fmla="*/ 950026 w 1116280"/>
                <a:gd name="connsiteY10" fmla="*/ 647206 h 1330037"/>
                <a:gd name="connsiteX11" fmla="*/ 920338 w 1116280"/>
                <a:gd name="connsiteY11" fmla="*/ 700645 h 1330037"/>
                <a:gd name="connsiteX12" fmla="*/ 908462 w 1116280"/>
                <a:gd name="connsiteY12" fmla="*/ 718458 h 1330037"/>
                <a:gd name="connsiteX13" fmla="*/ 890649 w 1116280"/>
                <a:gd name="connsiteY13" fmla="*/ 748146 h 1330037"/>
                <a:gd name="connsiteX14" fmla="*/ 866899 w 1116280"/>
                <a:gd name="connsiteY14" fmla="*/ 783772 h 1330037"/>
                <a:gd name="connsiteX15" fmla="*/ 849086 w 1116280"/>
                <a:gd name="connsiteY15" fmla="*/ 819398 h 1330037"/>
                <a:gd name="connsiteX16" fmla="*/ 831273 w 1116280"/>
                <a:gd name="connsiteY16" fmla="*/ 860962 h 1330037"/>
                <a:gd name="connsiteX17" fmla="*/ 807522 w 1116280"/>
                <a:gd name="connsiteY17" fmla="*/ 890650 h 1330037"/>
                <a:gd name="connsiteX18" fmla="*/ 801584 w 1116280"/>
                <a:gd name="connsiteY18" fmla="*/ 908463 h 1330037"/>
                <a:gd name="connsiteX19" fmla="*/ 783771 w 1116280"/>
                <a:gd name="connsiteY19" fmla="*/ 926276 h 1330037"/>
                <a:gd name="connsiteX20" fmla="*/ 760021 w 1116280"/>
                <a:gd name="connsiteY20" fmla="*/ 961902 h 1330037"/>
                <a:gd name="connsiteX21" fmla="*/ 730332 w 1116280"/>
                <a:gd name="connsiteY21" fmla="*/ 991590 h 1330037"/>
                <a:gd name="connsiteX22" fmla="*/ 718457 w 1116280"/>
                <a:gd name="connsiteY22" fmla="*/ 1009403 h 1330037"/>
                <a:gd name="connsiteX23" fmla="*/ 682831 w 1116280"/>
                <a:gd name="connsiteY23" fmla="*/ 1039091 h 1330037"/>
                <a:gd name="connsiteX24" fmla="*/ 653143 w 1116280"/>
                <a:gd name="connsiteY24" fmla="*/ 1080655 h 1330037"/>
                <a:gd name="connsiteX25" fmla="*/ 635330 w 1116280"/>
                <a:gd name="connsiteY25" fmla="*/ 1116281 h 1330037"/>
                <a:gd name="connsiteX26" fmla="*/ 617517 w 1116280"/>
                <a:gd name="connsiteY26" fmla="*/ 1122219 h 1330037"/>
                <a:gd name="connsiteX27" fmla="*/ 587829 w 1116280"/>
                <a:gd name="connsiteY27" fmla="*/ 1145969 h 1330037"/>
                <a:gd name="connsiteX28" fmla="*/ 575953 w 1116280"/>
                <a:gd name="connsiteY28" fmla="*/ 1157845 h 1330037"/>
                <a:gd name="connsiteX29" fmla="*/ 552203 w 1116280"/>
                <a:gd name="connsiteY29" fmla="*/ 1163782 h 1330037"/>
                <a:gd name="connsiteX30" fmla="*/ 492826 w 1116280"/>
                <a:gd name="connsiteY30" fmla="*/ 1181595 h 1330037"/>
                <a:gd name="connsiteX31" fmla="*/ 475013 w 1116280"/>
                <a:gd name="connsiteY31" fmla="*/ 1193471 h 1330037"/>
                <a:gd name="connsiteX32" fmla="*/ 451262 w 1116280"/>
                <a:gd name="connsiteY32" fmla="*/ 1199408 h 1330037"/>
                <a:gd name="connsiteX33" fmla="*/ 409699 w 1116280"/>
                <a:gd name="connsiteY33" fmla="*/ 1211284 h 1330037"/>
                <a:gd name="connsiteX34" fmla="*/ 368135 w 1116280"/>
                <a:gd name="connsiteY34" fmla="*/ 1229097 h 1330037"/>
                <a:gd name="connsiteX35" fmla="*/ 326571 w 1116280"/>
                <a:gd name="connsiteY35" fmla="*/ 1246910 h 1330037"/>
                <a:gd name="connsiteX36" fmla="*/ 290945 w 1116280"/>
                <a:gd name="connsiteY36" fmla="*/ 1276598 h 1330037"/>
                <a:gd name="connsiteX37" fmla="*/ 249382 w 1116280"/>
                <a:gd name="connsiteY37" fmla="*/ 1288473 h 1330037"/>
                <a:gd name="connsiteX38" fmla="*/ 195943 w 1116280"/>
                <a:gd name="connsiteY38" fmla="*/ 1306286 h 1330037"/>
                <a:gd name="connsiteX39" fmla="*/ 154379 w 1116280"/>
                <a:gd name="connsiteY39" fmla="*/ 1318162 h 1330037"/>
                <a:gd name="connsiteX40" fmla="*/ 89065 w 1116280"/>
                <a:gd name="connsiteY40" fmla="*/ 1324099 h 1330037"/>
                <a:gd name="connsiteX41" fmla="*/ 0 w 1116280"/>
                <a:gd name="connsiteY41" fmla="*/ 1330037 h 133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16280" h="1330037">
                  <a:moveTo>
                    <a:pt x="1116280" y="0"/>
                  </a:moveTo>
                  <a:cubicBezTo>
                    <a:pt x="1116015" y="6887"/>
                    <a:pt x="1113817" y="160761"/>
                    <a:pt x="1104405" y="207819"/>
                  </a:cubicBezTo>
                  <a:cubicBezTo>
                    <a:pt x="1101950" y="220094"/>
                    <a:pt x="1094985" y="231170"/>
                    <a:pt x="1092530" y="243445"/>
                  </a:cubicBezTo>
                  <a:cubicBezTo>
                    <a:pt x="1071993" y="346122"/>
                    <a:pt x="1104846" y="188252"/>
                    <a:pt x="1074717" y="308759"/>
                  </a:cubicBezTo>
                  <a:cubicBezTo>
                    <a:pt x="1074615" y="309168"/>
                    <a:pt x="1056643" y="386208"/>
                    <a:pt x="1050966" y="391886"/>
                  </a:cubicBezTo>
                  <a:lnTo>
                    <a:pt x="1039091" y="403762"/>
                  </a:lnTo>
                  <a:cubicBezTo>
                    <a:pt x="1024959" y="446158"/>
                    <a:pt x="1034160" y="428973"/>
                    <a:pt x="1015340" y="457200"/>
                  </a:cubicBezTo>
                  <a:cubicBezTo>
                    <a:pt x="1012325" y="469260"/>
                    <a:pt x="1008578" y="486833"/>
                    <a:pt x="1003465" y="498764"/>
                  </a:cubicBezTo>
                  <a:cubicBezTo>
                    <a:pt x="999978" y="506900"/>
                    <a:pt x="994877" y="514297"/>
                    <a:pt x="991590" y="522515"/>
                  </a:cubicBezTo>
                  <a:cubicBezTo>
                    <a:pt x="986941" y="534137"/>
                    <a:pt x="983672" y="546266"/>
                    <a:pt x="979714" y="558141"/>
                  </a:cubicBezTo>
                  <a:lnTo>
                    <a:pt x="950026" y="647206"/>
                  </a:lnTo>
                  <a:cubicBezTo>
                    <a:pt x="939575" y="678558"/>
                    <a:pt x="947559" y="659814"/>
                    <a:pt x="920338" y="700645"/>
                  </a:cubicBezTo>
                  <a:lnTo>
                    <a:pt x="908462" y="718458"/>
                  </a:lnTo>
                  <a:cubicBezTo>
                    <a:pt x="891644" y="768919"/>
                    <a:pt x="915100" y="707394"/>
                    <a:pt x="890649" y="748146"/>
                  </a:cubicBezTo>
                  <a:cubicBezTo>
                    <a:pt x="864868" y="791115"/>
                    <a:pt x="912200" y="738471"/>
                    <a:pt x="866899" y="783772"/>
                  </a:cubicBezTo>
                  <a:cubicBezTo>
                    <a:pt x="851974" y="828546"/>
                    <a:pt x="872107" y="773356"/>
                    <a:pt x="849086" y="819398"/>
                  </a:cubicBezTo>
                  <a:cubicBezTo>
                    <a:pt x="833256" y="851058"/>
                    <a:pt x="855978" y="823905"/>
                    <a:pt x="831273" y="860962"/>
                  </a:cubicBezTo>
                  <a:cubicBezTo>
                    <a:pt x="809177" y="894105"/>
                    <a:pt x="829097" y="847500"/>
                    <a:pt x="807522" y="890650"/>
                  </a:cubicBezTo>
                  <a:cubicBezTo>
                    <a:pt x="804723" y="896248"/>
                    <a:pt x="805056" y="903255"/>
                    <a:pt x="801584" y="908463"/>
                  </a:cubicBezTo>
                  <a:cubicBezTo>
                    <a:pt x="796926" y="915450"/>
                    <a:pt x="788926" y="919648"/>
                    <a:pt x="783771" y="926276"/>
                  </a:cubicBezTo>
                  <a:cubicBezTo>
                    <a:pt x="775009" y="937542"/>
                    <a:pt x="770113" y="951810"/>
                    <a:pt x="760021" y="961902"/>
                  </a:cubicBezTo>
                  <a:cubicBezTo>
                    <a:pt x="750125" y="971798"/>
                    <a:pt x="738095" y="979945"/>
                    <a:pt x="730332" y="991590"/>
                  </a:cubicBezTo>
                  <a:cubicBezTo>
                    <a:pt x="726374" y="997528"/>
                    <a:pt x="723025" y="1003921"/>
                    <a:pt x="718457" y="1009403"/>
                  </a:cubicBezTo>
                  <a:cubicBezTo>
                    <a:pt x="704170" y="1026547"/>
                    <a:pt x="700346" y="1027415"/>
                    <a:pt x="682831" y="1039091"/>
                  </a:cubicBezTo>
                  <a:cubicBezTo>
                    <a:pt x="668977" y="1080655"/>
                    <a:pt x="682831" y="1070758"/>
                    <a:pt x="653143" y="1080655"/>
                  </a:cubicBezTo>
                  <a:cubicBezTo>
                    <a:pt x="649232" y="1092389"/>
                    <a:pt x="645793" y="1107910"/>
                    <a:pt x="635330" y="1116281"/>
                  </a:cubicBezTo>
                  <a:cubicBezTo>
                    <a:pt x="630443" y="1120191"/>
                    <a:pt x="623455" y="1120240"/>
                    <a:pt x="617517" y="1122219"/>
                  </a:cubicBezTo>
                  <a:cubicBezTo>
                    <a:pt x="588837" y="1150897"/>
                    <a:pt x="625287" y="1116002"/>
                    <a:pt x="587829" y="1145969"/>
                  </a:cubicBezTo>
                  <a:cubicBezTo>
                    <a:pt x="583457" y="1149466"/>
                    <a:pt x="580960" y="1155341"/>
                    <a:pt x="575953" y="1157845"/>
                  </a:cubicBezTo>
                  <a:cubicBezTo>
                    <a:pt x="568654" y="1161494"/>
                    <a:pt x="560019" y="1161437"/>
                    <a:pt x="552203" y="1163782"/>
                  </a:cubicBezTo>
                  <a:cubicBezTo>
                    <a:pt x="479930" y="1185464"/>
                    <a:pt x="547565" y="1167912"/>
                    <a:pt x="492826" y="1181595"/>
                  </a:cubicBezTo>
                  <a:cubicBezTo>
                    <a:pt x="486888" y="1185554"/>
                    <a:pt x="481572" y="1190660"/>
                    <a:pt x="475013" y="1193471"/>
                  </a:cubicBezTo>
                  <a:cubicBezTo>
                    <a:pt x="467512" y="1196686"/>
                    <a:pt x="459109" y="1197166"/>
                    <a:pt x="451262" y="1199408"/>
                  </a:cubicBezTo>
                  <a:cubicBezTo>
                    <a:pt x="391584" y="1216458"/>
                    <a:pt x="484011" y="1192704"/>
                    <a:pt x="409699" y="1211284"/>
                  </a:cubicBezTo>
                  <a:cubicBezTo>
                    <a:pt x="364979" y="1241097"/>
                    <a:pt x="421814" y="1206092"/>
                    <a:pt x="368135" y="1229097"/>
                  </a:cubicBezTo>
                  <a:cubicBezTo>
                    <a:pt x="310727" y="1253700"/>
                    <a:pt x="394760" y="1229862"/>
                    <a:pt x="326571" y="1246910"/>
                  </a:cubicBezTo>
                  <a:cubicBezTo>
                    <a:pt x="313438" y="1260043"/>
                    <a:pt x="307479" y="1268331"/>
                    <a:pt x="290945" y="1276598"/>
                  </a:cubicBezTo>
                  <a:cubicBezTo>
                    <a:pt x="280963" y="1281589"/>
                    <a:pt x="258901" y="1285617"/>
                    <a:pt x="249382" y="1288473"/>
                  </a:cubicBezTo>
                  <a:cubicBezTo>
                    <a:pt x="231397" y="1293868"/>
                    <a:pt x="213756" y="1300348"/>
                    <a:pt x="195943" y="1306286"/>
                  </a:cubicBezTo>
                  <a:cubicBezTo>
                    <a:pt x="183729" y="1310357"/>
                    <a:pt x="166807" y="1316505"/>
                    <a:pt x="154379" y="1318162"/>
                  </a:cubicBezTo>
                  <a:cubicBezTo>
                    <a:pt x="132710" y="1321051"/>
                    <a:pt x="110856" y="1322356"/>
                    <a:pt x="89065" y="1324099"/>
                  </a:cubicBezTo>
                  <a:cubicBezTo>
                    <a:pt x="13075" y="1330178"/>
                    <a:pt x="33068" y="1330037"/>
                    <a:pt x="0" y="1330037"/>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sp>
          <p:nvSpPr>
            <p:cNvPr id="24" name="任意多边形 23"/>
            <p:cNvSpPr/>
            <p:nvPr/>
          </p:nvSpPr>
          <p:spPr>
            <a:xfrm>
              <a:off x="3657600" y="2553195"/>
              <a:ext cx="1068779" cy="1353787"/>
            </a:xfrm>
            <a:custGeom>
              <a:avLst/>
              <a:gdLst>
                <a:gd name="connsiteX0" fmla="*/ 1068779 w 1068779"/>
                <a:gd name="connsiteY0" fmla="*/ 0 h 1353787"/>
                <a:gd name="connsiteX1" fmla="*/ 1062842 w 1068779"/>
                <a:gd name="connsiteY1" fmla="*/ 65314 h 1353787"/>
                <a:gd name="connsiteX2" fmla="*/ 1056904 w 1068779"/>
                <a:gd name="connsiteY2" fmla="*/ 95002 h 1353787"/>
                <a:gd name="connsiteX3" fmla="*/ 1050966 w 1068779"/>
                <a:gd name="connsiteY3" fmla="*/ 154379 h 1353787"/>
                <a:gd name="connsiteX4" fmla="*/ 1045029 w 1068779"/>
                <a:gd name="connsiteY4" fmla="*/ 172192 h 1353787"/>
                <a:gd name="connsiteX5" fmla="*/ 1039091 w 1068779"/>
                <a:gd name="connsiteY5" fmla="*/ 201880 h 1353787"/>
                <a:gd name="connsiteX6" fmla="*/ 1033153 w 1068779"/>
                <a:gd name="connsiteY6" fmla="*/ 237506 h 1353787"/>
                <a:gd name="connsiteX7" fmla="*/ 1021278 w 1068779"/>
                <a:gd name="connsiteY7" fmla="*/ 279070 h 1353787"/>
                <a:gd name="connsiteX8" fmla="*/ 1003465 w 1068779"/>
                <a:gd name="connsiteY8" fmla="*/ 344384 h 1353787"/>
                <a:gd name="connsiteX9" fmla="*/ 991590 w 1068779"/>
                <a:gd name="connsiteY9" fmla="*/ 409699 h 1353787"/>
                <a:gd name="connsiteX10" fmla="*/ 979714 w 1068779"/>
                <a:gd name="connsiteY10" fmla="*/ 445324 h 1353787"/>
                <a:gd name="connsiteX11" fmla="*/ 961901 w 1068779"/>
                <a:gd name="connsiteY11" fmla="*/ 498763 h 1353787"/>
                <a:gd name="connsiteX12" fmla="*/ 955964 w 1068779"/>
                <a:gd name="connsiteY12" fmla="*/ 516576 h 1353787"/>
                <a:gd name="connsiteX13" fmla="*/ 950026 w 1068779"/>
                <a:gd name="connsiteY13" fmla="*/ 534389 h 1353787"/>
                <a:gd name="connsiteX14" fmla="*/ 944088 w 1068779"/>
                <a:gd name="connsiteY14" fmla="*/ 564078 h 1353787"/>
                <a:gd name="connsiteX15" fmla="*/ 926275 w 1068779"/>
                <a:gd name="connsiteY15" fmla="*/ 617517 h 1353787"/>
                <a:gd name="connsiteX16" fmla="*/ 902525 w 1068779"/>
                <a:gd name="connsiteY16" fmla="*/ 688769 h 1353787"/>
                <a:gd name="connsiteX17" fmla="*/ 890649 w 1068779"/>
                <a:gd name="connsiteY17" fmla="*/ 730332 h 1353787"/>
                <a:gd name="connsiteX18" fmla="*/ 878774 w 1068779"/>
                <a:gd name="connsiteY18" fmla="*/ 813460 h 1353787"/>
                <a:gd name="connsiteX19" fmla="*/ 866899 w 1068779"/>
                <a:gd name="connsiteY19" fmla="*/ 849086 h 1353787"/>
                <a:gd name="connsiteX20" fmla="*/ 849086 w 1068779"/>
                <a:gd name="connsiteY20" fmla="*/ 855023 h 1353787"/>
                <a:gd name="connsiteX21" fmla="*/ 837210 w 1068779"/>
                <a:gd name="connsiteY21" fmla="*/ 872836 h 1353787"/>
                <a:gd name="connsiteX22" fmla="*/ 831273 w 1068779"/>
                <a:gd name="connsiteY22" fmla="*/ 890649 h 1353787"/>
                <a:gd name="connsiteX23" fmla="*/ 813460 w 1068779"/>
                <a:gd name="connsiteY23" fmla="*/ 902524 h 1353787"/>
                <a:gd name="connsiteX24" fmla="*/ 801584 w 1068779"/>
                <a:gd name="connsiteY24" fmla="*/ 914400 h 1353787"/>
                <a:gd name="connsiteX25" fmla="*/ 789709 w 1068779"/>
                <a:gd name="connsiteY25" fmla="*/ 950026 h 1353787"/>
                <a:gd name="connsiteX26" fmla="*/ 771896 w 1068779"/>
                <a:gd name="connsiteY26" fmla="*/ 985652 h 1353787"/>
                <a:gd name="connsiteX27" fmla="*/ 754083 w 1068779"/>
                <a:gd name="connsiteY27" fmla="*/ 1003465 h 1353787"/>
                <a:gd name="connsiteX28" fmla="*/ 724395 w 1068779"/>
                <a:gd name="connsiteY28" fmla="*/ 1027215 h 1353787"/>
                <a:gd name="connsiteX29" fmla="*/ 706582 w 1068779"/>
                <a:gd name="connsiteY29" fmla="*/ 1056904 h 1353787"/>
                <a:gd name="connsiteX30" fmla="*/ 688769 w 1068779"/>
                <a:gd name="connsiteY30" fmla="*/ 1062841 h 1353787"/>
                <a:gd name="connsiteX31" fmla="*/ 665018 w 1068779"/>
                <a:gd name="connsiteY31" fmla="*/ 1086592 h 1353787"/>
                <a:gd name="connsiteX32" fmla="*/ 647205 w 1068779"/>
                <a:gd name="connsiteY32" fmla="*/ 1104405 h 1353787"/>
                <a:gd name="connsiteX33" fmla="*/ 635330 w 1068779"/>
                <a:gd name="connsiteY33" fmla="*/ 1122218 h 1353787"/>
                <a:gd name="connsiteX34" fmla="*/ 617517 w 1068779"/>
                <a:gd name="connsiteY34" fmla="*/ 1128156 h 1353787"/>
                <a:gd name="connsiteX35" fmla="*/ 587829 w 1068779"/>
                <a:gd name="connsiteY35" fmla="*/ 1151906 h 1353787"/>
                <a:gd name="connsiteX36" fmla="*/ 564078 w 1068779"/>
                <a:gd name="connsiteY36" fmla="*/ 1181595 h 1353787"/>
                <a:gd name="connsiteX37" fmla="*/ 546265 w 1068779"/>
                <a:gd name="connsiteY37" fmla="*/ 1187532 h 1353787"/>
                <a:gd name="connsiteX38" fmla="*/ 516577 w 1068779"/>
                <a:gd name="connsiteY38" fmla="*/ 1205345 h 1353787"/>
                <a:gd name="connsiteX39" fmla="*/ 504701 w 1068779"/>
                <a:gd name="connsiteY39" fmla="*/ 1217221 h 1353787"/>
                <a:gd name="connsiteX40" fmla="*/ 469075 w 1068779"/>
                <a:gd name="connsiteY40" fmla="*/ 1240971 h 1353787"/>
                <a:gd name="connsiteX41" fmla="*/ 439387 w 1068779"/>
                <a:gd name="connsiteY41" fmla="*/ 1270660 h 1353787"/>
                <a:gd name="connsiteX42" fmla="*/ 427512 w 1068779"/>
                <a:gd name="connsiteY42" fmla="*/ 1288473 h 1353787"/>
                <a:gd name="connsiteX43" fmla="*/ 409699 w 1068779"/>
                <a:gd name="connsiteY43" fmla="*/ 1294410 h 1353787"/>
                <a:gd name="connsiteX44" fmla="*/ 362197 w 1068779"/>
                <a:gd name="connsiteY44" fmla="*/ 1300348 h 1353787"/>
                <a:gd name="connsiteX45" fmla="*/ 154379 w 1068779"/>
                <a:gd name="connsiteY45" fmla="*/ 1312223 h 1353787"/>
                <a:gd name="connsiteX46" fmla="*/ 83127 w 1068779"/>
                <a:gd name="connsiteY46" fmla="*/ 1318161 h 1353787"/>
                <a:gd name="connsiteX47" fmla="*/ 47501 w 1068779"/>
                <a:gd name="connsiteY47" fmla="*/ 1330036 h 1353787"/>
                <a:gd name="connsiteX48" fmla="*/ 29688 w 1068779"/>
                <a:gd name="connsiteY48" fmla="*/ 1335974 h 1353787"/>
                <a:gd name="connsiteX49" fmla="*/ 0 w 1068779"/>
                <a:gd name="connsiteY49" fmla="*/ 1353787 h 135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68779" h="1353787">
                  <a:moveTo>
                    <a:pt x="1068779" y="0"/>
                  </a:moveTo>
                  <a:cubicBezTo>
                    <a:pt x="1066800" y="21771"/>
                    <a:pt x="1065553" y="43622"/>
                    <a:pt x="1062842" y="65314"/>
                  </a:cubicBezTo>
                  <a:cubicBezTo>
                    <a:pt x="1061590" y="75328"/>
                    <a:pt x="1058238" y="84999"/>
                    <a:pt x="1056904" y="95002"/>
                  </a:cubicBezTo>
                  <a:cubicBezTo>
                    <a:pt x="1054275" y="114719"/>
                    <a:pt x="1053990" y="134719"/>
                    <a:pt x="1050966" y="154379"/>
                  </a:cubicBezTo>
                  <a:cubicBezTo>
                    <a:pt x="1050014" y="160565"/>
                    <a:pt x="1046547" y="166120"/>
                    <a:pt x="1045029" y="172192"/>
                  </a:cubicBezTo>
                  <a:cubicBezTo>
                    <a:pt x="1042581" y="181983"/>
                    <a:pt x="1040896" y="191951"/>
                    <a:pt x="1039091" y="201880"/>
                  </a:cubicBezTo>
                  <a:cubicBezTo>
                    <a:pt x="1036937" y="213725"/>
                    <a:pt x="1035514" y="225701"/>
                    <a:pt x="1033153" y="237506"/>
                  </a:cubicBezTo>
                  <a:cubicBezTo>
                    <a:pt x="1025733" y="274609"/>
                    <a:pt x="1029770" y="247932"/>
                    <a:pt x="1021278" y="279070"/>
                  </a:cubicBezTo>
                  <a:cubicBezTo>
                    <a:pt x="1001188" y="352733"/>
                    <a:pt x="1017133" y="303383"/>
                    <a:pt x="1003465" y="344384"/>
                  </a:cubicBezTo>
                  <a:cubicBezTo>
                    <a:pt x="999285" y="373642"/>
                    <a:pt x="999223" y="384256"/>
                    <a:pt x="991590" y="409699"/>
                  </a:cubicBezTo>
                  <a:cubicBezTo>
                    <a:pt x="987993" y="421689"/>
                    <a:pt x="983672" y="433449"/>
                    <a:pt x="979714" y="445324"/>
                  </a:cubicBezTo>
                  <a:lnTo>
                    <a:pt x="961901" y="498763"/>
                  </a:lnTo>
                  <a:lnTo>
                    <a:pt x="955964" y="516576"/>
                  </a:lnTo>
                  <a:cubicBezTo>
                    <a:pt x="953985" y="522514"/>
                    <a:pt x="951254" y="528252"/>
                    <a:pt x="950026" y="534389"/>
                  </a:cubicBezTo>
                  <a:cubicBezTo>
                    <a:pt x="948047" y="544285"/>
                    <a:pt x="946743" y="554341"/>
                    <a:pt x="944088" y="564078"/>
                  </a:cubicBezTo>
                  <a:cubicBezTo>
                    <a:pt x="944080" y="564106"/>
                    <a:pt x="929248" y="608597"/>
                    <a:pt x="926275" y="617517"/>
                  </a:cubicBezTo>
                  <a:lnTo>
                    <a:pt x="902525" y="688769"/>
                  </a:lnTo>
                  <a:cubicBezTo>
                    <a:pt x="897819" y="702888"/>
                    <a:pt x="893134" y="715420"/>
                    <a:pt x="890649" y="730332"/>
                  </a:cubicBezTo>
                  <a:cubicBezTo>
                    <a:pt x="886047" y="757942"/>
                    <a:pt x="887625" y="786906"/>
                    <a:pt x="878774" y="813460"/>
                  </a:cubicBezTo>
                  <a:cubicBezTo>
                    <a:pt x="874816" y="825335"/>
                    <a:pt x="878774" y="845128"/>
                    <a:pt x="866899" y="849086"/>
                  </a:cubicBezTo>
                  <a:lnTo>
                    <a:pt x="849086" y="855023"/>
                  </a:lnTo>
                  <a:cubicBezTo>
                    <a:pt x="845127" y="860961"/>
                    <a:pt x="840401" y="866453"/>
                    <a:pt x="837210" y="872836"/>
                  </a:cubicBezTo>
                  <a:cubicBezTo>
                    <a:pt x="834411" y="878434"/>
                    <a:pt x="835183" y="885762"/>
                    <a:pt x="831273" y="890649"/>
                  </a:cubicBezTo>
                  <a:cubicBezTo>
                    <a:pt x="826815" y="896221"/>
                    <a:pt x="819032" y="898066"/>
                    <a:pt x="813460" y="902524"/>
                  </a:cubicBezTo>
                  <a:cubicBezTo>
                    <a:pt x="809088" y="906021"/>
                    <a:pt x="805543" y="910441"/>
                    <a:pt x="801584" y="914400"/>
                  </a:cubicBezTo>
                  <a:lnTo>
                    <a:pt x="789709" y="950026"/>
                  </a:lnTo>
                  <a:cubicBezTo>
                    <a:pt x="783759" y="967877"/>
                    <a:pt x="784684" y="970306"/>
                    <a:pt x="771896" y="985652"/>
                  </a:cubicBezTo>
                  <a:cubicBezTo>
                    <a:pt x="766520" y="992103"/>
                    <a:pt x="759459" y="997014"/>
                    <a:pt x="754083" y="1003465"/>
                  </a:cubicBezTo>
                  <a:cubicBezTo>
                    <a:pt x="733424" y="1028256"/>
                    <a:pt x="753637" y="1017469"/>
                    <a:pt x="724395" y="1027215"/>
                  </a:cubicBezTo>
                  <a:cubicBezTo>
                    <a:pt x="719725" y="1041225"/>
                    <a:pt x="720165" y="1048754"/>
                    <a:pt x="706582" y="1056904"/>
                  </a:cubicBezTo>
                  <a:cubicBezTo>
                    <a:pt x="701215" y="1060124"/>
                    <a:pt x="694707" y="1060862"/>
                    <a:pt x="688769" y="1062841"/>
                  </a:cubicBezTo>
                  <a:lnTo>
                    <a:pt x="665018" y="1086592"/>
                  </a:lnTo>
                  <a:cubicBezTo>
                    <a:pt x="659080" y="1092530"/>
                    <a:pt x="651863" y="1097418"/>
                    <a:pt x="647205" y="1104405"/>
                  </a:cubicBezTo>
                  <a:cubicBezTo>
                    <a:pt x="643247" y="1110343"/>
                    <a:pt x="640902" y="1117760"/>
                    <a:pt x="635330" y="1122218"/>
                  </a:cubicBezTo>
                  <a:cubicBezTo>
                    <a:pt x="630443" y="1126128"/>
                    <a:pt x="623455" y="1126177"/>
                    <a:pt x="617517" y="1128156"/>
                  </a:cubicBezTo>
                  <a:cubicBezTo>
                    <a:pt x="593865" y="1163635"/>
                    <a:pt x="619696" y="1132786"/>
                    <a:pt x="587829" y="1151906"/>
                  </a:cubicBezTo>
                  <a:cubicBezTo>
                    <a:pt x="563616" y="1166434"/>
                    <a:pt x="588352" y="1162176"/>
                    <a:pt x="564078" y="1181595"/>
                  </a:cubicBezTo>
                  <a:cubicBezTo>
                    <a:pt x="559191" y="1185505"/>
                    <a:pt x="552203" y="1185553"/>
                    <a:pt x="546265" y="1187532"/>
                  </a:cubicBezTo>
                  <a:cubicBezTo>
                    <a:pt x="516178" y="1217622"/>
                    <a:pt x="555115" y="1182223"/>
                    <a:pt x="516577" y="1205345"/>
                  </a:cubicBezTo>
                  <a:cubicBezTo>
                    <a:pt x="511776" y="1208225"/>
                    <a:pt x="509180" y="1213862"/>
                    <a:pt x="504701" y="1217221"/>
                  </a:cubicBezTo>
                  <a:cubicBezTo>
                    <a:pt x="493283" y="1225784"/>
                    <a:pt x="479167" y="1230879"/>
                    <a:pt x="469075" y="1240971"/>
                  </a:cubicBezTo>
                  <a:cubicBezTo>
                    <a:pt x="459179" y="1250867"/>
                    <a:pt x="447150" y="1259015"/>
                    <a:pt x="439387" y="1270660"/>
                  </a:cubicBezTo>
                  <a:cubicBezTo>
                    <a:pt x="435429" y="1276598"/>
                    <a:pt x="433084" y="1284015"/>
                    <a:pt x="427512" y="1288473"/>
                  </a:cubicBezTo>
                  <a:cubicBezTo>
                    <a:pt x="422625" y="1292383"/>
                    <a:pt x="415857" y="1293290"/>
                    <a:pt x="409699" y="1294410"/>
                  </a:cubicBezTo>
                  <a:cubicBezTo>
                    <a:pt x="393999" y="1297264"/>
                    <a:pt x="378031" y="1298369"/>
                    <a:pt x="362197" y="1300348"/>
                  </a:cubicBezTo>
                  <a:cubicBezTo>
                    <a:pt x="283314" y="1326644"/>
                    <a:pt x="360325" y="1302862"/>
                    <a:pt x="154379" y="1312223"/>
                  </a:cubicBezTo>
                  <a:cubicBezTo>
                    <a:pt x="130571" y="1313305"/>
                    <a:pt x="106878" y="1316182"/>
                    <a:pt x="83127" y="1318161"/>
                  </a:cubicBezTo>
                  <a:lnTo>
                    <a:pt x="47501" y="1330036"/>
                  </a:lnTo>
                  <a:cubicBezTo>
                    <a:pt x="41563" y="1332015"/>
                    <a:pt x="34896" y="1332502"/>
                    <a:pt x="29688" y="1335974"/>
                  </a:cubicBezTo>
                  <a:cubicBezTo>
                    <a:pt x="8193" y="1350304"/>
                    <a:pt x="18258" y="1344657"/>
                    <a:pt x="0" y="1353787"/>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sp>
          <p:nvSpPr>
            <p:cNvPr id="26" name="任意多边形 25"/>
            <p:cNvSpPr/>
            <p:nvPr/>
          </p:nvSpPr>
          <p:spPr>
            <a:xfrm>
              <a:off x="6501740" y="2565070"/>
              <a:ext cx="878774" cy="1288473"/>
            </a:xfrm>
            <a:custGeom>
              <a:avLst/>
              <a:gdLst>
                <a:gd name="connsiteX0" fmla="*/ 878774 w 878774"/>
                <a:gd name="connsiteY0" fmla="*/ 0 h 1288473"/>
                <a:gd name="connsiteX1" fmla="*/ 866899 w 878774"/>
                <a:gd name="connsiteY1" fmla="*/ 47501 h 1288473"/>
                <a:gd name="connsiteX2" fmla="*/ 855024 w 878774"/>
                <a:gd name="connsiteY2" fmla="*/ 59377 h 1288473"/>
                <a:gd name="connsiteX3" fmla="*/ 843148 w 878774"/>
                <a:gd name="connsiteY3" fmla="*/ 106878 h 1288473"/>
                <a:gd name="connsiteX4" fmla="*/ 837211 w 878774"/>
                <a:gd name="connsiteY4" fmla="*/ 160317 h 1288473"/>
                <a:gd name="connsiteX5" fmla="*/ 831273 w 878774"/>
                <a:gd name="connsiteY5" fmla="*/ 184068 h 1288473"/>
                <a:gd name="connsiteX6" fmla="*/ 825335 w 878774"/>
                <a:gd name="connsiteY6" fmla="*/ 225631 h 1288473"/>
                <a:gd name="connsiteX7" fmla="*/ 813460 w 878774"/>
                <a:gd name="connsiteY7" fmla="*/ 267195 h 1288473"/>
                <a:gd name="connsiteX8" fmla="*/ 807522 w 878774"/>
                <a:gd name="connsiteY8" fmla="*/ 290946 h 1288473"/>
                <a:gd name="connsiteX9" fmla="*/ 795647 w 878774"/>
                <a:gd name="connsiteY9" fmla="*/ 326572 h 1288473"/>
                <a:gd name="connsiteX10" fmla="*/ 777834 w 878774"/>
                <a:gd name="connsiteY10" fmla="*/ 380011 h 1288473"/>
                <a:gd name="connsiteX11" fmla="*/ 754083 w 878774"/>
                <a:gd name="connsiteY11" fmla="*/ 451262 h 1288473"/>
                <a:gd name="connsiteX12" fmla="*/ 742208 w 878774"/>
                <a:gd name="connsiteY12" fmla="*/ 486888 h 1288473"/>
                <a:gd name="connsiteX13" fmla="*/ 730333 w 878774"/>
                <a:gd name="connsiteY13" fmla="*/ 498764 h 1288473"/>
                <a:gd name="connsiteX14" fmla="*/ 718457 w 878774"/>
                <a:gd name="connsiteY14" fmla="*/ 534390 h 1288473"/>
                <a:gd name="connsiteX15" fmla="*/ 706582 w 878774"/>
                <a:gd name="connsiteY15" fmla="*/ 552203 h 1288473"/>
                <a:gd name="connsiteX16" fmla="*/ 694707 w 878774"/>
                <a:gd name="connsiteY16" fmla="*/ 587829 h 1288473"/>
                <a:gd name="connsiteX17" fmla="*/ 682831 w 878774"/>
                <a:gd name="connsiteY17" fmla="*/ 623455 h 1288473"/>
                <a:gd name="connsiteX18" fmla="*/ 665018 w 878774"/>
                <a:gd name="connsiteY18" fmla="*/ 676894 h 1288473"/>
                <a:gd name="connsiteX19" fmla="*/ 659081 w 878774"/>
                <a:gd name="connsiteY19" fmla="*/ 694707 h 1288473"/>
                <a:gd name="connsiteX20" fmla="*/ 647205 w 878774"/>
                <a:gd name="connsiteY20" fmla="*/ 706582 h 1288473"/>
                <a:gd name="connsiteX21" fmla="*/ 635330 w 878774"/>
                <a:gd name="connsiteY21" fmla="*/ 742208 h 1288473"/>
                <a:gd name="connsiteX22" fmla="*/ 623455 w 878774"/>
                <a:gd name="connsiteY22" fmla="*/ 760021 h 1288473"/>
                <a:gd name="connsiteX23" fmla="*/ 617517 w 878774"/>
                <a:gd name="connsiteY23" fmla="*/ 777834 h 1288473"/>
                <a:gd name="connsiteX24" fmla="*/ 605642 w 878774"/>
                <a:gd name="connsiteY24" fmla="*/ 795647 h 1288473"/>
                <a:gd name="connsiteX25" fmla="*/ 581891 w 878774"/>
                <a:gd name="connsiteY25" fmla="*/ 849086 h 1288473"/>
                <a:gd name="connsiteX26" fmla="*/ 575954 w 878774"/>
                <a:gd name="connsiteY26" fmla="*/ 866899 h 1288473"/>
                <a:gd name="connsiteX27" fmla="*/ 564078 w 878774"/>
                <a:gd name="connsiteY27" fmla="*/ 878774 h 1288473"/>
                <a:gd name="connsiteX28" fmla="*/ 558141 w 878774"/>
                <a:gd name="connsiteY28" fmla="*/ 902525 h 1288473"/>
                <a:gd name="connsiteX29" fmla="*/ 552203 w 878774"/>
                <a:gd name="connsiteY29" fmla="*/ 920338 h 1288473"/>
                <a:gd name="connsiteX30" fmla="*/ 546265 w 878774"/>
                <a:gd name="connsiteY30" fmla="*/ 944088 h 1288473"/>
                <a:gd name="connsiteX31" fmla="*/ 534390 w 878774"/>
                <a:gd name="connsiteY31" fmla="*/ 979714 h 1288473"/>
                <a:gd name="connsiteX32" fmla="*/ 528452 w 878774"/>
                <a:gd name="connsiteY32" fmla="*/ 997527 h 1288473"/>
                <a:gd name="connsiteX33" fmla="*/ 504702 w 878774"/>
                <a:gd name="connsiteY33" fmla="*/ 1027216 h 1288473"/>
                <a:gd name="connsiteX34" fmla="*/ 492826 w 878774"/>
                <a:gd name="connsiteY34" fmla="*/ 1039091 h 1288473"/>
                <a:gd name="connsiteX35" fmla="*/ 480951 w 878774"/>
                <a:gd name="connsiteY35" fmla="*/ 1056904 h 1288473"/>
                <a:gd name="connsiteX36" fmla="*/ 463138 w 878774"/>
                <a:gd name="connsiteY36" fmla="*/ 1068779 h 1288473"/>
                <a:gd name="connsiteX37" fmla="*/ 439387 w 878774"/>
                <a:gd name="connsiteY37" fmla="*/ 1092530 h 1288473"/>
                <a:gd name="connsiteX38" fmla="*/ 421574 w 878774"/>
                <a:gd name="connsiteY38" fmla="*/ 1104405 h 1288473"/>
                <a:gd name="connsiteX39" fmla="*/ 374073 w 878774"/>
                <a:gd name="connsiteY39" fmla="*/ 1140031 h 1288473"/>
                <a:gd name="connsiteX40" fmla="*/ 308759 w 878774"/>
                <a:gd name="connsiteY40" fmla="*/ 1157844 h 1288473"/>
                <a:gd name="connsiteX41" fmla="*/ 261257 w 878774"/>
                <a:gd name="connsiteY41" fmla="*/ 1163782 h 1288473"/>
                <a:gd name="connsiteX42" fmla="*/ 178130 w 878774"/>
                <a:gd name="connsiteY42" fmla="*/ 1181595 h 1288473"/>
                <a:gd name="connsiteX43" fmla="*/ 142504 w 878774"/>
                <a:gd name="connsiteY43" fmla="*/ 1193470 h 1288473"/>
                <a:gd name="connsiteX44" fmla="*/ 124691 w 878774"/>
                <a:gd name="connsiteY44" fmla="*/ 1199408 h 1288473"/>
                <a:gd name="connsiteX45" fmla="*/ 106878 w 878774"/>
                <a:gd name="connsiteY45" fmla="*/ 1205346 h 1288473"/>
                <a:gd name="connsiteX46" fmla="*/ 89065 w 878774"/>
                <a:gd name="connsiteY46" fmla="*/ 1217221 h 1288473"/>
                <a:gd name="connsiteX47" fmla="*/ 59377 w 878774"/>
                <a:gd name="connsiteY47" fmla="*/ 1246909 h 1288473"/>
                <a:gd name="connsiteX48" fmla="*/ 35626 w 878774"/>
                <a:gd name="connsiteY48" fmla="*/ 1270660 h 1288473"/>
                <a:gd name="connsiteX49" fmla="*/ 17813 w 878774"/>
                <a:gd name="connsiteY49" fmla="*/ 1276598 h 1288473"/>
                <a:gd name="connsiteX50" fmla="*/ 0 w 878774"/>
                <a:gd name="connsiteY50" fmla="*/ 1288473 h 128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78774" h="1288473">
                  <a:moveTo>
                    <a:pt x="878774" y="0"/>
                  </a:moveTo>
                  <a:cubicBezTo>
                    <a:pt x="877496" y="6390"/>
                    <a:pt x="872378" y="38369"/>
                    <a:pt x="866899" y="47501"/>
                  </a:cubicBezTo>
                  <a:cubicBezTo>
                    <a:pt x="864019" y="52301"/>
                    <a:pt x="858982" y="55418"/>
                    <a:pt x="855024" y="59377"/>
                  </a:cubicBezTo>
                  <a:cubicBezTo>
                    <a:pt x="848117" y="80097"/>
                    <a:pt x="846730" y="81802"/>
                    <a:pt x="843148" y="106878"/>
                  </a:cubicBezTo>
                  <a:cubicBezTo>
                    <a:pt x="840613" y="124620"/>
                    <a:pt x="839936" y="142603"/>
                    <a:pt x="837211" y="160317"/>
                  </a:cubicBezTo>
                  <a:cubicBezTo>
                    <a:pt x="835970" y="168383"/>
                    <a:pt x="832733" y="176039"/>
                    <a:pt x="831273" y="184068"/>
                  </a:cubicBezTo>
                  <a:cubicBezTo>
                    <a:pt x="828769" y="197837"/>
                    <a:pt x="827838" y="211862"/>
                    <a:pt x="825335" y="225631"/>
                  </a:cubicBezTo>
                  <a:cubicBezTo>
                    <a:pt x="820693" y="251164"/>
                    <a:pt x="819822" y="244930"/>
                    <a:pt x="813460" y="267195"/>
                  </a:cubicBezTo>
                  <a:cubicBezTo>
                    <a:pt x="811218" y="275042"/>
                    <a:pt x="809867" y="283129"/>
                    <a:pt x="807522" y="290946"/>
                  </a:cubicBezTo>
                  <a:cubicBezTo>
                    <a:pt x="803925" y="302936"/>
                    <a:pt x="799605" y="314697"/>
                    <a:pt x="795647" y="326572"/>
                  </a:cubicBezTo>
                  <a:lnTo>
                    <a:pt x="777834" y="380011"/>
                  </a:lnTo>
                  <a:lnTo>
                    <a:pt x="754083" y="451262"/>
                  </a:lnTo>
                  <a:lnTo>
                    <a:pt x="742208" y="486888"/>
                  </a:lnTo>
                  <a:lnTo>
                    <a:pt x="730333" y="498764"/>
                  </a:lnTo>
                  <a:cubicBezTo>
                    <a:pt x="726374" y="510639"/>
                    <a:pt x="725400" y="523974"/>
                    <a:pt x="718457" y="534390"/>
                  </a:cubicBezTo>
                  <a:cubicBezTo>
                    <a:pt x="714499" y="540328"/>
                    <a:pt x="709480" y="545682"/>
                    <a:pt x="706582" y="552203"/>
                  </a:cubicBezTo>
                  <a:cubicBezTo>
                    <a:pt x="701498" y="563642"/>
                    <a:pt x="698665" y="575954"/>
                    <a:pt x="694707" y="587829"/>
                  </a:cubicBezTo>
                  <a:lnTo>
                    <a:pt x="682831" y="623455"/>
                  </a:lnTo>
                  <a:lnTo>
                    <a:pt x="665018" y="676894"/>
                  </a:lnTo>
                  <a:cubicBezTo>
                    <a:pt x="663039" y="682832"/>
                    <a:pt x="663507" y="690282"/>
                    <a:pt x="659081" y="694707"/>
                  </a:cubicBezTo>
                  <a:lnTo>
                    <a:pt x="647205" y="706582"/>
                  </a:lnTo>
                  <a:cubicBezTo>
                    <a:pt x="643247" y="718457"/>
                    <a:pt x="642273" y="731793"/>
                    <a:pt x="635330" y="742208"/>
                  </a:cubicBezTo>
                  <a:cubicBezTo>
                    <a:pt x="631372" y="748146"/>
                    <a:pt x="626646" y="753638"/>
                    <a:pt x="623455" y="760021"/>
                  </a:cubicBezTo>
                  <a:cubicBezTo>
                    <a:pt x="620656" y="765619"/>
                    <a:pt x="620316" y="772236"/>
                    <a:pt x="617517" y="777834"/>
                  </a:cubicBezTo>
                  <a:cubicBezTo>
                    <a:pt x="614326" y="784217"/>
                    <a:pt x="608540" y="789126"/>
                    <a:pt x="605642" y="795647"/>
                  </a:cubicBezTo>
                  <a:cubicBezTo>
                    <a:pt x="577378" y="859241"/>
                    <a:pt x="608766" y="808773"/>
                    <a:pt x="581891" y="849086"/>
                  </a:cubicBezTo>
                  <a:cubicBezTo>
                    <a:pt x="579912" y="855024"/>
                    <a:pt x="579174" y="861532"/>
                    <a:pt x="575954" y="866899"/>
                  </a:cubicBezTo>
                  <a:cubicBezTo>
                    <a:pt x="573074" y="871699"/>
                    <a:pt x="566582" y="873767"/>
                    <a:pt x="564078" y="878774"/>
                  </a:cubicBezTo>
                  <a:cubicBezTo>
                    <a:pt x="560428" y="886073"/>
                    <a:pt x="560383" y="894678"/>
                    <a:pt x="558141" y="902525"/>
                  </a:cubicBezTo>
                  <a:cubicBezTo>
                    <a:pt x="556422" y="908543"/>
                    <a:pt x="553923" y="914320"/>
                    <a:pt x="552203" y="920338"/>
                  </a:cubicBezTo>
                  <a:cubicBezTo>
                    <a:pt x="549961" y="928184"/>
                    <a:pt x="548610" y="936272"/>
                    <a:pt x="546265" y="944088"/>
                  </a:cubicBezTo>
                  <a:cubicBezTo>
                    <a:pt x="542668" y="956078"/>
                    <a:pt x="538348" y="967839"/>
                    <a:pt x="534390" y="979714"/>
                  </a:cubicBezTo>
                  <a:cubicBezTo>
                    <a:pt x="532411" y="985652"/>
                    <a:pt x="532878" y="993101"/>
                    <a:pt x="528452" y="997527"/>
                  </a:cubicBezTo>
                  <a:cubicBezTo>
                    <a:pt x="499771" y="1026211"/>
                    <a:pt x="534674" y="989752"/>
                    <a:pt x="504702" y="1027216"/>
                  </a:cubicBezTo>
                  <a:cubicBezTo>
                    <a:pt x="501205" y="1031587"/>
                    <a:pt x="496323" y="1034720"/>
                    <a:pt x="492826" y="1039091"/>
                  </a:cubicBezTo>
                  <a:cubicBezTo>
                    <a:pt x="488368" y="1044663"/>
                    <a:pt x="485997" y="1051858"/>
                    <a:pt x="480951" y="1056904"/>
                  </a:cubicBezTo>
                  <a:cubicBezTo>
                    <a:pt x="475905" y="1061950"/>
                    <a:pt x="468556" y="1064135"/>
                    <a:pt x="463138" y="1068779"/>
                  </a:cubicBezTo>
                  <a:cubicBezTo>
                    <a:pt x="454637" y="1076065"/>
                    <a:pt x="448703" y="1086320"/>
                    <a:pt x="439387" y="1092530"/>
                  </a:cubicBezTo>
                  <a:cubicBezTo>
                    <a:pt x="433449" y="1096488"/>
                    <a:pt x="427146" y="1099947"/>
                    <a:pt x="421574" y="1104405"/>
                  </a:cubicBezTo>
                  <a:cubicBezTo>
                    <a:pt x="401475" y="1120484"/>
                    <a:pt x="409595" y="1128190"/>
                    <a:pt x="374073" y="1140031"/>
                  </a:cubicBezTo>
                  <a:cubicBezTo>
                    <a:pt x="342251" y="1150639"/>
                    <a:pt x="339936" y="1153048"/>
                    <a:pt x="308759" y="1157844"/>
                  </a:cubicBezTo>
                  <a:cubicBezTo>
                    <a:pt x="292987" y="1160270"/>
                    <a:pt x="276997" y="1161159"/>
                    <a:pt x="261257" y="1163782"/>
                  </a:cubicBezTo>
                  <a:cubicBezTo>
                    <a:pt x="250903" y="1165508"/>
                    <a:pt x="198407" y="1175512"/>
                    <a:pt x="178130" y="1181595"/>
                  </a:cubicBezTo>
                  <a:cubicBezTo>
                    <a:pt x="166140" y="1185192"/>
                    <a:pt x="154379" y="1189512"/>
                    <a:pt x="142504" y="1193470"/>
                  </a:cubicBezTo>
                  <a:lnTo>
                    <a:pt x="124691" y="1199408"/>
                  </a:lnTo>
                  <a:cubicBezTo>
                    <a:pt x="118753" y="1201387"/>
                    <a:pt x="112086" y="1201874"/>
                    <a:pt x="106878" y="1205346"/>
                  </a:cubicBezTo>
                  <a:lnTo>
                    <a:pt x="89065" y="1217221"/>
                  </a:lnTo>
                  <a:cubicBezTo>
                    <a:pt x="66195" y="1251528"/>
                    <a:pt x="90165" y="1220520"/>
                    <a:pt x="59377" y="1246909"/>
                  </a:cubicBezTo>
                  <a:cubicBezTo>
                    <a:pt x="50876" y="1254195"/>
                    <a:pt x="46248" y="1267119"/>
                    <a:pt x="35626" y="1270660"/>
                  </a:cubicBezTo>
                  <a:cubicBezTo>
                    <a:pt x="29688" y="1272639"/>
                    <a:pt x="23411" y="1273799"/>
                    <a:pt x="17813" y="1276598"/>
                  </a:cubicBezTo>
                  <a:cubicBezTo>
                    <a:pt x="11430" y="1279789"/>
                    <a:pt x="0" y="1288473"/>
                    <a:pt x="0" y="1288473"/>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sp>
          <p:nvSpPr>
            <p:cNvPr id="29" name="任意多边形 28"/>
            <p:cNvSpPr/>
            <p:nvPr/>
          </p:nvSpPr>
          <p:spPr>
            <a:xfrm>
              <a:off x="6311735" y="4827319"/>
              <a:ext cx="1229096" cy="1401838"/>
            </a:xfrm>
            <a:custGeom>
              <a:avLst/>
              <a:gdLst>
                <a:gd name="connsiteX0" fmla="*/ 1229096 w 1229096"/>
                <a:gd name="connsiteY0" fmla="*/ 0 h 1401838"/>
                <a:gd name="connsiteX1" fmla="*/ 1205346 w 1229096"/>
                <a:gd name="connsiteY1" fmla="*/ 65315 h 1401838"/>
                <a:gd name="connsiteX2" fmla="*/ 1199408 w 1229096"/>
                <a:gd name="connsiteY2" fmla="*/ 83128 h 1401838"/>
                <a:gd name="connsiteX3" fmla="*/ 1193470 w 1229096"/>
                <a:gd name="connsiteY3" fmla="*/ 100941 h 1401838"/>
                <a:gd name="connsiteX4" fmla="*/ 1187533 w 1229096"/>
                <a:gd name="connsiteY4" fmla="*/ 136567 h 1401838"/>
                <a:gd name="connsiteX5" fmla="*/ 1175657 w 1229096"/>
                <a:gd name="connsiteY5" fmla="*/ 172193 h 1401838"/>
                <a:gd name="connsiteX6" fmla="*/ 1163782 w 1229096"/>
                <a:gd name="connsiteY6" fmla="*/ 213756 h 1401838"/>
                <a:gd name="connsiteX7" fmla="*/ 1151907 w 1229096"/>
                <a:gd name="connsiteY7" fmla="*/ 267195 h 1401838"/>
                <a:gd name="connsiteX8" fmla="*/ 1145969 w 1229096"/>
                <a:gd name="connsiteY8" fmla="*/ 302821 h 1401838"/>
                <a:gd name="connsiteX9" fmla="*/ 1140031 w 1229096"/>
                <a:gd name="connsiteY9" fmla="*/ 320634 h 1401838"/>
                <a:gd name="connsiteX10" fmla="*/ 1134094 w 1229096"/>
                <a:gd name="connsiteY10" fmla="*/ 344385 h 1401838"/>
                <a:gd name="connsiteX11" fmla="*/ 1128156 w 1229096"/>
                <a:gd name="connsiteY11" fmla="*/ 451263 h 1401838"/>
                <a:gd name="connsiteX12" fmla="*/ 1116281 w 1229096"/>
                <a:gd name="connsiteY12" fmla="*/ 492826 h 1401838"/>
                <a:gd name="connsiteX13" fmla="*/ 1104405 w 1229096"/>
                <a:gd name="connsiteY13" fmla="*/ 546265 h 1401838"/>
                <a:gd name="connsiteX14" fmla="*/ 1092530 w 1229096"/>
                <a:gd name="connsiteY14" fmla="*/ 581891 h 1401838"/>
                <a:gd name="connsiteX15" fmla="*/ 1080655 w 1229096"/>
                <a:gd name="connsiteY15" fmla="*/ 617517 h 1401838"/>
                <a:gd name="connsiteX16" fmla="*/ 1074717 w 1229096"/>
                <a:gd name="connsiteY16" fmla="*/ 635330 h 1401838"/>
                <a:gd name="connsiteX17" fmla="*/ 1068779 w 1229096"/>
                <a:gd name="connsiteY17" fmla="*/ 653143 h 1401838"/>
                <a:gd name="connsiteX18" fmla="*/ 1062842 w 1229096"/>
                <a:gd name="connsiteY18" fmla="*/ 682832 h 1401838"/>
                <a:gd name="connsiteX19" fmla="*/ 1050966 w 1229096"/>
                <a:gd name="connsiteY19" fmla="*/ 718458 h 1401838"/>
                <a:gd name="connsiteX20" fmla="*/ 1045029 w 1229096"/>
                <a:gd name="connsiteY20" fmla="*/ 736271 h 1401838"/>
                <a:gd name="connsiteX21" fmla="*/ 1027216 w 1229096"/>
                <a:gd name="connsiteY21" fmla="*/ 813460 h 1401838"/>
                <a:gd name="connsiteX22" fmla="*/ 1009403 w 1229096"/>
                <a:gd name="connsiteY22" fmla="*/ 866899 h 1401838"/>
                <a:gd name="connsiteX23" fmla="*/ 1003465 w 1229096"/>
                <a:gd name="connsiteY23" fmla="*/ 884712 h 1401838"/>
                <a:gd name="connsiteX24" fmla="*/ 991590 w 1229096"/>
                <a:gd name="connsiteY24" fmla="*/ 902525 h 1401838"/>
                <a:gd name="connsiteX25" fmla="*/ 979714 w 1229096"/>
                <a:gd name="connsiteY25" fmla="*/ 938151 h 1401838"/>
                <a:gd name="connsiteX26" fmla="*/ 967839 w 1229096"/>
                <a:gd name="connsiteY26" fmla="*/ 955964 h 1401838"/>
                <a:gd name="connsiteX27" fmla="*/ 961901 w 1229096"/>
                <a:gd name="connsiteY27" fmla="*/ 973777 h 1401838"/>
                <a:gd name="connsiteX28" fmla="*/ 944088 w 1229096"/>
                <a:gd name="connsiteY28" fmla="*/ 985652 h 1401838"/>
                <a:gd name="connsiteX29" fmla="*/ 926275 w 1229096"/>
                <a:gd name="connsiteY29" fmla="*/ 1015341 h 1401838"/>
                <a:gd name="connsiteX30" fmla="*/ 908462 w 1229096"/>
                <a:gd name="connsiteY30" fmla="*/ 1045029 h 1401838"/>
                <a:gd name="connsiteX31" fmla="*/ 902525 w 1229096"/>
                <a:gd name="connsiteY31" fmla="*/ 1062842 h 1401838"/>
                <a:gd name="connsiteX32" fmla="*/ 860961 w 1229096"/>
                <a:gd name="connsiteY32" fmla="*/ 1098468 h 1401838"/>
                <a:gd name="connsiteX33" fmla="*/ 831273 w 1229096"/>
                <a:gd name="connsiteY33" fmla="*/ 1122219 h 1401838"/>
                <a:gd name="connsiteX34" fmla="*/ 819397 w 1229096"/>
                <a:gd name="connsiteY34" fmla="*/ 1134094 h 1401838"/>
                <a:gd name="connsiteX35" fmla="*/ 801584 w 1229096"/>
                <a:gd name="connsiteY35" fmla="*/ 1145969 h 1401838"/>
                <a:gd name="connsiteX36" fmla="*/ 795647 w 1229096"/>
                <a:gd name="connsiteY36" fmla="*/ 1163782 h 1401838"/>
                <a:gd name="connsiteX37" fmla="*/ 777834 w 1229096"/>
                <a:gd name="connsiteY37" fmla="*/ 1169720 h 1401838"/>
                <a:gd name="connsiteX38" fmla="*/ 760021 w 1229096"/>
                <a:gd name="connsiteY38" fmla="*/ 1181595 h 1401838"/>
                <a:gd name="connsiteX39" fmla="*/ 748146 w 1229096"/>
                <a:gd name="connsiteY39" fmla="*/ 1193471 h 1401838"/>
                <a:gd name="connsiteX40" fmla="*/ 730333 w 1229096"/>
                <a:gd name="connsiteY40" fmla="*/ 1199408 h 1401838"/>
                <a:gd name="connsiteX41" fmla="*/ 682831 w 1229096"/>
                <a:gd name="connsiteY41" fmla="*/ 1223159 h 1401838"/>
                <a:gd name="connsiteX42" fmla="*/ 665018 w 1229096"/>
                <a:gd name="connsiteY42" fmla="*/ 1229097 h 1401838"/>
                <a:gd name="connsiteX43" fmla="*/ 647205 w 1229096"/>
                <a:gd name="connsiteY43" fmla="*/ 1235034 h 1401838"/>
                <a:gd name="connsiteX44" fmla="*/ 629392 w 1229096"/>
                <a:gd name="connsiteY44" fmla="*/ 1246910 h 1401838"/>
                <a:gd name="connsiteX45" fmla="*/ 593766 w 1229096"/>
                <a:gd name="connsiteY45" fmla="*/ 1258785 h 1401838"/>
                <a:gd name="connsiteX46" fmla="*/ 558140 w 1229096"/>
                <a:gd name="connsiteY46" fmla="*/ 1270660 h 1401838"/>
                <a:gd name="connsiteX47" fmla="*/ 534390 w 1229096"/>
                <a:gd name="connsiteY47" fmla="*/ 1276598 h 1401838"/>
                <a:gd name="connsiteX48" fmla="*/ 492826 w 1229096"/>
                <a:gd name="connsiteY48" fmla="*/ 1288473 h 1401838"/>
                <a:gd name="connsiteX49" fmla="*/ 463138 w 1229096"/>
                <a:gd name="connsiteY49" fmla="*/ 1294411 h 1401838"/>
                <a:gd name="connsiteX50" fmla="*/ 397823 w 1229096"/>
                <a:gd name="connsiteY50" fmla="*/ 1312224 h 1401838"/>
                <a:gd name="connsiteX51" fmla="*/ 380010 w 1229096"/>
                <a:gd name="connsiteY51" fmla="*/ 1324099 h 1401838"/>
                <a:gd name="connsiteX52" fmla="*/ 356260 w 1229096"/>
                <a:gd name="connsiteY52" fmla="*/ 1330037 h 1401838"/>
                <a:gd name="connsiteX53" fmla="*/ 302821 w 1229096"/>
                <a:gd name="connsiteY53" fmla="*/ 1347850 h 1401838"/>
                <a:gd name="connsiteX54" fmla="*/ 267195 w 1229096"/>
                <a:gd name="connsiteY54" fmla="*/ 1359725 h 1401838"/>
                <a:gd name="connsiteX55" fmla="*/ 249382 w 1229096"/>
                <a:gd name="connsiteY55" fmla="*/ 1365663 h 1401838"/>
                <a:gd name="connsiteX56" fmla="*/ 237507 w 1229096"/>
                <a:gd name="connsiteY56" fmla="*/ 1383476 h 1401838"/>
                <a:gd name="connsiteX57" fmla="*/ 118753 w 1229096"/>
                <a:gd name="connsiteY57" fmla="*/ 1401289 h 1401838"/>
                <a:gd name="connsiteX58" fmla="*/ 0 w 1229096"/>
                <a:gd name="connsiteY58" fmla="*/ 1401289 h 140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9096" h="1401838">
                  <a:moveTo>
                    <a:pt x="1229096" y="0"/>
                  </a:moveTo>
                  <a:cubicBezTo>
                    <a:pt x="1212570" y="41317"/>
                    <a:pt x="1220594" y="19571"/>
                    <a:pt x="1205346" y="65315"/>
                  </a:cubicBezTo>
                  <a:lnTo>
                    <a:pt x="1199408" y="83128"/>
                  </a:lnTo>
                  <a:lnTo>
                    <a:pt x="1193470" y="100941"/>
                  </a:lnTo>
                  <a:cubicBezTo>
                    <a:pt x="1191491" y="112816"/>
                    <a:pt x="1190453" y="124887"/>
                    <a:pt x="1187533" y="136567"/>
                  </a:cubicBezTo>
                  <a:cubicBezTo>
                    <a:pt x="1184497" y="148711"/>
                    <a:pt x="1178693" y="160049"/>
                    <a:pt x="1175657" y="172193"/>
                  </a:cubicBezTo>
                  <a:cubicBezTo>
                    <a:pt x="1157107" y="246400"/>
                    <a:pt x="1180811" y="154159"/>
                    <a:pt x="1163782" y="213756"/>
                  </a:cubicBezTo>
                  <a:cubicBezTo>
                    <a:pt x="1159015" y="230441"/>
                    <a:pt x="1154969" y="250351"/>
                    <a:pt x="1151907" y="267195"/>
                  </a:cubicBezTo>
                  <a:cubicBezTo>
                    <a:pt x="1149753" y="279040"/>
                    <a:pt x="1148581" y="291069"/>
                    <a:pt x="1145969" y="302821"/>
                  </a:cubicBezTo>
                  <a:cubicBezTo>
                    <a:pt x="1144611" y="308931"/>
                    <a:pt x="1141750" y="314616"/>
                    <a:pt x="1140031" y="320634"/>
                  </a:cubicBezTo>
                  <a:cubicBezTo>
                    <a:pt x="1137789" y="328481"/>
                    <a:pt x="1136073" y="336468"/>
                    <a:pt x="1134094" y="344385"/>
                  </a:cubicBezTo>
                  <a:cubicBezTo>
                    <a:pt x="1132115" y="380011"/>
                    <a:pt x="1131387" y="415729"/>
                    <a:pt x="1128156" y="451263"/>
                  </a:cubicBezTo>
                  <a:cubicBezTo>
                    <a:pt x="1126570" y="468706"/>
                    <a:pt x="1120296" y="476766"/>
                    <a:pt x="1116281" y="492826"/>
                  </a:cubicBezTo>
                  <a:cubicBezTo>
                    <a:pt x="1107806" y="526729"/>
                    <a:pt x="1113548" y="515787"/>
                    <a:pt x="1104405" y="546265"/>
                  </a:cubicBezTo>
                  <a:cubicBezTo>
                    <a:pt x="1100808" y="558255"/>
                    <a:pt x="1096488" y="570016"/>
                    <a:pt x="1092530" y="581891"/>
                  </a:cubicBezTo>
                  <a:lnTo>
                    <a:pt x="1080655" y="617517"/>
                  </a:lnTo>
                  <a:lnTo>
                    <a:pt x="1074717" y="635330"/>
                  </a:lnTo>
                  <a:cubicBezTo>
                    <a:pt x="1072738" y="641268"/>
                    <a:pt x="1070006" y="647006"/>
                    <a:pt x="1068779" y="653143"/>
                  </a:cubicBezTo>
                  <a:cubicBezTo>
                    <a:pt x="1066800" y="663039"/>
                    <a:pt x="1065497" y="673095"/>
                    <a:pt x="1062842" y="682832"/>
                  </a:cubicBezTo>
                  <a:cubicBezTo>
                    <a:pt x="1059548" y="694909"/>
                    <a:pt x="1054924" y="706583"/>
                    <a:pt x="1050966" y="718458"/>
                  </a:cubicBezTo>
                  <a:cubicBezTo>
                    <a:pt x="1048987" y="724396"/>
                    <a:pt x="1046257" y="730134"/>
                    <a:pt x="1045029" y="736271"/>
                  </a:cubicBezTo>
                  <a:cubicBezTo>
                    <a:pt x="1040320" y="759816"/>
                    <a:pt x="1034375" y="791985"/>
                    <a:pt x="1027216" y="813460"/>
                  </a:cubicBezTo>
                  <a:lnTo>
                    <a:pt x="1009403" y="866899"/>
                  </a:lnTo>
                  <a:cubicBezTo>
                    <a:pt x="1007424" y="872837"/>
                    <a:pt x="1006937" y="879504"/>
                    <a:pt x="1003465" y="884712"/>
                  </a:cubicBezTo>
                  <a:cubicBezTo>
                    <a:pt x="999507" y="890650"/>
                    <a:pt x="994488" y="896004"/>
                    <a:pt x="991590" y="902525"/>
                  </a:cubicBezTo>
                  <a:cubicBezTo>
                    <a:pt x="986506" y="913964"/>
                    <a:pt x="986657" y="927735"/>
                    <a:pt x="979714" y="938151"/>
                  </a:cubicBezTo>
                  <a:cubicBezTo>
                    <a:pt x="975756" y="944089"/>
                    <a:pt x="971030" y="949581"/>
                    <a:pt x="967839" y="955964"/>
                  </a:cubicBezTo>
                  <a:cubicBezTo>
                    <a:pt x="965040" y="961562"/>
                    <a:pt x="965811" y="968890"/>
                    <a:pt x="961901" y="973777"/>
                  </a:cubicBezTo>
                  <a:cubicBezTo>
                    <a:pt x="957443" y="979349"/>
                    <a:pt x="950026" y="981694"/>
                    <a:pt x="944088" y="985652"/>
                  </a:cubicBezTo>
                  <a:cubicBezTo>
                    <a:pt x="927270" y="1036111"/>
                    <a:pt x="950726" y="974588"/>
                    <a:pt x="926275" y="1015341"/>
                  </a:cubicBezTo>
                  <a:cubicBezTo>
                    <a:pt x="903153" y="1053879"/>
                    <a:pt x="938552" y="1014942"/>
                    <a:pt x="908462" y="1045029"/>
                  </a:cubicBezTo>
                  <a:cubicBezTo>
                    <a:pt x="906483" y="1050967"/>
                    <a:pt x="906163" y="1057749"/>
                    <a:pt x="902525" y="1062842"/>
                  </a:cubicBezTo>
                  <a:cubicBezTo>
                    <a:pt x="889436" y="1081168"/>
                    <a:pt x="878079" y="1087057"/>
                    <a:pt x="860961" y="1098468"/>
                  </a:cubicBezTo>
                  <a:cubicBezTo>
                    <a:pt x="837311" y="1133944"/>
                    <a:pt x="863138" y="1103100"/>
                    <a:pt x="831273" y="1122219"/>
                  </a:cubicBezTo>
                  <a:cubicBezTo>
                    <a:pt x="826473" y="1125099"/>
                    <a:pt x="823769" y="1130597"/>
                    <a:pt x="819397" y="1134094"/>
                  </a:cubicBezTo>
                  <a:cubicBezTo>
                    <a:pt x="813825" y="1138552"/>
                    <a:pt x="807522" y="1142011"/>
                    <a:pt x="801584" y="1145969"/>
                  </a:cubicBezTo>
                  <a:cubicBezTo>
                    <a:pt x="799605" y="1151907"/>
                    <a:pt x="800073" y="1159356"/>
                    <a:pt x="795647" y="1163782"/>
                  </a:cubicBezTo>
                  <a:cubicBezTo>
                    <a:pt x="791221" y="1168208"/>
                    <a:pt x="783432" y="1166921"/>
                    <a:pt x="777834" y="1169720"/>
                  </a:cubicBezTo>
                  <a:cubicBezTo>
                    <a:pt x="771451" y="1172911"/>
                    <a:pt x="765593" y="1177137"/>
                    <a:pt x="760021" y="1181595"/>
                  </a:cubicBezTo>
                  <a:cubicBezTo>
                    <a:pt x="755650" y="1185092"/>
                    <a:pt x="752946" y="1190591"/>
                    <a:pt x="748146" y="1193471"/>
                  </a:cubicBezTo>
                  <a:cubicBezTo>
                    <a:pt x="742779" y="1196691"/>
                    <a:pt x="736271" y="1197429"/>
                    <a:pt x="730333" y="1199408"/>
                  </a:cubicBezTo>
                  <a:cubicBezTo>
                    <a:pt x="709605" y="1220136"/>
                    <a:pt x="723769" y="1209513"/>
                    <a:pt x="682831" y="1223159"/>
                  </a:cubicBezTo>
                  <a:lnTo>
                    <a:pt x="665018" y="1229097"/>
                  </a:lnTo>
                  <a:lnTo>
                    <a:pt x="647205" y="1235034"/>
                  </a:lnTo>
                  <a:cubicBezTo>
                    <a:pt x="641267" y="1238993"/>
                    <a:pt x="635913" y="1244012"/>
                    <a:pt x="629392" y="1246910"/>
                  </a:cubicBezTo>
                  <a:cubicBezTo>
                    <a:pt x="617953" y="1251994"/>
                    <a:pt x="605641" y="1254827"/>
                    <a:pt x="593766" y="1258785"/>
                  </a:cubicBezTo>
                  <a:lnTo>
                    <a:pt x="558140" y="1270660"/>
                  </a:lnTo>
                  <a:cubicBezTo>
                    <a:pt x="550223" y="1272639"/>
                    <a:pt x="542236" y="1274356"/>
                    <a:pt x="534390" y="1276598"/>
                  </a:cubicBezTo>
                  <a:cubicBezTo>
                    <a:pt x="499672" y="1286518"/>
                    <a:pt x="534597" y="1279191"/>
                    <a:pt x="492826" y="1288473"/>
                  </a:cubicBezTo>
                  <a:cubicBezTo>
                    <a:pt x="482974" y="1290662"/>
                    <a:pt x="472874" y="1291756"/>
                    <a:pt x="463138" y="1294411"/>
                  </a:cubicBezTo>
                  <a:cubicBezTo>
                    <a:pt x="380274" y="1317010"/>
                    <a:pt x="470152" y="1297758"/>
                    <a:pt x="397823" y="1312224"/>
                  </a:cubicBezTo>
                  <a:cubicBezTo>
                    <a:pt x="391885" y="1316182"/>
                    <a:pt x="386569" y="1321288"/>
                    <a:pt x="380010" y="1324099"/>
                  </a:cubicBezTo>
                  <a:cubicBezTo>
                    <a:pt x="372509" y="1327314"/>
                    <a:pt x="364076" y="1327692"/>
                    <a:pt x="356260" y="1330037"/>
                  </a:cubicBezTo>
                  <a:cubicBezTo>
                    <a:pt x="356210" y="1330052"/>
                    <a:pt x="311752" y="1344873"/>
                    <a:pt x="302821" y="1347850"/>
                  </a:cubicBezTo>
                  <a:lnTo>
                    <a:pt x="267195" y="1359725"/>
                  </a:lnTo>
                  <a:lnTo>
                    <a:pt x="249382" y="1365663"/>
                  </a:lnTo>
                  <a:cubicBezTo>
                    <a:pt x="245424" y="1371601"/>
                    <a:pt x="243890" y="1380285"/>
                    <a:pt x="237507" y="1383476"/>
                  </a:cubicBezTo>
                  <a:cubicBezTo>
                    <a:pt x="211210" y="1396624"/>
                    <a:pt x="141542" y="1400577"/>
                    <a:pt x="118753" y="1401289"/>
                  </a:cubicBezTo>
                  <a:cubicBezTo>
                    <a:pt x="79188" y="1402525"/>
                    <a:pt x="39584" y="1401289"/>
                    <a:pt x="0" y="1401289"/>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sp>
          <p:nvSpPr>
            <p:cNvPr id="30" name="任意多边形 29"/>
            <p:cNvSpPr/>
            <p:nvPr/>
          </p:nvSpPr>
          <p:spPr>
            <a:xfrm>
              <a:off x="4067299" y="4957948"/>
              <a:ext cx="807522" cy="1306286"/>
            </a:xfrm>
            <a:custGeom>
              <a:avLst/>
              <a:gdLst>
                <a:gd name="connsiteX0" fmla="*/ 807522 w 807522"/>
                <a:gd name="connsiteY0" fmla="*/ 0 h 1306286"/>
                <a:gd name="connsiteX1" fmla="*/ 801584 w 807522"/>
                <a:gd name="connsiteY1" fmla="*/ 35626 h 1306286"/>
                <a:gd name="connsiteX2" fmla="*/ 795646 w 807522"/>
                <a:gd name="connsiteY2" fmla="*/ 59377 h 1306286"/>
                <a:gd name="connsiteX3" fmla="*/ 789709 w 807522"/>
                <a:gd name="connsiteY3" fmla="*/ 95003 h 1306286"/>
                <a:gd name="connsiteX4" fmla="*/ 765958 w 807522"/>
                <a:gd name="connsiteY4" fmla="*/ 148442 h 1306286"/>
                <a:gd name="connsiteX5" fmla="*/ 754083 w 807522"/>
                <a:gd name="connsiteY5" fmla="*/ 184068 h 1306286"/>
                <a:gd name="connsiteX6" fmla="*/ 748145 w 807522"/>
                <a:gd name="connsiteY6" fmla="*/ 201881 h 1306286"/>
                <a:gd name="connsiteX7" fmla="*/ 742207 w 807522"/>
                <a:gd name="connsiteY7" fmla="*/ 219694 h 1306286"/>
                <a:gd name="connsiteX8" fmla="*/ 736270 w 807522"/>
                <a:gd name="connsiteY8" fmla="*/ 249382 h 1306286"/>
                <a:gd name="connsiteX9" fmla="*/ 724395 w 807522"/>
                <a:gd name="connsiteY9" fmla="*/ 290946 h 1306286"/>
                <a:gd name="connsiteX10" fmla="*/ 718457 w 807522"/>
                <a:gd name="connsiteY10" fmla="*/ 314696 h 1306286"/>
                <a:gd name="connsiteX11" fmla="*/ 706582 w 807522"/>
                <a:gd name="connsiteY11" fmla="*/ 350322 h 1306286"/>
                <a:gd name="connsiteX12" fmla="*/ 700644 w 807522"/>
                <a:gd name="connsiteY12" fmla="*/ 368135 h 1306286"/>
                <a:gd name="connsiteX13" fmla="*/ 682831 w 807522"/>
                <a:gd name="connsiteY13" fmla="*/ 463138 h 1306286"/>
                <a:gd name="connsiteX14" fmla="*/ 676893 w 807522"/>
                <a:gd name="connsiteY14" fmla="*/ 480951 h 1306286"/>
                <a:gd name="connsiteX15" fmla="*/ 670956 w 807522"/>
                <a:gd name="connsiteY15" fmla="*/ 498764 h 1306286"/>
                <a:gd name="connsiteX16" fmla="*/ 659080 w 807522"/>
                <a:gd name="connsiteY16" fmla="*/ 510639 h 1306286"/>
                <a:gd name="connsiteX17" fmla="*/ 653143 w 807522"/>
                <a:gd name="connsiteY17" fmla="*/ 528452 h 1306286"/>
                <a:gd name="connsiteX18" fmla="*/ 641267 w 807522"/>
                <a:gd name="connsiteY18" fmla="*/ 540327 h 1306286"/>
                <a:gd name="connsiteX19" fmla="*/ 635330 w 807522"/>
                <a:gd name="connsiteY19" fmla="*/ 575953 h 1306286"/>
                <a:gd name="connsiteX20" fmla="*/ 629392 w 807522"/>
                <a:gd name="connsiteY20" fmla="*/ 605642 h 1306286"/>
                <a:gd name="connsiteX21" fmla="*/ 617517 w 807522"/>
                <a:gd name="connsiteY21" fmla="*/ 641268 h 1306286"/>
                <a:gd name="connsiteX22" fmla="*/ 611579 w 807522"/>
                <a:gd name="connsiteY22" fmla="*/ 665018 h 1306286"/>
                <a:gd name="connsiteX23" fmla="*/ 599704 w 807522"/>
                <a:gd name="connsiteY23" fmla="*/ 700644 h 1306286"/>
                <a:gd name="connsiteX24" fmla="*/ 593766 w 807522"/>
                <a:gd name="connsiteY24" fmla="*/ 765958 h 1306286"/>
                <a:gd name="connsiteX25" fmla="*/ 587828 w 807522"/>
                <a:gd name="connsiteY25" fmla="*/ 795647 h 1306286"/>
                <a:gd name="connsiteX26" fmla="*/ 581891 w 807522"/>
                <a:gd name="connsiteY26" fmla="*/ 878774 h 1306286"/>
                <a:gd name="connsiteX27" fmla="*/ 546265 w 807522"/>
                <a:gd name="connsiteY27" fmla="*/ 950026 h 1306286"/>
                <a:gd name="connsiteX28" fmla="*/ 522514 w 807522"/>
                <a:gd name="connsiteY28" fmla="*/ 973777 h 1306286"/>
                <a:gd name="connsiteX29" fmla="*/ 516576 w 807522"/>
                <a:gd name="connsiteY29" fmla="*/ 991590 h 1306286"/>
                <a:gd name="connsiteX30" fmla="*/ 486888 w 807522"/>
                <a:gd name="connsiteY30" fmla="*/ 1027216 h 1306286"/>
                <a:gd name="connsiteX31" fmla="*/ 469075 w 807522"/>
                <a:gd name="connsiteY31" fmla="*/ 1080655 h 1306286"/>
                <a:gd name="connsiteX32" fmla="*/ 463137 w 807522"/>
                <a:gd name="connsiteY32" fmla="*/ 1098468 h 1306286"/>
                <a:gd name="connsiteX33" fmla="*/ 457200 w 807522"/>
                <a:gd name="connsiteY33" fmla="*/ 1116281 h 1306286"/>
                <a:gd name="connsiteX34" fmla="*/ 445324 w 807522"/>
                <a:gd name="connsiteY34" fmla="*/ 1128156 h 1306286"/>
                <a:gd name="connsiteX35" fmla="*/ 427511 w 807522"/>
                <a:gd name="connsiteY35" fmla="*/ 1163782 h 1306286"/>
                <a:gd name="connsiteX36" fmla="*/ 421574 w 807522"/>
                <a:gd name="connsiteY36" fmla="*/ 1181595 h 1306286"/>
                <a:gd name="connsiteX37" fmla="*/ 403761 w 807522"/>
                <a:gd name="connsiteY37" fmla="*/ 1187533 h 1306286"/>
                <a:gd name="connsiteX38" fmla="*/ 391885 w 807522"/>
                <a:gd name="connsiteY38" fmla="*/ 1199408 h 1306286"/>
                <a:gd name="connsiteX39" fmla="*/ 356259 w 807522"/>
                <a:gd name="connsiteY39" fmla="*/ 1223158 h 1306286"/>
                <a:gd name="connsiteX40" fmla="*/ 326571 w 807522"/>
                <a:gd name="connsiteY40" fmla="*/ 1246909 h 1306286"/>
                <a:gd name="connsiteX41" fmla="*/ 314696 w 807522"/>
                <a:gd name="connsiteY41" fmla="*/ 1264722 h 1306286"/>
                <a:gd name="connsiteX42" fmla="*/ 279070 w 807522"/>
                <a:gd name="connsiteY42" fmla="*/ 1276597 h 1306286"/>
                <a:gd name="connsiteX43" fmla="*/ 231569 w 807522"/>
                <a:gd name="connsiteY43" fmla="*/ 1300348 h 1306286"/>
                <a:gd name="connsiteX44" fmla="*/ 213756 w 807522"/>
                <a:gd name="connsiteY44" fmla="*/ 1306286 h 1306286"/>
                <a:gd name="connsiteX45" fmla="*/ 89065 w 807522"/>
                <a:gd name="connsiteY45" fmla="*/ 1300348 h 1306286"/>
                <a:gd name="connsiteX46" fmla="*/ 53439 w 807522"/>
                <a:gd name="connsiteY46" fmla="*/ 1294410 h 1306286"/>
                <a:gd name="connsiteX47" fmla="*/ 0 w 807522"/>
                <a:gd name="connsiteY47" fmla="*/ 1300348 h 13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07522" h="1306286">
                  <a:moveTo>
                    <a:pt x="807522" y="0"/>
                  </a:moveTo>
                  <a:cubicBezTo>
                    <a:pt x="805543" y="11875"/>
                    <a:pt x="803945" y="23821"/>
                    <a:pt x="801584" y="35626"/>
                  </a:cubicBezTo>
                  <a:cubicBezTo>
                    <a:pt x="799983" y="43628"/>
                    <a:pt x="797246" y="51375"/>
                    <a:pt x="795646" y="59377"/>
                  </a:cubicBezTo>
                  <a:cubicBezTo>
                    <a:pt x="793285" y="71182"/>
                    <a:pt x="792629" y="83323"/>
                    <a:pt x="789709" y="95003"/>
                  </a:cubicBezTo>
                  <a:cubicBezTo>
                    <a:pt x="769506" y="175817"/>
                    <a:pt x="788237" y="98312"/>
                    <a:pt x="765958" y="148442"/>
                  </a:cubicBezTo>
                  <a:cubicBezTo>
                    <a:pt x="760874" y="159881"/>
                    <a:pt x="758041" y="172193"/>
                    <a:pt x="754083" y="184068"/>
                  </a:cubicBezTo>
                  <a:lnTo>
                    <a:pt x="748145" y="201881"/>
                  </a:lnTo>
                  <a:cubicBezTo>
                    <a:pt x="746166" y="207819"/>
                    <a:pt x="743434" y="213557"/>
                    <a:pt x="742207" y="219694"/>
                  </a:cubicBezTo>
                  <a:cubicBezTo>
                    <a:pt x="740228" y="229590"/>
                    <a:pt x="738459" y="239530"/>
                    <a:pt x="736270" y="249382"/>
                  </a:cubicBezTo>
                  <a:cubicBezTo>
                    <a:pt x="726995" y="291122"/>
                    <a:pt x="734308" y="256252"/>
                    <a:pt x="724395" y="290946"/>
                  </a:cubicBezTo>
                  <a:cubicBezTo>
                    <a:pt x="722153" y="298792"/>
                    <a:pt x="720802" y="306880"/>
                    <a:pt x="718457" y="314696"/>
                  </a:cubicBezTo>
                  <a:cubicBezTo>
                    <a:pt x="714860" y="326686"/>
                    <a:pt x="710540" y="338447"/>
                    <a:pt x="706582" y="350322"/>
                  </a:cubicBezTo>
                  <a:lnTo>
                    <a:pt x="700644" y="368135"/>
                  </a:lnTo>
                  <a:cubicBezTo>
                    <a:pt x="693461" y="439964"/>
                    <a:pt x="700996" y="408644"/>
                    <a:pt x="682831" y="463138"/>
                  </a:cubicBezTo>
                  <a:lnTo>
                    <a:pt x="676893" y="480951"/>
                  </a:lnTo>
                  <a:cubicBezTo>
                    <a:pt x="674914" y="486889"/>
                    <a:pt x="675382" y="494339"/>
                    <a:pt x="670956" y="498764"/>
                  </a:cubicBezTo>
                  <a:lnTo>
                    <a:pt x="659080" y="510639"/>
                  </a:lnTo>
                  <a:cubicBezTo>
                    <a:pt x="657101" y="516577"/>
                    <a:pt x="656363" y="523085"/>
                    <a:pt x="653143" y="528452"/>
                  </a:cubicBezTo>
                  <a:cubicBezTo>
                    <a:pt x="650263" y="533252"/>
                    <a:pt x="643233" y="535085"/>
                    <a:pt x="641267" y="540327"/>
                  </a:cubicBezTo>
                  <a:cubicBezTo>
                    <a:pt x="637040" y="551600"/>
                    <a:pt x="637484" y="564108"/>
                    <a:pt x="635330" y="575953"/>
                  </a:cubicBezTo>
                  <a:cubicBezTo>
                    <a:pt x="633525" y="585883"/>
                    <a:pt x="632047" y="595905"/>
                    <a:pt x="629392" y="605642"/>
                  </a:cubicBezTo>
                  <a:cubicBezTo>
                    <a:pt x="626098" y="617719"/>
                    <a:pt x="620553" y="629124"/>
                    <a:pt x="617517" y="641268"/>
                  </a:cubicBezTo>
                  <a:cubicBezTo>
                    <a:pt x="615538" y="649185"/>
                    <a:pt x="613924" y="657202"/>
                    <a:pt x="611579" y="665018"/>
                  </a:cubicBezTo>
                  <a:cubicBezTo>
                    <a:pt x="607982" y="677008"/>
                    <a:pt x="599704" y="700644"/>
                    <a:pt x="599704" y="700644"/>
                  </a:cubicBezTo>
                  <a:cubicBezTo>
                    <a:pt x="597725" y="722415"/>
                    <a:pt x="596478" y="744266"/>
                    <a:pt x="593766" y="765958"/>
                  </a:cubicBezTo>
                  <a:cubicBezTo>
                    <a:pt x="592514" y="775972"/>
                    <a:pt x="588884" y="785610"/>
                    <a:pt x="587828" y="795647"/>
                  </a:cubicBezTo>
                  <a:cubicBezTo>
                    <a:pt x="584920" y="823274"/>
                    <a:pt x="586012" y="851302"/>
                    <a:pt x="581891" y="878774"/>
                  </a:cubicBezTo>
                  <a:cubicBezTo>
                    <a:pt x="578482" y="901497"/>
                    <a:pt x="562158" y="934133"/>
                    <a:pt x="546265" y="950026"/>
                  </a:cubicBezTo>
                  <a:lnTo>
                    <a:pt x="522514" y="973777"/>
                  </a:lnTo>
                  <a:cubicBezTo>
                    <a:pt x="520535" y="979715"/>
                    <a:pt x="519375" y="985992"/>
                    <a:pt x="516576" y="991590"/>
                  </a:cubicBezTo>
                  <a:cubicBezTo>
                    <a:pt x="508309" y="1008124"/>
                    <a:pt x="500021" y="1014083"/>
                    <a:pt x="486888" y="1027216"/>
                  </a:cubicBezTo>
                  <a:lnTo>
                    <a:pt x="469075" y="1080655"/>
                  </a:lnTo>
                  <a:lnTo>
                    <a:pt x="463137" y="1098468"/>
                  </a:lnTo>
                  <a:cubicBezTo>
                    <a:pt x="461158" y="1104406"/>
                    <a:pt x="461626" y="1111856"/>
                    <a:pt x="457200" y="1116281"/>
                  </a:cubicBezTo>
                  <a:lnTo>
                    <a:pt x="445324" y="1128156"/>
                  </a:lnTo>
                  <a:cubicBezTo>
                    <a:pt x="430401" y="1172929"/>
                    <a:pt x="450532" y="1117741"/>
                    <a:pt x="427511" y="1163782"/>
                  </a:cubicBezTo>
                  <a:cubicBezTo>
                    <a:pt x="424712" y="1169380"/>
                    <a:pt x="426000" y="1177169"/>
                    <a:pt x="421574" y="1181595"/>
                  </a:cubicBezTo>
                  <a:cubicBezTo>
                    <a:pt x="417148" y="1186021"/>
                    <a:pt x="409699" y="1185554"/>
                    <a:pt x="403761" y="1187533"/>
                  </a:cubicBezTo>
                  <a:cubicBezTo>
                    <a:pt x="399802" y="1191491"/>
                    <a:pt x="396364" y="1196049"/>
                    <a:pt x="391885" y="1199408"/>
                  </a:cubicBezTo>
                  <a:cubicBezTo>
                    <a:pt x="380467" y="1207971"/>
                    <a:pt x="366351" y="1213066"/>
                    <a:pt x="356259" y="1223158"/>
                  </a:cubicBezTo>
                  <a:cubicBezTo>
                    <a:pt x="339338" y="1240080"/>
                    <a:pt x="349042" y="1231929"/>
                    <a:pt x="326571" y="1246909"/>
                  </a:cubicBezTo>
                  <a:cubicBezTo>
                    <a:pt x="322613" y="1252847"/>
                    <a:pt x="320747" y="1260940"/>
                    <a:pt x="314696" y="1264722"/>
                  </a:cubicBezTo>
                  <a:cubicBezTo>
                    <a:pt x="304081" y="1271356"/>
                    <a:pt x="279070" y="1276597"/>
                    <a:pt x="279070" y="1276597"/>
                  </a:cubicBezTo>
                  <a:cubicBezTo>
                    <a:pt x="258344" y="1297325"/>
                    <a:pt x="272506" y="1286702"/>
                    <a:pt x="231569" y="1300348"/>
                  </a:cubicBezTo>
                  <a:lnTo>
                    <a:pt x="213756" y="1306286"/>
                  </a:lnTo>
                  <a:cubicBezTo>
                    <a:pt x="172192" y="1304307"/>
                    <a:pt x="130562" y="1303422"/>
                    <a:pt x="89065" y="1300348"/>
                  </a:cubicBezTo>
                  <a:cubicBezTo>
                    <a:pt x="77059" y="1299459"/>
                    <a:pt x="65478" y="1294410"/>
                    <a:pt x="53439" y="1294410"/>
                  </a:cubicBezTo>
                  <a:cubicBezTo>
                    <a:pt x="35516" y="1294410"/>
                    <a:pt x="17923" y="1300348"/>
                    <a:pt x="0" y="1300348"/>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sp>
          <p:nvSpPr>
            <p:cNvPr id="31" name="任意多边形 30"/>
            <p:cNvSpPr/>
            <p:nvPr/>
          </p:nvSpPr>
          <p:spPr>
            <a:xfrm>
              <a:off x="1062842" y="4851070"/>
              <a:ext cx="1027215" cy="1312224"/>
            </a:xfrm>
            <a:custGeom>
              <a:avLst/>
              <a:gdLst>
                <a:gd name="connsiteX0" fmla="*/ 1027215 w 1027215"/>
                <a:gd name="connsiteY0" fmla="*/ 0 h 1312224"/>
                <a:gd name="connsiteX1" fmla="*/ 1009402 w 1027215"/>
                <a:gd name="connsiteY1" fmla="*/ 130629 h 1312224"/>
                <a:gd name="connsiteX2" fmla="*/ 1003464 w 1027215"/>
                <a:gd name="connsiteY2" fmla="*/ 148442 h 1312224"/>
                <a:gd name="connsiteX3" fmla="*/ 997527 w 1027215"/>
                <a:gd name="connsiteY3" fmla="*/ 178130 h 1312224"/>
                <a:gd name="connsiteX4" fmla="*/ 991589 w 1027215"/>
                <a:gd name="connsiteY4" fmla="*/ 213756 h 1312224"/>
                <a:gd name="connsiteX5" fmla="*/ 985652 w 1027215"/>
                <a:gd name="connsiteY5" fmla="*/ 243444 h 1312224"/>
                <a:gd name="connsiteX6" fmla="*/ 979714 w 1027215"/>
                <a:gd name="connsiteY6" fmla="*/ 279070 h 1312224"/>
                <a:gd name="connsiteX7" fmla="*/ 973776 w 1027215"/>
                <a:gd name="connsiteY7" fmla="*/ 302821 h 1312224"/>
                <a:gd name="connsiteX8" fmla="*/ 967839 w 1027215"/>
                <a:gd name="connsiteY8" fmla="*/ 332509 h 1312224"/>
                <a:gd name="connsiteX9" fmla="*/ 961901 w 1027215"/>
                <a:gd name="connsiteY9" fmla="*/ 350322 h 1312224"/>
                <a:gd name="connsiteX10" fmla="*/ 955963 w 1027215"/>
                <a:gd name="connsiteY10" fmla="*/ 380011 h 1312224"/>
                <a:gd name="connsiteX11" fmla="*/ 944088 w 1027215"/>
                <a:gd name="connsiteY11" fmla="*/ 415636 h 1312224"/>
                <a:gd name="connsiteX12" fmla="*/ 920337 w 1027215"/>
                <a:gd name="connsiteY12" fmla="*/ 486888 h 1312224"/>
                <a:gd name="connsiteX13" fmla="*/ 914400 w 1027215"/>
                <a:gd name="connsiteY13" fmla="*/ 504701 h 1312224"/>
                <a:gd name="connsiteX14" fmla="*/ 908462 w 1027215"/>
                <a:gd name="connsiteY14" fmla="*/ 522514 h 1312224"/>
                <a:gd name="connsiteX15" fmla="*/ 884711 w 1027215"/>
                <a:gd name="connsiteY15" fmla="*/ 629392 h 1312224"/>
                <a:gd name="connsiteX16" fmla="*/ 872836 w 1027215"/>
                <a:gd name="connsiteY16" fmla="*/ 665018 h 1312224"/>
                <a:gd name="connsiteX17" fmla="*/ 855023 w 1027215"/>
                <a:gd name="connsiteY17" fmla="*/ 700644 h 1312224"/>
                <a:gd name="connsiteX18" fmla="*/ 843148 w 1027215"/>
                <a:gd name="connsiteY18" fmla="*/ 712520 h 1312224"/>
                <a:gd name="connsiteX19" fmla="*/ 831272 w 1027215"/>
                <a:gd name="connsiteY19" fmla="*/ 748146 h 1312224"/>
                <a:gd name="connsiteX20" fmla="*/ 825335 w 1027215"/>
                <a:gd name="connsiteY20" fmla="*/ 765959 h 1312224"/>
                <a:gd name="connsiteX21" fmla="*/ 813459 w 1027215"/>
                <a:gd name="connsiteY21" fmla="*/ 777834 h 1312224"/>
                <a:gd name="connsiteX22" fmla="*/ 789709 w 1027215"/>
                <a:gd name="connsiteY22" fmla="*/ 813460 h 1312224"/>
                <a:gd name="connsiteX23" fmla="*/ 777833 w 1027215"/>
                <a:gd name="connsiteY23" fmla="*/ 825335 h 1312224"/>
                <a:gd name="connsiteX24" fmla="*/ 760020 w 1027215"/>
                <a:gd name="connsiteY24" fmla="*/ 855024 h 1312224"/>
                <a:gd name="connsiteX25" fmla="*/ 742207 w 1027215"/>
                <a:gd name="connsiteY25" fmla="*/ 884712 h 1312224"/>
                <a:gd name="connsiteX26" fmla="*/ 730332 w 1027215"/>
                <a:gd name="connsiteY26" fmla="*/ 926275 h 1312224"/>
                <a:gd name="connsiteX27" fmla="*/ 724394 w 1027215"/>
                <a:gd name="connsiteY27" fmla="*/ 944088 h 1312224"/>
                <a:gd name="connsiteX28" fmla="*/ 712519 w 1027215"/>
                <a:gd name="connsiteY28" fmla="*/ 955964 h 1312224"/>
                <a:gd name="connsiteX29" fmla="*/ 694706 w 1027215"/>
                <a:gd name="connsiteY29" fmla="*/ 1009403 h 1312224"/>
                <a:gd name="connsiteX30" fmla="*/ 688768 w 1027215"/>
                <a:gd name="connsiteY30" fmla="*/ 1027216 h 1312224"/>
                <a:gd name="connsiteX31" fmla="*/ 682831 w 1027215"/>
                <a:gd name="connsiteY31" fmla="*/ 1045029 h 1312224"/>
                <a:gd name="connsiteX32" fmla="*/ 670955 w 1027215"/>
                <a:gd name="connsiteY32" fmla="*/ 1056904 h 1312224"/>
                <a:gd name="connsiteX33" fmla="*/ 665018 w 1027215"/>
                <a:gd name="connsiteY33" fmla="*/ 1074717 h 1312224"/>
                <a:gd name="connsiteX34" fmla="*/ 653142 w 1027215"/>
                <a:gd name="connsiteY34" fmla="*/ 1086592 h 1312224"/>
                <a:gd name="connsiteX35" fmla="*/ 629392 w 1027215"/>
                <a:gd name="connsiteY35" fmla="*/ 1116281 h 1312224"/>
                <a:gd name="connsiteX36" fmla="*/ 623454 w 1027215"/>
                <a:gd name="connsiteY36" fmla="*/ 1134094 h 1312224"/>
                <a:gd name="connsiteX37" fmla="*/ 611579 w 1027215"/>
                <a:gd name="connsiteY37" fmla="*/ 1181595 h 1312224"/>
                <a:gd name="connsiteX38" fmla="*/ 605641 w 1027215"/>
                <a:gd name="connsiteY38" fmla="*/ 1199408 h 1312224"/>
                <a:gd name="connsiteX39" fmla="*/ 587828 w 1027215"/>
                <a:gd name="connsiteY39" fmla="*/ 1205346 h 1312224"/>
                <a:gd name="connsiteX40" fmla="*/ 469075 w 1027215"/>
                <a:gd name="connsiteY40" fmla="*/ 1199408 h 1312224"/>
                <a:gd name="connsiteX41" fmla="*/ 409698 w 1027215"/>
                <a:gd name="connsiteY41" fmla="*/ 1205346 h 1312224"/>
                <a:gd name="connsiteX42" fmla="*/ 374072 w 1027215"/>
                <a:gd name="connsiteY42" fmla="*/ 1217221 h 1312224"/>
                <a:gd name="connsiteX43" fmla="*/ 338446 w 1027215"/>
                <a:gd name="connsiteY43" fmla="*/ 1246909 h 1312224"/>
                <a:gd name="connsiteX44" fmla="*/ 308758 w 1027215"/>
                <a:gd name="connsiteY44" fmla="*/ 1270660 h 1312224"/>
                <a:gd name="connsiteX45" fmla="*/ 290945 w 1027215"/>
                <a:gd name="connsiteY45" fmla="*/ 1276598 h 1312224"/>
                <a:gd name="connsiteX46" fmla="*/ 237506 w 1027215"/>
                <a:gd name="connsiteY46" fmla="*/ 1300348 h 1312224"/>
                <a:gd name="connsiteX47" fmla="*/ 130628 w 1027215"/>
                <a:gd name="connsiteY47" fmla="*/ 1306286 h 1312224"/>
                <a:gd name="connsiteX48" fmla="*/ 0 w 1027215"/>
                <a:gd name="connsiteY48" fmla="*/ 1312224 h 13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27215" h="1312224">
                  <a:moveTo>
                    <a:pt x="1027215" y="0"/>
                  </a:moveTo>
                  <a:cubicBezTo>
                    <a:pt x="1026551" y="5310"/>
                    <a:pt x="1015794" y="101865"/>
                    <a:pt x="1009402" y="130629"/>
                  </a:cubicBezTo>
                  <a:cubicBezTo>
                    <a:pt x="1008044" y="136739"/>
                    <a:pt x="1004982" y="142370"/>
                    <a:pt x="1003464" y="148442"/>
                  </a:cubicBezTo>
                  <a:cubicBezTo>
                    <a:pt x="1001016" y="158233"/>
                    <a:pt x="999332" y="168201"/>
                    <a:pt x="997527" y="178130"/>
                  </a:cubicBezTo>
                  <a:cubicBezTo>
                    <a:pt x="995373" y="189975"/>
                    <a:pt x="993743" y="201911"/>
                    <a:pt x="991589" y="213756"/>
                  </a:cubicBezTo>
                  <a:cubicBezTo>
                    <a:pt x="989784" y="223685"/>
                    <a:pt x="987457" y="233515"/>
                    <a:pt x="985652" y="243444"/>
                  </a:cubicBezTo>
                  <a:cubicBezTo>
                    <a:pt x="983498" y="255289"/>
                    <a:pt x="982075" y="267265"/>
                    <a:pt x="979714" y="279070"/>
                  </a:cubicBezTo>
                  <a:cubicBezTo>
                    <a:pt x="978113" y="287072"/>
                    <a:pt x="975546" y="294855"/>
                    <a:pt x="973776" y="302821"/>
                  </a:cubicBezTo>
                  <a:cubicBezTo>
                    <a:pt x="971587" y="312673"/>
                    <a:pt x="970287" y="322718"/>
                    <a:pt x="967839" y="332509"/>
                  </a:cubicBezTo>
                  <a:cubicBezTo>
                    <a:pt x="966321" y="338581"/>
                    <a:pt x="963419" y="344250"/>
                    <a:pt x="961901" y="350322"/>
                  </a:cubicBezTo>
                  <a:cubicBezTo>
                    <a:pt x="959453" y="360113"/>
                    <a:pt x="958618" y="370274"/>
                    <a:pt x="955963" y="380011"/>
                  </a:cubicBezTo>
                  <a:cubicBezTo>
                    <a:pt x="952669" y="392087"/>
                    <a:pt x="948046" y="403761"/>
                    <a:pt x="944088" y="415636"/>
                  </a:cubicBezTo>
                  <a:lnTo>
                    <a:pt x="920337" y="486888"/>
                  </a:lnTo>
                  <a:lnTo>
                    <a:pt x="914400" y="504701"/>
                  </a:lnTo>
                  <a:cubicBezTo>
                    <a:pt x="912421" y="510639"/>
                    <a:pt x="909689" y="516377"/>
                    <a:pt x="908462" y="522514"/>
                  </a:cubicBezTo>
                  <a:cubicBezTo>
                    <a:pt x="903753" y="546059"/>
                    <a:pt x="893100" y="604224"/>
                    <a:pt x="884711" y="629392"/>
                  </a:cubicBezTo>
                  <a:lnTo>
                    <a:pt x="872836" y="665018"/>
                  </a:lnTo>
                  <a:cubicBezTo>
                    <a:pt x="866565" y="683832"/>
                    <a:pt x="868177" y="684201"/>
                    <a:pt x="855023" y="700644"/>
                  </a:cubicBezTo>
                  <a:cubicBezTo>
                    <a:pt x="851526" y="705016"/>
                    <a:pt x="847106" y="708561"/>
                    <a:pt x="843148" y="712520"/>
                  </a:cubicBezTo>
                  <a:lnTo>
                    <a:pt x="831272" y="748146"/>
                  </a:lnTo>
                  <a:cubicBezTo>
                    <a:pt x="829293" y="754084"/>
                    <a:pt x="829761" y="761534"/>
                    <a:pt x="825335" y="765959"/>
                  </a:cubicBezTo>
                  <a:cubicBezTo>
                    <a:pt x="821376" y="769917"/>
                    <a:pt x="816818" y="773355"/>
                    <a:pt x="813459" y="777834"/>
                  </a:cubicBezTo>
                  <a:cubicBezTo>
                    <a:pt x="804896" y="789252"/>
                    <a:pt x="799801" y="803368"/>
                    <a:pt x="789709" y="813460"/>
                  </a:cubicBezTo>
                  <a:lnTo>
                    <a:pt x="777833" y="825335"/>
                  </a:lnTo>
                  <a:cubicBezTo>
                    <a:pt x="761016" y="875791"/>
                    <a:pt x="784470" y="814274"/>
                    <a:pt x="760020" y="855024"/>
                  </a:cubicBezTo>
                  <a:cubicBezTo>
                    <a:pt x="736896" y="893564"/>
                    <a:pt x="772300" y="854619"/>
                    <a:pt x="742207" y="884712"/>
                  </a:cubicBezTo>
                  <a:cubicBezTo>
                    <a:pt x="727965" y="927442"/>
                    <a:pt x="745252" y="874060"/>
                    <a:pt x="730332" y="926275"/>
                  </a:cubicBezTo>
                  <a:cubicBezTo>
                    <a:pt x="728612" y="932293"/>
                    <a:pt x="727614" y="938721"/>
                    <a:pt x="724394" y="944088"/>
                  </a:cubicBezTo>
                  <a:cubicBezTo>
                    <a:pt x="721514" y="948888"/>
                    <a:pt x="716477" y="952005"/>
                    <a:pt x="712519" y="955964"/>
                  </a:cubicBezTo>
                  <a:lnTo>
                    <a:pt x="694706" y="1009403"/>
                  </a:lnTo>
                  <a:lnTo>
                    <a:pt x="688768" y="1027216"/>
                  </a:lnTo>
                  <a:cubicBezTo>
                    <a:pt x="686789" y="1033154"/>
                    <a:pt x="687257" y="1040604"/>
                    <a:pt x="682831" y="1045029"/>
                  </a:cubicBezTo>
                  <a:lnTo>
                    <a:pt x="670955" y="1056904"/>
                  </a:lnTo>
                  <a:cubicBezTo>
                    <a:pt x="668976" y="1062842"/>
                    <a:pt x="668238" y="1069350"/>
                    <a:pt x="665018" y="1074717"/>
                  </a:cubicBezTo>
                  <a:cubicBezTo>
                    <a:pt x="662138" y="1079517"/>
                    <a:pt x="656639" y="1082221"/>
                    <a:pt x="653142" y="1086592"/>
                  </a:cubicBezTo>
                  <a:cubicBezTo>
                    <a:pt x="623170" y="1124056"/>
                    <a:pt x="658073" y="1087597"/>
                    <a:pt x="629392" y="1116281"/>
                  </a:cubicBezTo>
                  <a:cubicBezTo>
                    <a:pt x="627413" y="1122219"/>
                    <a:pt x="625101" y="1128056"/>
                    <a:pt x="623454" y="1134094"/>
                  </a:cubicBezTo>
                  <a:cubicBezTo>
                    <a:pt x="619160" y="1149840"/>
                    <a:pt x="616740" y="1166112"/>
                    <a:pt x="611579" y="1181595"/>
                  </a:cubicBezTo>
                  <a:cubicBezTo>
                    <a:pt x="609600" y="1187533"/>
                    <a:pt x="610067" y="1194982"/>
                    <a:pt x="605641" y="1199408"/>
                  </a:cubicBezTo>
                  <a:cubicBezTo>
                    <a:pt x="601215" y="1203834"/>
                    <a:pt x="593766" y="1203367"/>
                    <a:pt x="587828" y="1205346"/>
                  </a:cubicBezTo>
                  <a:cubicBezTo>
                    <a:pt x="548244" y="1203367"/>
                    <a:pt x="508709" y="1199408"/>
                    <a:pt x="469075" y="1199408"/>
                  </a:cubicBezTo>
                  <a:cubicBezTo>
                    <a:pt x="449184" y="1199408"/>
                    <a:pt x="429248" y="1201680"/>
                    <a:pt x="409698" y="1205346"/>
                  </a:cubicBezTo>
                  <a:cubicBezTo>
                    <a:pt x="397395" y="1207653"/>
                    <a:pt x="374072" y="1217221"/>
                    <a:pt x="374072" y="1217221"/>
                  </a:cubicBezTo>
                  <a:cubicBezTo>
                    <a:pt x="331751" y="1259542"/>
                    <a:pt x="379786" y="1213836"/>
                    <a:pt x="338446" y="1246909"/>
                  </a:cubicBezTo>
                  <a:cubicBezTo>
                    <a:pt x="320033" y="1261639"/>
                    <a:pt x="333131" y="1258474"/>
                    <a:pt x="308758" y="1270660"/>
                  </a:cubicBezTo>
                  <a:cubicBezTo>
                    <a:pt x="303160" y="1273459"/>
                    <a:pt x="296543" y="1273799"/>
                    <a:pt x="290945" y="1276598"/>
                  </a:cubicBezTo>
                  <a:cubicBezTo>
                    <a:pt x="267237" y="1288452"/>
                    <a:pt x="271972" y="1298433"/>
                    <a:pt x="237506" y="1300348"/>
                  </a:cubicBezTo>
                  <a:lnTo>
                    <a:pt x="130628" y="1306286"/>
                  </a:lnTo>
                  <a:lnTo>
                    <a:pt x="0" y="1312224"/>
                  </a:ln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grpSp>
      <p:sp>
        <p:nvSpPr>
          <p:cNvPr id="33" name="灯片编号占位符 32"/>
          <p:cNvSpPr>
            <a:spLocks noGrp="1"/>
          </p:cNvSpPr>
          <p:nvPr>
            <p:ph type="sldNum" sz="quarter" idx="12"/>
          </p:nvPr>
        </p:nvSpPr>
        <p:spPr/>
        <p:txBody>
          <a:bodyPr/>
          <a:lstStyle/>
          <a:p>
            <a:fld id="{C2510884-111D-4E29-8487-926401C65927}" type="slidenum">
              <a:rPr lang="zh-CN" altLang="en-US" smtClean="0"/>
              <a:t>24</a:t>
            </a:fld>
            <a:endParaRPr lang="zh-CN" altLang="en-US"/>
          </a:p>
        </p:txBody>
      </p:sp>
      <p:sp>
        <p:nvSpPr>
          <p:cNvPr id="12" name="标题 11"/>
          <p:cNvSpPr>
            <a:spLocks noGrp="1"/>
          </p:cNvSpPr>
          <p:nvPr>
            <p:ph type="title"/>
          </p:nvPr>
        </p:nvSpPr>
        <p:spPr/>
        <p:txBody>
          <a:bodyPr/>
          <a:lstStyle/>
          <a:p>
            <a:endParaRPr lang="zh-CN" altLang="en-US"/>
          </a:p>
        </p:txBody>
      </p:sp>
      <p:sp>
        <p:nvSpPr>
          <p:cNvPr id="34" name="矩形 33"/>
          <p:cNvSpPr/>
          <p:nvPr/>
        </p:nvSpPr>
        <p:spPr>
          <a:xfrm>
            <a:off x="393728" y="522982"/>
            <a:ext cx="8521671" cy="1077218"/>
          </a:xfrm>
          <a:prstGeom prst="rect">
            <a:avLst/>
          </a:prstGeom>
        </p:spPr>
        <p:txBody>
          <a:bodyPr wrap="square">
            <a:spAutoFit/>
          </a:bodyPr>
          <a:lstStyle/>
          <a:p>
            <a:r>
              <a:rPr lang="en-US" altLang="zh-CN" sz="3200" dirty="0"/>
              <a:t>Establishing thresholds for peptide </a:t>
            </a:r>
            <a:r>
              <a:rPr lang="en-US" altLang="zh-CN" sz="3200" dirty="0" smtClean="0"/>
              <a:t>identifications using charge dependent FDRS</a:t>
            </a:r>
            <a:endParaRPr lang="zh-CN" altLang="en-US" sz="3200" dirty="0"/>
          </a:p>
        </p:txBody>
      </p:sp>
    </p:spTree>
    <p:extLst>
      <p:ext uri="{BB962C8B-B14F-4D97-AF65-F5344CB8AC3E}">
        <p14:creationId xmlns:p14="http://schemas.microsoft.com/office/powerpoint/2010/main" val="362237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628800"/>
            <a:ext cx="8229600" cy="4525963"/>
          </a:xfrm>
        </p:spPr>
        <p:txBody>
          <a:bodyPr>
            <a:normAutofit/>
          </a:bodyPr>
          <a:lstStyle/>
          <a:p>
            <a:pPr marL="0" indent="0">
              <a:buNone/>
            </a:pPr>
            <a:endParaRPr lang="zh-CN" altLang="en-US" sz="2400" dirty="0"/>
          </a:p>
        </p:txBody>
      </p:sp>
      <p:pic>
        <p:nvPicPr>
          <p:cNvPr id="5" name="图片 4" descr="all6"/>
          <p:cNvPicPr/>
          <p:nvPr/>
        </p:nvPicPr>
        <p:blipFill rotWithShape="1">
          <a:blip r:embed="rId2" cstate="print">
            <a:extLst>
              <a:ext uri="{28A0092B-C50C-407E-A947-70E740481C1C}">
                <a14:useLocalDpi xmlns:a14="http://schemas.microsoft.com/office/drawing/2010/main" val="0"/>
              </a:ext>
            </a:extLst>
          </a:blip>
          <a:srcRect t="66561" r="51300"/>
          <a:stretch/>
        </p:blipFill>
        <p:spPr bwMode="auto">
          <a:xfrm>
            <a:off x="179512" y="2113609"/>
            <a:ext cx="2670303" cy="2272441"/>
          </a:xfrm>
          <a:prstGeom prst="rect">
            <a:avLst/>
          </a:prstGeom>
          <a:noFill/>
          <a:ln w="9525">
            <a:noFill/>
            <a:miter lim="800000"/>
            <a:headEnd/>
            <a:tailEnd/>
          </a:ln>
        </p:spPr>
      </p:pic>
      <p:pic>
        <p:nvPicPr>
          <p:cNvPr id="6" name="图片 5" descr="all6"/>
          <p:cNvPicPr/>
          <p:nvPr/>
        </p:nvPicPr>
        <p:blipFill rotWithShape="1">
          <a:blip r:embed="rId2" cstate="print">
            <a:extLst>
              <a:ext uri="{28A0092B-C50C-407E-A947-70E740481C1C}">
                <a14:useLocalDpi xmlns:a14="http://schemas.microsoft.com/office/drawing/2010/main" val="0"/>
              </a:ext>
            </a:extLst>
          </a:blip>
          <a:srcRect l="48346" t="66561" r="2033"/>
          <a:stretch/>
        </p:blipFill>
        <p:spPr bwMode="auto">
          <a:xfrm>
            <a:off x="42074" y="4440593"/>
            <a:ext cx="2720715" cy="2272441"/>
          </a:xfrm>
          <a:prstGeom prst="rect">
            <a:avLst/>
          </a:prstGeom>
          <a:noFill/>
          <a:ln w="9525">
            <a:noFill/>
            <a:miter lim="800000"/>
            <a:headEnd/>
            <a:tailEnd/>
          </a:ln>
        </p:spPr>
      </p:pic>
      <p:pic>
        <p:nvPicPr>
          <p:cNvPr id="7" name="图片 6" descr="all6"/>
          <p:cNvPicPr/>
          <p:nvPr/>
        </p:nvPicPr>
        <p:blipFill rotWithShape="1">
          <a:blip r:embed="rId2" cstate="print">
            <a:extLst>
              <a:ext uri="{28A0092B-C50C-407E-A947-70E740481C1C}">
                <a14:useLocalDpi xmlns:a14="http://schemas.microsoft.com/office/drawing/2010/main" val="0"/>
              </a:ext>
            </a:extLst>
          </a:blip>
          <a:srcRect t="35458" r="51300" b="35302"/>
          <a:stretch/>
        </p:blipFill>
        <p:spPr bwMode="auto">
          <a:xfrm>
            <a:off x="2762789" y="2348880"/>
            <a:ext cx="2670303" cy="1987061"/>
          </a:xfrm>
          <a:prstGeom prst="rect">
            <a:avLst/>
          </a:prstGeom>
          <a:noFill/>
          <a:ln w="9525">
            <a:noFill/>
            <a:miter lim="800000"/>
            <a:headEnd/>
            <a:tailEnd/>
          </a:ln>
        </p:spPr>
      </p:pic>
      <p:pic>
        <p:nvPicPr>
          <p:cNvPr id="8" name="图片 7" descr="all6"/>
          <p:cNvPicPr/>
          <p:nvPr/>
        </p:nvPicPr>
        <p:blipFill rotWithShape="1">
          <a:blip r:embed="rId2" cstate="print">
            <a:extLst>
              <a:ext uri="{28A0092B-C50C-407E-A947-70E740481C1C}">
                <a14:useLocalDpi xmlns:a14="http://schemas.microsoft.com/office/drawing/2010/main" val="0"/>
              </a:ext>
            </a:extLst>
          </a:blip>
          <a:srcRect l="51727" t="35458" r="4176" b="35302"/>
          <a:stretch/>
        </p:blipFill>
        <p:spPr bwMode="auto">
          <a:xfrm>
            <a:off x="2888997" y="4706326"/>
            <a:ext cx="2417885" cy="1987061"/>
          </a:xfrm>
          <a:prstGeom prst="rect">
            <a:avLst/>
          </a:prstGeom>
          <a:noFill/>
          <a:ln w="9525">
            <a:noFill/>
            <a:miter lim="800000"/>
            <a:headEnd/>
            <a:tailEnd/>
          </a:ln>
        </p:spPr>
      </p:pic>
      <p:pic>
        <p:nvPicPr>
          <p:cNvPr id="9" name="图片 8" descr="all6"/>
          <p:cNvPicPr/>
          <p:nvPr/>
        </p:nvPicPr>
        <p:blipFill rotWithShape="1">
          <a:blip r:embed="rId2" cstate="print">
            <a:extLst>
              <a:ext uri="{28A0092B-C50C-407E-A947-70E740481C1C}">
                <a14:useLocalDpi xmlns:a14="http://schemas.microsoft.com/office/drawing/2010/main" val="0"/>
              </a:ext>
            </a:extLst>
          </a:blip>
          <a:srcRect t="2741" r="51300" b="69183"/>
          <a:stretch/>
        </p:blipFill>
        <p:spPr bwMode="auto">
          <a:xfrm>
            <a:off x="5427973" y="2323600"/>
            <a:ext cx="2816435" cy="2012342"/>
          </a:xfrm>
          <a:prstGeom prst="rect">
            <a:avLst/>
          </a:prstGeom>
          <a:noFill/>
          <a:ln w="9525">
            <a:noFill/>
            <a:miter lim="800000"/>
            <a:headEnd/>
            <a:tailEnd/>
          </a:ln>
        </p:spPr>
      </p:pic>
      <p:pic>
        <p:nvPicPr>
          <p:cNvPr id="10" name="图片 9" descr="all6"/>
          <p:cNvPicPr/>
          <p:nvPr/>
        </p:nvPicPr>
        <p:blipFill rotWithShape="1">
          <a:blip r:embed="rId2" cstate="print">
            <a:extLst>
              <a:ext uri="{28A0092B-C50C-407E-A947-70E740481C1C}">
                <a14:useLocalDpi xmlns:a14="http://schemas.microsoft.com/office/drawing/2010/main" val="0"/>
              </a:ext>
            </a:extLst>
          </a:blip>
          <a:srcRect l="48851" t="1748" r="2837" b="69183"/>
          <a:stretch/>
        </p:blipFill>
        <p:spPr bwMode="auto">
          <a:xfrm>
            <a:off x="5312562" y="4555242"/>
            <a:ext cx="2931846" cy="2186392"/>
          </a:xfrm>
          <a:prstGeom prst="rect">
            <a:avLst/>
          </a:prstGeom>
          <a:noFill/>
          <a:ln w="9525">
            <a:noFill/>
            <a:miter lim="800000"/>
            <a:headEnd/>
            <a:tailEnd/>
          </a:ln>
        </p:spPr>
      </p:pic>
      <p:grpSp>
        <p:nvGrpSpPr>
          <p:cNvPr id="35" name="组合 34"/>
          <p:cNvGrpSpPr/>
          <p:nvPr/>
        </p:nvGrpSpPr>
        <p:grpSpPr>
          <a:xfrm>
            <a:off x="973777" y="2511631"/>
            <a:ext cx="6531428" cy="3752800"/>
            <a:chOff x="973777" y="2511631"/>
            <a:chExt cx="6531428" cy="3752800"/>
          </a:xfrm>
        </p:grpSpPr>
        <p:grpSp>
          <p:nvGrpSpPr>
            <p:cNvPr id="28" name="组合 27"/>
            <p:cNvGrpSpPr/>
            <p:nvPr/>
          </p:nvGrpSpPr>
          <p:grpSpPr>
            <a:xfrm>
              <a:off x="1691680" y="3429000"/>
              <a:ext cx="5328592" cy="2219438"/>
              <a:chOff x="1691680" y="3429000"/>
              <a:chExt cx="5328592" cy="2219438"/>
            </a:xfrm>
          </p:grpSpPr>
          <p:sp>
            <p:nvSpPr>
              <p:cNvPr id="11" name="TextBox 10"/>
              <p:cNvSpPr txBox="1"/>
              <p:nvPr/>
            </p:nvSpPr>
            <p:spPr>
              <a:xfrm>
                <a:off x="4097939" y="4255927"/>
                <a:ext cx="890436" cy="369332"/>
              </a:xfrm>
              <a:prstGeom prst="rect">
                <a:avLst/>
              </a:prstGeom>
              <a:noFill/>
              <a:ln>
                <a:solidFill>
                  <a:srgbClr val="FF0000"/>
                </a:solidFill>
              </a:ln>
            </p:spPr>
            <p:txBody>
              <a:bodyPr wrap="square" rtlCol="0">
                <a:spAutoFit/>
              </a:bodyPr>
              <a:lstStyle/>
              <a:p>
                <a:r>
                  <a:rPr lang="en-US" altLang="zh-CN" b="1" dirty="0" err="1"/>
                  <a:t>pFIND</a:t>
                </a:r>
                <a:endParaRPr lang="en-US" altLang="zh-CN" b="1" dirty="0" smtClean="0"/>
              </a:p>
            </p:txBody>
          </p:sp>
          <p:cxnSp>
            <p:nvCxnSpPr>
              <p:cNvPr id="13" name="直接箭头连接符 12"/>
              <p:cNvCxnSpPr>
                <a:stCxn id="11" idx="1"/>
              </p:cNvCxnSpPr>
              <p:nvPr/>
            </p:nvCxnSpPr>
            <p:spPr>
              <a:xfrm flipH="1" flipV="1">
                <a:off x="1691680" y="3429000"/>
                <a:ext cx="2406259" cy="10115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直接箭头连接符 13"/>
              <p:cNvCxnSpPr/>
              <p:nvPr/>
            </p:nvCxnSpPr>
            <p:spPr>
              <a:xfrm flipH="1" flipV="1">
                <a:off x="4396748" y="3501008"/>
                <a:ext cx="146409" cy="7549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直接箭头连接符 16"/>
              <p:cNvCxnSpPr/>
              <p:nvPr/>
            </p:nvCxnSpPr>
            <p:spPr>
              <a:xfrm flipV="1">
                <a:off x="4988375" y="3878467"/>
                <a:ext cx="1691495" cy="5013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直接箭头连接符 18"/>
              <p:cNvCxnSpPr/>
              <p:nvPr/>
            </p:nvCxnSpPr>
            <p:spPr>
              <a:xfrm>
                <a:off x="4988376" y="4625259"/>
                <a:ext cx="2031896" cy="10231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直接箭头连接符 21"/>
              <p:cNvCxnSpPr>
                <a:stCxn id="11" idx="2"/>
              </p:cNvCxnSpPr>
              <p:nvPr/>
            </p:nvCxnSpPr>
            <p:spPr>
              <a:xfrm flipH="1">
                <a:off x="4396748" y="4625259"/>
                <a:ext cx="146409" cy="8199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直接箭头连接符 24"/>
              <p:cNvCxnSpPr/>
              <p:nvPr/>
            </p:nvCxnSpPr>
            <p:spPr>
              <a:xfrm flipH="1">
                <a:off x="1691680" y="4625259"/>
                <a:ext cx="2406262" cy="6039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5" name="任意多边形 14"/>
            <p:cNvSpPr/>
            <p:nvPr/>
          </p:nvSpPr>
          <p:spPr>
            <a:xfrm>
              <a:off x="1074707" y="2511631"/>
              <a:ext cx="961911" cy="1359725"/>
            </a:xfrm>
            <a:custGeom>
              <a:avLst/>
              <a:gdLst>
                <a:gd name="connsiteX0" fmla="*/ 961911 w 961911"/>
                <a:gd name="connsiteY0" fmla="*/ 0 h 1359725"/>
                <a:gd name="connsiteX1" fmla="*/ 950036 w 961911"/>
                <a:gd name="connsiteY1" fmla="*/ 29688 h 1359725"/>
                <a:gd name="connsiteX2" fmla="*/ 938161 w 961911"/>
                <a:gd name="connsiteY2" fmla="*/ 47501 h 1359725"/>
                <a:gd name="connsiteX3" fmla="*/ 926285 w 961911"/>
                <a:gd name="connsiteY3" fmla="*/ 83127 h 1359725"/>
                <a:gd name="connsiteX4" fmla="*/ 920348 w 961911"/>
                <a:gd name="connsiteY4" fmla="*/ 100940 h 1359725"/>
                <a:gd name="connsiteX5" fmla="*/ 908472 w 961911"/>
                <a:gd name="connsiteY5" fmla="*/ 112816 h 1359725"/>
                <a:gd name="connsiteX6" fmla="*/ 902535 w 961911"/>
                <a:gd name="connsiteY6" fmla="*/ 130629 h 1359725"/>
                <a:gd name="connsiteX7" fmla="*/ 890659 w 961911"/>
                <a:gd name="connsiteY7" fmla="*/ 184068 h 1359725"/>
                <a:gd name="connsiteX8" fmla="*/ 872846 w 961911"/>
                <a:gd name="connsiteY8" fmla="*/ 237507 h 1359725"/>
                <a:gd name="connsiteX9" fmla="*/ 860971 w 961911"/>
                <a:gd name="connsiteY9" fmla="*/ 273133 h 1359725"/>
                <a:gd name="connsiteX10" fmla="*/ 849096 w 961911"/>
                <a:gd name="connsiteY10" fmla="*/ 290946 h 1359725"/>
                <a:gd name="connsiteX11" fmla="*/ 837220 w 961911"/>
                <a:gd name="connsiteY11" fmla="*/ 326572 h 1359725"/>
                <a:gd name="connsiteX12" fmla="*/ 831283 w 961911"/>
                <a:gd name="connsiteY12" fmla="*/ 344385 h 1359725"/>
                <a:gd name="connsiteX13" fmla="*/ 819407 w 961911"/>
                <a:gd name="connsiteY13" fmla="*/ 391886 h 1359725"/>
                <a:gd name="connsiteX14" fmla="*/ 813470 w 961911"/>
                <a:gd name="connsiteY14" fmla="*/ 409699 h 1359725"/>
                <a:gd name="connsiteX15" fmla="*/ 807532 w 961911"/>
                <a:gd name="connsiteY15" fmla="*/ 433450 h 1359725"/>
                <a:gd name="connsiteX16" fmla="*/ 795657 w 961911"/>
                <a:gd name="connsiteY16" fmla="*/ 469075 h 1359725"/>
                <a:gd name="connsiteX17" fmla="*/ 789719 w 961911"/>
                <a:gd name="connsiteY17" fmla="*/ 486888 h 1359725"/>
                <a:gd name="connsiteX18" fmla="*/ 777844 w 961911"/>
                <a:gd name="connsiteY18" fmla="*/ 498764 h 1359725"/>
                <a:gd name="connsiteX19" fmla="*/ 771906 w 961911"/>
                <a:gd name="connsiteY19" fmla="*/ 516577 h 1359725"/>
                <a:gd name="connsiteX20" fmla="*/ 748155 w 961911"/>
                <a:gd name="connsiteY20" fmla="*/ 546265 h 1359725"/>
                <a:gd name="connsiteX21" fmla="*/ 736280 w 961911"/>
                <a:gd name="connsiteY21" fmla="*/ 581891 h 1359725"/>
                <a:gd name="connsiteX22" fmla="*/ 712529 w 961911"/>
                <a:gd name="connsiteY22" fmla="*/ 617517 h 1359725"/>
                <a:gd name="connsiteX23" fmla="*/ 706592 w 961911"/>
                <a:gd name="connsiteY23" fmla="*/ 641268 h 1359725"/>
                <a:gd name="connsiteX24" fmla="*/ 682841 w 961911"/>
                <a:gd name="connsiteY24" fmla="*/ 676894 h 1359725"/>
                <a:gd name="connsiteX25" fmla="*/ 676903 w 961911"/>
                <a:gd name="connsiteY25" fmla="*/ 694707 h 1359725"/>
                <a:gd name="connsiteX26" fmla="*/ 653153 w 961911"/>
                <a:gd name="connsiteY26" fmla="*/ 730333 h 1359725"/>
                <a:gd name="connsiteX27" fmla="*/ 629402 w 961911"/>
                <a:gd name="connsiteY27" fmla="*/ 765959 h 1359725"/>
                <a:gd name="connsiteX28" fmla="*/ 611589 w 961911"/>
                <a:gd name="connsiteY28" fmla="*/ 807522 h 1359725"/>
                <a:gd name="connsiteX29" fmla="*/ 599714 w 961911"/>
                <a:gd name="connsiteY29" fmla="*/ 825335 h 1359725"/>
                <a:gd name="connsiteX30" fmla="*/ 570025 w 961911"/>
                <a:gd name="connsiteY30" fmla="*/ 855024 h 1359725"/>
                <a:gd name="connsiteX31" fmla="*/ 558150 w 961911"/>
                <a:gd name="connsiteY31" fmla="*/ 872837 h 1359725"/>
                <a:gd name="connsiteX32" fmla="*/ 540337 w 961911"/>
                <a:gd name="connsiteY32" fmla="*/ 914400 h 1359725"/>
                <a:gd name="connsiteX33" fmla="*/ 504711 w 961911"/>
                <a:gd name="connsiteY33" fmla="*/ 944088 h 1359725"/>
                <a:gd name="connsiteX34" fmla="*/ 480961 w 961911"/>
                <a:gd name="connsiteY34" fmla="*/ 979714 h 1359725"/>
                <a:gd name="connsiteX35" fmla="*/ 427522 w 961911"/>
                <a:gd name="connsiteY35" fmla="*/ 1045029 h 1359725"/>
                <a:gd name="connsiteX36" fmla="*/ 415646 w 961911"/>
                <a:gd name="connsiteY36" fmla="*/ 1080655 h 1359725"/>
                <a:gd name="connsiteX37" fmla="*/ 385958 w 961911"/>
                <a:gd name="connsiteY37" fmla="*/ 1122218 h 1359725"/>
                <a:gd name="connsiteX38" fmla="*/ 362207 w 961911"/>
                <a:gd name="connsiteY38" fmla="*/ 1145969 h 1359725"/>
                <a:gd name="connsiteX39" fmla="*/ 338457 w 961911"/>
                <a:gd name="connsiteY39" fmla="*/ 1199408 h 1359725"/>
                <a:gd name="connsiteX40" fmla="*/ 314706 w 961911"/>
                <a:gd name="connsiteY40" fmla="*/ 1223159 h 1359725"/>
                <a:gd name="connsiteX41" fmla="*/ 296893 w 961911"/>
                <a:gd name="connsiteY41" fmla="*/ 1229096 h 1359725"/>
                <a:gd name="connsiteX42" fmla="*/ 279080 w 961911"/>
                <a:gd name="connsiteY42" fmla="*/ 1240972 h 1359725"/>
                <a:gd name="connsiteX43" fmla="*/ 243454 w 961911"/>
                <a:gd name="connsiteY43" fmla="*/ 1252847 h 1359725"/>
                <a:gd name="connsiteX44" fmla="*/ 190015 w 961911"/>
                <a:gd name="connsiteY44" fmla="*/ 1264722 h 1359725"/>
                <a:gd name="connsiteX45" fmla="*/ 154389 w 961911"/>
                <a:gd name="connsiteY45" fmla="*/ 1276598 h 1359725"/>
                <a:gd name="connsiteX46" fmla="*/ 136576 w 961911"/>
                <a:gd name="connsiteY46" fmla="*/ 1282535 h 1359725"/>
                <a:gd name="connsiteX47" fmla="*/ 112825 w 961911"/>
                <a:gd name="connsiteY47" fmla="*/ 1288473 h 1359725"/>
                <a:gd name="connsiteX48" fmla="*/ 77199 w 961911"/>
                <a:gd name="connsiteY48" fmla="*/ 1300348 h 1359725"/>
                <a:gd name="connsiteX49" fmla="*/ 47511 w 961911"/>
                <a:gd name="connsiteY49" fmla="*/ 1318161 h 1359725"/>
                <a:gd name="connsiteX50" fmla="*/ 35636 w 961911"/>
                <a:gd name="connsiteY50" fmla="*/ 1330037 h 1359725"/>
                <a:gd name="connsiteX51" fmla="*/ 10 w 961911"/>
                <a:gd name="connsiteY51" fmla="*/ 1359725 h 135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61911" h="1359725">
                  <a:moveTo>
                    <a:pt x="961911" y="0"/>
                  </a:moveTo>
                  <a:cubicBezTo>
                    <a:pt x="957953" y="9896"/>
                    <a:pt x="954802" y="20155"/>
                    <a:pt x="950036" y="29688"/>
                  </a:cubicBezTo>
                  <a:cubicBezTo>
                    <a:pt x="946845" y="36071"/>
                    <a:pt x="941059" y="40980"/>
                    <a:pt x="938161" y="47501"/>
                  </a:cubicBezTo>
                  <a:cubicBezTo>
                    <a:pt x="933077" y="58940"/>
                    <a:pt x="930243" y="71252"/>
                    <a:pt x="926285" y="83127"/>
                  </a:cubicBezTo>
                  <a:cubicBezTo>
                    <a:pt x="924306" y="89065"/>
                    <a:pt x="924774" y="96514"/>
                    <a:pt x="920348" y="100940"/>
                  </a:cubicBezTo>
                  <a:lnTo>
                    <a:pt x="908472" y="112816"/>
                  </a:lnTo>
                  <a:cubicBezTo>
                    <a:pt x="906493" y="118754"/>
                    <a:pt x="904053" y="124557"/>
                    <a:pt x="902535" y="130629"/>
                  </a:cubicBezTo>
                  <a:cubicBezTo>
                    <a:pt x="894061" y="164526"/>
                    <a:pt x="899801" y="153594"/>
                    <a:pt x="890659" y="184068"/>
                  </a:cubicBezTo>
                  <a:cubicBezTo>
                    <a:pt x="890644" y="184118"/>
                    <a:pt x="875823" y="228576"/>
                    <a:pt x="872846" y="237507"/>
                  </a:cubicBezTo>
                  <a:cubicBezTo>
                    <a:pt x="872844" y="237512"/>
                    <a:pt x="860974" y="273129"/>
                    <a:pt x="860971" y="273133"/>
                  </a:cubicBezTo>
                  <a:cubicBezTo>
                    <a:pt x="857013" y="279071"/>
                    <a:pt x="851994" y="284425"/>
                    <a:pt x="849096" y="290946"/>
                  </a:cubicBezTo>
                  <a:cubicBezTo>
                    <a:pt x="844012" y="302385"/>
                    <a:pt x="841178" y="314697"/>
                    <a:pt x="837220" y="326572"/>
                  </a:cubicBezTo>
                  <a:cubicBezTo>
                    <a:pt x="835241" y="332510"/>
                    <a:pt x="832801" y="338313"/>
                    <a:pt x="831283" y="344385"/>
                  </a:cubicBezTo>
                  <a:cubicBezTo>
                    <a:pt x="827324" y="360219"/>
                    <a:pt x="824568" y="376402"/>
                    <a:pt x="819407" y="391886"/>
                  </a:cubicBezTo>
                  <a:cubicBezTo>
                    <a:pt x="817428" y="397824"/>
                    <a:pt x="815189" y="403681"/>
                    <a:pt x="813470" y="409699"/>
                  </a:cubicBezTo>
                  <a:cubicBezTo>
                    <a:pt x="811228" y="417546"/>
                    <a:pt x="809877" y="425633"/>
                    <a:pt x="807532" y="433450"/>
                  </a:cubicBezTo>
                  <a:cubicBezTo>
                    <a:pt x="803935" y="445439"/>
                    <a:pt x="799615" y="457200"/>
                    <a:pt x="795657" y="469075"/>
                  </a:cubicBezTo>
                  <a:cubicBezTo>
                    <a:pt x="793678" y="475013"/>
                    <a:pt x="794145" y="482462"/>
                    <a:pt x="789719" y="486888"/>
                  </a:cubicBezTo>
                  <a:lnTo>
                    <a:pt x="777844" y="498764"/>
                  </a:lnTo>
                  <a:cubicBezTo>
                    <a:pt x="775865" y="504702"/>
                    <a:pt x="774705" y="510979"/>
                    <a:pt x="771906" y="516577"/>
                  </a:cubicBezTo>
                  <a:cubicBezTo>
                    <a:pt x="764415" y="531560"/>
                    <a:pt x="759202" y="535219"/>
                    <a:pt x="748155" y="546265"/>
                  </a:cubicBezTo>
                  <a:cubicBezTo>
                    <a:pt x="744197" y="558140"/>
                    <a:pt x="743224" y="571476"/>
                    <a:pt x="736280" y="581891"/>
                  </a:cubicBezTo>
                  <a:lnTo>
                    <a:pt x="712529" y="617517"/>
                  </a:lnTo>
                  <a:cubicBezTo>
                    <a:pt x="710550" y="625434"/>
                    <a:pt x="710241" y="633969"/>
                    <a:pt x="706592" y="641268"/>
                  </a:cubicBezTo>
                  <a:cubicBezTo>
                    <a:pt x="700209" y="654034"/>
                    <a:pt x="687355" y="663354"/>
                    <a:pt x="682841" y="676894"/>
                  </a:cubicBezTo>
                  <a:cubicBezTo>
                    <a:pt x="680862" y="682832"/>
                    <a:pt x="679943" y="689236"/>
                    <a:pt x="676903" y="694707"/>
                  </a:cubicBezTo>
                  <a:cubicBezTo>
                    <a:pt x="669972" y="707183"/>
                    <a:pt x="657667" y="716793"/>
                    <a:pt x="653153" y="730333"/>
                  </a:cubicBezTo>
                  <a:cubicBezTo>
                    <a:pt x="644559" y="756112"/>
                    <a:pt x="651641" y="743720"/>
                    <a:pt x="629402" y="765959"/>
                  </a:cubicBezTo>
                  <a:cubicBezTo>
                    <a:pt x="622740" y="785943"/>
                    <a:pt x="623328" y="786978"/>
                    <a:pt x="611589" y="807522"/>
                  </a:cubicBezTo>
                  <a:cubicBezTo>
                    <a:pt x="608049" y="813718"/>
                    <a:pt x="604413" y="819965"/>
                    <a:pt x="599714" y="825335"/>
                  </a:cubicBezTo>
                  <a:cubicBezTo>
                    <a:pt x="590498" y="835868"/>
                    <a:pt x="577788" y="843379"/>
                    <a:pt x="570025" y="855024"/>
                  </a:cubicBezTo>
                  <a:cubicBezTo>
                    <a:pt x="566067" y="860962"/>
                    <a:pt x="561341" y="866454"/>
                    <a:pt x="558150" y="872837"/>
                  </a:cubicBezTo>
                  <a:cubicBezTo>
                    <a:pt x="545230" y="898677"/>
                    <a:pt x="560926" y="885575"/>
                    <a:pt x="540337" y="914400"/>
                  </a:cubicBezTo>
                  <a:cubicBezTo>
                    <a:pt x="529946" y="928947"/>
                    <a:pt x="518915" y="934619"/>
                    <a:pt x="504711" y="944088"/>
                  </a:cubicBezTo>
                  <a:cubicBezTo>
                    <a:pt x="496794" y="955963"/>
                    <a:pt x="491053" y="969622"/>
                    <a:pt x="480961" y="979714"/>
                  </a:cubicBezTo>
                  <a:cubicBezTo>
                    <a:pt x="464355" y="996320"/>
                    <a:pt x="435402" y="1021391"/>
                    <a:pt x="427522" y="1045029"/>
                  </a:cubicBezTo>
                  <a:cubicBezTo>
                    <a:pt x="423563" y="1056904"/>
                    <a:pt x="424497" y="1071804"/>
                    <a:pt x="415646" y="1080655"/>
                  </a:cubicBezTo>
                  <a:cubicBezTo>
                    <a:pt x="361916" y="1134385"/>
                    <a:pt x="432850" y="1059695"/>
                    <a:pt x="385958" y="1122218"/>
                  </a:cubicBezTo>
                  <a:cubicBezTo>
                    <a:pt x="379240" y="1131175"/>
                    <a:pt x="362207" y="1145969"/>
                    <a:pt x="362207" y="1145969"/>
                  </a:cubicBezTo>
                  <a:cubicBezTo>
                    <a:pt x="354078" y="1170358"/>
                    <a:pt x="353854" y="1181445"/>
                    <a:pt x="338457" y="1199408"/>
                  </a:cubicBezTo>
                  <a:cubicBezTo>
                    <a:pt x="331171" y="1207909"/>
                    <a:pt x="325328" y="1219619"/>
                    <a:pt x="314706" y="1223159"/>
                  </a:cubicBezTo>
                  <a:lnTo>
                    <a:pt x="296893" y="1229096"/>
                  </a:lnTo>
                  <a:cubicBezTo>
                    <a:pt x="290955" y="1233055"/>
                    <a:pt x="285601" y="1238074"/>
                    <a:pt x="279080" y="1240972"/>
                  </a:cubicBezTo>
                  <a:cubicBezTo>
                    <a:pt x="267641" y="1246056"/>
                    <a:pt x="255329" y="1248889"/>
                    <a:pt x="243454" y="1252847"/>
                  </a:cubicBezTo>
                  <a:cubicBezTo>
                    <a:pt x="214216" y="1262593"/>
                    <a:pt x="231821" y="1257755"/>
                    <a:pt x="190015" y="1264722"/>
                  </a:cubicBezTo>
                  <a:lnTo>
                    <a:pt x="154389" y="1276598"/>
                  </a:lnTo>
                  <a:cubicBezTo>
                    <a:pt x="148451" y="1278577"/>
                    <a:pt x="142648" y="1281017"/>
                    <a:pt x="136576" y="1282535"/>
                  </a:cubicBezTo>
                  <a:cubicBezTo>
                    <a:pt x="128659" y="1284514"/>
                    <a:pt x="120642" y="1286128"/>
                    <a:pt x="112825" y="1288473"/>
                  </a:cubicBezTo>
                  <a:cubicBezTo>
                    <a:pt x="100835" y="1292070"/>
                    <a:pt x="77199" y="1300348"/>
                    <a:pt x="77199" y="1300348"/>
                  </a:cubicBezTo>
                  <a:cubicBezTo>
                    <a:pt x="47110" y="1330439"/>
                    <a:pt x="86050" y="1295037"/>
                    <a:pt x="47511" y="1318161"/>
                  </a:cubicBezTo>
                  <a:cubicBezTo>
                    <a:pt x="42711" y="1321041"/>
                    <a:pt x="40115" y="1326678"/>
                    <a:pt x="35636" y="1330037"/>
                  </a:cubicBezTo>
                  <a:cubicBezTo>
                    <a:pt x="-1637" y="1357992"/>
                    <a:pt x="10" y="1339084"/>
                    <a:pt x="10" y="1359725"/>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sp>
          <p:nvSpPr>
            <p:cNvPr id="16" name="任意多边形 15"/>
            <p:cNvSpPr/>
            <p:nvPr/>
          </p:nvSpPr>
          <p:spPr>
            <a:xfrm>
              <a:off x="3633849" y="2571008"/>
              <a:ext cx="1098468" cy="1341911"/>
            </a:xfrm>
            <a:custGeom>
              <a:avLst/>
              <a:gdLst>
                <a:gd name="connsiteX0" fmla="*/ 1098468 w 1098468"/>
                <a:gd name="connsiteY0" fmla="*/ 0 h 1341911"/>
                <a:gd name="connsiteX1" fmla="*/ 1086593 w 1098468"/>
                <a:gd name="connsiteY1" fmla="*/ 29688 h 1341911"/>
                <a:gd name="connsiteX2" fmla="*/ 1074717 w 1098468"/>
                <a:gd name="connsiteY2" fmla="*/ 53439 h 1341911"/>
                <a:gd name="connsiteX3" fmla="*/ 1062842 w 1098468"/>
                <a:gd name="connsiteY3" fmla="*/ 89065 h 1341911"/>
                <a:gd name="connsiteX4" fmla="*/ 1050967 w 1098468"/>
                <a:gd name="connsiteY4" fmla="*/ 106878 h 1341911"/>
                <a:gd name="connsiteX5" fmla="*/ 1039091 w 1098468"/>
                <a:gd name="connsiteY5" fmla="*/ 142504 h 1341911"/>
                <a:gd name="connsiteX6" fmla="*/ 1027216 w 1098468"/>
                <a:gd name="connsiteY6" fmla="*/ 160317 h 1341911"/>
                <a:gd name="connsiteX7" fmla="*/ 1015341 w 1098468"/>
                <a:gd name="connsiteY7" fmla="*/ 195943 h 1341911"/>
                <a:gd name="connsiteX8" fmla="*/ 1009403 w 1098468"/>
                <a:gd name="connsiteY8" fmla="*/ 213756 h 1341911"/>
                <a:gd name="connsiteX9" fmla="*/ 1003465 w 1098468"/>
                <a:gd name="connsiteY9" fmla="*/ 231569 h 1341911"/>
                <a:gd name="connsiteX10" fmla="*/ 997528 w 1098468"/>
                <a:gd name="connsiteY10" fmla="*/ 249382 h 1341911"/>
                <a:gd name="connsiteX11" fmla="*/ 991590 w 1098468"/>
                <a:gd name="connsiteY11" fmla="*/ 290945 h 1341911"/>
                <a:gd name="connsiteX12" fmla="*/ 985652 w 1098468"/>
                <a:gd name="connsiteY12" fmla="*/ 368135 h 1341911"/>
                <a:gd name="connsiteX13" fmla="*/ 961902 w 1098468"/>
                <a:gd name="connsiteY13" fmla="*/ 451262 h 1341911"/>
                <a:gd name="connsiteX14" fmla="*/ 944089 w 1098468"/>
                <a:gd name="connsiteY14" fmla="*/ 492826 h 1341911"/>
                <a:gd name="connsiteX15" fmla="*/ 926276 w 1098468"/>
                <a:gd name="connsiteY15" fmla="*/ 534389 h 1341911"/>
                <a:gd name="connsiteX16" fmla="*/ 908463 w 1098468"/>
                <a:gd name="connsiteY16" fmla="*/ 564078 h 1341911"/>
                <a:gd name="connsiteX17" fmla="*/ 896587 w 1098468"/>
                <a:gd name="connsiteY17" fmla="*/ 599704 h 1341911"/>
                <a:gd name="connsiteX18" fmla="*/ 884712 w 1098468"/>
                <a:gd name="connsiteY18" fmla="*/ 617517 h 1341911"/>
                <a:gd name="connsiteX19" fmla="*/ 878774 w 1098468"/>
                <a:gd name="connsiteY19" fmla="*/ 635330 h 1341911"/>
                <a:gd name="connsiteX20" fmla="*/ 872837 w 1098468"/>
                <a:gd name="connsiteY20" fmla="*/ 659080 h 1341911"/>
                <a:gd name="connsiteX21" fmla="*/ 860961 w 1098468"/>
                <a:gd name="connsiteY21" fmla="*/ 670956 h 1341911"/>
                <a:gd name="connsiteX22" fmla="*/ 855024 w 1098468"/>
                <a:gd name="connsiteY22" fmla="*/ 688769 h 1341911"/>
                <a:gd name="connsiteX23" fmla="*/ 843148 w 1098468"/>
                <a:gd name="connsiteY23" fmla="*/ 700644 h 1341911"/>
                <a:gd name="connsiteX24" fmla="*/ 831273 w 1098468"/>
                <a:gd name="connsiteY24" fmla="*/ 736270 h 1341911"/>
                <a:gd name="connsiteX25" fmla="*/ 825335 w 1098468"/>
                <a:gd name="connsiteY25" fmla="*/ 754083 h 1341911"/>
                <a:gd name="connsiteX26" fmla="*/ 807522 w 1098468"/>
                <a:gd name="connsiteY26" fmla="*/ 837210 h 1341911"/>
                <a:gd name="connsiteX27" fmla="*/ 801585 w 1098468"/>
                <a:gd name="connsiteY27" fmla="*/ 855023 h 1341911"/>
                <a:gd name="connsiteX28" fmla="*/ 789709 w 1098468"/>
                <a:gd name="connsiteY28" fmla="*/ 866898 h 1341911"/>
                <a:gd name="connsiteX29" fmla="*/ 754083 w 1098468"/>
                <a:gd name="connsiteY29" fmla="*/ 878774 h 1341911"/>
                <a:gd name="connsiteX30" fmla="*/ 718457 w 1098468"/>
                <a:gd name="connsiteY30" fmla="*/ 902524 h 1341911"/>
                <a:gd name="connsiteX31" fmla="*/ 694707 w 1098468"/>
                <a:gd name="connsiteY31" fmla="*/ 932213 h 1341911"/>
                <a:gd name="connsiteX32" fmla="*/ 676894 w 1098468"/>
                <a:gd name="connsiteY32" fmla="*/ 938150 h 1341911"/>
                <a:gd name="connsiteX33" fmla="*/ 641268 w 1098468"/>
                <a:gd name="connsiteY33" fmla="*/ 973776 h 1341911"/>
                <a:gd name="connsiteX34" fmla="*/ 629393 w 1098468"/>
                <a:gd name="connsiteY34" fmla="*/ 985652 h 1341911"/>
                <a:gd name="connsiteX35" fmla="*/ 617517 w 1098468"/>
                <a:gd name="connsiteY35" fmla="*/ 1003465 h 1341911"/>
                <a:gd name="connsiteX36" fmla="*/ 581891 w 1098468"/>
                <a:gd name="connsiteY36" fmla="*/ 1027215 h 1341911"/>
                <a:gd name="connsiteX37" fmla="*/ 558141 w 1098468"/>
                <a:gd name="connsiteY37" fmla="*/ 1056904 h 1341911"/>
                <a:gd name="connsiteX38" fmla="*/ 528452 w 1098468"/>
                <a:gd name="connsiteY38" fmla="*/ 1080654 h 1341911"/>
                <a:gd name="connsiteX39" fmla="*/ 504702 w 1098468"/>
                <a:gd name="connsiteY39" fmla="*/ 1110343 h 1341911"/>
                <a:gd name="connsiteX40" fmla="*/ 486889 w 1098468"/>
                <a:gd name="connsiteY40" fmla="*/ 1122218 h 1341911"/>
                <a:gd name="connsiteX41" fmla="*/ 463138 w 1098468"/>
                <a:gd name="connsiteY41" fmla="*/ 1145969 h 1341911"/>
                <a:gd name="connsiteX42" fmla="*/ 457200 w 1098468"/>
                <a:gd name="connsiteY42" fmla="*/ 1163782 h 1341911"/>
                <a:gd name="connsiteX43" fmla="*/ 439387 w 1098468"/>
                <a:gd name="connsiteY43" fmla="*/ 1175657 h 1341911"/>
                <a:gd name="connsiteX44" fmla="*/ 433450 w 1098468"/>
                <a:gd name="connsiteY44" fmla="*/ 1205345 h 1341911"/>
                <a:gd name="connsiteX45" fmla="*/ 421574 w 1098468"/>
                <a:gd name="connsiteY45" fmla="*/ 1217221 h 1341911"/>
                <a:gd name="connsiteX46" fmla="*/ 409699 w 1098468"/>
                <a:gd name="connsiteY46" fmla="*/ 1235034 h 1341911"/>
                <a:gd name="connsiteX47" fmla="*/ 362198 w 1098468"/>
                <a:gd name="connsiteY47" fmla="*/ 1246909 h 1341911"/>
                <a:gd name="connsiteX48" fmla="*/ 296883 w 1098468"/>
                <a:gd name="connsiteY48" fmla="*/ 1258784 h 1341911"/>
                <a:gd name="connsiteX49" fmla="*/ 225632 w 1098468"/>
                <a:gd name="connsiteY49" fmla="*/ 1282535 h 1341911"/>
                <a:gd name="connsiteX50" fmla="*/ 207819 w 1098468"/>
                <a:gd name="connsiteY50" fmla="*/ 1288473 h 1341911"/>
                <a:gd name="connsiteX51" fmla="*/ 190006 w 1098468"/>
                <a:gd name="connsiteY51" fmla="*/ 1294410 h 1341911"/>
                <a:gd name="connsiteX52" fmla="*/ 172193 w 1098468"/>
                <a:gd name="connsiteY52" fmla="*/ 1306286 h 1341911"/>
                <a:gd name="connsiteX53" fmla="*/ 65315 w 1098468"/>
                <a:gd name="connsiteY53" fmla="*/ 1324098 h 1341911"/>
                <a:gd name="connsiteX54" fmla="*/ 41564 w 1098468"/>
                <a:gd name="connsiteY54" fmla="*/ 1330036 h 1341911"/>
                <a:gd name="connsiteX55" fmla="*/ 0 w 1098468"/>
                <a:gd name="connsiteY55" fmla="*/ 1341911 h 134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98468" h="1341911">
                  <a:moveTo>
                    <a:pt x="1098468" y="0"/>
                  </a:moveTo>
                  <a:cubicBezTo>
                    <a:pt x="1094510" y="9896"/>
                    <a:pt x="1090922" y="19948"/>
                    <a:pt x="1086593" y="29688"/>
                  </a:cubicBezTo>
                  <a:cubicBezTo>
                    <a:pt x="1082998" y="37777"/>
                    <a:pt x="1078004" y="45221"/>
                    <a:pt x="1074717" y="53439"/>
                  </a:cubicBezTo>
                  <a:cubicBezTo>
                    <a:pt x="1070068" y="65061"/>
                    <a:pt x="1069785" y="78650"/>
                    <a:pt x="1062842" y="89065"/>
                  </a:cubicBezTo>
                  <a:cubicBezTo>
                    <a:pt x="1058884" y="95003"/>
                    <a:pt x="1053865" y="100357"/>
                    <a:pt x="1050967" y="106878"/>
                  </a:cubicBezTo>
                  <a:cubicBezTo>
                    <a:pt x="1045883" y="118317"/>
                    <a:pt x="1046034" y="132088"/>
                    <a:pt x="1039091" y="142504"/>
                  </a:cubicBezTo>
                  <a:cubicBezTo>
                    <a:pt x="1035133" y="148442"/>
                    <a:pt x="1030114" y="153796"/>
                    <a:pt x="1027216" y="160317"/>
                  </a:cubicBezTo>
                  <a:cubicBezTo>
                    <a:pt x="1022132" y="171756"/>
                    <a:pt x="1019299" y="184068"/>
                    <a:pt x="1015341" y="195943"/>
                  </a:cubicBezTo>
                  <a:lnTo>
                    <a:pt x="1009403" y="213756"/>
                  </a:lnTo>
                  <a:lnTo>
                    <a:pt x="1003465" y="231569"/>
                  </a:lnTo>
                  <a:lnTo>
                    <a:pt x="997528" y="249382"/>
                  </a:lnTo>
                  <a:cubicBezTo>
                    <a:pt x="995549" y="263236"/>
                    <a:pt x="992983" y="277019"/>
                    <a:pt x="991590" y="290945"/>
                  </a:cubicBezTo>
                  <a:cubicBezTo>
                    <a:pt x="989022" y="316623"/>
                    <a:pt x="989302" y="342588"/>
                    <a:pt x="985652" y="368135"/>
                  </a:cubicBezTo>
                  <a:cubicBezTo>
                    <a:pt x="978249" y="419956"/>
                    <a:pt x="973180" y="406153"/>
                    <a:pt x="961902" y="451262"/>
                  </a:cubicBezTo>
                  <a:cubicBezTo>
                    <a:pt x="954233" y="481936"/>
                    <a:pt x="960491" y="468223"/>
                    <a:pt x="944089" y="492826"/>
                  </a:cubicBezTo>
                  <a:cubicBezTo>
                    <a:pt x="931731" y="542255"/>
                    <a:pt x="946778" y="493385"/>
                    <a:pt x="926276" y="534389"/>
                  </a:cubicBezTo>
                  <a:cubicBezTo>
                    <a:pt x="910860" y="565221"/>
                    <a:pt x="931658" y="540881"/>
                    <a:pt x="908463" y="564078"/>
                  </a:cubicBezTo>
                  <a:cubicBezTo>
                    <a:pt x="904504" y="575953"/>
                    <a:pt x="903530" y="589288"/>
                    <a:pt x="896587" y="599704"/>
                  </a:cubicBezTo>
                  <a:cubicBezTo>
                    <a:pt x="892629" y="605642"/>
                    <a:pt x="887903" y="611134"/>
                    <a:pt x="884712" y="617517"/>
                  </a:cubicBezTo>
                  <a:cubicBezTo>
                    <a:pt x="881913" y="623115"/>
                    <a:pt x="880493" y="629312"/>
                    <a:pt x="878774" y="635330"/>
                  </a:cubicBezTo>
                  <a:cubicBezTo>
                    <a:pt x="876532" y="643176"/>
                    <a:pt x="876486" y="651781"/>
                    <a:pt x="872837" y="659080"/>
                  </a:cubicBezTo>
                  <a:cubicBezTo>
                    <a:pt x="870333" y="664087"/>
                    <a:pt x="864920" y="666997"/>
                    <a:pt x="860961" y="670956"/>
                  </a:cubicBezTo>
                  <a:cubicBezTo>
                    <a:pt x="858982" y="676894"/>
                    <a:pt x="858244" y="683402"/>
                    <a:pt x="855024" y="688769"/>
                  </a:cubicBezTo>
                  <a:cubicBezTo>
                    <a:pt x="852144" y="693569"/>
                    <a:pt x="845652" y="695637"/>
                    <a:pt x="843148" y="700644"/>
                  </a:cubicBezTo>
                  <a:cubicBezTo>
                    <a:pt x="837550" y="711840"/>
                    <a:pt x="835231" y="724395"/>
                    <a:pt x="831273" y="736270"/>
                  </a:cubicBezTo>
                  <a:lnTo>
                    <a:pt x="825335" y="754083"/>
                  </a:lnTo>
                  <a:cubicBezTo>
                    <a:pt x="817845" y="814011"/>
                    <a:pt x="824445" y="786442"/>
                    <a:pt x="807522" y="837210"/>
                  </a:cubicBezTo>
                  <a:cubicBezTo>
                    <a:pt x="805543" y="843148"/>
                    <a:pt x="806011" y="850598"/>
                    <a:pt x="801585" y="855023"/>
                  </a:cubicBezTo>
                  <a:cubicBezTo>
                    <a:pt x="797626" y="858981"/>
                    <a:pt x="794716" y="864394"/>
                    <a:pt x="789709" y="866898"/>
                  </a:cubicBezTo>
                  <a:cubicBezTo>
                    <a:pt x="778513" y="872496"/>
                    <a:pt x="754083" y="878774"/>
                    <a:pt x="754083" y="878774"/>
                  </a:cubicBezTo>
                  <a:cubicBezTo>
                    <a:pt x="708782" y="924075"/>
                    <a:pt x="761426" y="876743"/>
                    <a:pt x="718457" y="902524"/>
                  </a:cubicBezTo>
                  <a:cubicBezTo>
                    <a:pt x="694249" y="917049"/>
                    <a:pt x="718976" y="912798"/>
                    <a:pt x="694707" y="932213"/>
                  </a:cubicBezTo>
                  <a:cubicBezTo>
                    <a:pt x="689820" y="936123"/>
                    <a:pt x="682832" y="936171"/>
                    <a:pt x="676894" y="938150"/>
                  </a:cubicBezTo>
                  <a:lnTo>
                    <a:pt x="641268" y="973776"/>
                  </a:lnTo>
                  <a:cubicBezTo>
                    <a:pt x="637310" y="977735"/>
                    <a:pt x="632498" y="980994"/>
                    <a:pt x="629393" y="985652"/>
                  </a:cubicBezTo>
                  <a:cubicBezTo>
                    <a:pt x="625434" y="991590"/>
                    <a:pt x="622888" y="998766"/>
                    <a:pt x="617517" y="1003465"/>
                  </a:cubicBezTo>
                  <a:cubicBezTo>
                    <a:pt x="606776" y="1012863"/>
                    <a:pt x="591983" y="1017123"/>
                    <a:pt x="581891" y="1027215"/>
                  </a:cubicBezTo>
                  <a:cubicBezTo>
                    <a:pt x="553210" y="1055899"/>
                    <a:pt x="588113" y="1019440"/>
                    <a:pt x="558141" y="1056904"/>
                  </a:cubicBezTo>
                  <a:cubicBezTo>
                    <a:pt x="548473" y="1068989"/>
                    <a:pt x="541676" y="1071838"/>
                    <a:pt x="528452" y="1080654"/>
                  </a:cubicBezTo>
                  <a:cubicBezTo>
                    <a:pt x="519636" y="1093878"/>
                    <a:pt x="516787" y="1100675"/>
                    <a:pt x="504702" y="1110343"/>
                  </a:cubicBezTo>
                  <a:cubicBezTo>
                    <a:pt x="499130" y="1114801"/>
                    <a:pt x="492307" y="1117574"/>
                    <a:pt x="486889" y="1122218"/>
                  </a:cubicBezTo>
                  <a:cubicBezTo>
                    <a:pt x="478388" y="1129504"/>
                    <a:pt x="463138" y="1145969"/>
                    <a:pt x="463138" y="1145969"/>
                  </a:cubicBezTo>
                  <a:cubicBezTo>
                    <a:pt x="461159" y="1151907"/>
                    <a:pt x="461110" y="1158895"/>
                    <a:pt x="457200" y="1163782"/>
                  </a:cubicBezTo>
                  <a:cubicBezTo>
                    <a:pt x="452742" y="1169354"/>
                    <a:pt x="442927" y="1169461"/>
                    <a:pt x="439387" y="1175657"/>
                  </a:cubicBezTo>
                  <a:cubicBezTo>
                    <a:pt x="434380" y="1184419"/>
                    <a:pt x="437425" y="1196069"/>
                    <a:pt x="433450" y="1205345"/>
                  </a:cubicBezTo>
                  <a:cubicBezTo>
                    <a:pt x="431245" y="1210491"/>
                    <a:pt x="425071" y="1212849"/>
                    <a:pt x="421574" y="1217221"/>
                  </a:cubicBezTo>
                  <a:cubicBezTo>
                    <a:pt x="417116" y="1222793"/>
                    <a:pt x="416082" y="1231843"/>
                    <a:pt x="409699" y="1235034"/>
                  </a:cubicBezTo>
                  <a:cubicBezTo>
                    <a:pt x="395101" y="1242333"/>
                    <a:pt x="378032" y="1242951"/>
                    <a:pt x="362198" y="1246909"/>
                  </a:cubicBezTo>
                  <a:cubicBezTo>
                    <a:pt x="324866" y="1256242"/>
                    <a:pt x="346532" y="1251692"/>
                    <a:pt x="296883" y="1258784"/>
                  </a:cubicBezTo>
                  <a:lnTo>
                    <a:pt x="225632" y="1282535"/>
                  </a:lnTo>
                  <a:lnTo>
                    <a:pt x="207819" y="1288473"/>
                  </a:lnTo>
                  <a:lnTo>
                    <a:pt x="190006" y="1294410"/>
                  </a:lnTo>
                  <a:cubicBezTo>
                    <a:pt x="184068" y="1298369"/>
                    <a:pt x="178714" y="1303388"/>
                    <a:pt x="172193" y="1306286"/>
                  </a:cubicBezTo>
                  <a:cubicBezTo>
                    <a:pt x="131878" y="1324204"/>
                    <a:pt x="114922" y="1319965"/>
                    <a:pt x="65315" y="1324098"/>
                  </a:cubicBezTo>
                  <a:cubicBezTo>
                    <a:pt x="57398" y="1326077"/>
                    <a:pt x="49566" y="1328435"/>
                    <a:pt x="41564" y="1330036"/>
                  </a:cubicBezTo>
                  <a:cubicBezTo>
                    <a:pt x="1577" y="1338034"/>
                    <a:pt x="14824" y="1327090"/>
                    <a:pt x="0" y="1341911"/>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sp>
          <p:nvSpPr>
            <p:cNvPr id="18" name="任意多边形 17"/>
            <p:cNvSpPr/>
            <p:nvPr/>
          </p:nvSpPr>
          <p:spPr>
            <a:xfrm>
              <a:off x="6679870" y="2571008"/>
              <a:ext cx="825335" cy="1300348"/>
            </a:xfrm>
            <a:custGeom>
              <a:avLst/>
              <a:gdLst>
                <a:gd name="connsiteX0" fmla="*/ 825335 w 825335"/>
                <a:gd name="connsiteY0" fmla="*/ 0 h 1300348"/>
                <a:gd name="connsiteX1" fmla="*/ 819398 w 825335"/>
                <a:gd name="connsiteY1" fmla="*/ 29688 h 1300348"/>
                <a:gd name="connsiteX2" fmla="*/ 807522 w 825335"/>
                <a:gd name="connsiteY2" fmla="*/ 41563 h 1300348"/>
                <a:gd name="connsiteX3" fmla="*/ 795647 w 825335"/>
                <a:gd name="connsiteY3" fmla="*/ 100940 h 1300348"/>
                <a:gd name="connsiteX4" fmla="*/ 783772 w 825335"/>
                <a:gd name="connsiteY4" fmla="*/ 136566 h 1300348"/>
                <a:gd name="connsiteX5" fmla="*/ 771896 w 825335"/>
                <a:gd name="connsiteY5" fmla="*/ 172192 h 1300348"/>
                <a:gd name="connsiteX6" fmla="*/ 765959 w 825335"/>
                <a:gd name="connsiteY6" fmla="*/ 190005 h 1300348"/>
                <a:gd name="connsiteX7" fmla="*/ 748146 w 825335"/>
                <a:gd name="connsiteY7" fmla="*/ 302821 h 1300348"/>
                <a:gd name="connsiteX8" fmla="*/ 730333 w 825335"/>
                <a:gd name="connsiteY8" fmla="*/ 380010 h 1300348"/>
                <a:gd name="connsiteX9" fmla="*/ 724395 w 825335"/>
                <a:gd name="connsiteY9" fmla="*/ 403761 h 1300348"/>
                <a:gd name="connsiteX10" fmla="*/ 718457 w 825335"/>
                <a:gd name="connsiteY10" fmla="*/ 421574 h 1300348"/>
                <a:gd name="connsiteX11" fmla="*/ 706582 w 825335"/>
                <a:gd name="connsiteY11" fmla="*/ 469075 h 1300348"/>
                <a:gd name="connsiteX12" fmla="*/ 694707 w 825335"/>
                <a:gd name="connsiteY12" fmla="*/ 516576 h 1300348"/>
                <a:gd name="connsiteX13" fmla="*/ 682831 w 825335"/>
                <a:gd name="connsiteY13" fmla="*/ 564078 h 1300348"/>
                <a:gd name="connsiteX14" fmla="*/ 670956 w 825335"/>
                <a:gd name="connsiteY14" fmla="*/ 587828 h 1300348"/>
                <a:gd name="connsiteX15" fmla="*/ 665018 w 825335"/>
                <a:gd name="connsiteY15" fmla="*/ 605641 h 1300348"/>
                <a:gd name="connsiteX16" fmla="*/ 653143 w 825335"/>
                <a:gd name="connsiteY16" fmla="*/ 629392 h 1300348"/>
                <a:gd name="connsiteX17" fmla="*/ 647205 w 825335"/>
                <a:gd name="connsiteY17" fmla="*/ 647205 h 1300348"/>
                <a:gd name="connsiteX18" fmla="*/ 635330 w 825335"/>
                <a:gd name="connsiteY18" fmla="*/ 670956 h 1300348"/>
                <a:gd name="connsiteX19" fmla="*/ 629392 w 825335"/>
                <a:gd name="connsiteY19" fmla="*/ 688769 h 1300348"/>
                <a:gd name="connsiteX20" fmla="*/ 611579 w 825335"/>
                <a:gd name="connsiteY20" fmla="*/ 724395 h 1300348"/>
                <a:gd name="connsiteX21" fmla="*/ 599704 w 825335"/>
                <a:gd name="connsiteY21" fmla="*/ 771896 h 1300348"/>
                <a:gd name="connsiteX22" fmla="*/ 587829 w 825335"/>
                <a:gd name="connsiteY22" fmla="*/ 813460 h 1300348"/>
                <a:gd name="connsiteX23" fmla="*/ 570016 w 825335"/>
                <a:gd name="connsiteY23" fmla="*/ 866898 h 1300348"/>
                <a:gd name="connsiteX24" fmla="*/ 564078 w 825335"/>
                <a:gd name="connsiteY24" fmla="*/ 884711 h 1300348"/>
                <a:gd name="connsiteX25" fmla="*/ 558140 w 825335"/>
                <a:gd name="connsiteY25" fmla="*/ 908462 h 1300348"/>
                <a:gd name="connsiteX26" fmla="*/ 510639 w 825335"/>
                <a:gd name="connsiteY26" fmla="*/ 967839 h 1300348"/>
                <a:gd name="connsiteX27" fmla="*/ 492826 w 825335"/>
                <a:gd name="connsiteY27" fmla="*/ 979714 h 1300348"/>
                <a:gd name="connsiteX28" fmla="*/ 469075 w 825335"/>
                <a:gd name="connsiteY28" fmla="*/ 1009402 h 1300348"/>
                <a:gd name="connsiteX29" fmla="*/ 451262 w 825335"/>
                <a:gd name="connsiteY29" fmla="*/ 1015340 h 1300348"/>
                <a:gd name="connsiteX30" fmla="*/ 427512 w 825335"/>
                <a:gd name="connsiteY30" fmla="*/ 1050966 h 1300348"/>
                <a:gd name="connsiteX31" fmla="*/ 403761 w 825335"/>
                <a:gd name="connsiteY31" fmla="*/ 1074717 h 1300348"/>
                <a:gd name="connsiteX32" fmla="*/ 374073 w 825335"/>
                <a:gd name="connsiteY32" fmla="*/ 1110343 h 1300348"/>
                <a:gd name="connsiteX33" fmla="*/ 362198 w 825335"/>
                <a:gd name="connsiteY33" fmla="*/ 1128156 h 1300348"/>
                <a:gd name="connsiteX34" fmla="*/ 344385 w 825335"/>
                <a:gd name="connsiteY34" fmla="*/ 1140031 h 1300348"/>
                <a:gd name="connsiteX35" fmla="*/ 302821 w 825335"/>
                <a:gd name="connsiteY35" fmla="*/ 1175657 h 1300348"/>
                <a:gd name="connsiteX36" fmla="*/ 261257 w 825335"/>
                <a:gd name="connsiteY36" fmla="*/ 1187532 h 1300348"/>
                <a:gd name="connsiteX37" fmla="*/ 219694 w 825335"/>
                <a:gd name="connsiteY37" fmla="*/ 1205345 h 1300348"/>
                <a:gd name="connsiteX38" fmla="*/ 207818 w 825335"/>
                <a:gd name="connsiteY38" fmla="*/ 1217221 h 1300348"/>
                <a:gd name="connsiteX39" fmla="*/ 172192 w 825335"/>
                <a:gd name="connsiteY39" fmla="*/ 1229096 h 1300348"/>
                <a:gd name="connsiteX40" fmla="*/ 136566 w 825335"/>
                <a:gd name="connsiteY40" fmla="*/ 1240971 h 1300348"/>
                <a:gd name="connsiteX41" fmla="*/ 77190 w 825335"/>
                <a:gd name="connsiteY41" fmla="*/ 1258784 h 1300348"/>
                <a:gd name="connsiteX42" fmla="*/ 59377 w 825335"/>
                <a:gd name="connsiteY42" fmla="*/ 1264722 h 1300348"/>
                <a:gd name="connsiteX43" fmla="*/ 29688 w 825335"/>
                <a:gd name="connsiteY43" fmla="*/ 1282535 h 1300348"/>
                <a:gd name="connsiteX44" fmla="*/ 11875 w 825335"/>
                <a:gd name="connsiteY44" fmla="*/ 1294410 h 1300348"/>
                <a:gd name="connsiteX45" fmla="*/ 0 w 825335"/>
                <a:gd name="connsiteY45" fmla="*/ 1300348 h 130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335" h="1300348">
                  <a:moveTo>
                    <a:pt x="825335" y="0"/>
                  </a:moveTo>
                  <a:cubicBezTo>
                    <a:pt x="823356" y="9896"/>
                    <a:pt x="823373" y="20412"/>
                    <a:pt x="819398" y="29688"/>
                  </a:cubicBezTo>
                  <a:cubicBezTo>
                    <a:pt x="817193" y="34834"/>
                    <a:pt x="810026" y="36556"/>
                    <a:pt x="807522" y="41563"/>
                  </a:cubicBezTo>
                  <a:cubicBezTo>
                    <a:pt x="802591" y="51426"/>
                    <a:pt x="797136" y="94984"/>
                    <a:pt x="795647" y="100940"/>
                  </a:cubicBezTo>
                  <a:cubicBezTo>
                    <a:pt x="792611" y="113084"/>
                    <a:pt x="787730" y="124691"/>
                    <a:pt x="783772" y="136566"/>
                  </a:cubicBezTo>
                  <a:lnTo>
                    <a:pt x="771896" y="172192"/>
                  </a:lnTo>
                  <a:lnTo>
                    <a:pt x="765959" y="190005"/>
                  </a:lnTo>
                  <a:cubicBezTo>
                    <a:pt x="762796" y="212143"/>
                    <a:pt x="751688" y="292195"/>
                    <a:pt x="748146" y="302821"/>
                  </a:cubicBezTo>
                  <a:cubicBezTo>
                    <a:pt x="731761" y="351973"/>
                    <a:pt x="756541" y="275182"/>
                    <a:pt x="730333" y="380010"/>
                  </a:cubicBezTo>
                  <a:cubicBezTo>
                    <a:pt x="728354" y="387927"/>
                    <a:pt x="726637" y="395914"/>
                    <a:pt x="724395" y="403761"/>
                  </a:cubicBezTo>
                  <a:cubicBezTo>
                    <a:pt x="722675" y="409779"/>
                    <a:pt x="720104" y="415536"/>
                    <a:pt x="718457" y="421574"/>
                  </a:cubicBezTo>
                  <a:cubicBezTo>
                    <a:pt x="714163" y="437320"/>
                    <a:pt x="710540" y="453241"/>
                    <a:pt x="706582" y="469075"/>
                  </a:cubicBezTo>
                  <a:cubicBezTo>
                    <a:pt x="706577" y="469094"/>
                    <a:pt x="694711" y="516556"/>
                    <a:pt x="694707" y="516576"/>
                  </a:cubicBezTo>
                  <a:cubicBezTo>
                    <a:pt x="691221" y="534004"/>
                    <a:pt x="689679" y="548101"/>
                    <a:pt x="682831" y="564078"/>
                  </a:cubicBezTo>
                  <a:cubicBezTo>
                    <a:pt x="679344" y="572213"/>
                    <a:pt x="674443" y="579693"/>
                    <a:pt x="670956" y="587828"/>
                  </a:cubicBezTo>
                  <a:cubicBezTo>
                    <a:pt x="668490" y="593581"/>
                    <a:pt x="667483" y="599888"/>
                    <a:pt x="665018" y="605641"/>
                  </a:cubicBezTo>
                  <a:cubicBezTo>
                    <a:pt x="661531" y="613777"/>
                    <a:pt x="656630" y="621256"/>
                    <a:pt x="653143" y="629392"/>
                  </a:cubicBezTo>
                  <a:cubicBezTo>
                    <a:pt x="650678" y="635145"/>
                    <a:pt x="649670" y="641452"/>
                    <a:pt x="647205" y="647205"/>
                  </a:cubicBezTo>
                  <a:cubicBezTo>
                    <a:pt x="643718" y="655341"/>
                    <a:pt x="638817" y="662820"/>
                    <a:pt x="635330" y="670956"/>
                  </a:cubicBezTo>
                  <a:cubicBezTo>
                    <a:pt x="632865" y="676709"/>
                    <a:pt x="632191" y="683171"/>
                    <a:pt x="629392" y="688769"/>
                  </a:cubicBezTo>
                  <a:cubicBezTo>
                    <a:pt x="613180" y="721193"/>
                    <a:pt x="620533" y="691564"/>
                    <a:pt x="611579" y="724395"/>
                  </a:cubicBezTo>
                  <a:cubicBezTo>
                    <a:pt x="607285" y="740141"/>
                    <a:pt x="604865" y="756413"/>
                    <a:pt x="599704" y="771896"/>
                  </a:cubicBezTo>
                  <a:cubicBezTo>
                    <a:pt x="579748" y="831760"/>
                    <a:pt x="610196" y="738903"/>
                    <a:pt x="587829" y="813460"/>
                  </a:cubicBezTo>
                  <a:cubicBezTo>
                    <a:pt x="582434" y="831444"/>
                    <a:pt x="575954" y="849085"/>
                    <a:pt x="570016" y="866898"/>
                  </a:cubicBezTo>
                  <a:cubicBezTo>
                    <a:pt x="568037" y="872836"/>
                    <a:pt x="565596" y="878639"/>
                    <a:pt x="564078" y="884711"/>
                  </a:cubicBezTo>
                  <a:cubicBezTo>
                    <a:pt x="562099" y="892628"/>
                    <a:pt x="561790" y="901163"/>
                    <a:pt x="558140" y="908462"/>
                  </a:cubicBezTo>
                  <a:cubicBezTo>
                    <a:pt x="550199" y="924343"/>
                    <a:pt x="527208" y="956793"/>
                    <a:pt x="510639" y="967839"/>
                  </a:cubicBezTo>
                  <a:lnTo>
                    <a:pt x="492826" y="979714"/>
                  </a:lnTo>
                  <a:cubicBezTo>
                    <a:pt x="487431" y="987807"/>
                    <a:pt x="478478" y="1003760"/>
                    <a:pt x="469075" y="1009402"/>
                  </a:cubicBezTo>
                  <a:cubicBezTo>
                    <a:pt x="463708" y="1012622"/>
                    <a:pt x="457200" y="1013361"/>
                    <a:pt x="451262" y="1015340"/>
                  </a:cubicBezTo>
                  <a:cubicBezTo>
                    <a:pt x="443345" y="1027215"/>
                    <a:pt x="437604" y="1040874"/>
                    <a:pt x="427512" y="1050966"/>
                  </a:cubicBezTo>
                  <a:cubicBezTo>
                    <a:pt x="419595" y="1058883"/>
                    <a:pt x="409971" y="1065401"/>
                    <a:pt x="403761" y="1074717"/>
                  </a:cubicBezTo>
                  <a:cubicBezTo>
                    <a:pt x="374278" y="1118943"/>
                    <a:pt x="412171" y="1064625"/>
                    <a:pt x="374073" y="1110343"/>
                  </a:cubicBezTo>
                  <a:cubicBezTo>
                    <a:pt x="369505" y="1115825"/>
                    <a:pt x="367244" y="1123110"/>
                    <a:pt x="362198" y="1128156"/>
                  </a:cubicBezTo>
                  <a:cubicBezTo>
                    <a:pt x="357152" y="1133202"/>
                    <a:pt x="349803" y="1135387"/>
                    <a:pt x="344385" y="1140031"/>
                  </a:cubicBezTo>
                  <a:cubicBezTo>
                    <a:pt x="323930" y="1157564"/>
                    <a:pt x="324633" y="1164751"/>
                    <a:pt x="302821" y="1175657"/>
                  </a:cubicBezTo>
                  <a:cubicBezTo>
                    <a:pt x="294299" y="1179918"/>
                    <a:pt x="268872" y="1185628"/>
                    <a:pt x="261257" y="1187532"/>
                  </a:cubicBezTo>
                  <a:cubicBezTo>
                    <a:pt x="196423" y="1230757"/>
                    <a:pt x="296371" y="1167007"/>
                    <a:pt x="219694" y="1205345"/>
                  </a:cubicBezTo>
                  <a:cubicBezTo>
                    <a:pt x="214687" y="1207849"/>
                    <a:pt x="212825" y="1214717"/>
                    <a:pt x="207818" y="1217221"/>
                  </a:cubicBezTo>
                  <a:cubicBezTo>
                    <a:pt x="196622" y="1222819"/>
                    <a:pt x="184067" y="1225138"/>
                    <a:pt x="172192" y="1229096"/>
                  </a:cubicBezTo>
                  <a:lnTo>
                    <a:pt x="136566" y="1240971"/>
                  </a:lnTo>
                  <a:cubicBezTo>
                    <a:pt x="100675" y="1249944"/>
                    <a:pt x="120553" y="1244330"/>
                    <a:pt x="77190" y="1258784"/>
                  </a:cubicBezTo>
                  <a:lnTo>
                    <a:pt x="59377" y="1264722"/>
                  </a:lnTo>
                  <a:cubicBezTo>
                    <a:pt x="36180" y="1287917"/>
                    <a:pt x="60520" y="1267119"/>
                    <a:pt x="29688" y="1282535"/>
                  </a:cubicBezTo>
                  <a:cubicBezTo>
                    <a:pt x="23305" y="1285726"/>
                    <a:pt x="17994" y="1290738"/>
                    <a:pt x="11875" y="1294410"/>
                  </a:cubicBezTo>
                  <a:cubicBezTo>
                    <a:pt x="8080" y="1296687"/>
                    <a:pt x="3958" y="1298369"/>
                    <a:pt x="0" y="1300348"/>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sp>
          <p:nvSpPr>
            <p:cNvPr id="21" name="任意多边形 20"/>
            <p:cNvSpPr/>
            <p:nvPr/>
          </p:nvSpPr>
          <p:spPr>
            <a:xfrm>
              <a:off x="3865418" y="4904509"/>
              <a:ext cx="682831" cy="1359922"/>
            </a:xfrm>
            <a:custGeom>
              <a:avLst/>
              <a:gdLst>
                <a:gd name="connsiteX0" fmla="*/ 682831 w 682831"/>
                <a:gd name="connsiteY0" fmla="*/ 0 h 1359922"/>
                <a:gd name="connsiteX1" fmla="*/ 665018 w 682831"/>
                <a:gd name="connsiteY1" fmla="*/ 201881 h 1359922"/>
                <a:gd name="connsiteX2" fmla="*/ 653143 w 682831"/>
                <a:gd name="connsiteY2" fmla="*/ 255320 h 1359922"/>
                <a:gd name="connsiteX3" fmla="*/ 647205 w 682831"/>
                <a:gd name="connsiteY3" fmla="*/ 285008 h 1359922"/>
                <a:gd name="connsiteX4" fmla="*/ 641268 w 682831"/>
                <a:gd name="connsiteY4" fmla="*/ 302821 h 1359922"/>
                <a:gd name="connsiteX5" fmla="*/ 635330 w 682831"/>
                <a:gd name="connsiteY5" fmla="*/ 326572 h 1359922"/>
                <a:gd name="connsiteX6" fmla="*/ 623455 w 682831"/>
                <a:gd name="connsiteY6" fmla="*/ 362197 h 1359922"/>
                <a:gd name="connsiteX7" fmla="*/ 617517 w 682831"/>
                <a:gd name="connsiteY7" fmla="*/ 397823 h 1359922"/>
                <a:gd name="connsiteX8" fmla="*/ 599704 w 682831"/>
                <a:gd name="connsiteY8" fmla="*/ 498764 h 1359922"/>
                <a:gd name="connsiteX9" fmla="*/ 587829 w 682831"/>
                <a:gd name="connsiteY9" fmla="*/ 558140 h 1359922"/>
                <a:gd name="connsiteX10" fmla="*/ 570016 w 682831"/>
                <a:gd name="connsiteY10" fmla="*/ 617517 h 1359922"/>
                <a:gd name="connsiteX11" fmla="*/ 564078 w 682831"/>
                <a:gd name="connsiteY11" fmla="*/ 635330 h 1359922"/>
                <a:gd name="connsiteX12" fmla="*/ 552203 w 682831"/>
                <a:gd name="connsiteY12" fmla="*/ 653143 h 1359922"/>
                <a:gd name="connsiteX13" fmla="*/ 540327 w 682831"/>
                <a:gd name="connsiteY13" fmla="*/ 688769 h 1359922"/>
                <a:gd name="connsiteX14" fmla="*/ 510639 w 682831"/>
                <a:gd name="connsiteY14" fmla="*/ 730333 h 1359922"/>
                <a:gd name="connsiteX15" fmla="*/ 498764 w 682831"/>
                <a:gd name="connsiteY15" fmla="*/ 771896 h 1359922"/>
                <a:gd name="connsiteX16" fmla="*/ 486888 w 682831"/>
                <a:gd name="connsiteY16" fmla="*/ 789709 h 1359922"/>
                <a:gd name="connsiteX17" fmla="*/ 463138 w 682831"/>
                <a:gd name="connsiteY17" fmla="*/ 843148 h 1359922"/>
                <a:gd name="connsiteX18" fmla="*/ 445325 w 682831"/>
                <a:gd name="connsiteY18" fmla="*/ 884712 h 1359922"/>
                <a:gd name="connsiteX19" fmla="*/ 421574 w 682831"/>
                <a:gd name="connsiteY19" fmla="*/ 920338 h 1359922"/>
                <a:gd name="connsiteX20" fmla="*/ 409699 w 682831"/>
                <a:gd name="connsiteY20" fmla="*/ 955964 h 1359922"/>
                <a:gd name="connsiteX21" fmla="*/ 391886 w 682831"/>
                <a:gd name="connsiteY21" fmla="*/ 991590 h 1359922"/>
                <a:gd name="connsiteX22" fmla="*/ 385948 w 682831"/>
                <a:gd name="connsiteY22" fmla="*/ 1015340 h 1359922"/>
                <a:gd name="connsiteX23" fmla="*/ 380011 w 682831"/>
                <a:gd name="connsiteY23" fmla="*/ 1033153 h 1359922"/>
                <a:gd name="connsiteX24" fmla="*/ 374073 w 682831"/>
                <a:gd name="connsiteY24" fmla="*/ 1056904 h 1359922"/>
                <a:gd name="connsiteX25" fmla="*/ 362198 w 682831"/>
                <a:gd name="connsiteY25" fmla="*/ 1074717 h 1359922"/>
                <a:gd name="connsiteX26" fmla="*/ 356260 w 682831"/>
                <a:gd name="connsiteY26" fmla="*/ 1098468 h 1359922"/>
                <a:gd name="connsiteX27" fmla="*/ 344385 w 682831"/>
                <a:gd name="connsiteY27" fmla="*/ 1145969 h 1359922"/>
                <a:gd name="connsiteX28" fmla="*/ 332509 w 682831"/>
                <a:gd name="connsiteY28" fmla="*/ 1163782 h 1359922"/>
                <a:gd name="connsiteX29" fmla="*/ 314696 w 682831"/>
                <a:gd name="connsiteY29" fmla="*/ 1223159 h 1359922"/>
                <a:gd name="connsiteX30" fmla="*/ 296883 w 682831"/>
                <a:gd name="connsiteY30" fmla="*/ 1240972 h 1359922"/>
                <a:gd name="connsiteX31" fmla="*/ 279070 w 682831"/>
                <a:gd name="connsiteY31" fmla="*/ 1270660 h 1359922"/>
                <a:gd name="connsiteX32" fmla="*/ 267195 w 682831"/>
                <a:gd name="connsiteY32" fmla="*/ 1288473 h 1359922"/>
                <a:gd name="connsiteX33" fmla="*/ 249382 w 682831"/>
                <a:gd name="connsiteY33" fmla="*/ 1294410 h 1359922"/>
                <a:gd name="connsiteX34" fmla="*/ 195943 w 682831"/>
                <a:gd name="connsiteY34" fmla="*/ 1324099 h 1359922"/>
                <a:gd name="connsiteX35" fmla="*/ 65314 w 682831"/>
                <a:gd name="connsiteY35" fmla="*/ 1330036 h 1359922"/>
                <a:gd name="connsiteX36" fmla="*/ 35626 w 682831"/>
                <a:gd name="connsiteY36" fmla="*/ 1353787 h 1359922"/>
                <a:gd name="connsiteX37" fmla="*/ 0 w 682831"/>
                <a:gd name="connsiteY37" fmla="*/ 1359725 h 135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2831" h="1359922">
                  <a:moveTo>
                    <a:pt x="682831" y="0"/>
                  </a:moveTo>
                  <a:cubicBezTo>
                    <a:pt x="658093" y="111326"/>
                    <a:pt x="677442" y="9299"/>
                    <a:pt x="665018" y="201881"/>
                  </a:cubicBezTo>
                  <a:cubicBezTo>
                    <a:pt x="662176" y="245929"/>
                    <a:pt x="660744" y="224917"/>
                    <a:pt x="653143" y="255320"/>
                  </a:cubicBezTo>
                  <a:cubicBezTo>
                    <a:pt x="650695" y="265111"/>
                    <a:pt x="649653" y="275217"/>
                    <a:pt x="647205" y="285008"/>
                  </a:cubicBezTo>
                  <a:cubicBezTo>
                    <a:pt x="645687" y="291080"/>
                    <a:pt x="642987" y="296803"/>
                    <a:pt x="641268" y="302821"/>
                  </a:cubicBezTo>
                  <a:cubicBezTo>
                    <a:pt x="639026" y="310668"/>
                    <a:pt x="637675" y="318755"/>
                    <a:pt x="635330" y="326572"/>
                  </a:cubicBezTo>
                  <a:cubicBezTo>
                    <a:pt x="631733" y="338561"/>
                    <a:pt x="625513" y="349850"/>
                    <a:pt x="623455" y="362197"/>
                  </a:cubicBezTo>
                  <a:cubicBezTo>
                    <a:pt x="621476" y="374072"/>
                    <a:pt x="619671" y="385978"/>
                    <a:pt x="617517" y="397823"/>
                  </a:cubicBezTo>
                  <a:cubicBezTo>
                    <a:pt x="607083" y="455206"/>
                    <a:pt x="612698" y="407815"/>
                    <a:pt x="599704" y="498764"/>
                  </a:cubicBezTo>
                  <a:cubicBezTo>
                    <a:pt x="589572" y="569686"/>
                    <a:pt x="599671" y="516691"/>
                    <a:pt x="587829" y="558140"/>
                  </a:cubicBezTo>
                  <a:cubicBezTo>
                    <a:pt x="569890" y="620929"/>
                    <a:pt x="598223" y="532896"/>
                    <a:pt x="570016" y="617517"/>
                  </a:cubicBezTo>
                  <a:cubicBezTo>
                    <a:pt x="568037" y="623455"/>
                    <a:pt x="567550" y="630122"/>
                    <a:pt x="564078" y="635330"/>
                  </a:cubicBezTo>
                  <a:cubicBezTo>
                    <a:pt x="560120" y="641268"/>
                    <a:pt x="555101" y="646622"/>
                    <a:pt x="552203" y="653143"/>
                  </a:cubicBezTo>
                  <a:cubicBezTo>
                    <a:pt x="547119" y="664582"/>
                    <a:pt x="547838" y="678755"/>
                    <a:pt x="540327" y="688769"/>
                  </a:cubicBezTo>
                  <a:cubicBezTo>
                    <a:pt x="518232" y="718229"/>
                    <a:pt x="528003" y="704286"/>
                    <a:pt x="510639" y="730333"/>
                  </a:cubicBezTo>
                  <a:cubicBezTo>
                    <a:pt x="508738" y="737935"/>
                    <a:pt x="503020" y="763383"/>
                    <a:pt x="498764" y="771896"/>
                  </a:cubicBezTo>
                  <a:cubicBezTo>
                    <a:pt x="495573" y="778279"/>
                    <a:pt x="490847" y="783771"/>
                    <a:pt x="486888" y="789709"/>
                  </a:cubicBezTo>
                  <a:cubicBezTo>
                    <a:pt x="472756" y="832105"/>
                    <a:pt x="481956" y="814920"/>
                    <a:pt x="463138" y="843148"/>
                  </a:cubicBezTo>
                  <a:cubicBezTo>
                    <a:pt x="453385" y="882158"/>
                    <a:pt x="463549" y="852820"/>
                    <a:pt x="445325" y="884712"/>
                  </a:cubicBezTo>
                  <a:cubicBezTo>
                    <a:pt x="426154" y="918262"/>
                    <a:pt x="442740" y="899172"/>
                    <a:pt x="421574" y="920338"/>
                  </a:cubicBezTo>
                  <a:cubicBezTo>
                    <a:pt x="417616" y="932213"/>
                    <a:pt x="416642" y="945549"/>
                    <a:pt x="409699" y="955964"/>
                  </a:cubicBezTo>
                  <a:cubicBezTo>
                    <a:pt x="396688" y="975481"/>
                    <a:pt x="398032" y="970080"/>
                    <a:pt x="391886" y="991590"/>
                  </a:cubicBezTo>
                  <a:cubicBezTo>
                    <a:pt x="389644" y="999436"/>
                    <a:pt x="388190" y="1007494"/>
                    <a:pt x="385948" y="1015340"/>
                  </a:cubicBezTo>
                  <a:cubicBezTo>
                    <a:pt x="384229" y="1021358"/>
                    <a:pt x="381730" y="1027135"/>
                    <a:pt x="380011" y="1033153"/>
                  </a:cubicBezTo>
                  <a:cubicBezTo>
                    <a:pt x="377769" y="1041000"/>
                    <a:pt x="377288" y="1049403"/>
                    <a:pt x="374073" y="1056904"/>
                  </a:cubicBezTo>
                  <a:cubicBezTo>
                    <a:pt x="371262" y="1063463"/>
                    <a:pt x="366156" y="1068779"/>
                    <a:pt x="362198" y="1074717"/>
                  </a:cubicBezTo>
                  <a:cubicBezTo>
                    <a:pt x="360219" y="1082634"/>
                    <a:pt x="358030" y="1090502"/>
                    <a:pt x="356260" y="1098468"/>
                  </a:cubicBezTo>
                  <a:cubicBezTo>
                    <a:pt x="353551" y="1110656"/>
                    <a:pt x="350749" y="1133241"/>
                    <a:pt x="344385" y="1145969"/>
                  </a:cubicBezTo>
                  <a:cubicBezTo>
                    <a:pt x="341194" y="1152352"/>
                    <a:pt x="336468" y="1157844"/>
                    <a:pt x="332509" y="1163782"/>
                  </a:cubicBezTo>
                  <a:cubicBezTo>
                    <a:pt x="329818" y="1174548"/>
                    <a:pt x="319517" y="1218338"/>
                    <a:pt x="314696" y="1223159"/>
                  </a:cubicBezTo>
                  <a:lnTo>
                    <a:pt x="296883" y="1240972"/>
                  </a:lnTo>
                  <a:cubicBezTo>
                    <a:pt x="286572" y="1271908"/>
                    <a:pt x="297701" y="1247372"/>
                    <a:pt x="279070" y="1270660"/>
                  </a:cubicBezTo>
                  <a:cubicBezTo>
                    <a:pt x="274612" y="1276232"/>
                    <a:pt x="272767" y="1284015"/>
                    <a:pt x="267195" y="1288473"/>
                  </a:cubicBezTo>
                  <a:cubicBezTo>
                    <a:pt x="262308" y="1292383"/>
                    <a:pt x="255320" y="1292431"/>
                    <a:pt x="249382" y="1294410"/>
                  </a:cubicBezTo>
                  <a:cubicBezTo>
                    <a:pt x="239423" y="1301049"/>
                    <a:pt x="213756" y="1322674"/>
                    <a:pt x="195943" y="1324099"/>
                  </a:cubicBezTo>
                  <a:cubicBezTo>
                    <a:pt x="152494" y="1327575"/>
                    <a:pt x="108857" y="1328057"/>
                    <a:pt x="65314" y="1330036"/>
                  </a:cubicBezTo>
                  <a:cubicBezTo>
                    <a:pt x="20540" y="1344961"/>
                    <a:pt x="73993" y="1323092"/>
                    <a:pt x="35626" y="1353787"/>
                  </a:cubicBezTo>
                  <a:cubicBezTo>
                    <a:pt x="25857" y="1361603"/>
                    <a:pt x="11097" y="1359725"/>
                    <a:pt x="0" y="1359725"/>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sp>
          <p:nvSpPr>
            <p:cNvPr id="23" name="任意多边形 22"/>
            <p:cNvSpPr/>
            <p:nvPr/>
          </p:nvSpPr>
          <p:spPr>
            <a:xfrm>
              <a:off x="6347148" y="4833257"/>
              <a:ext cx="882044" cy="1413164"/>
            </a:xfrm>
            <a:custGeom>
              <a:avLst/>
              <a:gdLst>
                <a:gd name="connsiteX0" fmla="*/ 873049 w 882044"/>
                <a:gd name="connsiteY0" fmla="*/ 0 h 1413164"/>
                <a:gd name="connsiteX1" fmla="*/ 873049 w 882044"/>
                <a:gd name="connsiteY1" fmla="*/ 380011 h 1413164"/>
                <a:gd name="connsiteX2" fmla="*/ 861174 w 882044"/>
                <a:gd name="connsiteY2" fmla="*/ 415637 h 1413164"/>
                <a:gd name="connsiteX3" fmla="*/ 855236 w 882044"/>
                <a:gd name="connsiteY3" fmla="*/ 433449 h 1413164"/>
                <a:gd name="connsiteX4" fmla="*/ 831486 w 882044"/>
                <a:gd name="connsiteY4" fmla="*/ 463138 h 1413164"/>
                <a:gd name="connsiteX5" fmla="*/ 825548 w 882044"/>
                <a:gd name="connsiteY5" fmla="*/ 480951 h 1413164"/>
                <a:gd name="connsiteX6" fmla="*/ 813673 w 882044"/>
                <a:gd name="connsiteY6" fmla="*/ 498764 h 1413164"/>
                <a:gd name="connsiteX7" fmla="*/ 795860 w 882044"/>
                <a:gd name="connsiteY7" fmla="*/ 540327 h 1413164"/>
                <a:gd name="connsiteX8" fmla="*/ 783984 w 882044"/>
                <a:gd name="connsiteY8" fmla="*/ 587829 h 1413164"/>
                <a:gd name="connsiteX9" fmla="*/ 772109 w 882044"/>
                <a:gd name="connsiteY9" fmla="*/ 623455 h 1413164"/>
                <a:gd name="connsiteX10" fmla="*/ 760234 w 882044"/>
                <a:gd name="connsiteY10" fmla="*/ 641268 h 1413164"/>
                <a:gd name="connsiteX11" fmla="*/ 748358 w 882044"/>
                <a:gd name="connsiteY11" fmla="*/ 694707 h 1413164"/>
                <a:gd name="connsiteX12" fmla="*/ 730546 w 882044"/>
                <a:gd name="connsiteY12" fmla="*/ 754083 h 1413164"/>
                <a:gd name="connsiteX13" fmla="*/ 718670 w 882044"/>
                <a:gd name="connsiteY13" fmla="*/ 771896 h 1413164"/>
                <a:gd name="connsiteX14" fmla="*/ 706795 w 882044"/>
                <a:gd name="connsiteY14" fmla="*/ 837211 h 1413164"/>
                <a:gd name="connsiteX15" fmla="*/ 700857 w 882044"/>
                <a:gd name="connsiteY15" fmla="*/ 866899 h 1413164"/>
                <a:gd name="connsiteX16" fmla="*/ 694920 w 882044"/>
                <a:gd name="connsiteY16" fmla="*/ 884712 h 1413164"/>
                <a:gd name="connsiteX17" fmla="*/ 688982 w 882044"/>
                <a:gd name="connsiteY17" fmla="*/ 920338 h 1413164"/>
                <a:gd name="connsiteX18" fmla="*/ 683044 w 882044"/>
                <a:gd name="connsiteY18" fmla="*/ 950026 h 1413164"/>
                <a:gd name="connsiteX19" fmla="*/ 677107 w 882044"/>
                <a:gd name="connsiteY19" fmla="*/ 973777 h 1413164"/>
                <a:gd name="connsiteX20" fmla="*/ 653356 w 882044"/>
                <a:gd name="connsiteY20" fmla="*/ 1009403 h 1413164"/>
                <a:gd name="connsiteX21" fmla="*/ 647418 w 882044"/>
                <a:gd name="connsiteY21" fmla="*/ 1033153 h 1413164"/>
                <a:gd name="connsiteX22" fmla="*/ 635543 w 882044"/>
                <a:gd name="connsiteY22" fmla="*/ 1045029 h 1413164"/>
                <a:gd name="connsiteX23" fmla="*/ 623668 w 882044"/>
                <a:gd name="connsiteY23" fmla="*/ 1062842 h 1413164"/>
                <a:gd name="connsiteX24" fmla="*/ 611792 w 882044"/>
                <a:gd name="connsiteY24" fmla="*/ 1074717 h 1413164"/>
                <a:gd name="connsiteX25" fmla="*/ 588042 w 882044"/>
                <a:gd name="connsiteY25" fmla="*/ 1110343 h 1413164"/>
                <a:gd name="connsiteX26" fmla="*/ 564291 w 882044"/>
                <a:gd name="connsiteY26" fmla="*/ 1134094 h 1413164"/>
                <a:gd name="connsiteX27" fmla="*/ 552416 w 882044"/>
                <a:gd name="connsiteY27" fmla="*/ 1157844 h 1413164"/>
                <a:gd name="connsiteX28" fmla="*/ 540540 w 882044"/>
                <a:gd name="connsiteY28" fmla="*/ 1169720 h 1413164"/>
                <a:gd name="connsiteX29" fmla="*/ 528665 w 882044"/>
                <a:gd name="connsiteY29" fmla="*/ 1193470 h 1413164"/>
                <a:gd name="connsiteX30" fmla="*/ 522727 w 882044"/>
                <a:gd name="connsiteY30" fmla="*/ 1211283 h 1413164"/>
                <a:gd name="connsiteX31" fmla="*/ 510852 w 882044"/>
                <a:gd name="connsiteY31" fmla="*/ 1223159 h 1413164"/>
                <a:gd name="connsiteX32" fmla="*/ 498977 w 882044"/>
                <a:gd name="connsiteY32" fmla="*/ 1240972 h 1413164"/>
                <a:gd name="connsiteX33" fmla="*/ 481164 w 882044"/>
                <a:gd name="connsiteY33" fmla="*/ 1276598 h 1413164"/>
                <a:gd name="connsiteX34" fmla="*/ 445538 w 882044"/>
                <a:gd name="connsiteY34" fmla="*/ 1306286 h 1413164"/>
                <a:gd name="connsiteX35" fmla="*/ 433662 w 882044"/>
                <a:gd name="connsiteY35" fmla="*/ 1318161 h 1413164"/>
                <a:gd name="connsiteX36" fmla="*/ 398036 w 882044"/>
                <a:gd name="connsiteY36" fmla="*/ 1330037 h 1413164"/>
                <a:gd name="connsiteX37" fmla="*/ 356473 w 882044"/>
                <a:gd name="connsiteY37" fmla="*/ 1347849 h 1413164"/>
                <a:gd name="connsiteX38" fmla="*/ 249595 w 882044"/>
                <a:gd name="connsiteY38" fmla="*/ 1341912 h 1413164"/>
                <a:gd name="connsiteX39" fmla="*/ 225844 w 882044"/>
                <a:gd name="connsiteY39" fmla="*/ 1335974 h 1413164"/>
                <a:gd name="connsiteX40" fmla="*/ 172405 w 882044"/>
                <a:gd name="connsiteY40" fmla="*/ 1330037 h 1413164"/>
                <a:gd name="connsiteX41" fmla="*/ 47714 w 882044"/>
                <a:gd name="connsiteY41" fmla="*/ 1341912 h 1413164"/>
                <a:gd name="connsiteX42" fmla="*/ 29901 w 882044"/>
                <a:gd name="connsiteY42" fmla="*/ 1353787 h 1413164"/>
                <a:gd name="connsiteX43" fmla="*/ 213 w 882044"/>
                <a:gd name="connsiteY43" fmla="*/ 1407226 h 1413164"/>
                <a:gd name="connsiteX44" fmla="*/ 213 w 882044"/>
                <a:gd name="connsiteY44" fmla="*/ 1413164 h 14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82044" h="1413164">
                  <a:moveTo>
                    <a:pt x="873049" y="0"/>
                  </a:moveTo>
                  <a:cubicBezTo>
                    <a:pt x="884292" y="157387"/>
                    <a:pt x="885771" y="142541"/>
                    <a:pt x="873049" y="380011"/>
                  </a:cubicBezTo>
                  <a:cubicBezTo>
                    <a:pt x="872379" y="392511"/>
                    <a:pt x="865133" y="403762"/>
                    <a:pt x="861174" y="415637"/>
                  </a:cubicBezTo>
                  <a:cubicBezTo>
                    <a:pt x="859195" y="421574"/>
                    <a:pt x="859661" y="429023"/>
                    <a:pt x="855236" y="433449"/>
                  </a:cubicBezTo>
                  <a:cubicBezTo>
                    <a:pt x="844191" y="444495"/>
                    <a:pt x="838976" y="448158"/>
                    <a:pt x="831486" y="463138"/>
                  </a:cubicBezTo>
                  <a:cubicBezTo>
                    <a:pt x="828687" y="468736"/>
                    <a:pt x="828347" y="475353"/>
                    <a:pt x="825548" y="480951"/>
                  </a:cubicBezTo>
                  <a:cubicBezTo>
                    <a:pt x="822357" y="487334"/>
                    <a:pt x="817214" y="492568"/>
                    <a:pt x="813673" y="498764"/>
                  </a:cubicBezTo>
                  <a:cubicBezTo>
                    <a:pt x="805206" y="513581"/>
                    <a:pt x="800206" y="524392"/>
                    <a:pt x="795860" y="540327"/>
                  </a:cubicBezTo>
                  <a:cubicBezTo>
                    <a:pt x="791566" y="556073"/>
                    <a:pt x="789145" y="572345"/>
                    <a:pt x="783984" y="587829"/>
                  </a:cubicBezTo>
                  <a:cubicBezTo>
                    <a:pt x="780026" y="599704"/>
                    <a:pt x="779052" y="613040"/>
                    <a:pt x="772109" y="623455"/>
                  </a:cubicBezTo>
                  <a:cubicBezTo>
                    <a:pt x="768151" y="629393"/>
                    <a:pt x="763425" y="634885"/>
                    <a:pt x="760234" y="641268"/>
                  </a:cubicBezTo>
                  <a:cubicBezTo>
                    <a:pt x="752530" y="656677"/>
                    <a:pt x="751399" y="679501"/>
                    <a:pt x="748358" y="694707"/>
                  </a:cubicBezTo>
                  <a:cubicBezTo>
                    <a:pt x="745987" y="706562"/>
                    <a:pt x="734874" y="747591"/>
                    <a:pt x="730546" y="754083"/>
                  </a:cubicBezTo>
                  <a:lnTo>
                    <a:pt x="718670" y="771896"/>
                  </a:lnTo>
                  <a:cubicBezTo>
                    <a:pt x="707270" y="817500"/>
                    <a:pt x="717435" y="773376"/>
                    <a:pt x="706795" y="837211"/>
                  </a:cubicBezTo>
                  <a:cubicBezTo>
                    <a:pt x="705136" y="847166"/>
                    <a:pt x="703305" y="857108"/>
                    <a:pt x="700857" y="866899"/>
                  </a:cubicBezTo>
                  <a:cubicBezTo>
                    <a:pt x="699339" y="872971"/>
                    <a:pt x="696278" y="878602"/>
                    <a:pt x="694920" y="884712"/>
                  </a:cubicBezTo>
                  <a:cubicBezTo>
                    <a:pt x="692308" y="896464"/>
                    <a:pt x="691136" y="908493"/>
                    <a:pt x="688982" y="920338"/>
                  </a:cubicBezTo>
                  <a:cubicBezTo>
                    <a:pt x="687177" y="930267"/>
                    <a:pt x="685233" y="940174"/>
                    <a:pt x="683044" y="950026"/>
                  </a:cubicBezTo>
                  <a:cubicBezTo>
                    <a:pt x="681274" y="957992"/>
                    <a:pt x="680756" y="966478"/>
                    <a:pt x="677107" y="973777"/>
                  </a:cubicBezTo>
                  <a:cubicBezTo>
                    <a:pt x="670724" y="986543"/>
                    <a:pt x="653356" y="1009403"/>
                    <a:pt x="653356" y="1009403"/>
                  </a:cubicBezTo>
                  <a:cubicBezTo>
                    <a:pt x="651377" y="1017320"/>
                    <a:pt x="651067" y="1025854"/>
                    <a:pt x="647418" y="1033153"/>
                  </a:cubicBezTo>
                  <a:cubicBezTo>
                    <a:pt x="644914" y="1038160"/>
                    <a:pt x="639040" y="1040657"/>
                    <a:pt x="635543" y="1045029"/>
                  </a:cubicBezTo>
                  <a:cubicBezTo>
                    <a:pt x="631085" y="1050601"/>
                    <a:pt x="628126" y="1057270"/>
                    <a:pt x="623668" y="1062842"/>
                  </a:cubicBezTo>
                  <a:cubicBezTo>
                    <a:pt x="620171" y="1067213"/>
                    <a:pt x="615151" y="1070238"/>
                    <a:pt x="611792" y="1074717"/>
                  </a:cubicBezTo>
                  <a:cubicBezTo>
                    <a:pt x="603229" y="1086135"/>
                    <a:pt x="598134" y="1100251"/>
                    <a:pt x="588042" y="1110343"/>
                  </a:cubicBezTo>
                  <a:cubicBezTo>
                    <a:pt x="580125" y="1118260"/>
                    <a:pt x="569298" y="1124080"/>
                    <a:pt x="564291" y="1134094"/>
                  </a:cubicBezTo>
                  <a:cubicBezTo>
                    <a:pt x="560333" y="1142011"/>
                    <a:pt x="557326" y="1150479"/>
                    <a:pt x="552416" y="1157844"/>
                  </a:cubicBezTo>
                  <a:cubicBezTo>
                    <a:pt x="549311" y="1162502"/>
                    <a:pt x="543645" y="1165062"/>
                    <a:pt x="540540" y="1169720"/>
                  </a:cubicBezTo>
                  <a:cubicBezTo>
                    <a:pt x="535630" y="1177085"/>
                    <a:pt x="532152" y="1185335"/>
                    <a:pt x="528665" y="1193470"/>
                  </a:cubicBezTo>
                  <a:cubicBezTo>
                    <a:pt x="526199" y="1199223"/>
                    <a:pt x="525947" y="1205916"/>
                    <a:pt x="522727" y="1211283"/>
                  </a:cubicBezTo>
                  <a:cubicBezTo>
                    <a:pt x="519847" y="1216083"/>
                    <a:pt x="514349" y="1218787"/>
                    <a:pt x="510852" y="1223159"/>
                  </a:cubicBezTo>
                  <a:cubicBezTo>
                    <a:pt x="506394" y="1228731"/>
                    <a:pt x="502168" y="1234589"/>
                    <a:pt x="498977" y="1240972"/>
                  </a:cubicBezTo>
                  <a:cubicBezTo>
                    <a:pt x="485588" y="1267749"/>
                    <a:pt x="502432" y="1251076"/>
                    <a:pt x="481164" y="1276598"/>
                  </a:cubicBezTo>
                  <a:cubicBezTo>
                    <a:pt x="460009" y="1301984"/>
                    <a:pt x="468890" y="1287606"/>
                    <a:pt x="445538" y="1306286"/>
                  </a:cubicBezTo>
                  <a:cubicBezTo>
                    <a:pt x="441166" y="1309783"/>
                    <a:pt x="438669" y="1315657"/>
                    <a:pt x="433662" y="1318161"/>
                  </a:cubicBezTo>
                  <a:cubicBezTo>
                    <a:pt x="422466" y="1323759"/>
                    <a:pt x="408452" y="1323094"/>
                    <a:pt x="398036" y="1330037"/>
                  </a:cubicBezTo>
                  <a:cubicBezTo>
                    <a:pt x="373433" y="1346438"/>
                    <a:pt x="387146" y="1340181"/>
                    <a:pt x="356473" y="1347849"/>
                  </a:cubicBezTo>
                  <a:cubicBezTo>
                    <a:pt x="320847" y="1345870"/>
                    <a:pt x="285129" y="1345142"/>
                    <a:pt x="249595" y="1341912"/>
                  </a:cubicBezTo>
                  <a:cubicBezTo>
                    <a:pt x="241468" y="1341173"/>
                    <a:pt x="233910" y="1337215"/>
                    <a:pt x="225844" y="1335974"/>
                  </a:cubicBezTo>
                  <a:cubicBezTo>
                    <a:pt x="208130" y="1333249"/>
                    <a:pt x="190218" y="1332016"/>
                    <a:pt x="172405" y="1330037"/>
                  </a:cubicBezTo>
                  <a:cubicBezTo>
                    <a:pt x="169709" y="1330187"/>
                    <a:pt x="80006" y="1325766"/>
                    <a:pt x="47714" y="1341912"/>
                  </a:cubicBezTo>
                  <a:cubicBezTo>
                    <a:pt x="41331" y="1345103"/>
                    <a:pt x="35839" y="1349829"/>
                    <a:pt x="29901" y="1353787"/>
                  </a:cubicBezTo>
                  <a:cubicBezTo>
                    <a:pt x="12213" y="1380319"/>
                    <a:pt x="6484" y="1382145"/>
                    <a:pt x="213" y="1407226"/>
                  </a:cubicBezTo>
                  <a:cubicBezTo>
                    <a:pt x="-267" y="1409146"/>
                    <a:pt x="213" y="1411185"/>
                    <a:pt x="213" y="1413164"/>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sp>
          <p:nvSpPr>
            <p:cNvPr id="33" name="任意多边形 32"/>
            <p:cNvSpPr/>
            <p:nvPr/>
          </p:nvSpPr>
          <p:spPr>
            <a:xfrm>
              <a:off x="973777" y="4868883"/>
              <a:ext cx="760020" cy="1312306"/>
            </a:xfrm>
            <a:custGeom>
              <a:avLst/>
              <a:gdLst>
                <a:gd name="connsiteX0" fmla="*/ 760020 w 760020"/>
                <a:gd name="connsiteY0" fmla="*/ 0 h 1312306"/>
                <a:gd name="connsiteX1" fmla="*/ 742207 w 760020"/>
                <a:gd name="connsiteY1" fmla="*/ 29688 h 1312306"/>
                <a:gd name="connsiteX2" fmla="*/ 730332 w 760020"/>
                <a:gd name="connsiteY2" fmla="*/ 41564 h 1312306"/>
                <a:gd name="connsiteX3" fmla="*/ 718457 w 760020"/>
                <a:gd name="connsiteY3" fmla="*/ 89065 h 1312306"/>
                <a:gd name="connsiteX4" fmla="*/ 706581 w 760020"/>
                <a:gd name="connsiteY4" fmla="*/ 100940 h 1312306"/>
                <a:gd name="connsiteX5" fmla="*/ 688768 w 760020"/>
                <a:gd name="connsiteY5" fmla="*/ 154379 h 1312306"/>
                <a:gd name="connsiteX6" fmla="*/ 676893 w 760020"/>
                <a:gd name="connsiteY6" fmla="*/ 190005 h 1312306"/>
                <a:gd name="connsiteX7" fmla="*/ 665018 w 760020"/>
                <a:gd name="connsiteY7" fmla="*/ 201881 h 1312306"/>
                <a:gd name="connsiteX8" fmla="*/ 653142 w 760020"/>
                <a:gd name="connsiteY8" fmla="*/ 243444 h 1312306"/>
                <a:gd name="connsiteX9" fmla="*/ 635329 w 760020"/>
                <a:gd name="connsiteY9" fmla="*/ 308759 h 1312306"/>
                <a:gd name="connsiteX10" fmla="*/ 623454 w 760020"/>
                <a:gd name="connsiteY10" fmla="*/ 368135 h 1312306"/>
                <a:gd name="connsiteX11" fmla="*/ 605641 w 760020"/>
                <a:gd name="connsiteY11" fmla="*/ 558140 h 1312306"/>
                <a:gd name="connsiteX12" fmla="*/ 593766 w 760020"/>
                <a:gd name="connsiteY12" fmla="*/ 617517 h 1312306"/>
                <a:gd name="connsiteX13" fmla="*/ 575953 w 760020"/>
                <a:gd name="connsiteY13" fmla="*/ 670956 h 1312306"/>
                <a:gd name="connsiteX14" fmla="*/ 570015 w 760020"/>
                <a:gd name="connsiteY14" fmla="*/ 688769 h 1312306"/>
                <a:gd name="connsiteX15" fmla="*/ 564078 w 760020"/>
                <a:gd name="connsiteY15" fmla="*/ 712520 h 1312306"/>
                <a:gd name="connsiteX16" fmla="*/ 552202 w 760020"/>
                <a:gd name="connsiteY16" fmla="*/ 748146 h 1312306"/>
                <a:gd name="connsiteX17" fmla="*/ 546265 w 760020"/>
                <a:gd name="connsiteY17" fmla="*/ 771896 h 1312306"/>
                <a:gd name="connsiteX18" fmla="*/ 540327 w 760020"/>
                <a:gd name="connsiteY18" fmla="*/ 789709 h 1312306"/>
                <a:gd name="connsiteX19" fmla="*/ 534389 w 760020"/>
                <a:gd name="connsiteY19" fmla="*/ 825335 h 1312306"/>
                <a:gd name="connsiteX20" fmla="*/ 528452 w 760020"/>
                <a:gd name="connsiteY20" fmla="*/ 843148 h 1312306"/>
                <a:gd name="connsiteX21" fmla="*/ 522514 w 760020"/>
                <a:gd name="connsiteY21" fmla="*/ 872836 h 1312306"/>
                <a:gd name="connsiteX22" fmla="*/ 516576 w 760020"/>
                <a:gd name="connsiteY22" fmla="*/ 890649 h 1312306"/>
                <a:gd name="connsiteX23" fmla="*/ 504701 w 760020"/>
                <a:gd name="connsiteY23" fmla="*/ 944088 h 1312306"/>
                <a:gd name="connsiteX24" fmla="*/ 492826 w 760020"/>
                <a:gd name="connsiteY24" fmla="*/ 979714 h 1312306"/>
                <a:gd name="connsiteX25" fmla="*/ 457200 w 760020"/>
                <a:gd name="connsiteY25" fmla="*/ 1027216 h 1312306"/>
                <a:gd name="connsiteX26" fmla="*/ 433449 w 760020"/>
                <a:gd name="connsiteY26" fmla="*/ 1080655 h 1312306"/>
                <a:gd name="connsiteX27" fmla="*/ 403761 w 760020"/>
                <a:gd name="connsiteY27" fmla="*/ 1134094 h 1312306"/>
                <a:gd name="connsiteX28" fmla="*/ 391885 w 760020"/>
                <a:gd name="connsiteY28" fmla="*/ 1145969 h 1312306"/>
                <a:gd name="connsiteX29" fmla="*/ 380010 w 760020"/>
                <a:gd name="connsiteY29" fmla="*/ 1163782 h 1312306"/>
                <a:gd name="connsiteX30" fmla="*/ 362197 w 760020"/>
                <a:gd name="connsiteY30" fmla="*/ 1175657 h 1312306"/>
                <a:gd name="connsiteX31" fmla="*/ 332509 w 760020"/>
                <a:gd name="connsiteY31" fmla="*/ 1193470 h 1312306"/>
                <a:gd name="connsiteX32" fmla="*/ 302820 w 760020"/>
                <a:gd name="connsiteY32" fmla="*/ 1211283 h 1312306"/>
                <a:gd name="connsiteX33" fmla="*/ 285007 w 760020"/>
                <a:gd name="connsiteY33" fmla="*/ 1223159 h 1312306"/>
                <a:gd name="connsiteX34" fmla="*/ 255319 w 760020"/>
                <a:gd name="connsiteY34" fmla="*/ 1229096 h 1312306"/>
                <a:gd name="connsiteX35" fmla="*/ 154379 w 760020"/>
                <a:gd name="connsiteY35" fmla="*/ 1240972 h 1312306"/>
                <a:gd name="connsiteX36" fmla="*/ 95002 w 760020"/>
                <a:gd name="connsiteY36" fmla="*/ 1270660 h 1312306"/>
                <a:gd name="connsiteX37" fmla="*/ 59376 w 760020"/>
                <a:gd name="connsiteY37" fmla="*/ 1282535 h 1312306"/>
                <a:gd name="connsiteX38" fmla="*/ 41563 w 760020"/>
                <a:gd name="connsiteY38" fmla="*/ 1288473 h 1312306"/>
                <a:gd name="connsiteX39" fmla="*/ 29688 w 760020"/>
                <a:gd name="connsiteY39" fmla="*/ 1306286 h 1312306"/>
                <a:gd name="connsiteX40" fmla="*/ 0 w 760020"/>
                <a:gd name="connsiteY40" fmla="*/ 1312223 h 131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60020" h="1312306">
                  <a:moveTo>
                    <a:pt x="760020" y="0"/>
                  </a:moveTo>
                  <a:cubicBezTo>
                    <a:pt x="754082" y="9896"/>
                    <a:pt x="748915" y="20297"/>
                    <a:pt x="742207" y="29688"/>
                  </a:cubicBezTo>
                  <a:cubicBezTo>
                    <a:pt x="738953" y="34243"/>
                    <a:pt x="732537" y="36418"/>
                    <a:pt x="730332" y="41564"/>
                  </a:cubicBezTo>
                  <a:cubicBezTo>
                    <a:pt x="723953" y="56448"/>
                    <a:pt x="727097" y="74665"/>
                    <a:pt x="718457" y="89065"/>
                  </a:cubicBezTo>
                  <a:cubicBezTo>
                    <a:pt x="715577" y="93865"/>
                    <a:pt x="710540" y="96982"/>
                    <a:pt x="706581" y="100940"/>
                  </a:cubicBezTo>
                  <a:lnTo>
                    <a:pt x="688768" y="154379"/>
                  </a:lnTo>
                  <a:lnTo>
                    <a:pt x="676893" y="190005"/>
                  </a:lnTo>
                  <a:lnTo>
                    <a:pt x="665018" y="201881"/>
                  </a:lnTo>
                  <a:cubicBezTo>
                    <a:pt x="650787" y="244571"/>
                    <a:pt x="668045" y="191281"/>
                    <a:pt x="653142" y="243444"/>
                  </a:cubicBezTo>
                  <a:cubicBezTo>
                    <a:pt x="644863" y="272421"/>
                    <a:pt x="641372" y="266451"/>
                    <a:pt x="635329" y="308759"/>
                  </a:cubicBezTo>
                  <a:cubicBezTo>
                    <a:pt x="628507" y="356518"/>
                    <a:pt x="633818" y="337045"/>
                    <a:pt x="623454" y="368135"/>
                  </a:cubicBezTo>
                  <a:cubicBezTo>
                    <a:pt x="611148" y="546571"/>
                    <a:pt x="629774" y="485746"/>
                    <a:pt x="605641" y="558140"/>
                  </a:cubicBezTo>
                  <a:cubicBezTo>
                    <a:pt x="601628" y="582222"/>
                    <a:pt x="600411" y="595368"/>
                    <a:pt x="593766" y="617517"/>
                  </a:cubicBezTo>
                  <a:cubicBezTo>
                    <a:pt x="593756" y="617552"/>
                    <a:pt x="578928" y="662032"/>
                    <a:pt x="575953" y="670956"/>
                  </a:cubicBezTo>
                  <a:cubicBezTo>
                    <a:pt x="573974" y="676894"/>
                    <a:pt x="571533" y="682697"/>
                    <a:pt x="570015" y="688769"/>
                  </a:cubicBezTo>
                  <a:cubicBezTo>
                    <a:pt x="568036" y="696686"/>
                    <a:pt x="566423" y="704704"/>
                    <a:pt x="564078" y="712520"/>
                  </a:cubicBezTo>
                  <a:cubicBezTo>
                    <a:pt x="560481" y="724510"/>
                    <a:pt x="555238" y="736002"/>
                    <a:pt x="552202" y="748146"/>
                  </a:cubicBezTo>
                  <a:cubicBezTo>
                    <a:pt x="550223" y="756063"/>
                    <a:pt x="548507" y="764050"/>
                    <a:pt x="546265" y="771896"/>
                  </a:cubicBezTo>
                  <a:cubicBezTo>
                    <a:pt x="544546" y="777914"/>
                    <a:pt x="541685" y="783599"/>
                    <a:pt x="540327" y="789709"/>
                  </a:cubicBezTo>
                  <a:cubicBezTo>
                    <a:pt x="537715" y="801461"/>
                    <a:pt x="537001" y="813583"/>
                    <a:pt x="534389" y="825335"/>
                  </a:cubicBezTo>
                  <a:cubicBezTo>
                    <a:pt x="533031" y="831445"/>
                    <a:pt x="529970" y="837076"/>
                    <a:pt x="528452" y="843148"/>
                  </a:cubicBezTo>
                  <a:cubicBezTo>
                    <a:pt x="526004" y="852939"/>
                    <a:pt x="524962" y="863045"/>
                    <a:pt x="522514" y="872836"/>
                  </a:cubicBezTo>
                  <a:cubicBezTo>
                    <a:pt x="520996" y="878908"/>
                    <a:pt x="518094" y="884577"/>
                    <a:pt x="516576" y="890649"/>
                  </a:cubicBezTo>
                  <a:cubicBezTo>
                    <a:pt x="508094" y="924577"/>
                    <a:pt x="513851" y="913589"/>
                    <a:pt x="504701" y="944088"/>
                  </a:cubicBezTo>
                  <a:cubicBezTo>
                    <a:pt x="501104" y="956078"/>
                    <a:pt x="501677" y="970863"/>
                    <a:pt x="492826" y="979714"/>
                  </a:cubicBezTo>
                  <a:cubicBezTo>
                    <a:pt x="478758" y="993782"/>
                    <a:pt x="463915" y="1007072"/>
                    <a:pt x="457200" y="1027216"/>
                  </a:cubicBezTo>
                  <a:cubicBezTo>
                    <a:pt x="426561" y="1119129"/>
                    <a:pt x="461678" y="1024198"/>
                    <a:pt x="433449" y="1080655"/>
                  </a:cubicBezTo>
                  <a:cubicBezTo>
                    <a:pt x="418518" y="1110516"/>
                    <a:pt x="441196" y="1096662"/>
                    <a:pt x="403761" y="1134094"/>
                  </a:cubicBezTo>
                  <a:cubicBezTo>
                    <a:pt x="399802" y="1138052"/>
                    <a:pt x="395382" y="1141598"/>
                    <a:pt x="391885" y="1145969"/>
                  </a:cubicBezTo>
                  <a:cubicBezTo>
                    <a:pt x="387427" y="1151541"/>
                    <a:pt x="385056" y="1158736"/>
                    <a:pt x="380010" y="1163782"/>
                  </a:cubicBezTo>
                  <a:cubicBezTo>
                    <a:pt x="374964" y="1168828"/>
                    <a:pt x="367769" y="1171199"/>
                    <a:pt x="362197" y="1175657"/>
                  </a:cubicBezTo>
                  <a:cubicBezTo>
                    <a:pt x="338909" y="1194288"/>
                    <a:pt x="363445" y="1183159"/>
                    <a:pt x="332509" y="1193470"/>
                  </a:cubicBezTo>
                  <a:cubicBezTo>
                    <a:pt x="309311" y="1216668"/>
                    <a:pt x="333654" y="1195866"/>
                    <a:pt x="302820" y="1211283"/>
                  </a:cubicBezTo>
                  <a:cubicBezTo>
                    <a:pt x="296437" y="1214474"/>
                    <a:pt x="291689" y="1220653"/>
                    <a:pt x="285007" y="1223159"/>
                  </a:cubicBezTo>
                  <a:cubicBezTo>
                    <a:pt x="275558" y="1226703"/>
                    <a:pt x="265171" y="1226907"/>
                    <a:pt x="255319" y="1229096"/>
                  </a:cubicBezTo>
                  <a:cubicBezTo>
                    <a:pt x="197200" y="1242011"/>
                    <a:pt x="269218" y="1232138"/>
                    <a:pt x="154379" y="1240972"/>
                  </a:cubicBezTo>
                  <a:cubicBezTo>
                    <a:pt x="102998" y="1275225"/>
                    <a:pt x="137725" y="1257843"/>
                    <a:pt x="95002" y="1270660"/>
                  </a:cubicBezTo>
                  <a:cubicBezTo>
                    <a:pt x="83012" y="1274257"/>
                    <a:pt x="71251" y="1278577"/>
                    <a:pt x="59376" y="1282535"/>
                  </a:cubicBezTo>
                  <a:lnTo>
                    <a:pt x="41563" y="1288473"/>
                  </a:lnTo>
                  <a:cubicBezTo>
                    <a:pt x="37605" y="1294411"/>
                    <a:pt x="35260" y="1301828"/>
                    <a:pt x="29688" y="1306286"/>
                  </a:cubicBezTo>
                  <a:cubicBezTo>
                    <a:pt x="20702" y="1313475"/>
                    <a:pt x="10176" y="1312223"/>
                    <a:pt x="0" y="1312223"/>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grpSp>
      <p:sp>
        <p:nvSpPr>
          <p:cNvPr id="36" name="灯片编号占位符 35"/>
          <p:cNvSpPr>
            <a:spLocks noGrp="1"/>
          </p:cNvSpPr>
          <p:nvPr>
            <p:ph type="sldNum" sz="quarter" idx="12"/>
          </p:nvPr>
        </p:nvSpPr>
        <p:spPr/>
        <p:txBody>
          <a:bodyPr/>
          <a:lstStyle/>
          <a:p>
            <a:fld id="{C2510884-111D-4E29-8487-926401C65927}" type="slidenum">
              <a:rPr lang="zh-CN" altLang="en-US" smtClean="0"/>
              <a:t>25</a:t>
            </a:fld>
            <a:endParaRPr lang="zh-CN" altLang="en-US" dirty="0"/>
          </a:p>
        </p:txBody>
      </p:sp>
      <p:sp>
        <p:nvSpPr>
          <p:cNvPr id="12" name="标题 11"/>
          <p:cNvSpPr>
            <a:spLocks noGrp="1"/>
          </p:cNvSpPr>
          <p:nvPr>
            <p:ph type="title"/>
          </p:nvPr>
        </p:nvSpPr>
        <p:spPr/>
        <p:txBody>
          <a:bodyPr/>
          <a:lstStyle/>
          <a:p>
            <a:endParaRPr lang="zh-CN" altLang="en-US"/>
          </a:p>
        </p:txBody>
      </p:sp>
      <p:sp>
        <p:nvSpPr>
          <p:cNvPr id="29" name="矩形 28"/>
          <p:cNvSpPr/>
          <p:nvPr/>
        </p:nvSpPr>
        <p:spPr>
          <a:xfrm>
            <a:off x="393728" y="522982"/>
            <a:ext cx="8521671" cy="1077218"/>
          </a:xfrm>
          <a:prstGeom prst="rect">
            <a:avLst/>
          </a:prstGeom>
        </p:spPr>
        <p:txBody>
          <a:bodyPr wrap="square">
            <a:spAutoFit/>
          </a:bodyPr>
          <a:lstStyle/>
          <a:p>
            <a:r>
              <a:rPr lang="en-US" altLang="zh-CN" sz="3200" dirty="0"/>
              <a:t>Establishing thresholds for peptide </a:t>
            </a:r>
            <a:r>
              <a:rPr lang="en-US" altLang="zh-CN" sz="3200" dirty="0" smtClean="0"/>
              <a:t>identifications using charge dependent FDRS</a:t>
            </a:r>
            <a:endParaRPr lang="zh-CN" altLang="en-US" sz="3200" dirty="0"/>
          </a:p>
        </p:txBody>
      </p:sp>
    </p:spTree>
    <p:extLst>
      <p:ext uri="{BB962C8B-B14F-4D97-AF65-F5344CB8AC3E}">
        <p14:creationId xmlns:p14="http://schemas.microsoft.com/office/powerpoint/2010/main" val="59818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Discrepancy between different algorithms</a:t>
            </a:r>
            <a:endParaRPr lang="zh-CN" altLang="en-US" sz="3600" dirty="0"/>
          </a:p>
        </p:txBody>
      </p:sp>
      <p:sp>
        <p:nvSpPr>
          <p:cNvPr id="3" name="内容占位符 2"/>
          <p:cNvSpPr>
            <a:spLocks noGrp="1"/>
          </p:cNvSpPr>
          <p:nvPr>
            <p:ph idx="1"/>
          </p:nvPr>
        </p:nvSpPr>
        <p:spPr/>
        <p:txBody>
          <a:bodyPr>
            <a:normAutofit/>
          </a:bodyPr>
          <a:lstStyle/>
          <a:p>
            <a:pPr>
              <a:lnSpc>
                <a:spcPct val="120000"/>
              </a:lnSpc>
              <a:spcBef>
                <a:spcPts val="1200"/>
              </a:spcBef>
            </a:pPr>
            <a:r>
              <a:rPr lang="en-US" altLang="zh-CN" sz="2000" dirty="0"/>
              <a:t>There was a great </a:t>
            </a:r>
            <a:r>
              <a:rPr lang="en-US" altLang="zh-CN" sz="2000" dirty="0" smtClean="0"/>
              <a:t>discrepancy between </a:t>
            </a:r>
            <a:r>
              <a:rPr lang="en-US" altLang="zh-CN" sz="2000" dirty="0"/>
              <a:t>different algorithms in </a:t>
            </a:r>
            <a:r>
              <a:rPr lang="en-US" altLang="zh-CN" sz="2000" dirty="0" smtClean="0"/>
              <a:t>identification of</a:t>
            </a:r>
            <a:r>
              <a:rPr lang="en-US" altLang="zh-CN" sz="2000" b="1" dirty="0" smtClean="0"/>
              <a:t> doubly </a:t>
            </a:r>
            <a:r>
              <a:rPr lang="en-US" altLang="zh-CN" sz="2000" dirty="0"/>
              <a:t>charged PSMs.</a:t>
            </a:r>
          </a:p>
          <a:p>
            <a:pPr>
              <a:lnSpc>
                <a:spcPct val="120000"/>
              </a:lnSpc>
              <a:spcBef>
                <a:spcPts val="1200"/>
              </a:spcBef>
            </a:pPr>
            <a:r>
              <a:rPr lang="en-US" altLang="zh-CN" sz="2000" dirty="0"/>
              <a:t>OMSSA </a:t>
            </a:r>
            <a:r>
              <a:rPr lang="en-US" altLang="zh-CN" sz="2000" dirty="0" smtClean="0"/>
              <a:t>and </a:t>
            </a:r>
            <a:r>
              <a:rPr lang="en-US" altLang="zh-CN" sz="2000" dirty="0" err="1" smtClean="0"/>
              <a:t>sequest</a:t>
            </a:r>
            <a:r>
              <a:rPr lang="en-US" altLang="zh-CN" sz="2000" dirty="0" smtClean="0"/>
              <a:t> had </a:t>
            </a:r>
            <a:r>
              <a:rPr lang="en-US" altLang="zh-CN" sz="2000" dirty="0"/>
              <a:t>quite low amounts of doubly charged </a:t>
            </a:r>
            <a:r>
              <a:rPr lang="en-US" altLang="zh-CN" sz="2000" dirty="0" smtClean="0"/>
              <a:t>PSMs</a:t>
            </a:r>
            <a:r>
              <a:rPr lang="en-US" altLang="zh-CN" sz="2000" dirty="0"/>
              <a:t>.</a:t>
            </a:r>
          </a:p>
          <a:p>
            <a:pPr>
              <a:lnSpc>
                <a:spcPct val="120000"/>
              </a:lnSpc>
              <a:spcBef>
                <a:spcPts val="1200"/>
              </a:spcBef>
            </a:pPr>
            <a:r>
              <a:rPr lang="en-US" altLang="zh-CN" sz="2000" b="1" dirty="0" smtClean="0"/>
              <a:t>pFind </a:t>
            </a:r>
            <a:r>
              <a:rPr lang="en-US" altLang="zh-CN" sz="2000" b="1" dirty="0"/>
              <a:t>and X!Tandem </a:t>
            </a:r>
            <a:r>
              <a:rPr lang="en-US" altLang="zh-CN" sz="2000" dirty="0" smtClean="0"/>
              <a:t>(considering </a:t>
            </a:r>
            <a:r>
              <a:rPr lang="en-US" altLang="zh-CN" sz="2000" dirty="0" err="1" smtClean="0"/>
              <a:t>c+H</a:t>
            </a:r>
            <a:r>
              <a:rPr lang="en-US" altLang="zh-CN" sz="2000" dirty="0" smtClean="0"/>
              <a:t>, z-H) had </a:t>
            </a:r>
            <a:r>
              <a:rPr lang="en-US" altLang="zh-CN" sz="2000" dirty="0"/>
              <a:t>a significant advantage of </a:t>
            </a:r>
            <a:r>
              <a:rPr lang="en-US" altLang="zh-CN" sz="2000" dirty="0" smtClean="0"/>
              <a:t>2+ peptide </a:t>
            </a:r>
            <a:r>
              <a:rPr lang="en-US" altLang="zh-CN" sz="2000" dirty="0"/>
              <a:t>identification over all algorithms.</a:t>
            </a:r>
            <a:endParaRPr lang="zh-CN" altLang="en-US" sz="2000" dirty="0"/>
          </a:p>
        </p:txBody>
      </p:sp>
      <p:sp>
        <p:nvSpPr>
          <p:cNvPr id="4" name="灯片编号占位符 3"/>
          <p:cNvSpPr>
            <a:spLocks noGrp="1"/>
          </p:cNvSpPr>
          <p:nvPr>
            <p:ph type="sldNum" sz="quarter" idx="12"/>
          </p:nvPr>
        </p:nvSpPr>
        <p:spPr/>
        <p:txBody>
          <a:bodyPr/>
          <a:lstStyle/>
          <a:p>
            <a:fld id="{CD5D62AB-E212-4E0D-ADF0-B8BFFE63D9F9}" type="slidenum">
              <a:rPr lang="zh-CN" altLang="en-US" smtClean="0"/>
              <a:pPr/>
              <a:t>26</a:t>
            </a:fld>
            <a:endParaRPr lang="zh-CN" altLang="en-US"/>
          </a:p>
        </p:txBody>
      </p:sp>
    </p:spTree>
    <p:extLst>
      <p:ext uri="{BB962C8B-B14F-4D97-AF65-F5344CB8AC3E}">
        <p14:creationId xmlns:p14="http://schemas.microsoft.com/office/powerpoint/2010/main" val="3117202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D5D62AB-E212-4E0D-ADF0-B8BFFE63D9F9}" type="slidenum">
              <a:rPr lang="zh-CN" altLang="en-US" smtClean="0"/>
              <a:pPr/>
              <a:t>27</a:t>
            </a:fld>
            <a:endParaRPr lang="zh-CN" altLang="en-US"/>
          </a:p>
        </p:txBody>
      </p:sp>
      <p:pic>
        <p:nvPicPr>
          <p:cNvPr id="5122" name="图片 6" descr="Figure 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75" y="304800"/>
            <a:ext cx="6270825" cy="585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58588" y="6068943"/>
            <a:ext cx="8991600" cy="369332"/>
          </a:xfrm>
          <a:prstGeom prst="rect">
            <a:avLst/>
          </a:prstGeom>
        </p:spPr>
        <p:txBody>
          <a:bodyPr wrap="square">
            <a:spAutoFit/>
          </a:bodyPr>
          <a:lstStyle/>
          <a:p>
            <a:r>
              <a:rPr lang="en-US" altLang="zh-CN" dirty="0" smtClean="0"/>
              <a:t>ETD </a:t>
            </a:r>
            <a:r>
              <a:rPr lang="en-US" altLang="zh-CN" dirty="0"/>
              <a:t>spectra of doubly (A), triply (B) and quadruply (C) charged “K.QEYDESGPSIVHRK.C”. </a:t>
            </a:r>
            <a:endParaRPr lang="zh-CN" altLang="en-US" dirty="0"/>
          </a:p>
        </p:txBody>
      </p:sp>
      <p:grpSp>
        <p:nvGrpSpPr>
          <p:cNvPr id="9" name="组合 8"/>
          <p:cNvGrpSpPr/>
          <p:nvPr/>
        </p:nvGrpSpPr>
        <p:grpSpPr>
          <a:xfrm>
            <a:off x="6468035" y="3886200"/>
            <a:ext cx="2451847" cy="646331"/>
            <a:chOff x="6477000" y="3074894"/>
            <a:chExt cx="2451847" cy="646331"/>
          </a:xfrm>
        </p:grpSpPr>
        <p:sp>
          <p:nvSpPr>
            <p:cNvPr id="7" name="流程图: 联系 6"/>
            <p:cNvSpPr/>
            <p:nvPr/>
          </p:nvSpPr>
          <p:spPr>
            <a:xfrm>
              <a:off x="6575625" y="3205588"/>
              <a:ext cx="110938" cy="1143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477000" y="3074894"/>
              <a:ext cx="2451847" cy="646331"/>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dirty="0" smtClean="0"/>
                <a:t>    hydrogen-rearranged </a:t>
              </a:r>
              <a:r>
                <a:rPr lang="en-US" altLang="zh-CN" dirty="0"/>
                <a:t>fragment ions.</a:t>
              </a:r>
              <a:endParaRPr lang="zh-CN" altLang="en-US" dirty="0"/>
            </a:p>
          </p:txBody>
        </p:sp>
      </p:grpSp>
      <p:grpSp>
        <p:nvGrpSpPr>
          <p:cNvPr id="11" name="组合 10"/>
          <p:cNvGrpSpPr/>
          <p:nvPr/>
        </p:nvGrpSpPr>
        <p:grpSpPr>
          <a:xfrm>
            <a:off x="6468034" y="1875472"/>
            <a:ext cx="2451847" cy="1477328"/>
            <a:chOff x="6468035" y="1875472"/>
            <a:chExt cx="2242284" cy="1477328"/>
          </a:xfrm>
        </p:grpSpPr>
        <p:sp>
          <p:nvSpPr>
            <p:cNvPr id="6" name="十字星 5"/>
            <p:cNvSpPr/>
            <p:nvPr/>
          </p:nvSpPr>
          <p:spPr>
            <a:xfrm>
              <a:off x="6574209" y="1981200"/>
              <a:ext cx="138394" cy="14119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468035" y="1875472"/>
              <a:ext cx="2242284" cy="1477328"/>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dirty="0" smtClean="0"/>
                <a:t>      additional </a:t>
              </a:r>
              <a:r>
                <a:rPr lang="en-US" altLang="zh-CN" dirty="0"/>
                <a:t>ETD specific features </a:t>
              </a:r>
              <a:r>
                <a:rPr lang="en-US" altLang="zh-CN" dirty="0" smtClean="0"/>
                <a:t>: precursor</a:t>
              </a:r>
              <a:r>
                <a:rPr lang="en-US" altLang="zh-CN" dirty="0"/>
                <a:t>, charge reduced products and neutral loss species</a:t>
              </a:r>
              <a:endParaRPr lang="zh-CN" altLang="en-US" dirty="0"/>
            </a:p>
          </p:txBody>
        </p:sp>
      </p:grpSp>
    </p:spTree>
    <p:extLst>
      <p:ext uri="{BB962C8B-B14F-4D97-AF65-F5344CB8AC3E}">
        <p14:creationId xmlns:p14="http://schemas.microsoft.com/office/powerpoint/2010/main" val="119799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dirty="0"/>
              <a:t>Search algorithms exhibited distinctly for identifying </a:t>
            </a:r>
            <a:r>
              <a:rPr lang="en-US" altLang="zh-CN" sz="3200" dirty="0" smtClean="0"/>
              <a:t>differently charged </a:t>
            </a:r>
            <a:r>
              <a:rPr lang="en-US" altLang="zh-CN" sz="3200" dirty="0"/>
              <a:t>peptides</a:t>
            </a:r>
            <a:endParaRPr lang="zh-CN" altLang="en-US" sz="3200" dirty="0"/>
          </a:p>
        </p:txBody>
      </p:sp>
      <p:sp>
        <p:nvSpPr>
          <p:cNvPr id="4" name="灯片编号占位符 3"/>
          <p:cNvSpPr>
            <a:spLocks noGrp="1"/>
          </p:cNvSpPr>
          <p:nvPr>
            <p:ph type="sldNum" sz="quarter" idx="12"/>
          </p:nvPr>
        </p:nvSpPr>
        <p:spPr/>
        <p:txBody>
          <a:bodyPr/>
          <a:lstStyle/>
          <a:p>
            <a:fld id="{CD5D62AB-E212-4E0D-ADF0-B8BFFE63D9F9}" type="slidenum">
              <a:rPr lang="zh-CN" altLang="en-US" smtClean="0"/>
              <a:pPr/>
              <a:t>28</a:t>
            </a:fld>
            <a:endParaRPr lang="zh-CN"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88" y="1600199"/>
            <a:ext cx="7413812" cy="465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010400" y="3124200"/>
            <a:ext cx="990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t>2+ ions</a:t>
            </a:r>
            <a:endParaRPr lang="zh-CN" altLang="en-US" dirty="0"/>
          </a:p>
        </p:txBody>
      </p:sp>
      <p:sp>
        <p:nvSpPr>
          <p:cNvPr id="7" name="TextBox 6"/>
          <p:cNvSpPr txBox="1"/>
          <p:nvPr/>
        </p:nvSpPr>
        <p:spPr>
          <a:xfrm>
            <a:off x="4038600" y="3124200"/>
            <a:ext cx="130660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t>High charge</a:t>
            </a:r>
            <a:endParaRPr lang="zh-CN" altLang="en-US" dirty="0"/>
          </a:p>
        </p:txBody>
      </p:sp>
    </p:spTree>
    <p:extLst>
      <p:ext uri="{BB962C8B-B14F-4D97-AF65-F5344CB8AC3E}">
        <p14:creationId xmlns:p14="http://schemas.microsoft.com/office/powerpoint/2010/main" val="14285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9220200" cy="1143000"/>
          </a:xfrm>
        </p:spPr>
        <p:txBody>
          <a:bodyPr>
            <a:normAutofit/>
          </a:bodyPr>
          <a:lstStyle/>
          <a:p>
            <a:r>
              <a:rPr lang="en-US" altLang="zh-CN" sz="3200" dirty="0"/>
              <a:t>X!Tandem and pFind </a:t>
            </a:r>
            <a:r>
              <a:rPr lang="en-US" altLang="zh-CN" sz="3200" dirty="0" smtClean="0"/>
              <a:t>performed well in all strategies</a:t>
            </a:r>
            <a:endParaRPr lang="zh-CN" altLang="en-US" sz="3200" dirty="0"/>
          </a:p>
        </p:txBody>
      </p:sp>
      <p:sp>
        <p:nvSpPr>
          <p:cNvPr id="4" name="灯片编号占位符 3"/>
          <p:cNvSpPr>
            <a:spLocks noGrp="1"/>
          </p:cNvSpPr>
          <p:nvPr>
            <p:ph type="sldNum" sz="quarter" idx="12"/>
          </p:nvPr>
        </p:nvSpPr>
        <p:spPr/>
        <p:txBody>
          <a:bodyPr/>
          <a:lstStyle/>
          <a:p>
            <a:fld id="{CD5D62AB-E212-4E0D-ADF0-B8BFFE63D9F9}" type="slidenum">
              <a:rPr lang="zh-CN" altLang="en-US" smtClean="0"/>
              <a:pPr/>
              <a:t>29</a:t>
            </a:fld>
            <a:endParaRPr lang="zh-CN" altLang="en-US"/>
          </a:p>
        </p:txBody>
      </p:sp>
      <p:sp>
        <p:nvSpPr>
          <p:cNvPr id="12" name="TextBox 11"/>
          <p:cNvSpPr txBox="1"/>
          <p:nvPr/>
        </p:nvSpPr>
        <p:spPr>
          <a:xfrm>
            <a:off x="1600200" y="1593939"/>
            <a:ext cx="595214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zh-CN" b="1" dirty="0" smtClean="0"/>
              <a:t>Top three search optimal search algorithms for each strategy</a:t>
            </a:r>
            <a:endParaRPr lang="zh-CN" altLang="en-US" b="1" dirty="0"/>
          </a:p>
        </p:txBody>
      </p:sp>
      <p:grpSp>
        <p:nvGrpSpPr>
          <p:cNvPr id="15" name="组合 14"/>
          <p:cNvGrpSpPr/>
          <p:nvPr/>
        </p:nvGrpSpPr>
        <p:grpSpPr>
          <a:xfrm>
            <a:off x="825312" y="2117242"/>
            <a:ext cx="7877176" cy="4452316"/>
            <a:chOff x="1266824" y="1981200"/>
            <a:chExt cx="7877176" cy="4452316"/>
          </a:xfrm>
        </p:grpSpPr>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4" y="1981200"/>
              <a:ext cx="7877176" cy="445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5205412" y="4343400"/>
              <a:ext cx="3633788" cy="2090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4876800" y="5062835"/>
            <a:ext cx="3119929"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b="1" dirty="0" smtClean="0"/>
              <a:t>Combining </a:t>
            </a:r>
            <a:r>
              <a:rPr lang="en-US" altLang="zh-CN" b="1" dirty="0"/>
              <a:t>pFind and X!Tandem results </a:t>
            </a:r>
            <a:r>
              <a:rPr lang="en-US" altLang="zh-CN" b="1" dirty="0" smtClean="0"/>
              <a:t>can cover  </a:t>
            </a:r>
            <a:r>
              <a:rPr lang="en-US" altLang="zh-CN" b="1" dirty="0" smtClean="0">
                <a:solidFill>
                  <a:srgbClr val="FF0000"/>
                </a:solidFill>
              </a:rPr>
              <a:t>92.65</a:t>
            </a:r>
            <a:r>
              <a:rPr lang="en-US" altLang="zh-CN" b="1" dirty="0">
                <a:solidFill>
                  <a:srgbClr val="FF0000"/>
                </a:solidFill>
              </a:rPr>
              <a:t>%</a:t>
            </a:r>
            <a:r>
              <a:rPr lang="en-US" altLang="zh-CN" b="1" dirty="0"/>
              <a:t> </a:t>
            </a:r>
            <a:r>
              <a:rPr lang="en-US" altLang="zh-CN" b="1" dirty="0" smtClean="0"/>
              <a:t> of </a:t>
            </a:r>
            <a:r>
              <a:rPr lang="en-US" altLang="zh-CN" b="1" dirty="0"/>
              <a:t>all identifications</a:t>
            </a:r>
            <a:endParaRPr lang="zh-CN" altLang="en-US" b="1" dirty="0"/>
          </a:p>
        </p:txBody>
      </p:sp>
    </p:spTree>
    <p:extLst>
      <p:ext uri="{BB962C8B-B14F-4D97-AF65-F5344CB8AC3E}">
        <p14:creationId xmlns:p14="http://schemas.microsoft.com/office/powerpoint/2010/main" val="3524234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5943600" y="2209800"/>
            <a:ext cx="2972339" cy="1524000"/>
          </a:xfrm>
          <a:prstGeom prst="rect">
            <a:avLst/>
          </a:prstGeom>
          <a:noFill/>
          <a:ln w="9525">
            <a:noFill/>
            <a:miter lim="800000"/>
            <a:headEnd/>
            <a:tailEnd/>
          </a:ln>
        </p:spPr>
      </p:pic>
      <p:sp>
        <p:nvSpPr>
          <p:cNvPr id="2" name="标题 1"/>
          <p:cNvSpPr>
            <a:spLocks noGrp="1"/>
          </p:cNvSpPr>
          <p:nvPr>
            <p:ph type="title"/>
          </p:nvPr>
        </p:nvSpPr>
        <p:spPr/>
        <p:txBody>
          <a:bodyPr>
            <a:normAutofit/>
          </a:bodyPr>
          <a:lstStyle/>
          <a:p>
            <a:r>
              <a:rPr lang="en-US" altLang="zh-CN" dirty="0" smtClean="0"/>
              <a:t>Common dissociation techniques</a:t>
            </a:r>
            <a:endParaRPr lang="zh-CN" altLang="en-US" dirty="0"/>
          </a:p>
        </p:txBody>
      </p:sp>
      <p:sp>
        <p:nvSpPr>
          <p:cNvPr id="9" name="灯片编号占位符 8"/>
          <p:cNvSpPr>
            <a:spLocks noGrp="1"/>
          </p:cNvSpPr>
          <p:nvPr>
            <p:ph type="sldNum" sz="quarter" idx="12"/>
          </p:nvPr>
        </p:nvSpPr>
        <p:spPr/>
        <p:txBody>
          <a:bodyPr/>
          <a:lstStyle/>
          <a:p>
            <a:fld id="{CD5D62AB-E212-4E0D-ADF0-B8BFFE63D9F9}" type="slidenum">
              <a:rPr lang="zh-CN" altLang="en-US" smtClean="0"/>
              <a:pPr/>
              <a:t>3</a:t>
            </a:fld>
            <a:endParaRPr lang="zh-CN" altLang="en-US"/>
          </a:p>
        </p:txBody>
      </p:sp>
      <p:sp>
        <p:nvSpPr>
          <p:cNvPr id="4" name="Rectangle 5"/>
          <p:cNvSpPr>
            <a:spLocks noChangeArrowheads="1"/>
          </p:cNvSpPr>
          <p:nvPr/>
        </p:nvSpPr>
        <p:spPr bwMode="auto">
          <a:xfrm>
            <a:off x="533400" y="2011739"/>
            <a:ext cx="5562600" cy="1508105"/>
          </a:xfrm>
          <a:prstGeom prst="rect">
            <a:avLst/>
          </a:prstGeom>
          <a:noFill/>
          <a:ln w="9525">
            <a:noFill/>
            <a:miter lim="800000"/>
            <a:headEnd/>
            <a:tailEnd/>
          </a:ln>
          <a:effectLst/>
        </p:spPr>
        <p:txBody>
          <a:bodyPr wrap="square" anchor="ctr">
            <a:spAutoFit/>
          </a:bodyPr>
          <a:lstStyle/>
          <a:p>
            <a:r>
              <a:rPr lang="en-US" altLang="zh-CN" sz="2000" b="1" dirty="0" err="1"/>
              <a:t>CxD</a:t>
            </a:r>
            <a:endParaRPr lang="en-US" altLang="zh-CN" sz="2000" b="1" dirty="0"/>
          </a:p>
          <a:p>
            <a:r>
              <a:rPr lang="en-US" altLang="zh-CN" dirty="0"/>
              <a:t>Collision-induced dissociation (CID), also known as </a:t>
            </a:r>
            <a:r>
              <a:rPr lang="en-US" altLang="zh-CN" dirty="0" err="1"/>
              <a:t>collisionally</a:t>
            </a:r>
            <a:r>
              <a:rPr lang="en-US" altLang="zh-CN" dirty="0"/>
              <a:t> activated dissociation (CAD). Molecular ions are collided with inert gas molecules, causing the ions to fragment into smaller pieces: b/y ions. </a:t>
            </a:r>
          </a:p>
        </p:txBody>
      </p:sp>
      <p:sp>
        <p:nvSpPr>
          <p:cNvPr id="5" name="Rectangle 6"/>
          <p:cNvSpPr>
            <a:spLocks noChangeArrowheads="1"/>
          </p:cNvSpPr>
          <p:nvPr/>
        </p:nvSpPr>
        <p:spPr bwMode="auto">
          <a:xfrm>
            <a:off x="557212" y="3733800"/>
            <a:ext cx="8358188" cy="1785104"/>
          </a:xfrm>
          <a:prstGeom prst="rect">
            <a:avLst/>
          </a:prstGeom>
          <a:noFill/>
          <a:ln w="9525">
            <a:noFill/>
            <a:miter lim="800000"/>
            <a:headEnd/>
            <a:tailEnd/>
          </a:ln>
          <a:effectLst/>
        </p:spPr>
        <p:txBody>
          <a:bodyPr wrap="square" anchor="ctr">
            <a:spAutoFit/>
          </a:bodyPr>
          <a:lstStyle/>
          <a:p>
            <a:r>
              <a:rPr lang="en-US" altLang="zh-CN" sz="2000" b="1" dirty="0" err="1"/>
              <a:t>ExD</a:t>
            </a:r>
            <a:endParaRPr lang="en-US" altLang="zh-CN" sz="2000" b="1" dirty="0"/>
          </a:p>
          <a:p>
            <a:r>
              <a:rPr lang="en-US" altLang="zh-CN" dirty="0"/>
              <a:t>Electron capture dissociation (ECD) and Electron transfer dissociation (ETD</a:t>
            </a:r>
            <a:r>
              <a:rPr lang="en-US" altLang="zh-CN" dirty="0" smtClean="0"/>
              <a:t>). Soft fragmentation technique that can generate a complete series of ions and preserve neutral and labile groups, hence, it provides better sequence coverage : </a:t>
            </a:r>
            <a:r>
              <a:rPr lang="en-US" altLang="zh-CN" dirty="0"/>
              <a:t>c/z ions</a:t>
            </a:r>
          </a:p>
          <a:p>
            <a:r>
              <a:rPr lang="en-US" altLang="zh-CN" dirty="0"/>
              <a:t>ECD: uses </a:t>
            </a:r>
            <a:r>
              <a:rPr lang="en-US" altLang="zh-CN" dirty="0">
                <a:solidFill>
                  <a:srgbClr val="FF0000"/>
                </a:solidFill>
              </a:rPr>
              <a:t>low-energy electrons </a:t>
            </a:r>
            <a:r>
              <a:rPr lang="en-US" altLang="zh-CN" dirty="0"/>
              <a:t>to fragment molecular ions. FT-MS </a:t>
            </a:r>
          </a:p>
          <a:p>
            <a:r>
              <a:rPr lang="en-US" altLang="zh-CN" dirty="0"/>
              <a:t>ETD: uses </a:t>
            </a:r>
            <a:r>
              <a:rPr lang="en-US" altLang="zh-CN" dirty="0">
                <a:solidFill>
                  <a:srgbClr val="FF0000"/>
                </a:solidFill>
              </a:rPr>
              <a:t>free radical anions </a:t>
            </a:r>
            <a:r>
              <a:rPr lang="en-US" altLang="zh-CN" dirty="0"/>
              <a:t>to fragment molecular ions</a:t>
            </a:r>
            <a:r>
              <a:rPr lang="en-US" altLang="zh-CN" dirty="0" smtClean="0"/>
              <a:t>.</a:t>
            </a:r>
            <a:endParaRPr lang="en-US" altLang="zh-CN" dirty="0"/>
          </a:p>
        </p:txBody>
      </p:sp>
      <p:sp>
        <p:nvSpPr>
          <p:cNvPr id="8" name="矩形 7"/>
          <p:cNvSpPr/>
          <p:nvPr/>
        </p:nvSpPr>
        <p:spPr>
          <a:xfrm>
            <a:off x="1371600" y="5786735"/>
            <a:ext cx="5867400" cy="461665"/>
          </a:xfrm>
          <a:prstGeom prst="rect">
            <a:avLst/>
          </a:prstGeom>
          <a:noFill/>
          <a:ln w="22225">
            <a:solidFill>
              <a:schemeClr val="tx2">
                <a:lumMod val="40000"/>
                <a:lumOff val="60000"/>
              </a:schemeClr>
            </a:solidFill>
          </a:ln>
        </p:spPr>
        <p:txBody>
          <a:bodyPr wrap="square">
            <a:spAutoFit/>
          </a:bodyPr>
          <a:lstStyle/>
          <a:p>
            <a:r>
              <a:rPr lang="en-US" altLang="zh-CN" sz="2400" dirty="0" err="1" smtClean="0"/>
              <a:t>ExD</a:t>
            </a:r>
            <a:r>
              <a:rPr lang="en-US" altLang="zh-CN" sz="2400" dirty="0" smtClean="0"/>
              <a:t> produce complimentary sequence to </a:t>
            </a:r>
            <a:r>
              <a:rPr lang="en-US" altLang="zh-CN" sz="2400" dirty="0" err="1" smtClean="0"/>
              <a:t>CxD</a:t>
            </a:r>
            <a:r>
              <a:rPr lang="en-US" altLang="zh-CN" sz="2400" dirty="0" smtClean="0"/>
              <a:t> </a:t>
            </a:r>
            <a:endParaRPr lang="zh-CN" alt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Successful </a:t>
            </a:r>
            <a:r>
              <a:rPr lang="en-US" altLang="zh-CN" sz="3200" dirty="0"/>
              <a:t>identification rate (pFind + X!Tandem) of Amj2 data</a:t>
            </a:r>
            <a:endParaRPr lang="zh-CN" altLang="en-US" sz="3200" dirty="0"/>
          </a:p>
        </p:txBody>
      </p:sp>
      <p:sp>
        <p:nvSpPr>
          <p:cNvPr id="4" name="灯片编号占位符 3"/>
          <p:cNvSpPr>
            <a:spLocks noGrp="1"/>
          </p:cNvSpPr>
          <p:nvPr>
            <p:ph type="sldNum" sz="quarter" idx="12"/>
          </p:nvPr>
        </p:nvSpPr>
        <p:spPr/>
        <p:txBody>
          <a:bodyPr/>
          <a:lstStyle/>
          <a:p>
            <a:fld id="{CD5D62AB-E212-4E0D-ADF0-B8BFFE63D9F9}" type="slidenum">
              <a:rPr lang="zh-CN" altLang="en-US" smtClean="0"/>
              <a:pPr/>
              <a:t>30</a:t>
            </a:fld>
            <a:endParaRPr lang="zh-CN" altLang="en-US" dirty="0"/>
          </a:p>
        </p:txBody>
      </p:sp>
      <p:graphicFrame>
        <p:nvGraphicFramePr>
          <p:cNvPr id="9" name="内容占位符 8"/>
          <p:cNvGraphicFramePr>
            <a:graphicFrameLocks noGrp="1"/>
          </p:cNvGraphicFramePr>
          <p:nvPr>
            <p:ph idx="1"/>
            <p:extLst>
              <p:ext uri="{D42A27DB-BD31-4B8C-83A1-F6EECF244321}">
                <p14:modId xmlns:p14="http://schemas.microsoft.com/office/powerpoint/2010/main" val="2891249091"/>
              </p:ext>
            </p:extLst>
          </p:nvPr>
        </p:nvGraphicFramePr>
        <p:xfrm>
          <a:off x="609601" y="1524001"/>
          <a:ext cx="7620001" cy="4267198"/>
        </p:xfrm>
        <a:graphic>
          <a:graphicData uri="http://schemas.openxmlformats.org/drawingml/2006/table">
            <a:tbl>
              <a:tblPr firstRow="1" firstCol="1" bandRow="1">
                <a:tableStyleId>{073A0DAA-6AF3-43AB-8588-CEC1D06C72B9}</a:tableStyleId>
              </a:tblPr>
              <a:tblGrid>
                <a:gridCol w="3388369"/>
                <a:gridCol w="1057908"/>
                <a:gridCol w="1057908"/>
                <a:gridCol w="1057908"/>
                <a:gridCol w="1057908"/>
              </a:tblGrid>
              <a:tr h="328246">
                <a:tc>
                  <a:txBody>
                    <a:bodyPr/>
                    <a:lstStyle/>
                    <a:p>
                      <a:pPr algn="just" rtl="0" fontAlgn="ctr"/>
                      <a:r>
                        <a:rPr lang="zh-CN" altLang="en-US" sz="1600" u="none" strike="noStrike" dirty="0">
                          <a:effectLst/>
                        </a:rPr>
                        <a:t>　</a:t>
                      </a:r>
                      <a:endParaRPr lang="zh-CN" altLang="en-US" sz="1600" b="1" i="0" u="none" strike="noStrike" dirty="0">
                        <a:solidFill>
                          <a:srgbClr val="FFFFFF"/>
                        </a:solidFill>
                        <a:effectLst/>
                        <a:latin typeface="Arial"/>
                      </a:endParaRPr>
                    </a:p>
                  </a:txBody>
                  <a:tcPr marL="9525" marR="9525" marT="9525" marB="0" anchor="ctr"/>
                </a:tc>
                <a:tc>
                  <a:txBody>
                    <a:bodyPr/>
                    <a:lstStyle/>
                    <a:p>
                      <a:pPr algn="just" rtl="0" fontAlgn="ctr"/>
                      <a:r>
                        <a:rPr lang="en-US" altLang="zh-CN" sz="1600" u="none" strike="noStrike">
                          <a:effectLst/>
                        </a:rPr>
                        <a:t>2+</a:t>
                      </a:r>
                      <a:endParaRPr lang="en-US" altLang="zh-CN" sz="1600" b="1" i="0" u="none" strike="noStrike">
                        <a:solidFill>
                          <a:srgbClr val="FFFFFF"/>
                        </a:solidFill>
                        <a:effectLst/>
                        <a:latin typeface="Calibri"/>
                      </a:endParaRPr>
                    </a:p>
                  </a:txBody>
                  <a:tcPr marL="9525" marR="9525" marT="9525" marB="0" anchor="ctr"/>
                </a:tc>
                <a:tc>
                  <a:txBody>
                    <a:bodyPr/>
                    <a:lstStyle/>
                    <a:p>
                      <a:pPr algn="just" rtl="0" fontAlgn="ctr"/>
                      <a:r>
                        <a:rPr lang="en-US" altLang="zh-CN" sz="1600" u="none" strike="noStrike">
                          <a:effectLst/>
                        </a:rPr>
                        <a:t>3+</a:t>
                      </a:r>
                      <a:endParaRPr lang="en-US" altLang="zh-CN" sz="1600" b="1" i="0" u="none" strike="noStrike">
                        <a:solidFill>
                          <a:srgbClr val="FFFFFF"/>
                        </a:solidFill>
                        <a:effectLst/>
                        <a:latin typeface="Calibri"/>
                      </a:endParaRPr>
                    </a:p>
                  </a:txBody>
                  <a:tcPr marL="9525" marR="9525" marT="9525" marB="0" anchor="ctr"/>
                </a:tc>
                <a:tc>
                  <a:txBody>
                    <a:bodyPr/>
                    <a:lstStyle/>
                    <a:p>
                      <a:pPr algn="just" rtl="0" fontAlgn="ctr"/>
                      <a:r>
                        <a:rPr lang="en-US" altLang="zh-CN" sz="1600" u="none" strike="noStrike">
                          <a:effectLst/>
                        </a:rPr>
                        <a:t>4+</a:t>
                      </a:r>
                      <a:endParaRPr lang="en-US" altLang="zh-CN" sz="1600" b="1" i="0" u="none" strike="noStrike">
                        <a:solidFill>
                          <a:srgbClr val="FFFFFF"/>
                        </a:solidFill>
                        <a:effectLst/>
                        <a:latin typeface="Calibri"/>
                      </a:endParaRPr>
                    </a:p>
                  </a:txBody>
                  <a:tcPr marL="9525" marR="9525" marT="9525" marB="0" anchor="ctr"/>
                </a:tc>
                <a:tc>
                  <a:txBody>
                    <a:bodyPr/>
                    <a:lstStyle/>
                    <a:p>
                      <a:pPr algn="just" rtl="0" fontAlgn="ctr"/>
                      <a:r>
                        <a:rPr lang="en-US" sz="1600" u="none" strike="noStrike">
                          <a:effectLst/>
                        </a:rPr>
                        <a:t>Overall</a:t>
                      </a:r>
                      <a:endParaRPr lang="en-US" sz="1600" b="1" i="0" u="none" strike="noStrike">
                        <a:solidFill>
                          <a:srgbClr val="FFFFFF"/>
                        </a:solidFill>
                        <a:effectLst/>
                        <a:latin typeface="Calibri"/>
                      </a:endParaRPr>
                    </a:p>
                  </a:txBody>
                  <a:tcPr marL="9525" marR="9525" marT="9525" marB="0" anchor="ctr"/>
                </a:tc>
              </a:tr>
              <a:tr h="328246">
                <a:tc>
                  <a:txBody>
                    <a:bodyPr/>
                    <a:lstStyle/>
                    <a:p>
                      <a:pPr algn="just" rtl="0" fontAlgn="ctr"/>
                      <a:r>
                        <a:rPr lang="en-US" sz="1600" u="none" strike="noStrike">
                          <a:effectLst/>
                        </a:rPr>
                        <a:t>Trypsin</a:t>
                      </a:r>
                      <a:endParaRPr lang="en-US" sz="1600" b="1" i="0" u="none" strike="noStrike">
                        <a:solidFill>
                          <a:srgbClr val="FFFFFF"/>
                        </a:solidFill>
                        <a:effectLst/>
                        <a:latin typeface="Calibri"/>
                      </a:endParaRPr>
                    </a:p>
                  </a:txBody>
                  <a:tcPr marL="9525" marR="9525" marT="9525" marB="0" anchor="ctr"/>
                </a:tc>
                <a:tc>
                  <a:txBody>
                    <a:bodyPr/>
                    <a:lstStyle/>
                    <a:p>
                      <a:pPr algn="just" rtl="0" fontAlgn="ctr"/>
                      <a:r>
                        <a:rPr lang="zh-CN" altLang="en-US" sz="1600" u="none" strike="noStrike">
                          <a:effectLst/>
                        </a:rPr>
                        <a:t>　</a:t>
                      </a:r>
                      <a:endParaRPr lang="zh-CN" altLang="en-US" sz="1600" b="0" i="0" u="none" strike="noStrike">
                        <a:solidFill>
                          <a:srgbClr val="000000"/>
                        </a:solidFill>
                        <a:effectLst/>
                        <a:latin typeface="Calibri"/>
                      </a:endParaRPr>
                    </a:p>
                  </a:txBody>
                  <a:tcPr marL="9525" marR="9525" marT="9525" marB="0" anchor="ctr"/>
                </a:tc>
                <a:tc>
                  <a:txBody>
                    <a:bodyPr/>
                    <a:lstStyle/>
                    <a:p>
                      <a:pPr algn="just" rtl="0" fontAlgn="ctr"/>
                      <a:r>
                        <a:rPr lang="zh-CN" altLang="en-US" sz="1600" u="none" strike="noStrike">
                          <a:effectLst/>
                        </a:rPr>
                        <a:t>　</a:t>
                      </a:r>
                      <a:endParaRPr lang="zh-CN" altLang="en-US" sz="1600" b="0" i="0" u="none" strike="noStrike">
                        <a:solidFill>
                          <a:srgbClr val="000000"/>
                        </a:solidFill>
                        <a:effectLst/>
                        <a:latin typeface="Calibri"/>
                      </a:endParaRPr>
                    </a:p>
                  </a:txBody>
                  <a:tcPr marL="9525" marR="9525" marT="9525" marB="0" anchor="ctr"/>
                </a:tc>
                <a:tc>
                  <a:txBody>
                    <a:bodyPr/>
                    <a:lstStyle/>
                    <a:p>
                      <a:pPr algn="just" rtl="0" fontAlgn="ctr"/>
                      <a:r>
                        <a:rPr lang="zh-CN" altLang="en-US" sz="1600" u="none" strike="noStrike">
                          <a:effectLst/>
                        </a:rPr>
                        <a:t>　</a:t>
                      </a:r>
                      <a:endParaRPr lang="zh-CN" altLang="en-US" sz="1600" b="0" i="0" u="none" strike="noStrike">
                        <a:solidFill>
                          <a:srgbClr val="000000"/>
                        </a:solidFill>
                        <a:effectLst/>
                        <a:latin typeface="Calibri"/>
                      </a:endParaRPr>
                    </a:p>
                  </a:txBody>
                  <a:tcPr marL="9525" marR="9525" marT="9525" marB="0" anchor="ctr"/>
                </a:tc>
                <a:tc>
                  <a:txBody>
                    <a:bodyPr/>
                    <a:lstStyle/>
                    <a:p>
                      <a:pPr algn="just" rtl="0" fontAlgn="ctr"/>
                      <a:r>
                        <a:rPr lang="zh-CN" altLang="en-US" sz="1600" u="none" strike="noStrike">
                          <a:effectLst/>
                        </a:rPr>
                        <a:t>　</a:t>
                      </a:r>
                      <a:endParaRPr lang="zh-CN" altLang="en-US" sz="1600" b="0" i="0" u="none" strike="noStrike">
                        <a:solidFill>
                          <a:srgbClr val="000000"/>
                        </a:solidFill>
                        <a:effectLst/>
                        <a:latin typeface="Calibri"/>
                      </a:endParaRPr>
                    </a:p>
                  </a:txBody>
                  <a:tcPr marL="9525" marR="9525" marT="9525" marB="0" anchor="ctr"/>
                </a:tc>
              </a:tr>
              <a:tr h="328246">
                <a:tc>
                  <a:txBody>
                    <a:bodyPr/>
                    <a:lstStyle/>
                    <a:p>
                      <a:pPr algn="just" rtl="0" fontAlgn="ctr"/>
                      <a:r>
                        <a:rPr lang="en-US" sz="1600" u="none" strike="noStrike">
                          <a:effectLst/>
                        </a:rPr>
                        <a:t>Spectra No.</a:t>
                      </a:r>
                      <a:endParaRPr lang="en-US" sz="1600" b="1" i="0" u="none" strike="noStrike">
                        <a:solidFill>
                          <a:srgbClr val="FFFFFF"/>
                        </a:solidFill>
                        <a:effectLst/>
                        <a:latin typeface="Calibri"/>
                      </a:endParaRPr>
                    </a:p>
                  </a:txBody>
                  <a:tcPr marL="9525" marR="9525" marT="9525" marB="0" anchor="ctr"/>
                </a:tc>
                <a:tc>
                  <a:txBody>
                    <a:bodyPr/>
                    <a:lstStyle/>
                    <a:p>
                      <a:pPr algn="just" rtl="0" fontAlgn="ctr"/>
                      <a:r>
                        <a:rPr lang="en-US" altLang="zh-CN" sz="1600" u="none" strike="noStrike">
                          <a:effectLst/>
                        </a:rPr>
                        <a:t>13090</a:t>
                      </a:r>
                      <a:endParaRPr lang="en-US" altLang="zh-CN" sz="1600" b="0" i="0" u="none" strike="noStrike">
                        <a:solidFill>
                          <a:srgbClr val="000000"/>
                        </a:solidFill>
                        <a:effectLst/>
                        <a:latin typeface="Calibri"/>
                      </a:endParaRPr>
                    </a:p>
                  </a:txBody>
                  <a:tcPr marL="9525" marR="9525" marT="9525" marB="0" anchor="ctr"/>
                </a:tc>
                <a:tc>
                  <a:txBody>
                    <a:bodyPr/>
                    <a:lstStyle/>
                    <a:p>
                      <a:pPr algn="just" rtl="0" fontAlgn="ctr"/>
                      <a:r>
                        <a:rPr lang="en-US" altLang="zh-CN" sz="1600" u="none" strike="noStrike">
                          <a:effectLst/>
                        </a:rPr>
                        <a:t>4258</a:t>
                      </a:r>
                      <a:endParaRPr lang="en-US" altLang="zh-CN" sz="1600" b="0" i="0" u="none" strike="noStrike">
                        <a:solidFill>
                          <a:srgbClr val="000000"/>
                        </a:solidFill>
                        <a:effectLst/>
                        <a:latin typeface="Calibri"/>
                      </a:endParaRPr>
                    </a:p>
                  </a:txBody>
                  <a:tcPr marL="9525" marR="9525" marT="9525" marB="0" anchor="ctr"/>
                </a:tc>
                <a:tc>
                  <a:txBody>
                    <a:bodyPr/>
                    <a:lstStyle/>
                    <a:p>
                      <a:pPr algn="l" rtl="0" fontAlgn="ctr"/>
                      <a:r>
                        <a:rPr lang="en-US" altLang="zh-CN" sz="1600" u="none" strike="noStrike">
                          <a:effectLst/>
                        </a:rPr>
                        <a:t>502</a:t>
                      </a:r>
                      <a:endParaRPr lang="en-US" altLang="zh-CN" sz="1600" b="0" i="0" u="none" strike="noStrike">
                        <a:solidFill>
                          <a:srgbClr val="000000"/>
                        </a:solidFill>
                        <a:effectLst/>
                        <a:latin typeface="Calibri"/>
                      </a:endParaRPr>
                    </a:p>
                  </a:txBody>
                  <a:tcPr marL="9525" marR="9525" marT="9525" marB="0" anchor="ctr"/>
                </a:tc>
                <a:tc>
                  <a:txBody>
                    <a:bodyPr/>
                    <a:lstStyle/>
                    <a:p>
                      <a:pPr algn="just" rtl="0" fontAlgn="ctr"/>
                      <a:r>
                        <a:rPr lang="en-US" altLang="zh-CN" sz="1600" u="none" strike="noStrike">
                          <a:effectLst/>
                        </a:rPr>
                        <a:t>17850</a:t>
                      </a:r>
                      <a:endParaRPr lang="en-US" altLang="zh-CN" sz="1600" b="0" i="0" u="none" strike="noStrike">
                        <a:solidFill>
                          <a:srgbClr val="000000"/>
                        </a:solidFill>
                        <a:effectLst/>
                        <a:latin typeface="Calibri"/>
                      </a:endParaRPr>
                    </a:p>
                  </a:txBody>
                  <a:tcPr marL="9525" marR="9525" marT="9525" marB="0" anchor="ctr"/>
                </a:tc>
              </a:tr>
              <a:tr h="328246">
                <a:tc>
                  <a:txBody>
                    <a:bodyPr/>
                    <a:lstStyle/>
                    <a:p>
                      <a:pPr algn="just" rtl="0" fontAlgn="ctr"/>
                      <a:r>
                        <a:rPr lang="en-US" sz="1600" u="none" strike="noStrike">
                          <a:effectLst/>
                        </a:rPr>
                        <a:t>Spectra No.(FDR&lt;5%)</a:t>
                      </a:r>
                      <a:endParaRPr lang="en-US" sz="1600" b="1" i="0" u="none" strike="noStrike">
                        <a:solidFill>
                          <a:srgbClr val="FFFFFF"/>
                        </a:solidFill>
                        <a:effectLst/>
                        <a:latin typeface="Calibri"/>
                      </a:endParaRPr>
                    </a:p>
                  </a:txBody>
                  <a:tcPr marL="9525" marR="9525" marT="9525" marB="0" anchor="ctr"/>
                </a:tc>
                <a:tc>
                  <a:txBody>
                    <a:bodyPr/>
                    <a:lstStyle/>
                    <a:p>
                      <a:pPr algn="just" rtl="0" fontAlgn="ctr"/>
                      <a:r>
                        <a:rPr lang="en-US" altLang="zh-CN" sz="1600" u="none" strike="noStrike">
                          <a:effectLst/>
                        </a:rPr>
                        <a:t>7012</a:t>
                      </a:r>
                      <a:endParaRPr lang="en-US" altLang="zh-CN" sz="1600" b="0" i="0" u="none" strike="noStrike">
                        <a:solidFill>
                          <a:srgbClr val="000000"/>
                        </a:solidFill>
                        <a:effectLst/>
                        <a:latin typeface="Calibri"/>
                      </a:endParaRPr>
                    </a:p>
                  </a:txBody>
                  <a:tcPr marL="9525" marR="9525" marT="9525" marB="0" anchor="ctr"/>
                </a:tc>
                <a:tc>
                  <a:txBody>
                    <a:bodyPr/>
                    <a:lstStyle/>
                    <a:p>
                      <a:pPr algn="just" rtl="0" fontAlgn="ctr"/>
                      <a:r>
                        <a:rPr lang="en-US" altLang="zh-CN" sz="1600" u="none" strike="noStrike">
                          <a:effectLst/>
                        </a:rPr>
                        <a:t>2002</a:t>
                      </a:r>
                      <a:endParaRPr lang="en-US" altLang="zh-CN" sz="1600" b="0" i="0" u="none" strike="noStrike">
                        <a:solidFill>
                          <a:srgbClr val="000000"/>
                        </a:solidFill>
                        <a:effectLst/>
                        <a:latin typeface="Calibri"/>
                      </a:endParaRPr>
                    </a:p>
                  </a:txBody>
                  <a:tcPr marL="9525" marR="9525" marT="9525" marB="0" anchor="ctr"/>
                </a:tc>
                <a:tc>
                  <a:txBody>
                    <a:bodyPr/>
                    <a:lstStyle/>
                    <a:p>
                      <a:pPr algn="l" rtl="0" fontAlgn="ctr"/>
                      <a:r>
                        <a:rPr lang="en-US" altLang="zh-CN" sz="1600" u="none" strike="noStrike">
                          <a:effectLst/>
                        </a:rPr>
                        <a:t>109</a:t>
                      </a:r>
                      <a:endParaRPr lang="en-US" altLang="zh-CN" sz="1600" b="0" i="0" u="none" strike="noStrike">
                        <a:solidFill>
                          <a:srgbClr val="000000"/>
                        </a:solidFill>
                        <a:effectLst/>
                        <a:latin typeface="Calibri"/>
                      </a:endParaRPr>
                    </a:p>
                  </a:txBody>
                  <a:tcPr marL="9525" marR="9525" marT="9525" marB="0" anchor="ctr"/>
                </a:tc>
                <a:tc>
                  <a:txBody>
                    <a:bodyPr/>
                    <a:lstStyle/>
                    <a:p>
                      <a:pPr algn="just" rtl="0" fontAlgn="ctr"/>
                      <a:r>
                        <a:rPr lang="en-US" altLang="zh-CN" sz="1600" u="none" strike="noStrike">
                          <a:effectLst/>
                        </a:rPr>
                        <a:t>9123</a:t>
                      </a:r>
                      <a:endParaRPr lang="en-US" altLang="zh-CN" sz="1600" b="0" i="0" u="none" strike="noStrike">
                        <a:solidFill>
                          <a:srgbClr val="000000"/>
                        </a:solidFill>
                        <a:effectLst/>
                        <a:latin typeface="Calibri"/>
                      </a:endParaRPr>
                    </a:p>
                  </a:txBody>
                  <a:tcPr marL="9525" marR="9525" marT="9525" marB="0" anchor="ctr"/>
                </a:tc>
              </a:tr>
              <a:tr h="328246">
                <a:tc>
                  <a:txBody>
                    <a:bodyPr/>
                    <a:lstStyle/>
                    <a:p>
                      <a:pPr algn="just" rtl="0" fontAlgn="ctr"/>
                      <a:r>
                        <a:rPr lang="en-US" sz="1600" u="none" strike="noStrike">
                          <a:effectLst/>
                        </a:rPr>
                        <a:t>Successful Identification (%) </a:t>
                      </a:r>
                      <a:endParaRPr lang="en-US" sz="1600" b="1" i="0" u="none" strike="noStrike">
                        <a:solidFill>
                          <a:srgbClr val="FFFFFF"/>
                        </a:solidFill>
                        <a:effectLst/>
                        <a:latin typeface="Calibri"/>
                      </a:endParaRPr>
                    </a:p>
                  </a:txBody>
                  <a:tcPr marL="9525" marR="9525" marT="9525" marB="0" anchor="ctr"/>
                </a:tc>
                <a:tc>
                  <a:txBody>
                    <a:bodyPr/>
                    <a:lstStyle/>
                    <a:p>
                      <a:pPr algn="just" rtl="0" fontAlgn="ctr"/>
                      <a:r>
                        <a:rPr lang="en-US" altLang="zh-CN" sz="1600" u="none" strike="noStrike">
                          <a:effectLst/>
                        </a:rPr>
                        <a:t>53.57</a:t>
                      </a:r>
                      <a:endParaRPr lang="en-US" altLang="zh-CN" sz="1600" b="0" i="0" u="none" strike="noStrike">
                        <a:solidFill>
                          <a:srgbClr val="000000"/>
                        </a:solidFill>
                        <a:effectLst/>
                        <a:latin typeface="Calibri"/>
                      </a:endParaRPr>
                    </a:p>
                  </a:txBody>
                  <a:tcPr marL="9525" marR="9525" marT="9525" marB="0" anchor="ctr"/>
                </a:tc>
                <a:tc>
                  <a:txBody>
                    <a:bodyPr/>
                    <a:lstStyle/>
                    <a:p>
                      <a:pPr algn="just" rtl="0" fontAlgn="ctr"/>
                      <a:r>
                        <a:rPr lang="en-US" altLang="zh-CN" sz="1600" u="none" strike="noStrike">
                          <a:effectLst/>
                        </a:rPr>
                        <a:t>47.01</a:t>
                      </a:r>
                      <a:endParaRPr lang="en-US" altLang="zh-CN" sz="1600" b="0" i="0" u="none" strike="noStrike">
                        <a:solidFill>
                          <a:srgbClr val="000000"/>
                        </a:solidFill>
                        <a:effectLst/>
                        <a:latin typeface="Calibri"/>
                      </a:endParaRPr>
                    </a:p>
                  </a:txBody>
                  <a:tcPr marL="9525" marR="9525" marT="9525" marB="0" anchor="ctr"/>
                </a:tc>
                <a:tc>
                  <a:txBody>
                    <a:bodyPr/>
                    <a:lstStyle/>
                    <a:p>
                      <a:pPr algn="l" rtl="0" fontAlgn="ctr"/>
                      <a:r>
                        <a:rPr lang="en-US" altLang="zh-CN" sz="1600" u="none" strike="noStrike">
                          <a:effectLst/>
                        </a:rPr>
                        <a:t>21.7</a:t>
                      </a:r>
                      <a:endParaRPr lang="en-US" altLang="zh-CN" sz="1600" b="0" i="0" u="none" strike="noStrike">
                        <a:solidFill>
                          <a:srgbClr val="000000"/>
                        </a:solidFill>
                        <a:effectLst/>
                        <a:latin typeface="Calibri"/>
                      </a:endParaRPr>
                    </a:p>
                  </a:txBody>
                  <a:tcPr marL="9525" marR="9525" marT="9525" marB="0" anchor="ctr"/>
                </a:tc>
                <a:tc>
                  <a:txBody>
                    <a:bodyPr/>
                    <a:lstStyle/>
                    <a:p>
                      <a:pPr algn="just" rtl="0" fontAlgn="ctr"/>
                      <a:r>
                        <a:rPr lang="en-US" altLang="zh-CN" sz="1600" u="none" strike="noStrike">
                          <a:effectLst/>
                        </a:rPr>
                        <a:t>51.11</a:t>
                      </a:r>
                      <a:endParaRPr lang="en-US" altLang="zh-CN" sz="1600" b="0" i="0" u="none" strike="noStrike">
                        <a:solidFill>
                          <a:srgbClr val="000000"/>
                        </a:solidFill>
                        <a:effectLst/>
                        <a:latin typeface="Calibri"/>
                      </a:endParaRPr>
                    </a:p>
                  </a:txBody>
                  <a:tcPr marL="9525" marR="9525" marT="9525" marB="0" anchor="ctr"/>
                </a:tc>
              </a:tr>
              <a:tr h="328246">
                <a:tc>
                  <a:txBody>
                    <a:bodyPr/>
                    <a:lstStyle/>
                    <a:p>
                      <a:pPr algn="just" rtl="0" fontAlgn="ctr"/>
                      <a:r>
                        <a:rPr lang="en-US" sz="1600" u="none" strike="noStrike">
                          <a:effectLst/>
                        </a:rPr>
                        <a:t>m-NBA</a:t>
                      </a:r>
                      <a:endParaRPr lang="en-US" sz="1600" b="1" i="0" u="none" strike="noStrike">
                        <a:solidFill>
                          <a:srgbClr val="FFFFFF"/>
                        </a:solidFill>
                        <a:effectLst/>
                        <a:latin typeface="Calibri"/>
                      </a:endParaRPr>
                    </a:p>
                  </a:txBody>
                  <a:tcPr marL="9525" marR="9525" marT="9525" marB="0" anchor="ctr"/>
                </a:tc>
                <a:tc>
                  <a:txBody>
                    <a:bodyPr/>
                    <a:lstStyle/>
                    <a:p>
                      <a:pPr algn="just" rtl="0" fontAlgn="ctr"/>
                      <a:r>
                        <a:rPr lang="zh-CN" altLang="en-US" sz="1600" u="none" strike="noStrike">
                          <a:effectLst/>
                        </a:rPr>
                        <a:t>　</a:t>
                      </a:r>
                      <a:endParaRPr lang="zh-CN" altLang="en-US" sz="1600" b="0" i="0" u="none" strike="noStrike">
                        <a:solidFill>
                          <a:srgbClr val="000000"/>
                        </a:solidFill>
                        <a:effectLst/>
                        <a:latin typeface="Calibri"/>
                      </a:endParaRPr>
                    </a:p>
                  </a:txBody>
                  <a:tcPr marL="9525" marR="9525" marT="9525" marB="0" anchor="ctr"/>
                </a:tc>
                <a:tc>
                  <a:txBody>
                    <a:bodyPr/>
                    <a:lstStyle/>
                    <a:p>
                      <a:pPr algn="just" rtl="0" fontAlgn="ctr"/>
                      <a:r>
                        <a:rPr lang="zh-CN" altLang="en-US" sz="1600" u="none" strike="noStrike">
                          <a:effectLst/>
                        </a:rPr>
                        <a:t>　</a:t>
                      </a:r>
                      <a:endParaRPr lang="zh-CN" altLang="en-US" sz="1600" b="0" i="0" u="none" strike="noStrike">
                        <a:solidFill>
                          <a:srgbClr val="000000"/>
                        </a:solidFill>
                        <a:effectLst/>
                        <a:latin typeface="Calibri"/>
                      </a:endParaRPr>
                    </a:p>
                  </a:txBody>
                  <a:tcPr marL="9525" marR="9525" marT="9525" marB="0" anchor="ctr"/>
                </a:tc>
                <a:tc>
                  <a:txBody>
                    <a:bodyPr/>
                    <a:lstStyle/>
                    <a:p>
                      <a:pPr algn="l" rtl="0" fontAlgn="ctr"/>
                      <a:r>
                        <a:rPr lang="zh-CN" altLang="en-US" sz="1600" u="none" strike="noStrike">
                          <a:effectLst/>
                        </a:rPr>
                        <a:t>　</a:t>
                      </a:r>
                      <a:endParaRPr lang="zh-CN" altLang="en-US" sz="1600" b="0" i="0" u="none" strike="noStrike">
                        <a:solidFill>
                          <a:srgbClr val="000000"/>
                        </a:solidFill>
                        <a:effectLst/>
                        <a:latin typeface="Calibri"/>
                      </a:endParaRPr>
                    </a:p>
                  </a:txBody>
                  <a:tcPr marL="9525" marR="9525" marT="9525" marB="0" anchor="ctr"/>
                </a:tc>
                <a:tc>
                  <a:txBody>
                    <a:bodyPr/>
                    <a:lstStyle/>
                    <a:p>
                      <a:pPr algn="just" rtl="0" fontAlgn="ctr"/>
                      <a:r>
                        <a:rPr lang="zh-CN" altLang="en-US" sz="1600" u="none" strike="noStrike">
                          <a:effectLst/>
                        </a:rPr>
                        <a:t>　</a:t>
                      </a:r>
                      <a:endParaRPr lang="zh-CN" altLang="en-US" sz="1600" b="0" i="0" u="none" strike="noStrike">
                        <a:solidFill>
                          <a:srgbClr val="000000"/>
                        </a:solidFill>
                        <a:effectLst/>
                        <a:latin typeface="Calibri"/>
                      </a:endParaRPr>
                    </a:p>
                  </a:txBody>
                  <a:tcPr marL="9525" marR="9525" marT="9525" marB="0" anchor="ctr"/>
                </a:tc>
              </a:tr>
              <a:tr h="328246">
                <a:tc>
                  <a:txBody>
                    <a:bodyPr/>
                    <a:lstStyle/>
                    <a:p>
                      <a:pPr algn="just" rtl="0" fontAlgn="ctr"/>
                      <a:r>
                        <a:rPr lang="en-US" sz="1600" u="none" strike="noStrike">
                          <a:effectLst/>
                        </a:rPr>
                        <a:t>Spectra No.</a:t>
                      </a:r>
                      <a:endParaRPr lang="en-US" sz="1600" b="1" i="0" u="none" strike="noStrike">
                        <a:solidFill>
                          <a:srgbClr val="FFFFFF"/>
                        </a:solidFill>
                        <a:effectLst/>
                        <a:latin typeface="Calibri"/>
                      </a:endParaRPr>
                    </a:p>
                  </a:txBody>
                  <a:tcPr marL="9525" marR="9525" marT="9525" marB="0" anchor="ctr"/>
                </a:tc>
                <a:tc>
                  <a:txBody>
                    <a:bodyPr/>
                    <a:lstStyle/>
                    <a:p>
                      <a:pPr algn="just" rtl="0" fontAlgn="ctr"/>
                      <a:r>
                        <a:rPr lang="en-US" altLang="zh-CN" sz="1600" u="none" strike="noStrike">
                          <a:effectLst/>
                        </a:rPr>
                        <a:t>13581</a:t>
                      </a:r>
                      <a:endParaRPr lang="en-US" altLang="zh-CN" sz="1600" b="0" i="0" u="none" strike="noStrike">
                        <a:solidFill>
                          <a:srgbClr val="000000"/>
                        </a:solidFill>
                        <a:effectLst/>
                        <a:latin typeface="Calibri"/>
                      </a:endParaRPr>
                    </a:p>
                  </a:txBody>
                  <a:tcPr marL="9525" marR="9525" marT="9525" marB="0" anchor="ctr"/>
                </a:tc>
                <a:tc>
                  <a:txBody>
                    <a:bodyPr/>
                    <a:lstStyle/>
                    <a:p>
                      <a:pPr algn="just" rtl="0" fontAlgn="ctr"/>
                      <a:r>
                        <a:rPr lang="en-US" altLang="zh-CN" sz="1600" u="none" strike="noStrike">
                          <a:effectLst/>
                        </a:rPr>
                        <a:t>5245</a:t>
                      </a:r>
                      <a:endParaRPr lang="en-US" altLang="zh-CN" sz="1600" b="0" i="0" u="none" strike="noStrike">
                        <a:solidFill>
                          <a:srgbClr val="000000"/>
                        </a:solidFill>
                        <a:effectLst/>
                        <a:latin typeface="Calibri"/>
                      </a:endParaRPr>
                    </a:p>
                  </a:txBody>
                  <a:tcPr marL="9525" marR="9525" marT="9525" marB="0" anchor="ctr"/>
                </a:tc>
                <a:tc>
                  <a:txBody>
                    <a:bodyPr/>
                    <a:lstStyle/>
                    <a:p>
                      <a:pPr algn="l" rtl="0" fontAlgn="ctr"/>
                      <a:r>
                        <a:rPr lang="en-US" altLang="zh-CN" sz="1600" u="none" strike="noStrike">
                          <a:effectLst/>
                        </a:rPr>
                        <a:t>787</a:t>
                      </a:r>
                      <a:endParaRPr lang="en-US" altLang="zh-CN" sz="1600" b="0" i="0" u="none" strike="noStrike">
                        <a:solidFill>
                          <a:srgbClr val="000000"/>
                        </a:solidFill>
                        <a:effectLst/>
                        <a:latin typeface="Calibri"/>
                      </a:endParaRPr>
                    </a:p>
                  </a:txBody>
                  <a:tcPr marL="9525" marR="9525" marT="9525" marB="0" anchor="ctr"/>
                </a:tc>
                <a:tc>
                  <a:txBody>
                    <a:bodyPr/>
                    <a:lstStyle/>
                    <a:p>
                      <a:pPr algn="just" rtl="0" fontAlgn="ctr"/>
                      <a:r>
                        <a:rPr lang="en-US" altLang="zh-CN" sz="1600" u="none" strike="noStrike">
                          <a:effectLst/>
                        </a:rPr>
                        <a:t>19506</a:t>
                      </a:r>
                      <a:endParaRPr lang="en-US" altLang="zh-CN" sz="1600" b="0" i="0" u="none" strike="noStrike">
                        <a:solidFill>
                          <a:srgbClr val="000000"/>
                        </a:solidFill>
                        <a:effectLst/>
                        <a:latin typeface="Calibri"/>
                      </a:endParaRPr>
                    </a:p>
                  </a:txBody>
                  <a:tcPr marL="9525" marR="9525" marT="9525" marB="0" anchor="ctr"/>
                </a:tc>
              </a:tr>
              <a:tr h="328246">
                <a:tc>
                  <a:txBody>
                    <a:bodyPr/>
                    <a:lstStyle/>
                    <a:p>
                      <a:pPr algn="just" rtl="0" fontAlgn="ctr"/>
                      <a:r>
                        <a:rPr lang="en-US" sz="1600" u="none" strike="noStrike">
                          <a:effectLst/>
                        </a:rPr>
                        <a:t>Spectra No.( FDR&lt;5%)</a:t>
                      </a:r>
                      <a:endParaRPr lang="en-US" sz="1600" b="1" i="0" u="none" strike="noStrike">
                        <a:solidFill>
                          <a:srgbClr val="FFFFFF"/>
                        </a:solidFill>
                        <a:effectLst/>
                        <a:latin typeface="Calibri"/>
                      </a:endParaRPr>
                    </a:p>
                  </a:txBody>
                  <a:tcPr marL="9525" marR="9525" marT="9525" marB="0" anchor="ctr"/>
                </a:tc>
                <a:tc>
                  <a:txBody>
                    <a:bodyPr/>
                    <a:lstStyle/>
                    <a:p>
                      <a:pPr algn="just" rtl="0" fontAlgn="ctr"/>
                      <a:r>
                        <a:rPr lang="en-US" altLang="zh-CN" sz="1600" u="none" strike="noStrike">
                          <a:effectLst/>
                        </a:rPr>
                        <a:t>7118</a:t>
                      </a:r>
                      <a:endParaRPr lang="en-US" altLang="zh-CN" sz="1600" b="0" i="0" u="none" strike="noStrike">
                        <a:solidFill>
                          <a:srgbClr val="000000"/>
                        </a:solidFill>
                        <a:effectLst/>
                        <a:latin typeface="Calibri"/>
                      </a:endParaRPr>
                    </a:p>
                  </a:txBody>
                  <a:tcPr marL="9525" marR="9525" marT="9525" marB="0" anchor="ctr"/>
                </a:tc>
                <a:tc>
                  <a:txBody>
                    <a:bodyPr/>
                    <a:lstStyle/>
                    <a:p>
                      <a:pPr algn="just" rtl="0" fontAlgn="ctr"/>
                      <a:r>
                        <a:rPr lang="en-US" altLang="zh-CN" sz="1600" u="none" strike="noStrike">
                          <a:effectLst/>
                        </a:rPr>
                        <a:t>2036</a:t>
                      </a:r>
                      <a:endParaRPr lang="en-US" altLang="zh-CN" sz="1600" b="0" i="0" u="none" strike="noStrike">
                        <a:solidFill>
                          <a:srgbClr val="000000"/>
                        </a:solidFill>
                        <a:effectLst/>
                        <a:latin typeface="Calibri"/>
                      </a:endParaRPr>
                    </a:p>
                  </a:txBody>
                  <a:tcPr marL="9525" marR="9525" marT="9525" marB="0" anchor="ctr"/>
                </a:tc>
                <a:tc>
                  <a:txBody>
                    <a:bodyPr/>
                    <a:lstStyle/>
                    <a:p>
                      <a:pPr algn="l" rtl="0" fontAlgn="ctr"/>
                      <a:r>
                        <a:rPr lang="en-US" altLang="zh-CN" sz="1600" u="none" strike="noStrike">
                          <a:effectLst/>
                        </a:rPr>
                        <a:t>125</a:t>
                      </a:r>
                      <a:endParaRPr lang="en-US" altLang="zh-CN" sz="1600" b="0" i="0" u="none" strike="noStrike">
                        <a:solidFill>
                          <a:srgbClr val="000000"/>
                        </a:solidFill>
                        <a:effectLst/>
                        <a:latin typeface="Calibri"/>
                      </a:endParaRPr>
                    </a:p>
                  </a:txBody>
                  <a:tcPr marL="9525" marR="9525" marT="9525" marB="0" anchor="ctr"/>
                </a:tc>
                <a:tc>
                  <a:txBody>
                    <a:bodyPr/>
                    <a:lstStyle/>
                    <a:p>
                      <a:pPr algn="just" rtl="0" fontAlgn="ctr"/>
                      <a:r>
                        <a:rPr lang="en-US" altLang="zh-CN" sz="1600" u="none" strike="noStrike">
                          <a:effectLst/>
                        </a:rPr>
                        <a:t>9279</a:t>
                      </a:r>
                      <a:endParaRPr lang="en-US" altLang="zh-CN" sz="1600" b="0" i="0" u="none" strike="noStrike">
                        <a:solidFill>
                          <a:srgbClr val="000000"/>
                        </a:solidFill>
                        <a:effectLst/>
                        <a:latin typeface="Calibri"/>
                      </a:endParaRPr>
                    </a:p>
                  </a:txBody>
                  <a:tcPr marL="9525" marR="9525" marT="9525" marB="0" anchor="ctr"/>
                </a:tc>
              </a:tr>
              <a:tr h="328246">
                <a:tc>
                  <a:txBody>
                    <a:bodyPr/>
                    <a:lstStyle/>
                    <a:p>
                      <a:pPr algn="just" rtl="0" fontAlgn="ctr"/>
                      <a:r>
                        <a:rPr lang="en-US" sz="1600" u="none" strike="noStrike">
                          <a:effectLst/>
                        </a:rPr>
                        <a:t>Successful Identification (%) </a:t>
                      </a:r>
                      <a:endParaRPr lang="en-US" sz="1600" b="1" i="0" u="none" strike="noStrike">
                        <a:solidFill>
                          <a:srgbClr val="FFFFFF"/>
                        </a:solidFill>
                        <a:effectLst/>
                        <a:latin typeface="Calibri"/>
                      </a:endParaRPr>
                    </a:p>
                  </a:txBody>
                  <a:tcPr marL="9525" marR="9525" marT="9525" marB="0" anchor="ctr"/>
                </a:tc>
                <a:tc>
                  <a:txBody>
                    <a:bodyPr/>
                    <a:lstStyle/>
                    <a:p>
                      <a:pPr algn="just" rtl="0" fontAlgn="ctr"/>
                      <a:r>
                        <a:rPr lang="en-US" altLang="zh-CN" sz="1600" u="none" strike="noStrike">
                          <a:effectLst/>
                        </a:rPr>
                        <a:t>52.41</a:t>
                      </a:r>
                      <a:endParaRPr lang="en-US" altLang="zh-CN" sz="1600" b="0" i="0" u="none" strike="noStrike">
                        <a:solidFill>
                          <a:srgbClr val="000000"/>
                        </a:solidFill>
                        <a:effectLst/>
                        <a:latin typeface="Calibri"/>
                      </a:endParaRPr>
                    </a:p>
                  </a:txBody>
                  <a:tcPr marL="9525" marR="9525" marT="9525" marB="0" anchor="ctr"/>
                </a:tc>
                <a:tc>
                  <a:txBody>
                    <a:bodyPr/>
                    <a:lstStyle/>
                    <a:p>
                      <a:pPr algn="just" rtl="0" fontAlgn="ctr"/>
                      <a:r>
                        <a:rPr lang="en-US" altLang="zh-CN" sz="1600" u="none" strike="noStrike">
                          <a:effectLst/>
                        </a:rPr>
                        <a:t>38.81</a:t>
                      </a:r>
                      <a:endParaRPr lang="en-US" altLang="zh-CN" sz="1600" b="0" i="0" u="none" strike="noStrike">
                        <a:solidFill>
                          <a:srgbClr val="000000"/>
                        </a:solidFill>
                        <a:effectLst/>
                        <a:latin typeface="Calibri"/>
                      </a:endParaRPr>
                    </a:p>
                  </a:txBody>
                  <a:tcPr marL="9525" marR="9525" marT="9525" marB="0" anchor="ctr"/>
                </a:tc>
                <a:tc>
                  <a:txBody>
                    <a:bodyPr/>
                    <a:lstStyle/>
                    <a:p>
                      <a:pPr algn="l" rtl="0" fontAlgn="ctr"/>
                      <a:r>
                        <a:rPr lang="en-US" altLang="zh-CN" sz="1600" u="none" strike="noStrike">
                          <a:effectLst/>
                        </a:rPr>
                        <a:t>15.88</a:t>
                      </a:r>
                      <a:endParaRPr lang="en-US" altLang="zh-CN" sz="1600" b="0" i="0" u="none" strike="noStrike">
                        <a:solidFill>
                          <a:srgbClr val="000000"/>
                        </a:solidFill>
                        <a:effectLst/>
                        <a:latin typeface="Calibri"/>
                      </a:endParaRPr>
                    </a:p>
                  </a:txBody>
                  <a:tcPr marL="9525" marR="9525" marT="9525" marB="0" anchor="ctr"/>
                </a:tc>
                <a:tc>
                  <a:txBody>
                    <a:bodyPr/>
                    <a:lstStyle/>
                    <a:p>
                      <a:pPr algn="just" rtl="0" fontAlgn="ctr"/>
                      <a:r>
                        <a:rPr lang="en-US" altLang="zh-CN" sz="1600" u="none" strike="noStrike">
                          <a:effectLst/>
                        </a:rPr>
                        <a:t>47.57</a:t>
                      </a:r>
                      <a:endParaRPr lang="en-US" altLang="zh-CN" sz="1600" b="0" i="0" u="none" strike="noStrike">
                        <a:solidFill>
                          <a:srgbClr val="000000"/>
                        </a:solidFill>
                        <a:effectLst/>
                        <a:latin typeface="Calibri"/>
                      </a:endParaRPr>
                    </a:p>
                  </a:txBody>
                  <a:tcPr marL="9525" marR="9525" marT="9525" marB="0" anchor="ctr"/>
                </a:tc>
              </a:tr>
              <a:tr h="328246">
                <a:tc>
                  <a:txBody>
                    <a:bodyPr/>
                    <a:lstStyle/>
                    <a:p>
                      <a:pPr algn="just" rtl="0" fontAlgn="ctr"/>
                      <a:r>
                        <a:rPr lang="en-US" sz="1600" u="none" strike="noStrike">
                          <a:effectLst/>
                        </a:rPr>
                        <a:t>Lys-C</a:t>
                      </a:r>
                      <a:endParaRPr lang="en-US" sz="1600" b="1" i="0" u="none" strike="noStrike">
                        <a:solidFill>
                          <a:srgbClr val="FFFFFF"/>
                        </a:solidFill>
                        <a:effectLst/>
                        <a:latin typeface="Calibri"/>
                      </a:endParaRPr>
                    </a:p>
                  </a:txBody>
                  <a:tcPr marL="9525" marR="9525" marT="9525" marB="0" anchor="ctr"/>
                </a:tc>
                <a:tc>
                  <a:txBody>
                    <a:bodyPr/>
                    <a:lstStyle/>
                    <a:p>
                      <a:pPr algn="just" rtl="0" fontAlgn="ctr"/>
                      <a:r>
                        <a:rPr lang="zh-CN" altLang="en-US" sz="1600" u="none" strike="noStrike">
                          <a:effectLst/>
                        </a:rPr>
                        <a:t>　</a:t>
                      </a:r>
                      <a:endParaRPr lang="zh-CN" altLang="en-US" sz="1600" b="0" i="0" u="none" strike="noStrike">
                        <a:solidFill>
                          <a:srgbClr val="000000"/>
                        </a:solidFill>
                        <a:effectLst/>
                        <a:latin typeface="Calibri"/>
                      </a:endParaRPr>
                    </a:p>
                  </a:txBody>
                  <a:tcPr marL="9525" marR="9525" marT="9525" marB="0" anchor="ctr"/>
                </a:tc>
                <a:tc>
                  <a:txBody>
                    <a:bodyPr/>
                    <a:lstStyle/>
                    <a:p>
                      <a:pPr algn="just" rtl="0" fontAlgn="ctr"/>
                      <a:r>
                        <a:rPr lang="zh-CN" altLang="en-US" sz="1600" u="none" strike="noStrike">
                          <a:effectLst/>
                        </a:rPr>
                        <a:t>　</a:t>
                      </a:r>
                      <a:endParaRPr lang="zh-CN" altLang="en-US" sz="1600" b="0" i="0" u="none" strike="noStrike">
                        <a:solidFill>
                          <a:srgbClr val="000000"/>
                        </a:solidFill>
                        <a:effectLst/>
                        <a:latin typeface="Calibri"/>
                      </a:endParaRPr>
                    </a:p>
                  </a:txBody>
                  <a:tcPr marL="9525" marR="9525" marT="9525" marB="0" anchor="ctr"/>
                </a:tc>
                <a:tc>
                  <a:txBody>
                    <a:bodyPr/>
                    <a:lstStyle/>
                    <a:p>
                      <a:pPr algn="l" rtl="0" fontAlgn="ctr"/>
                      <a:r>
                        <a:rPr lang="zh-CN" altLang="en-US" sz="1600" u="none" strike="noStrike">
                          <a:effectLst/>
                        </a:rPr>
                        <a:t>　</a:t>
                      </a:r>
                      <a:endParaRPr lang="zh-CN" altLang="en-US" sz="1600" b="0" i="0" u="none" strike="noStrike">
                        <a:solidFill>
                          <a:srgbClr val="000000"/>
                        </a:solidFill>
                        <a:effectLst/>
                        <a:latin typeface="Calibri"/>
                      </a:endParaRPr>
                    </a:p>
                  </a:txBody>
                  <a:tcPr marL="9525" marR="9525" marT="9525" marB="0" anchor="ctr"/>
                </a:tc>
                <a:tc>
                  <a:txBody>
                    <a:bodyPr/>
                    <a:lstStyle/>
                    <a:p>
                      <a:pPr algn="just" rtl="0" fontAlgn="ctr"/>
                      <a:r>
                        <a:rPr lang="zh-CN" altLang="en-US" sz="1600" u="none" strike="noStrike">
                          <a:effectLst/>
                        </a:rPr>
                        <a:t>　</a:t>
                      </a:r>
                      <a:endParaRPr lang="zh-CN" altLang="en-US" sz="1600" b="0" i="0" u="none" strike="noStrike">
                        <a:solidFill>
                          <a:srgbClr val="000000"/>
                        </a:solidFill>
                        <a:effectLst/>
                        <a:latin typeface="Calibri"/>
                      </a:endParaRPr>
                    </a:p>
                  </a:txBody>
                  <a:tcPr marL="9525" marR="9525" marT="9525" marB="0" anchor="ctr"/>
                </a:tc>
              </a:tr>
              <a:tr h="328246">
                <a:tc>
                  <a:txBody>
                    <a:bodyPr/>
                    <a:lstStyle/>
                    <a:p>
                      <a:pPr algn="just" rtl="0" fontAlgn="ctr"/>
                      <a:r>
                        <a:rPr lang="en-US" sz="1600" u="none" strike="noStrike">
                          <a:effectLst/>
                        </a:rPr>
                        <a:t>Spectra No.</a:t>
                      </a:r>
                      <a:endParaRPr lang="en-US" sz="1600" b="1" i="0" u="none" strike="noStrike">
                        <a:solidFill>
                          <a:srgbClr val="FFFFFF"/>
                        </a:solidFill>
                        <a:effectLst/>
                        <a:latin typeface="Calibri"/>
                      </a:endParaRPr>
                    </a:p>
                  </a:txBody>
                  <a:tcPr marL="9525" marR="9525" marT="9525" marB="0" anchor="ctr"/>
                </a:tc>
                <a:tc>
                  <a:txBody>
                    <a:bodyPr/>
                    <a:lstStyle/>
                    <a:p>
                      <a:pPr algn="just" rtl="0" fontAlgn="ctr"/>
                      <a:r>
                        <a:rPr lang="en-US" altLang="zh-CN" sz="1600" u="none" strike="noStrike">
                          <a:effectLst/>
                        </a:rPr>
                        <a:t>8725</a:t>
                      </a:r>
                      <a:endParaRPr lang="en-US" altLang="zh-CN" sz="1600" b="0" i="0" u="none" strike="noStrike">
                        <a:solidFill>
                          <a:srgbClr val="000000"/>
                        </a:solidFill>
                        <a:effectLst/>
                        <a:latin typeface="Calibri"/>
                      </a:endParaRPr>
                    </a:p>
                  </a:txBody>
                  <a:tcPr marL="9525" marR="9525" marT="9525" marB="0" anchor="ctr"/>
                </a:tc>
                <a:tc>
                  <a:txBody>
                    <a:bodyPr/>
                    <a:lstStyle/>
                    <a:p>
                      <a:pPr algn="just" rtl="0" fontAlgn="ctr"/>
                      <a:r>
                        <a:rPr lang="en-US" altLang="zh-CN" sz="1600" u="none" strike="noStrike">
                          <a:effectLst/>
                        </a:rPr>
                        <a:t>5304</a:t>
                      </a:r>
                      <a:endParaRPr lang="en-US" altLang="zh-CN" sz="1600" b="0" i="0" u="none" strike="noStrike">
                        <a:solidFill>
                          <a:srgbClr val="000000"/>
                        </a:solidFill>
                        <a:effectLst/>
                        <a:latin typeface="Calibri"/>
                      </a:endParaRPr>
                    </a:p>
                  </a:txBody>
                  <a:tcPr marL="9525" marR="9525" marT="9525" marB="0" anchor="ctr"/>
                </a:tc>
                <a:tc>
                  <a:txBody>
                    <a:bodyPr/>
                    <a:lstStyle/>
                    <a:p>
                      <a:pPr algn="l" rtl="0" fontAlgn="ctr"/>
                      <a:r>
                        <a:rPr lang="en-US" altLang="zh-CN" sz="1600" u="none" strike="noStrike">
                          <a:effectLst/>
                        </a:rPr>
                        <a:t>1722</a:t>
                      </a:r>
                      <a:endParaRPr lang="en-US" altLang="zh-CN" sz="1600" b="0" i="0" u="none" strike="noStrike">
                        <a:solidFill>
                          <a:srgbClr val="000000"/>
                        </a:solidFill>
                        <a:effectLst/>
                        <a:latin typeface="Calibri"/>
                      </a:endParaRPr>
                    </a:p>
                  </a:txBody>
                  <a:tcPr marL="9525" marR="9525" marT="9525" marB="0" anchor="ctr"/>
                </a:tc>
                <a:tc>
                  <a:txBody>
                    <a:bodyPr/>
                    <a:lstStyle/>
                    <a:p>
                      <a:pPr algn="just" rtl="0" fontAlgn="ctr"/>
                      <a:r>
                        <a:rPr lang="en-US" altLang="zh-CN" sz="1600" u="none" strike="noStrike">
                          <a:effectLst/>
                        </a:rPr>
                        <a:t>15751</a:t>
                      </a:r>
                      <a:endParaRPr lang="en-US" altLang="zh-CN" sz="1600" b="0" i="0" u="none" strike="noStrike">
                        <a:solidFill>
                          <a:srgbClr val="000000"/>
                        </a:solidFill>
                        <a:effectLst/>
                        <a:latin typeface="Calibri"/>
                      </a:endParaRPr>
                    </a:p>
                  </a:txBody>
                  <a:tcPr marL="9525" marR="9525" marT="9525" marB="0" anchor="ctr"/>
                </a:tc>
              </a:tr>
              <a:tr h="328246">
                <a:tc>
                  <a:txBody>
                    <a:bodyPr/>
                    <a:lstStyle/>
                    <a:p>
                      <a:pPr algn="just" rtl="0" fontAlgn="ctr"/>
                      <a:r>
                        <a:rPr lang="en-US" sz="1600" u="none" strike="noStrike">
                          <a:effectLst/>
                        </a:rPr>
                        <a:t>Spectra No.( FDR&lt;5%)</a:t>
                      </a:r>
                      <a:endParaRPr lang="en-US" sz="1600" b="1" i="0" u="none" strike="noStrike">
                        <a:solidFill>
                          <a:srgbClr val="FFFFFF"/>
                        </a:solidFill>
                        <a:effectLst/>
                        <a:latin typeface="Calibri"/>
                      </a:endParaRPr>
                    </a:p>
                  </a:txBody>
                  <a:tcPr marL="9525" marR="9525" marT="9525" marB="0" anchor="ctr"/>
                </a:tc>
                <a:tc>
                  <a:txBody>
                    <a:bodyPr/>
                    <a:lstStyle/>
                    <a:p>
                      <a:pPr algn="just" rtl="0" fontAlgn="ctr"/>
                      <a:r>
                        <a:rPr lang="en-US" altLang="zh-CN" sz="1600" u="none" strike="noStrike" dirty="0">
                          <a:effectLst/>
                        </a:rPr>
                        <a:t>4271</a:t>
                      </a:r>
                      <a:endParaRPr lang="en-US" altLang="zh-CN" sz="1600" b="0" i="0" u="none" strike="noStrike" dirty="0">
                        <a:solidFill>
                          <a:srgbClr val="000000"/>
                        </a:solidFill>
                        <a:effectLst/>
                        <a:latin typeface="Calibri"/>
                      </a:endParaRPr>
                    </a:p>
                  </a:txBody>
                  <a:tcPr marL="9525" marR="9525" marT="9525" marB="0" anchor="ctr"/>
                </a:tc>
                <a:tc>
                  <a:txBody>
                    <a:bodyPr/>
                    <a:lstStyle/>
                    <a:p>
                      <a:pPr algn="just" rtl="0" fontAlgn="ctr"/>
                      <a:r>
                        <a:rPr lang="en-US" altLang="zh-CN" sz="1600" u="none" strike="noStrike">
                          <a:effectLst/>
                        </a:rPr>
                        <a:t>2323</a:t>
                      </a:r>
                      <a:endParaRPr lang="en-US" altLang="zh-CN" sz="1600" b="0" i="0" u="none" strike="noStrike">
                        <a:solidFill>
                          <a:srgbClr val="000000"/>
                        </a:solidFill>
                        <a:effectLst/>
                        <a:latin typeface="Calibri"/>
                      </a:endParaRPr>
                    </a:p>
                  </a:txBody>
                  <a:tcPr marL="9525" marR="9525" marT="9525" marB="0" anchor="ctr"/>
                </a:tc>
                <a:tc>
                  <a:txBody>
                    <a:bodyPr/>
                    <a:lstStyle/>
                    <a:p>
                      <a:pPr algn="l" rtl="0" fontAlgn="ctr"/>
                      <a:r>
                        <a:rPr lang="en-US" altLang="zh-CN" sz="1600" u="none" strike="noStrike">
                          <a:effectLst/>
                        </a:rPr>
                        <a:t>364</a:t>
                      </a:r>
                      <a:endParaRPr lang="en-US" altLang="zh-CN" sz="1600" b="0" i="0" u="none" strike="noStrike">
                        <a:solidFill>
                          <a:srgbClr val="000000"/>
                        </a:solidFill>
                        <a:effectLst/>
                        <a:latin typeface="Calibri"/>
                      </a:endParaRPr>
                    </a:p>
                  </a:txBody>
                  <a:tcPr marL="9525" marR="9525" marT="9525" marB="0" anchor="ctr"/>
                </a:tc>
                <a:tc>
                  <a:txBody>
                    <a:bodyPr/>
                    <a:lstStyle/>
                    <a:p>
                      <a:pPr algn="just" rtl="0" fontAlgn="ctr"/>
                      <a:r>
                        <a:rPr lang="en-US" altLang="zh-CN" sz="1600" u="none" strike="noStrike">
                          <a:effectLst/>
                        </a:rPr>
                        <a:t>6958</a:t>
                      </a:r>
                      <a:endParaRPr lang="en-US" altLang="zh-CN" sz="1600" b="0" i="0" u="none" strike="noStrike">
                        <a:solidFill>
                          <a:srgbClr val="000000"/>
                        </a:solidFill>
                        <a:effectLst/>
                        <a:latin typeface="Calibri"/>
                      </a:endParaRPr>
                    </a:p>
                  </a:txBody>
                  <a:tcPr marL="9525" marR="9525" marT="9525" marB="0" anchor="ctr"/>
                </a:tc>
              </a:tr>
              <a:tr h="328246">
                <a:tc>
                  <a:txBody>
                    <a:bodyPr/>
                    <a:lstStyle/>
                    <a:p>
                      <a:pPr algn="just" rtl="0" fontAlgn="ctr"/>
                      <a:r>
                        <a:rPr lang="en-US" sz="1600" u="none" strike="noStrike">
                          <a:effectLst/>
                        </a:rPr>
                        <a:t>Successful Identification (%)</a:t>
                      </a:r>
                      <a:endParaRPr lang="en-US" sz="1600" b="1" i="0" u="none" strike="noStrike">
                        <a:solidFill>
                          <a:srgbClr val="FFFFFF"/>
                        </a:solidFill>
                        <a:effectLst/>
                        <a:latin typeface="Calibri"/>
                      </a:endParaRPr>
                    </a:p>
                  </a:txBody>
                  <a:tcPr marL="9525" marR="9525" marT="9525" marB="0" anchor="ctr"/>
                </a:tc>
                <a:tc>
                  <a:txBody>
                    <a:bodyPr/>
                    <a:lstStyle/>
                    <a:p>
                      <a:pPr algn="just" rtl="0" fontAlgn="ctr"/>
                      <a:r>
                        <a:rPr lang="en-US" altLang="zh-CN" sz="1600" u="none" strike="noStrike">
                          <a:effectLst/>
                        </a:rPr>
                        <a:t>48.95</a:t>
                      </a:r>
                      <a:endParaRPr lang="en-US" altLang="zh-CN" sz="1600" b="0" i="0" u="none" strike="noStrike">
                        <a:solidFill>
                          <a:srgbClr val="000000"/>
                        </a:solidFill>
                        <a:effectLst/>
                        <a:latin typeface="Calibri"/>
                      </a:endParaRPr>
                    </a:p>
                  </a:txBody>
                  <a:tcPr marL="9525" marR="9525" marT="9525" marB="0" anchor="ctr"/>
                </a:tc>
                <a:tc>
                  <a:txBody>
                    <a:bodyPr/>
                    <a:lstStyle/>
                    <a:p>
                      <a:pPr algn="just" rtl="0" fontAlgn="ctr"/>
                      <a:r>
                        <a:rPr lang="en-US" altLang="zh-CN" sz="1600" u="none" strike="noStrike">
                          <a:effectLst/>
                        </a:rPr>
                        <a:t>43.8</a:t>
                      </a:r>
                      <a:endParaRPr lang="en-US" altLang="zh-CN" sz="1600" b="0" i="0" u="none" strike="noStrike">
                        <a:solidFill>
                          <a:srgbClr val="000000"/>
                        </a:solidFill>
                        <a:effectLst/>
                        <a:latin typeface="Calibri"/>
                      </a:endParaRPr>
                    </a:p>
                  </a:txBody>
                  <a:tcPr marL="9525" marR="9525" marT="9525" marB="0" anchor="ctr"/>
                </a:tc>
                <a:tc>
                  <a:txBody>
                    <a:bodyPr/>
                    <a:lstStyle/>
                    <a:p>
                      <a:pPr algn="l" rtl="0" fontAlgn="ctr"/>
                      <a:r>
                        <a:rPr lang="en-US" altLang="zh-CN" sz="1600" u="none" strike="noStrike">
                          <a:effectLst/>
                        </a:rPr>
                        <a:t>21.14</a:t>
                      </a:r>
                      <a:endParaRPr lang="en-US" altLang="zh-CN" sz="1600" b="0" i="0" u="none" strike="noStrike">
                        <a:solidFill>
                          <a:srgbClr val="000000"/>
                        </a:solidFill>
                        <a:effectLst/>
                        <a:latin typeface="Calibri"/>
                      </a:endParaRPr>
                    </a:p>
                  </a:txBody>
                  <a:tcPr marL="9525" marR="9525" marT="9525" marB="0" anchor="ctr"/>
                </a:tc>
                <a:tc>
                  <a:txBody>
                    <a:bodyPr/>
                    <a:lstStyle/>
                    <a:p>
                      <a:pPr algn="just" rtl="0" fontAlgn="ctr"/>
                      <a:r>
                        <a:rPr lang="en-US" altLang="zh-CN" sz="1600" u="none" strike="noStrike" dirty="0">
                          <a:effectLst/>
                        </a:rPr>
                        <a:t>44.17</a:t>
                      </a:r>
                      <a:endParaRPr lang="en-US" altLang="zh-CN" sz="1600" b="0" i="0" u="none" strike="noStrike" dirty="0">
                        <a:solidFill>
                          <a:srgbClr val="000000"/>
                        </a:solidFill>
                        <a:effectLst/>
                        <a:latin typeface="Calibri"/>
                      </a:endParaRPr>
                    </a:p>
                  </a:txBody>
                  <a:tcPr marL="9525" marR="9525" marT="9525" marB="0" anchor="ctr"/>
                </a:tc>
              </a:tr>
            </a:tbl>
          </a:graphicData>
        </a:graphic>
      </p:graphicFrame>
      <p:sp>
        <p:nvSpPr>
          <p:cNvPr id="10" name="矩形 9"/>
          <p:cNvSpPr/>
          <p:nvPr/>
        </p:nvSpPr>
        <p:spPr>
          <a:xfrm>
            <a:off x="914400" y="5867400"/>
            <a:ext cx="7315200" cy="734945"/>
          </a:xfrm>
          <a:prstGeom prst="rect">
            <a:avLst/>
          </a:prstGeom>
        </p:spPr>
        <p:txBody>
          <a:bodyPr wrap="square">
            <a:spAutoFit/>
          </a:bodyPr>
          <a:lstStyle/>
          <a:p>
            <a:pPr>
              <a:lnSpc>
                <a:spcPct val="120000"/>
              </a:lnSpc>
              <a:buFont typeface="Wingdings" pitchFamily="2" charset="2"/>
              <a:buChar char="u"/>
            </a:pPr>
            <a:r>
              <a:rPr lang="en-US" altLang="zh-CN" dirty="0" smtClean="0"/>
              <a:t>Achieved ~ 50% successful identification</a:t>
            </a:r>
          </a:p>
          <a:p>
            <a:pPr>
              <a:lnSpc>
                <a:spcPct val="120000"/>
              </a:lnSpc>
              <a:buFont typeface="Wingdings" pitchFamily="2" charset="2"/>
              <a:buChar char="u"/>
            </a:pPr>
            <a:r>
              <a:rPr lang="en-US" altLang="zh-CN" dirty="0" smtClean="0"/>
              <a:t>Interpretation </a:t>
            </a:r>
            <a:r>
              <a:rPr lang="en-US" altLang="zh-CN" dirty="0"/>
              <a:t>of ETD spectra from &gt; 4 + ions remain a challenge.</a:t>
            </a:r>
          </a:p>
        </p:txBody>
      </p:sp>
    </p:spTree>
    <p:extLst>
      <p:ext uri="{BB962C8B-B14F-4D97-AF65-F5344CB8AC3E}">
        <p14:creationId xmlns:p14="http://schemas.microsoft.com/office/powerpoint/2010/main" val="2847336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D5D62AB-E212-4E0D-ADF0-B8BFFE63D9F9}" type="slidenum">
              <a:rPr lang="zh-CN" altLang="en-US" smtClean="0"/>
              <a:pPr/>
              <a:t>31</a:t>
            </a:fld>
            <a:endParaRPr lang="zh-CN" altLang="en-US"/>
          </a:p>
        </p:txBody>
      </p:sp>
      <p:graphicFrame>
        <p:nvGraphicFramePr>
          <p:cNvPr id="12" name="内容占位符 11"/>
          <p:cNvGraphicFramePr>
            <a:graphicFrameLocks noGrp="1"/>
          </p:cNvGraphicFramePr>
          <p:nvPr>
            <p:ph idx="1"/>
            <p:extLst>
              <p:ext uri="{D42A27DB-BD31-4B8C-83A1-F6EECF244321}">
                <p14:modId xmlns:p14="http://schemas.microsoft.com/office/powerpoint/2010/main" val="605758832"/>
              </p:ext>
            </p:extLst>
          </p:nvPr>
        </p:nvGraphicFramePr>
        <p:xfrm>
          <a:off x="838200" y="1447800"/>
          <a:ext cx="7315200" cy="3154363"/>
        </p:xfrm>
        <a:graphic>
          <a:graphicData uri="http://schemas.openxmlformats.org/drawingml/2006/table">
            <a:tbl>
              <a:tblPr firstRow="1" firstCol="1" bandRow="1">
                <a:tableStyleId>{073A0DAA-6AF3-43AB-8588-CEC1D06C72B9}</a:tableStyleId>
              </a:tblPr>
              <a:tblGrid>
                <a:gridCol w="3767109"/>
                <a:gridCol w="1182697"/>
                <a:gridCol w="1182697"/>
                <a:gridCol w="1182697"/>
              </a:tblGrid>
              <a:tr h="447716">
                <a:tc>
                  <a:txBody>
                    <a:bodyPr/>
                    <a:lstStyle/>
                    <a:p>
                      <a:pPr algn="just" rtl="0" fontAlgn="ctr"/>
                      <a:r>
                        <a:rPr lang="zh-CN" altLang="en-US" sz="1600" u="none" strike="noStrike" dirty="0">
                          <a:effectLst/>
                        </a:rPr>
                        <a:t>　</a:t>
                      </a:r>
                      <a:endParaRPr lang="zh-CN" altLang="en-US" sz="1600" b="1" i="0" u="none" strike="noStrike" dirty="0">
                        <a:solidFill>
                          <a:srgbClr val="FFFFFF"/>
                        </a:solidFill>
                        <a:effectLst/>
                        <a:latin typeface="Arial"/>
                      </a:endParaRPr>
                    </a:p>
                  </a:txBody>
                  <a:tcPr marL="9525" marR="9525" marT="9525" marB="0" anchor="ctr"/>
                </a:tc>
                <a:tc>
                  <a:txBody>
                    <a:bodyPr/>
                    <a:lstStyle/>
                    <a:p>
                      <a:pPr algn="ctr" rtl="0" fontAlgn="ctr"/>
                      <a:r>
                        <a:rPr lang="en-US" sz="1600" u="none" strike="noStrike">
                          <a:effectLst/>
                        </a:rPr>
                        <a:t>TynoD</a:t>
                      </a:r>
                      <a:endParaRPr lang="en-US" sz="1600" b="1" i="0" u="none" strike="noStrike">
                        <a:solidFill>
                          <a:srgbClr val="FFFFFF"/>
                        </a:solidFill>
                        <a:effectLst/>
                        <a:latin typeface="Calibri"/>
                      </a:endParaRPr>
                    </a:p>
                  </a:txBody>
                  <a:tcPr marL="9525" marR="9525" marT="9525" marB="0" anchor="ctr"/>
                </a:tc>
                <a:tc>
                  <a:txBody>
                    <a:bodyPr/>
                    <a:lstStyle/>
                    <a:p>
                      <a:pPr algn="ctr" rtl="0" fontAlgn="ctr"/>
                      <a:r>
                        <a:rPr lang="en-US" sz="1600" u="none" strike="noStrike">
                          <a:effectLst/>
                        </a:rPr>
                        <a:t>TyNBA</a:t>
                      </a:r>
                      <a:endParaRPr lang="en-US" sz="1600" b="1" i="0" u="none" strike="noStrike">
                        <a:solidFill>
                          <a:srgbClr val="FFFFFF"/>
                        </a:solidFill>
                        <a:effectLst/>
                        <a:latin typeface="Calibri"/>
                      </a:endParaRPr>
                    </a:p>
                  </a:txBody>
                  <a:tcPr marL="9525" marR="9525" marT="9525" marB="0" anchor="ctr"/>
                </a:tc>
                <a:tc>
                  <a:txBody>
                    <a:bodyPr/>
                    <a:lstStyle/>
                    <a:p>
                      <a:pPr algn="ctr" rtl="0" fontAlgn="ctr"/>
                      <a:r>
                        <a:rPr lang="en-US" sz="1600" u="none" strike="noStrike">
                          <a:effectLst/>
                        </a:rPr>
                        <a:t>LCnoD</a:t>
                      </a:r>
                      <a:endParaRPr lang="en-US" sz="1600" b="1" i="0" u="none" strike="noStrike">
                        <a:solidFill>
                          <a:srgbClr val="FFFFFF"/>
                        </a:solidFill>
                        <a:effectLst/>
                        <a:latin typeface="Calibri"/>
                      </a:endParaRPr>
                    </a:p>
                  </a:txBody>
                  <a:tcPr marL="9525" marR="9525" marT="9525" marB="0" anchor="ctr"/>
                </a:tc>
              </a:tr>
              <a:tr h="468067">
                <a:tc>
                  <a:txBody>
                    <a:bodyPr/>
                    <a:lstStyle/>
                    <a:p>
                      <a:pPr algn="just" rtl="0" fontAlgn="ctr"/>
                      <a:r>
                        <a:rPr lang="en-US" sz="1600" u="none" strike="noStrike">
                          <a:effectLst/>
                        </a:rPr>
                        <a:t>Average Charge (identified/all)</a:t>
                      </a:r>
                      <a:endParaRPr lang="en-US" sz="1600" b="1" i="0" u="none" strike="noStrike">
                        <a:solidFill>
                          <a:srgbClr val="FFFFFF"/>
                        </a:solidFill>
                        <a:effectLst/>
                        <a:latin typeface="Calibri"/>
                      </a:endParaRPr>
                    </a:p>
                  </a:txBody>
                  <a:tcPr marL="9525" marR="9525" marT="9525" marB="0" anchor="ctr"/>
                </a:tc>
                <a:tc>
                  <a:txBody>
                    <a:bodyPr/>
                    <a:lstStyle/>
                    <a:p>
                      <a:pPr algn="ctr" rtl="0" fontAlgn="ctr"/>
                      <a:r>
                        <a:rPr lang="en-US" altLang="zh-CN" sz="1600" u="none" strike="noStrike">
                          <a:effectLst/>
                        </a:rPr>
                        <a:t>2.22/2.30</a:t>
                      </a:r>
                      <a:endParaRPr lang="en-US" altLang="zh-CN" sz="1600" b="0" i="0" u="none" strike="noStrike">
                        <a:solidFill>
                          <a:srgbClr val="000000"/>
                        </a:solidFill>
                        <a:effectLst/>
                        <a:latin typeface="Calibri"/>
                      </a:endParaRPr>
                    </a:p>
                  </a:txBody>
                  <a:tcPr marL="9525" marR="9525" marT="9525" marB="0" anchor="ctr"/>
                </a:tc>
                <a:tc>
                  <a:txBody>
                    <a:bodyPr/>
                    <a:lstStyle/>
                    <a:p>
                      <a:pPr algn="ctr" rtl="0" fontAlgn="ctr"/>
                      <a:r>
                        <a:rPr lang="en-US" altLang="zh-CN" sz="1600" u="none" strike="noStrike">
                          <a:effectLst/>
                        </a:rPr>
                        <a:t>2.27/2.35</a:t>
                      </a:r>
                      <a:endParaRPr lang="en-US" altLang="zh-CN" sz="1600" b="0" i="0" u="none" strike="noStrike">
                        <a:solidFill>
                          <a:srgbClr val="000000"/>
                        </a:solidFill>
                        <a:effectLst/>
                        <a:latin typeface="Calibri"/>
                      </a:endParaRPr>
                    </a:p>
                  </a:txBody>
                  <a:tcPr marL="9525" marR="9525" marT="9525" marB="0" anchor="ctr"/>
                </a:tc>
                <a:tc>
                  <a:txBody>
                    <a:bodyPr/>
                    <a:lstStyle/>
                    <a:p>
                      <a:pPr algn="ctr" rtl="0" fontAlgn="ctr"/>
                      <a:r>
                        <a:rPr lang="en-US" altLang="zh-CN" sz="1600" u="none" strike="noStrike">
                          <a:effectLst/>
                        </a:rPr>
                        <a:t>2.35/2.63</a:t>
                      </a:r>
                      <a:endParaRPr lang="en-US" altLang="zh-CN" sz="1600" b="0" i="0" u="none" strike="noStrike">
                        <a:solidFill>
                          <a:srgbClr val="000000"/>
                        </a:solidFill>
                        <a:effectLst/>
                        <a:latin typeface="Calibri"/>
                      </a:endParaRPr>
                    </a:p>
                  </a:txBody>
                  <a:tcPr marL="9525" marR="9525" marT="9525" marB="0" anchor="ctr"/>
                </a:tc>
              </a:tr>
              <a:tr h="447716">
                <a:tc>
                  <a:txBody>
                    <a:bodyPr/>
                    <a:lstStyle/>
                    <a:p>
                      <a:pPr algn="just" rtl="0" fontAlgn="ctr"/>
                      <a:r>
                        <a:rPr lang="en-US" sz="1600" u="none" strike="noStrike">
                          <a:effectLst/>
                        </a:rPr>
                        <a:t>Peptide length</a:t>
                      </a:r>
                      <a:endParaRPr lang="en-US" sz="1600" b="1" i="0" u="none" strike="noStrike">
                        <a:solidFill>
                          <a:srgbClr val="FFFFFF"/>
                        </a:solidFill>
                        <a:effectLst/>
                        <a:latin typeface="Calibri"/>
                      </a:endParaRPr>
                    </a:p>
                  </a:txBody>
                  <a:tcPr marL="9525" marR="9525" marT="9525" marB="0" anchor="ctr"/>
                </a:tc>
                <a:tc>
                  <a:txBody>
                    <a:bodyPr/>
                    <a:lstStyle/>
                    <a:p>
                      <a:pPr algn="ctr" rtl="0" fontAlgn="ctr"/>
                      <a:r>
                        <a:rPr lang="en-US" altLang="zh-CN" sz="1600" u="none" strike="noStrike" dirty="0">
                          <a:effectLst/>
                        </a:rPr>
                        <a:t>13.1</a:t>
                      </a:r>
                      <a:endParaRPr lang="en-US" altLang="zh-CN" sz="1600" b="0" i="0" u="none" strike="noStrike" dirty="0">
                        <a:solidFill>
                          <a:srgbClr val="000000"/>
                        </a:solidFill>
                        <a:effectLst/>
                        <a:latin typeface="Calibri"/>
                      </a:endParaRPr>
                    </a:p>
                  </a:txBody>
                  <a:tcPr marL="9525" marR="9525" marT="9525" marB="0" anchor="ctr"/>
                </a:tc>
                <a:tc>
                  <a:txBody>
                    <a:bodyPr/>
                    <a:lstStyle/>
                    <a:p>
                      <a:pPr algn="ctr" rtl="0" fontAlgn="ctr"/>
                      <a:r>
                        <a:rPr lang="en-US" altLang="zh-CN" sz="1600" u="none" strike="noStrike">
                          <a:effectLst/>
                        </a:rPr>
                        <a:t>13.51</a:t>
                      </a:r>
                      <a:endParaRPr lang="en-US" altLang="zh-CN" sz="1600" b="0" i="0" u="none" strike="noStrike">
                        <a:solidFill>
                          <a:srgbClr val="000000"/>
                        </a:solidFill>
                        <a:effectLst/>
                        <a:latin typeface="Calibri"/>
                      </a:endParaRPr>
                    </a:p>
                  </a:txBody>
                  <a:tcPr marL="9525" marR="9525" marT="9525" marB="0" anchor="ctr"/>
                </a:tc>
                <a:tc>
                  <a:txBody>
                    <a:bodyPr/>
                    <a:lstStyle/>
                    <a:p>
                      <a:pPr algn="ctr" rtl="0" fontAlgn="ctr"/>
                      <a:r>
                        <a:rPr lang="en-US" altLang="zh-CN" sz="1600" u="none" strike="noStrike">
                          <a:effectLst/>
                        </a:rPr>
                        <a:t>13.6</a:t>
                      </a:r>
                      <a:endParaRPr lang="en-US" altLang="zh-CN" sz="1600" b="0" i="0" u="none" strike="noStrike">
                        <a:solidFill>
                          <a:srgbClr val="000000"/>
                        </a:solidFill>
                        <a:effectLst/>
                        <a:latin typeface="Calibri"/>
                      </a:endParaRPr>
                    </a:p>
                  </a:txBody>
                  <a:tcPr marL="9525" marR="9525" marT="9525" marB="0" anchor="ctr"/>
                </a:tc>
              </a:tr>
              <a:tr h="447716">
                <a:tc>
                  <a:txBody>
                    <a:bodyPr/>
                    <a:lstStyle/>
                    <a:p>
                      <a:pPr algn="just" rtl="0" fontAlgn="ctr"/>
                      <a:r>
                        <a:rPr lang="en-US" sz="1600" u="none" strike="noStrike" dirty="0">
                          <a:effectLst/>
                        </a:rPr>
                        <a:t>Average GRAVY Score</a:t>
                      </a:r>
                      <a:endParaRPr lang="en-US" sz="1600" b="1" i="0" u="none" strike="noStrike" dirty="0">
                        <a:solidFill>
                          <a:srgbClr val="FFFFFF"/>
                        </a:solidFill>
                        <a:effectLst/>
                        <a:latin typeface="Calibri"/>
                      </a:endParaRPr>
                    </a:p>
                  </a:txBody>
                  <a:tcPr marL="9525" marR="9525" marT="9525" marB="0" anchor="ctr"/>
                </a:tc>
                <a:tc>
                  <a:txBody>
                    <a:bodyPr/>
                    <a:lstStyle/>
                    <a:p>
                      <a:pPr algn="ctr" rtl="0" fontAlgn="ctr"/>
                      <a:r>
                        <a:rPr lang="en-US" altLang="zh-CN" sz="1600" u="none" strike="noStrike">
                          <a:effectLst/>
                        </a:rPr>
                        <a:t>-0.044</a:t>
                      </a:r>
                      <a:endParaRPr lang="en-US" altLang="zh-CN" sz="1600" b="0" i="0" u="none" strike="noStrike">
                        <a:solidFill>
                          <a:srgbClr val="000000"/>
                        </a:solidFill>
                        <a:effectLst/>
                        <a:latin typeface="Calibri"/>
                      </a:endParaRPr>
                    </a:p>
                  </a:txBody>
                  <a:tcPr marL="9525" marR="9525" marT="9525" marB="0" anchor="ctr"/>
                </a:tc>
                <a:tc>
                  <a:txBody>
                    <a:bodyPr/>
                    <a:lstStyle/>
                    <a:p>
                      <a:pPr algn="ctr" rtl="0" fontAlgn="ctr"/>
                      <a:r>
                        <a:rPr lang="en-US" altLang="zh-CN" sz="1600" u="none" strike="noStrike">
                          <a:effectLst/>
                        </a:rPr>
                        <a:t>-0.069</a:t>
                      </a:r>
                      <a:endParaRPr lang="en-US" altLang="zh-CN" sz="1600" b="0" i="0" u="none" strike="noStrike">
                        <a:solidFill>
                          <a:srgbClr val="000000"/>
                        </a:solidFill>
                        <a:effectLst/>
                        <a:latin typeface="Calibri"/>
                      </a:endParaRPr>
                    </a:p>
                  </a:txBody>
                  <a:tcPr marL="9525" marR="9525" marT="9525" marB="0" anchor="ctr"/>
                </a:tc>
                <a:tc>
                  <a:txBody>
                    <a:bodyPr/>
                    <a:lstStyle/>
                    <a:p>
                      <a:pPr algn="ctr" rtl="0" fontAlgn="ctr"/>
                      <a:r>
                        <a:rPr lang="en-US" altLang="zh-CN" sz="1600" u="none" strike="noStrike">
                          <a:effectLst/>
                        </a:rPr>
                        <a:t>-0.251</a:t>
                      </a:r>
                      <a:endParaRPr lang="en-US" altLang="zh-CN" sz="1600" b="0" i="0" u="none" strike="noStrike">
                        <a:solidFill>
                          <a:srgbClr val="000000"/>
                        </a:solidFill>
                        <a:effectLst/>
                        <a:latin typeface="Calibri"/>
                      </a:endParaRPr>
                    </a:p>
                  </a:txBody>
                  <a:tcPr marL="9525" marR="9525" marT="9525" marB="0" anchor="ctr"/>
                </a:tc>
              </a:tr>
              <a:tr h="447716">
                <a:tc>
                  <a:txBody>
                    <a:bodyPr/>
                    <a:lstStyle/>
                    <a:p>
                      <a:pPr algn="just" rtl="0" fontAlgn="ctr"/>
                      <a:r>
                        <a:rPr lang="en-US" sz="1600" u="none" strike="noStrike" dirty="0">
                          <a:effectLst/>
                        </a:rPr>
                        <a:t>Average </a:t>
                      </a:r>
                      <a:r>
                        <a:rPr lang="en-US" sz="1600" u="none" strike="noStrike" dirty="0" err="1">
                          <a:effectLst/>
                        </a:rPr>
                        <a:t>pI</a:t>
                      </a:r>
                      <a:endParaRPr lang="en-US" sz="1600" b="1" i="0" u="none" strike="noStrike" dirty="0">
                        <a:solidFill>
                          <a:srgbClr val="FFFFFF"/>
                        </a:solidFill>
                        <a:effectLst/>
                        <a:latin typeface="Calibri"/>
                      </a:endParaRPr>
                    </a:p>
                  </a:txBody>
                  <a:tcPr marL="9525" marR="9525" marT="9525" marB="0" anchor="ctr"/>
                </a:tc>
                <a:tc>
                  <a:txBody>
                    <a:bodyPr/>
                    <a:lstStyle/>
                    <a:p>
                      <a:pPr algn="ctr" rtl="0" fontAlgn="ctr"/>
                      <a:r>
                        <a:rPr lang="en-US" altLang="zh-CN" sz="1600" u="none" strike="noStrike">
                          <a:effectLst/>
                        </a:rPr>
                        <a:t>4.91</a:t>
                      </a:r>
                      <a:endParaRPr lang="en-US" altLang="zh-CN" sz="1600" b="0" i="0" u="none" strike="noStrike">
                        <a:solidFill>
                          <a:srgbClr val="000000"/>
                        </a:solidFill>
                        <a:effectLst/>
                        <a:latin typeface="Calibri"/>
                      </a:endParaRPr>
                    </a:p>
                  </a:txBody>
                  <a:tcPr marL="9525" marR="9525" marT="9525" marB="0" anchor="ctr"/>
                </a:tc>
                <a:tc>
                  <a:txBody>
                    <a:bodyPr/>
                    <a:lstStyle/>
                    <a:p>
                      <a:pPr algn="ctr" rtl="0" fontAlgn="ctr"/>
                      <a:r>
                        <a:rPr lang="en-US" altLang="zh-CN" sz="1600" u="none" strike="noStrike">
                          <a:effectLst/>
                        </a:rPr>
                        <a:t>4.62</a:t>
                      </a:r>
                      <a:endParaRPr lang="en-US" altLang="zh-CN" sz="1600" b="0" i="0" u="none" strike="noStrike">
                        <a:solidFill>
                          <a:srgbClr val="000000"/>
                        </a:solidFill>
                        <a:effectLst/>
                        <a:latin typeface="Calibri"/>
                      </a:endParaRPr>
                    </a:p>
                  </a:txBody>
                  <a:tcPr marL="9525" marR="9525" marT="9525" marB="0" anchor="ctr"/>
                </a:tc>
                <a:tc>
                  <a:txBody>
                    <a:bodyPr/>
                    <a:lstStyle/>
                    <a:p>
                      <a:pPr algn="ctr" rtl="0" fontAlgn="ctr"/>
                      <a:r>
                        <a:rPr lang="en-US" altLang="zh-CN" sz="1600" u="none" strike="noStrike">
                          <a:effectLst/>
                        </a:rPr>
                        <a:t>6.02</a:t>
                      </a:r>
                      <a:endParaRPr lang="en-US" altLang="zh-CN" sz="1600" b="0" i="0" u="none" strike="noStrike">
                        <a:solidFill>
                          <a:srgbClr val="000000"/>
                        </a:solidFill>
                        <a:effectLst/>
                        <a:latin typeface="Calibri"/>
                      </a:endParaRPr>
                    </a:p>
                  </a:txBody>
                  <a:tcPr marL="9525" marR="9525" marT="9525" marB="0" anchor="ctr"/>
                </a:tc>
              </a:tr>
              <a:tr h="447716">
                <a:tc>
                  <a:txBody>
                    <a:bodyPr/>
                    <a:lstStyle/>
                    <a:p>
                      <a:pPr algn="just" rtl="0" fontAlgn="ctr"/>
                      <a:r>
                        <a:rPr lang="en-US" sz="1600" u="none" strike="noStrike">
                          <a:effectLst/>
                        </a:rPr>
                        <a:t>(positively charged residue)%</a:t>
                      </a:r>
                      <a:endParaRPr lang="en-US" sz="1600" b="1" i="0" u="none" strike="noStrike">
                        <a:solidFill>
                          <a:srgbClr val="FFFFFF"/>
                        </a:solidFill>
                        <a:effectLst/>
                        <a:latin typeface="Calibri"/>
                      </a:endParaRPr>
                    </a:p>
                  </a:txBody>
                  <a:tcPr marL="9525" marR="9525" marT="9525" marB="0" anchor="ctr"/>
                </a:tc>
                <a:tc>
                  <a:txBody>
                    <a:bodyPr/>
                    <a:lstStyle/>
                    <a:p>
                      <a:pPr algn="ctr" rtl="0" fontAlgn="ctr"/>
                      <a:r>
                        <a:rPr lang="en-US" altLang="zh-CN" sz="1600" u="none" strike="noStrike">
                          <a:effectLst/>
                        </a:rPr>
                        <a:t>11.9</a:t>
                      </a:r>
                      <a:endParaRPr lang="en-US" altLang="zh-CN" sz="1600" b="0" i="0" u="none" strike="noStrike">
                        <a:solidFill>
                          <a:srgbClr val="000000"/>
                        </a:solidFill>
                        <a:effectLst/>
                        <a:latin typeface="Calibri"/>
                      </a:endParaRPr>
                    </a:p>
                  </a:txBody>
                  <a:tcPr marL="9525" marR="9525" marT="9525" marB="0" anchor="ctr"/>
                </a:tc>
                <a:tc>
                  <a:txBody>
                    <a:bodyPr/>
                    <a:lstStyle/>
                    <a:p>
                      <a:pPr algn="ctr" rtl="0" fontAlgn="ctr"/>
                      <a:r>
                        <a:rPr lang="en-US" altLang="zh-CN" sz="1600" u="none" strike="noStrike">
                          <a:effectLst/>
                        </a:rPr>
                        <a:t>11</a:t>
                      </a:r>
                      <a:endParaRPr lang="en-US" altLang="zh-CN" sz="1600" b="0" i="0" u="none" strike="noStrike">
                        <a:solidFill>
                          <a:srgbClr val="000000"/>
                        </a:solidFill>
                        <a:effectLst/>
                        <a:latin typeface="Calibri"/>
                      </a:endParaRPr>
                    </a:p>
                  </a:txBody>
                  <a:tcPr marL="9525" marR="9525" marT="9525" marB="0" anchor="ctr"/>
                </a:tc>
                <a:tc>
                  <a:txBody>
                    <a:bodyPr/>
                    <a:lstStyle/>
                    <a:p>
                      <a:pPr algn="ctr" rtl="0" fontAlgn="ctr"/>
                      <a:r>
                        <a:rPr lang="en-US" altLang="zh-CN" sz="1600" u="none" strike="noStrike">
                          <a:effectLst/>
                        </a:rPr>
                        <a:t>14.6</a:t>
                      </a:r>
                      <a:endParaRPr lang="en-US" altLang="zh-CN" sz="1600" b="0" i="0" u="none" strike="noStrike">
                        <a:solidFill>
                          <a:srgbClr val="000000"/>
                        </a:solidFill>
                        <a:effectLst/>
                        <a:latin typeface="Calibri"/>
                      </a:endParaRPr>
                    </a:p>
                  </a:txBody>
                  <a:tcPr marL="9525" marR="9525" marT="9525" marB="0" anchor="ctr"/>
                </a:tc>
              </a:tr>
              <a:tr h="447716">
                <a:tc>
                  <a:txBody>
                    <a:bodyPr/>
                    <a:lstStyle/>
                    <a:p>
                      <a:pPr algn="just" rtl="0" fontAlgn="ctr"/>
                      <a:r>
                        <a:rPr lang="en-US" sz="1600" u="none" strike="noStrike">
                          <a:effectLst/>
                        </a:rPr>
                        <a:t>(negatively charged residuw)%</a:t>
                      </a:r>
                      <a:endParaRPr lang="en-US" sz="1600" b="1" i="0" u="none" strike="noStrike">
                        <a:solidFill>
                          <a:srgbClr val="FFFFFF"/>
                        </a:solidFill>
                        <a:effectLst/>
                        <a:latin typeface="Calibri"/>
                      </a:endParaRPr>
                    </a:p>
                  </a:txBody>
                  <a:tcPr marL="9525" marR="9525" marT="9525" marB="0" anchor="ctr"/>
                </a:tc>
                <a:tc>
                  <a:txBody>
                    <a:bodyPr/>
                    <a:lstStyle/>
                    <a:p>
                      <a:pPr algn="ctr" rtl="0" fontAlgn="ctr"/>
                      <a:r>
                        <a:rPr lang="en-US" altLang="zh-CN" sz="1600" u="none" strike="noStrike" dirty="0">
                          <a:effectLst/>
                        </a:rPr>
                        <a:t>13.3</a:t>
                      </a:r>
                      <a:endParaRPr lang="en-US" altLang="zh-CN" sz="1600" b="0" i="0" u="none" strike="noStrike" dirty="0">
                        <a:solidFill>
                          <a:srgbClr val="000000"/>
                        </a:solidFill>
                        <a:effectLst/>
                        <a:latin typeface="Calibri"/>
                      </a:endParaRPr>
                    </a:p>
                  </a:txBody>
                  <a:tcPr marL="9525" marR="9525" marT="9525" marB="0" anchor="ctr"/>
                </a:tc>
                <a:tc>
                  <a:txBody>
                    <a:bodyPr/>
                    <a:lstStyle/>
                    <a:p>
                      <a:pPr algn="ctr" rtl="0" fontAlgn="ctr"/>
                      <a:r>
                        <a:rPr lang="en-US" altLang="zh-CN" sz="1600" u="none" strike="noStrike" dirty="0">
                          <a:effectLst/>
                        </a:rPr>
                        <a:t>13.7</a:t>
                      </a:r>
                      <a:endParaRPr lang="en-US" altLang="zh-CN" sz="1600" b="0" i="0" u="none" strike="noStrike" dirty="0">
                        <a:solidFill>
                          <a:srgbClr val="000000"/>
                        </a:solidFill>
                        <a:effectLst/>
                        <a:latin typeface="Calibri"/>
                      </a:endParaRPr>
                    </a:p>
                  </a:txBody>
                  <a:tcPr marL="9525" marR="9525" marT="9525" marB="0" anchor="ctr"/>
                </a:tc>
                <a:tc>
                  <a:txBody>
                    <a:bodyPr/>
                    <a:lstStyle/>
                    <a:p>
                      <a:pPr algn="ctr" rtl="0" fontAlgn="ctr"/>
                      <a:r>
                        <a:rPr lang="en-US" altLang="zh-CN" sz="1600" u="none" strike="noStrike" dirty="0">
                          <a:effectLst/>
                        </a:rPr>
                        <a:t>14.3</a:t>
                      </a:r>
                      <a:endParaRPr lang="en-US" altLang="zh-CN" sz="1600" b="0" i="0" u="none" strike="noStrike" dirty="0">
                        <a:solidFill>
                          <a:srgbClr val="000000"/>
                        </a:solidFill>
                        <a:effectLst/>
                        <a:latin typeface="Calibri"/>
                      </a:endParaRPr>
                    </a:p>
                  </a:txBody>
                  <a:tcPr marL="9525" marR="9525" marT="9525" marB="0" anchor="ctr"/>
                </a:tc>
              </a:tr>
            </a:tbl>
          </a:graphicData>
        </a:graphic>
      </p:graphicFrame>
      <p:sp>
        <p:nvSpPr>
          <p:cNvPr id="13" name="矩形 12"/>
          <p:cNvSpPr/>
          <p:nvPr/>
        </p:nvSpPr>
        <p:spPr>
          <a:xfrm>
            <a:off x="457200" y="482025"/>
            <a:ext cx="7906395" cy="584775"/>
          </a:xfrm>
          <a:prstGeom prst="rect">
            <a:avLst/>
          </a:prstGeom>
        </p:spPr>
        <p:txBody>
          <a:bodyPr wrap="none">
            <a:spAutoFit/>
          </a:bodyPr>
          <a:lstStyle/>
          <a:p>
            <a:r>
              <a:rPr lang="en-US" altLang="zh-CN" sz="3200" dirty="0" smtClean="0"/>
              <a:t>Physical </a:t>
            </a:r>
            <a:r>
              <a:rPr lang="en-US" altLang="zh-CN" sz="3200" dirty="0"/>
              <a:t>and chemical properties </a:t>
            </a:r>
            <a:r>
              <a:rPr lang="en-US" altLang="zh-CN" sz="3200" dirty="0" smtClean="0"/>
              <a:t>of </a:t>
            </a:r>
            <a:r>
              <a:rPr lang="en-US" altLang="zh-CN" sz="3200" dirty="0"/>
              <a:t>AMJ2 data</a:t>
            </a:r>
            <a:endParaRPr lang="zh-CN" altLang="en-US" sz="3200" dirty="0"/>
          </a:p>
        </p:txBody>
      </p:sp>
      <p:sp>
        <p:nvSpPr>
          <p:cNvPr id="14" name="内容占位符 2"/>
          <p:cNvSpPr txBox="1">
            <a:spLocks/>
          </p:cNvSpPr>
          <p:nvPr/>
        </p:nvSpPr>
        <p:spPr>
          <a:xfrm>
            <a:off x="790897" y="5160578"/>
            <a:ext cx="7239000" cy="11640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70000"/>
              </a:lnSpc>
              <a:buFont typeface="Wingdings" pitchFamily="2" charset="2"/>
              <a:buChar char="u"/>
            </a:pPr>
            <a:r>
              <a:rPr lang="en-US" altLang="zh-CN" sz="2000" dirty="0"/>
              <a:t>ETD probably optimal for dissociation of  13-14 </a:t>
            </a:r>
            <a:r>
              <a:rPr lang="en-US" altLang="zh-CN" sz="2000" dirty="0" err="1"/>
              <a:t>aa</a:t>
            </a:r>
            <a:r>
              <a:rPr lang="en-US" altLang="zh-CN" sz="2000" dirty="0"/>
              <a:t> peptides</a:t>
            </a:r>
            <a:r>
              <a:rPr lang="en-US" altLang="zh-CN" sz="2000" dirty="0" smtClean="0"/>
              <a:t>.</a:t>
            </a:r>
            <a:endParaRPr lang="en-US" altLang="zh-CN" sz="2000" dirty="0"/>
          </a:p>
        </p:txBody>
      </p:sp>
    </p:spTree>
    <p:extLst>
      <p:ext uri="{BB962C8B-B14F-4D97-AF65-F5344CB8AC3E}">
        <p14:creationId xmlns:p14="http://schemas.microsoft.com/office/powerpoint/2010/main" val="2717877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600" dirty="0" smtClean="0"/>
              <a:t>Improvement of peptide identification by combined </a:t>
            </a:r>
            <a:r>
              <a:rPr lang="en-US" altLang="zh-CN" sz="3600" dirty="0" err="1" smtClean="0"/>
              <a:t>LCnoD</a:t>
            </a:r>
            <a:r>
              <a:rPr lang="en-US" altLang="zh-CN" sz="3600" dirty="0" smtClean="0"/>
              <a:t> and </a:t>
            </a:r>
            <a:r>
              <a:rPr lang="en-US" altLang="zh-CN" sz="3600" dirty="0" err="1" smtClean="0"/>
              <a:t>TyNBA</a:t>
            </a:r>
            <a:r>
              <a:rPr lang="en-US" altLang="zh-CN" sz="3600" dirty="0" smtClean="0"/>
              <a:t> strategy</a:t>
            </a:r>
            <a:endParaRPr lang="zh-CN" altLang="en-US" dirty="0"/>
          </a:p>
        </p:txBody>
      </p:sp>
      <p:sp>
        <p:nvSpPr>
          <p:cNvPr id="3" name="内容占位符 2"/>
          <p:cNvSpPr>
            <a:spLocks noGrp="1"/>
          </p:cNvSpPr>
          <p:nvPr>
            <p:ph idx="1"/>
          </p:nvPr>
        </p:nvSpPr>
        <p:spPr>
          <a:xfrm>
            <a:off x="548238" y="5486400"/>
            <a:ext cx="8229600" cy="1752600"/>
          </a:xfrm>
        </p:spPr>
        <p:txBody>
          <a:bodyPr>
            <a:normAutofit/>
          </a:bodyPr>
          <a:lstStyle/>
          <a:p>
            <a:pPr>
              <a:spcBef>
                <a:spcPts val="1200"/>
              </a:spcBef>
            </a:pPr>
            <a:r>
              <a:rPr lang="en-US" altLang="zh-CN" sz="2000" dirty="0" smtClean="0"/>
              <a:t>L</a:t>
            </a:r>
            <a:r>
              <a:rPr lang="en-US" altLang="zh-CN" sz="2000" dirty="0" smtClean="0"/>
              <a:t>arge </a:t>
            </a:r>
            <a:r>
              <a:rPr lang="en-US" altLang="zh-CN" sz="2000" dirty="0"/>
              <a:t>difference and great synergy between Lys-C </a:t>
            </a:r>
            <a:r>
              <a:rPr lang="en-US" altLang="zh-CN" sz="2000" dirty="0" smtClean="0"/>
              <a:t>and m-NBA </a:t>
            </a:r>
            <a:r>
              <a:rPr lang="en-US" altLang="zh-CN" sz="2000" dirty="0"/>
              <a:t>strategies on a peptide level</a:t>
            </a:r>
            <a:r>
              <a:rPr lang="en-US" altLang="zh-CN" sz="2000" dirty="0" smtClean="0"/>
              <a:t>.</a:t>
            </a:r>
            <a:endParaRPr lang="zh-CN" altLang="en-US" sz="2000" dirty="0" smtClean="0"/>
          </a:p>
        </p:txBody>
      </p:sp>
      <p:sp>
        <p:nvSpPr>
          <p:cNvPr id="4" name="灯片编号占位符 3"/>
          <p:cNvSpPr>
            <a:spLocks noGrp="1"/>
          </p:cNvSpPr>
          <p:nvPr>
            <p:ph type="sldNum" sz="quarter" idx="12"/>
          </p:nvPr>
        </p:nvSpPr>
        <p:spPr/>
        <p:txBody>
          <a:bodyPr/>
          <a:lstStyle/>
          <a:p>
            <a:fld id="{CD5D62AB-E212-4E0D-ADF0-B8BFFE63D9F9}" type="slidenum">
              <a:rPr lang="zh-CN" altLang="en-US" smtClean="0"/>
              <a:pPr/>
              <a:t>32</a:t>
            </a:fld>
            <a:endParaRPr lang="zh-CN" altLang="en-US"/>
          </a:p>
        </p:txBody>
      </p:sp>
      <p:grpSp>
        <p:nvGrpSpPr>
          <p:cNvPr id="1038" name="组合 1037"/>
          <p:cNvGrpSpPr/>
          <p:nvPr/>
        </p:nvGrpSpPr>
        <p:grpSpPr>
          <a:xfrm>
            <a:off x="512051" y="1581149"/>
            <a:ext cx="8163746" cy="3625423"/>
            <a:chOff x="521025" y="3013502"/>
            <a:chExt cx="8163746" cy="3625423"/>
          </a:xfrm>
        </p:grpSpPr>
        <p:grpSp>
          <p:nvGrpSpPr>
            <p:cNvPr id="1034" name="组合 1033"/>
            <p:cNvGrpSpPr/>
            <p:nvPr/>
          </p:nvGrpSpPr>
          <p:grpSpPr>
            <a:xfrm>
              <a:off x="2057400" y="3013502"/>
              <a:ext cx="5229225" cy="3625423"/>
              <a:chOff x="3505200" y="4038600"/>
              <a:chExt cx="3552825" cy="237172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038600"/>
                <a:ext cx="35528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3" name="组合 1032"/>
              <p:cNvGrpSpPr/>
              <p:nvPr/>
            </p:nvGrpSpPr>
            <p:grpSpPr>
              <a:xfrm>
                <a:off x="4471988" y="4876800"/>
                <a:ext cx="1297946" cy="1219200"/>
                <a:chOff x="4471988" y="4876800"/>
                <a:chExt cx="1297946" cy="1219200"/>
              </a:xfrm>
            </p:grpSpPr>
            <p:cxnSp>
              <p:nvCxnSpPr>
                <p:cNvPr id="7" name="直接连接符 6"/>
                <p:cNvCxnSpPr/>
                <p:nvPr/>
              </p:nvCxnSpPr>
              <p:spPr>
                <a:xfrm>
                  <a:off x="5769934" y="4953000"/>
                  <a:ext cx="0" cy="4191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638800" y="4953000"/>
                  <a:ext cx="0" cy="5334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029200" y="5372100"/>
                  <a:ext cx="0" cy="5715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181600" y="5162550"/>
                  <a:ext cx="0" cy="93345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334000" y="5029200"/>
                  <a:ext cx="0" cy="9906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486400" y="4953000"/>
                  <a:ext cx="0" cy="838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4587728" y="4876800"/>
                  <a:ext cx="5938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4471988" y="5029200"/>
                  <a:ext cx="8620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4531131" y="5173624"/>
                  <a:ext cx="9748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4572000" y="5334000"/>
                  <a:ext cx="9748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4724400" y="5486400"/>
                  <a:ext cx="8224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036" name="矩形 1035"/>
            <p:cNvSpPr/>
            <p:nvPr/>
          </p:nvSpPr>
          <p:spPr>
            <a:xfrm>
              <a:off x="6629400" y="3808364"/>
              <a:ext cx="2055371" cy="923330"/>
            </a:xfrm>
            <a:prstGeom prst="rect">
              <a:avLst/>
            </a:prstGeom>
            <a:noFill/>
          </p:spPr>
          <p:txBody>
            <a:bodyPr wrap="none" lIns="91440" tIns="45720" rIns="91440" bIns="45720">
              <a:spAutoFit/>
            </a:bodyPr>
            <a:lstStyle/>
            <a:p>
              <a:pPr algn="ctr"/>
              <a:r>
                <a:rPr lang="en-US" altLang="zh-CN"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9.75%</a:t>
              </a:r>
              <a:endParaRPr lang="zh-CN" alt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1037" name="矩形 1036"/>
            <p:cNvSpPr/>
            <p:nvPr/>
          </p:nvSpPr>
          <p:spPr>
            <a:xfrm>
              <a:off x="521025" y="3566814"/>
              <a:ext cx="2278188" cy="923330"/>
            </a:xfrm>
            <a:prstGeom prst="rect">
              <a:avLst/>
            </a:prstGeom>
            <a:noFill/>
          </p:spPr>
          <p:txBody>
            <a:bodyPr wrap="none" lIns="91440" tIns="45720" rIns="91440" bIns="45720">
              <a:spAutoFit/>
            </a:bodyPr>
            <a:lstStyle/>
            <a:p>
              <a:pPr algn="ctr"/>
              <a:r>
                <a:rPr lang="en-US" altLang="zh-CN"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32.74%</a:t>
              </a:r>
              <a:endParaRPr lang="zh-CN" alt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0" name="左箭头 49"/>
            <p:cNvSpPr/>
            <p:nvPr/>
          </p:nvSpPr>
          <p:spPr>
            <a:xfrm rot="1371028">
              <a:off x="2936367" y="4064849"/>
              <a:ext cx="411458" cy="3299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左箭头 50"/>
            <p:cNvSpPr/>
            <p:nvPr/>
          </p:nvSpPr>
          <p:spPr>
            <a:xfrm rot="9568917">
              <a:off x="5839123" y="4105044"/>
              <a:ext cx="411458" cy="3299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64351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D5D62AB-E212-4E0D-ADF0-B8BFFE63D9F9}" type="slidenum">
              <a:rPr lang="zh-CN" altLang="en-US" smtClean="0"/>
              <a:pPr/>
              <a:t>33</a:t>
            </a:fld>
            <a:endParaRPr lang="zh-CN" altLang="en-US"/>
          </a:p>
        </p:txBody>
      </p:sp>
      <p:sp>
        <p:nvSpPr>
          <p:cNvPr id="7" name="矩形 6"/>
          <p:cNvSpPr/>
          <p:nvPr/>
        </p:nvSpPr>
        <p:spPr>
          <a:xfrm>
            <a:off x="493758" y="266205"/>
            <a:ext cx="8497842" cy="646331"/>
          </a:xfrm>
          <a:prstGeom prst="rect">
            <a:avLst/>
          </a:prstGeom>
        </p:spPr>
        <p:txBody>
          <a:bodyPr wrap="square">
            <a:spAutoFit/>
          </a:bodyPr>
          <a:lstStyle/>
          <a:p>
            <a:r>
              <a:rPr lang="en-US" altLang="zh-CN" sz="3600" dirty="0" smtClean="0"/>
              <a:t>Conclusion</a:t>
            </a:r>
            <a:r>
              <a:rPr lang="en-US" altLang="zh-CN" sz="2600" dirty="0" smtClean="0"/>
              <a:t> </a:t>
            </a:r>
            <a:endParaRPr lang="zh-CN" altLang="en-US" sz="2600" dirty="0"/>
          </a:p>
        </p:txBody>
      </p:sp>
      <p:pic>
        <p:nvPicPr>
          <p:cNvPr id="8" name="Picture 2" descr="TOC"/>
          <p:cNvPicPr>
            <a:picLocks noChangeAspect="1" noChangeArrowheads="1"/>
          </p:cNvPicPr>
          <p:nvPr/>
        </p:nvPicPr>
        <p:blipFill rotWithShape="1">
          <a:blip r:embed="rId3" cstate="print"/>
          <a:srcRect b="67816"/>
          <a:stretch/>
        </p:blipFill>
        <p:spPr bwMode="auto">
          <a:xfrm>
            <a:off x="103909" y="2096869"/>
            <a:ext cx="9067800" cy="1437717"/>
          </a:xfrm>
          <a:prstGeom prst="rect">
            <a:avLst/>
          </a:prstGeom>
          <a:noFill/>
          <a:ln w="9525">
            <a:noFill/>
            <a:miter lim="800000"/>
            <a:headEnd/>
            <a:tailEnd/>
          </a:ln>
        </p:spPr>
      </p:pic>
      <p:sp>
        <p:nvSpPr>
          <p:cNvPr id="2" name="TextBox 1"/>
          <p:cNvSpPr txBox="1"/>
          <p:nvPr/>
        </p:nvSpPr>
        <p:spPr>
          <a:xfrm>
            <a:off x="3693031" y="1048940"/>
            <a:ext cx="3164969" cy="1200329"/>
          </a:xfrm>
          <a:prstGeom prst="rect">
            <a:avLst/>
          </a:prstGeom>
          <a:noFill/>
          <a:ln w="25400">
            <a:solidFill>
              <a:schemeClr val="accent1"/>
            </a:solidFill>
          </a:ln>
        </p:spPr>
        <p:txBody>
          <a:bodyPr wrap="square" rtlCol="0">
            <a:spAutoFit/>
          </a:bodyPr>
          <a:lstStyle/>
          <a:p>
            <a:r>
              <a:rPr lang="en-US" altLang="zh-CN" b="1" dirty="0" smtClean="0"/>
              <a:t>Charge enhancing method</a:t>
            </a:r>
            <a:r>
              <a:rPr lang="en-US" altLang="zh-CN" dirty="0" smtClean="0"/>
              <a:t>:</a:t>
            </a:r>
          </a:p>
          <a:p>
            <a:r>
              <a:rPr lang="en-US" altLang="zh-CN" dirty="0"/>
              <a:t>Dimethylation, G</a:t>
            </a:r>
            <a:r>
              <a:rPr lang="en-US" altLang="zh-CN" dirty="0" smtClean="0"/>
              <a:t>uanidination.</a:t>
            </a:r>
            <a:endParaRPr lang="en-US" altLang="zh-CN" dirty="0"/>
          </a:p>
          <a:p>
            <a:r>
              <a:rPr lang="en-US" altLang="zh-CN" dirty="0" smtClean="0"/>
              <a:t>Add 0.1% </a:t>
            </a:r>
            <a:r>
              <a:rPr lang="en-US" altLang="zh-CN" i="1" dirty="0" smtClean="0">
                <a:solidFill>
                  <a:srgbClr val="7030A0"/>
                </a:solidFill>
              </a:rPr>
              <a:t>m</a:t>
            </a:r>
            <a:r>
              <a:rPr lang="en-US" altLang="zh-CN" dirty="0" smtClean="0">
                <a:solidFill>
                  <a:srgbClr val="7030A0"/>
                </a:solidFill>
              </a:rPr>
              <a:t>-NBA in ESI Solution</a:t>
            </a:r>
          </a:p>
          <a:p>
            <a:r>
              <a:rPr lang="en-US" altLang="zh-CN" dirty="0" smtClean="0">
                <a:solidFill>
                  <a:srgbClr val="7030A0"/>
                </a:solidFill>
              </a:rPr>
              <a:t>Lys-C Digestion</a:t>
            </a:r>
            <a:endParaRPr lang="zh-CN" altLang="en-US" dirty="0">
              <a:solidFill>
                <a:srgbClr val="7030A0"/>
              </a:solidFill>
            </a:endParaRPr>
          </a:p>
        </p:txBody>
      </p:sp>
      <p:sp>
        <p:nvSpPr>
          <p:cNvPr id="11" name="TextBox 10"/>
          <p:cNvSpPr txBox="1"/>
          <p:nvPr/>
        </p:nvSpPr>
        <p:spPr>
          <a:xfrm>
            <a:off x="493758" y="3518753"/>
            <a:ext cx="1904999" cy="369332"/>
          </a:xfrm>
          <a:prstGeom prst="rect">
            <a:avLst/>
          </a:prstGeom>
          <a:noFill/>
          <a:ln w="25400">
            <a:solidFill>
              <a:schemeClr val="accent1"/>
            </a:solidFill>
          </a:ln>
        </p:spPr>
        <p:txBody>
          <a:bodyPr wrap="square" rtlCol="0">
            <a:spAutoFit/>
          </a:bodyPr>
          <a:lstStyle/>
          <a:p>
            <a:r>
              <a:rPr lang="en-US" altLang="zh-CN" dirty="0" smtClean="0"/>
              <a:t>Standard protein</a:t>
            </a:r>
            <a:endParaRPr lang="zh-CN" altLang="en-US" dirty="0"/>
          </a:p>
        </p:txBody>
      </p:sp>
      <p:sp>
        <p:nvSpPr>
          <p:cNvPr id="12" name="TextBox 11"/>
          <p:cNvSpPr txBox="1"/>
          <p:nvPr/>
        </p:nvSpPr>
        <p:spPr>
          <a:xfrm>
            <a:off x="493757" y="1649104"/>
            <a:ext cx="1904999" cy="369332"/>
          </a:xfrm>
          <a:prstGeom prst="rect">
            <a:avLst/>
          </a:prstGeom>
          <a:noFill/>
          <a:ln w="25400">
            <a:solidFill>
              <a:schemeClr val="accent1"/>
            </a:solidFill>
          </a:ln>
        </p:spPr>
        <p:txBody>
          <a:bodyPr wrap="square" rtlCol="0">
            <a:spAutoFit/>
          </a:bodyPr>
          <a:lstStyle/>
          <a:p>
            <a:r>
              <a:rPr lang="en-US" altLang="zh-CN" dirty="0" smtClean="0"/>
              <a:t>Complex sample</a:t>
            </a:r>
            <a:endParaRPr lang="zh-CN" altLang="en-US" dirty="0"/>
          </a:p>
        </p:txBody>
      </p:sp>
      <p:sp>
        <p:nvSpPr>
          <p:cNvPr id="13" name="TextBox 12"/>
          <p:cNvSpPr txBox="1"/>
          <p:nvPr/>
        </p:nvSpPr>
        <p:spPr>
          <a:xfrm>
            <a:off x="3581400" y="3849469"/>
            <a:ext cx="5029200" cy="646331"/>
          </a:xfrm>
          <a:prstGeom prst="rect">
            <a:avLst/>
          </a:prstGeom>
          <a:noFill/>
          <a:ln w="25400">
            <a:solidFill>
              <a:schemeClr val="accent1"/>
            </a:solidFill>
          </a:ln>
        </p:spPr>
        <p:txBody>
          <a:bodyPr wrap="square" rtlCol="0">
            <a:spAutoFit/>
          </a:bodyPr>
          <a:lstStyle/>
          <a:p>
            <a:r>
              <a:rPr lang="en-US" altLang="zh-CN" b="1" dirty="0"/>
              <a:t>Multi-algorithms Database Search </a:t>
            </a:r>
          </a:p>
          <a:p>
            <a:r>
              <a:rPr lang="en-US" altLang="zh-CN" dirty="0" smtClean="0"/>
              <a:t>Mascot </a:t>
            </a:r>
            <a:r>
              <a:rPr lang="en-US" altLang="zh-CN" dirty="0"/>
              <a:t>,Sequest, OMSSA</a:t>
            </a:r>
            <a:r>
              <a:rPr lang="en-US" altLang="zh-CN" dirty="0">
                <a:solidFill>
                  <a:srgbClr val="7030A0"/>
                </a:solidFill>
              </a:rPr>
              <a:t>, pFind, X!Tandem</a:t>
            </a:r>
            <a:endParaRPr lang="zh-CN" altLang="en-US" dirty="0">
              <a:solidFill>
                <a:srgbClr val="7030A0"/>
              </a:solidFill>
            </a:endParaRPr>
          </a:p>
        </p:txBody>
      </p:sp>
      <p:sp>
        <p:nvSpPr>
          <p:cNvPr id="9" name="TextBox 8"/>
          <p:cNvSpPr txBox="1"/>
          <p:nvPr/>
        </p:nvSpPr>
        <p:spPr>
          <a:xfrm>
            <a:off x="3693030" y="1048939"/>
            <a:ext cx="3164969" cy="1200329"/>
          </a:xfrm>
          <a:prstGeom prst="rect">
            <a:avLst/>
          </a:prstGeom>
          <a:solidFill>
            <a:schemeClr val="bg1"/>
          </a:solidFill>
          <a:ln w="25400">
            <a:solidFill>
              <a:schemeClr val="accent1"/>
            </a:solidFill>
          </a:ln>
        </p:spPr>
        <p:txBody>
          <a:bodyPr wrap="square" rtlCol="0">
            <a:spAutoFit/>
          </a:bodyPr>
          <a:lstStyle/>
          <a:p>
            <a:r>
              <a:rPr lang="en-US" altLang="zh-CN" b="1" dirty="0" smtClean="0"/>
              <a:t>Charge enhancing method</a:t>
            </a:r>
            <a:r>
              <a:rPr lang="en-US" altLang="zh-CN" dirty="0" smtClean="0"/>
              <a:t>:</a:t>
            </a:r>
          </a:p>
          <a:p>
            <a:r>
              <a:rPr lang="en-US" altLang="zh-CN" dirty="0"/>
              <a:t>Dimethylation, G</a:t>
            </a:r>
            <a:r>
              <a:rPr lang="en-US" altLang="zh-CN" dirty="0" smtClean="0"/>
              <a:t>uanidination.</a:t>
            </a:r>
            <a:endParaRPr lang="en-US" altLang="zh-CN" dirty="0"/>
          </a:p>
          <a:p>
            <a:r>
              <a:rPr lang="en-US" altLang="zh-CN" dirty="0" smtClean="0"/>
              <a:t>Add 0.1% </a:t>
            </a:r>
            <a:r>
              <a:rPr lang="en-US" altLang="zh-CN" i="1" dirty="0" smtClean="0">
                <a:solidFill>
                  <a:srgbClr val="FF0000"/>
                </a:solidFill>
              </a:rPr>
              <a:t>m</a:t>
            </a:r>
            <a:r>
              <a:rPr lang="en-US" altLang="zh-CN" dirty="0" smtClean="0">
                <a:solidFill>
                  <a:srgbClr val="FF0000"/>
                </a:solidFill>
              </a:rPr>
              <a:t>-NBA </a:t>
            </a:r>
            <a:r>
              <a:rPr lang="en-US" altLang="zh-CN" dirty="0" smtClean="0"/>
              <a:t>in ESI Solution</a:t>
            </a:r>
          </a:p>
          <a:p>
            <a:r>
              <a:rPr lang="en-US" altLang="zh-CN" dirty="0" smtClean="0">
                <a:solidFill>
                  <a:srgbClr val="FF0000"/>
                </a:solidFill>
              </a:rPr>
              <a:t>Lys-C </a:t>
            </a:r>
            <a:r>
              <a:rPr lang="en-US" altLang="zh-CN" dirty="0" smtClean="0"/>
              <a:t>Digestion</a:t>
            </a:r>
            <a:endParaRPr lang="zh-CN" altLang="en-US" dirty="0"/>
          </a:p>
        </p:txBody>
      </p:sp>
      <p:sp>
        <p:nvSpPr>
          <p:cNvPr id="10" name="TextBox 9"/>
          <p:cNvSpPr txBox="1"/>
          <p:nvPr/>
        </p:nvSpPr>
        <p:spPr>
          <a:xfrm>
            <a:off x="3581400" y="3849468"/>
            <a:ext cx="5029200" cy="646331"/>
          </a:xfrm>
          <a:prstGeom prst="rect">
            <a:avLst/>
          </a:prstGeom>
          <a:solidFill>
            <a:schemeClr val="bg1"/>
          </a:solidFill>
          <a:ln w="25400">
            <a:solidFill>
              <a:schemeClr val="accent1"/>
            </a:solidFill>
          </a:ln>
        </p:spPr>
        <p:txBody>
          <a:bodyPr wrap="square" rtlCol="0">
            <a:spAutoFit/>
          </a:bodyPr>
          <a:lstStyle/>
          <a:p>
            <a:r>
              <a:rPr lang="en-US" altLang="zh-CN" b="1" dirty="0"/>
              <a:t>Multi-algorithms Database Search </a:t>
            </a:r>
          </a:p>
          <a:p>
            <a:r>
              <a:rPr lang="en-US" altLang="zh-CN" dirty="0" smtClean="0"/>
              <a:t>Mascot </a:t>
            </a:r>
            <a:r>
              <a:rPr lang="en-US" altLang="zh-CN" dirty="0"/>
              <a:t>,Sequest, OMSSA, </a:t>
            </a:r>
            <a:r>
              <a:rPr lang="en-US" altLang="zh-CN" dirty="0">
                <a:solidFill>
                  <a:srgbClr val="FF0000"/>
                </a:solidFill>
              </a:rPr>
              <a:t>pFind, X!Tandem</a:t>
            </a:r>
            <a:endParaRPr lang="zh-CN" altLang="en-US" dirty="0">
              <a:solidFill>
                <a:srgbClr val="FF0000"/>
              </a:solidFill>
            </a:endParaRPr>
          </a:p>
        </p:txBody>
      </p:sp>
      <p:sp>
        <p:nvSpPr>
          <p:cNvPr id="14" name="内容占位符 2"/>
          <p:cNvSpPr>
            <a:spLocks noGrp="1"/>
          </p:cNvSpPr>
          <p:nvPr>
            <p:ph idx="1"/>
          </p:nvPr>
        </p:nvSpPr>
        <p:spPr>
          <a:xfrm>
            <a:off x="493757" y="4876800"/>
            <a:ext cx="8229600" cy="1600199"/>
          </a:xfrm>
        </p:spPr>
        <p:txBody>
          <a:bodyPr>
            <a:normAutofit lnSpcReduction="10000"/>
          </a:bodyPr>
          <a:lstStyle/>
          <a:p>
            <a:pPr>
              <a:buFont typeface="Wingdings" pitchFamily="2" charset="2"/>
              <a:buChar char="u"/>
            </a:pPr>
            <a:r>
              <a:rPr lang="en-US" altLang="zh-CN" sz="2400" dirty="0" smtClean="0"/>
              <a:t>Charge enhancing methods (m-NBA etc.) could increase  spectra number and identification efficiency of ETD data.</a:t>
            </a:r>
          </a:p>
          <a:p>
            <a:pPr>
              <a:buFont typeface="Wingdings" pitchFamily="2" charset="2"/>
              <a:buChar char="u"/>
            </a:pPr>
            <a:r>
              <a:rPr lang="en-US" altLang="zh-CN" sz="2400" dirty="0" smtClean="0"/>
              <a:t>Combined pFind and X!Tandem search could </a:t>
            </a:r>
            <a:r>
              <a:rPr lang="en-US" altLang="zh-CN" sz="2400" dirty="0"/>
              <a:t>greatly improve ETD </a:t>
            </a:r>
            <a:r>
              <a:rPr lang="en-US" altLang="zh-CN" sz="2400" dirty="0" smtClean="0"/>
              <a:t>identification. </a:t>
            </a:r>
          </a:p>
          <a:p>
            <a:endParaRPr lang="en-US" altLang="zh-CN" dirty="0" smtClean="0"/>
          </a:p>
          <a:p>
            <a:endParaRPr lang="zh-CN" altLang="en-US" dirty="0"/>
          </a:p>
        </p:txBody>
      </p:sp>
    </p:spTree>
    <p:extLst>
      <p:ext uri="{BB962C8B-B14F-4D97-AF65-F5344CB8AC3E}">
        <p14:creationId xmlns:p14="http://schemas.microsoft.com/office/powerpoint/2010/main" val="316798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Problem</a:t>
            </a:r>
            <a:r>
              <a:rPr lang="zh-CN" altLang="en-US" dirty="0" smtClean="0"/>
              <a:t>：</a:t>
            </a:r>
            <a:r>
              <a:rPr lang="en-US" altLang="zh-CN" dirty="0" smtClean="0"/>
              <a:t>Identify high charge peptide</a:t>
            </a:r>
            <a:endParaRPr lang="zh-CN" altLang="en-US" dirty="0"/>
          </a:p>
        </p:txBody>
      </p:sp>
      <p:sp>
        <p:nvSpPr>
          <p:cNvPr id="5" name="灯片编号占位符 4"/>
          <p:cNvSpPr>
            <a:spLocks noGrp="1"/>
          </p:cNvSpPr>
          <p:nvPr>
            <p:ph type="sldNum" sz="quarter" idx="12"/>
          </p:nvPr>
        </p:nvSpPr>
        <p:spPr/>
        <p:txBody>
          <a:bodyPr/>
          <a:lstStyle/>
          <a:p>
            <a:fld id="{CD5D62AB-E212-4E0D-ADF0-B8BFFE63D9F9}" type="slidenum">
              <a:rPr lang="zh-CN" altLang="en-US" smtClean="0"/>
              <a:pPr/>
              <a:t>34</a:t>
            </a:fld>
            <a:endParaRPr lang="zh-CN" altLang="en-US"/>
          </a:p>
        </p:txBody>
      </p:sp>
      <p:graphicFrame>
        <p:nvGraphicFramePr>
          <p:cNvPr id="4" name="图表 3"/>
          <p:cNvGraphicFramePr>
            <a:graphicFrameLocks/>
          </p:cNvGraphicFramePr>
          <p:nvPr>
            <p:extLst>
              <p:ext uri="{D42A27DB-BD31-4B8C-83A1-F6EECF244321}">
                <p14:modId xmlns:p14="http://schemas.microsoft.com/office/powerpoint/2010/main" val="40250404"/>
              </p:ext>
            </p:extLst>
          </p:nvPr>
        </p:nvGraphicFramePr>
        <p:xfrm>
          <a:off x="735106" y="1524000"/>
          <a:ext cx="5486400" cy="289190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048000" y="1752600"/>
            <a:ext cx="3048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t>Charge distribution of PMF</a:t>
            </a:r>
            <a:endParaRPr lang="zh-CN" altLang="en-US" dirty="0"/>
          </a:p>
        </p:txBody>
      </p:sp>
      <p:sp>
        <p:nvSpPr>
          <p:cNvPr id="6" name="矩形 5"/>
          <p:cNvSpPr/>
          <p:nvPr/>
        </p:nvSpPr>
        <p:spPr>
          <a:xfrm>
            <a:off x="381000" y="4419600"/>
            <a:ext cx="7772400" cy="369332"/>
          </a:xfrm>
          <a:prstGeom prst="rect">
            <a:avLst/>
          </a:prstGeom>
        </p:spPr>
        <p:txBody>
          <a:bodyPr wrap="square">
            <a:spAutoFit/>
          </a:bodyPr>
          <a:lstStyle/>
          <a:p>
            <a:pPr marL="514350" indent="-514350">
              <a:buFont typeface="+mj-lt"/>
              <a:buAutoNum type="arabicPeriod"/>
            </a:pPr>
            <a:r>
              <a:rPr lang="en-US" altLang="zh-CN" dirty="0"/>
              <a:t>The higher the charge </a:t>
            </a:r>
            <a:r>
              <a:rPr lang="en-US" altLang="zh-CN" dirty="0" smtClean="0"/>
              <a:t>,</a:t>
            </a:r>
            <a:r>
              <a:rPr lang="en-US" altLang="zh-CN" dirty="0"/>
              <a:t>t</a:t>
            </a:r>
            <a:r>
              <a:rPr lang="en-US" altLang="zh-CN" dirty="0" smtClean="0"/>
              <a:t>he </a:t>
            </a:r>
            <a:r>
              <a:rPr lang="en-US" altLang="zh-CN" dirty="0"/>
              <a:t>lower the intensity of zero isotope peak.</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953000"/>
            <a:ext cx="2514600" cy="160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953000"/>
            <a:ext cx="3948112" cy="132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1600200" y="5235183"/>
            <a:ext cx="228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248035" y="6096000"/>
            <a:ext cx="1266565" cy="369332"/>
          </a:xfrm>
          <a:prstGeom prst="rect">
            <a:avLst/>
          </a:prstGeom>
          <a:noFill/>
        </p:spPr>
        <p:txBody>
          <a:bodyPr wrap="none" rtlCol="0">
            <a:spAutoFit/>
          </a:bodyPr>
          <a:lstStyle/>
          <a:p>
            <a:r>
              <a:rPr lang="en-US" altLang="zh-CN" dirty="0" smtClean="0"/>
              <a:t>Miss Match</a:t>
            </a:r>
            <a:endParaRPr lang="zh-CN" altLang="en-US" dirty="0"/>
          </a:p>
        </p:txBody>
      </p:sp>
    </p:spTree>
    <p:extLst>
      <p:ext uri="{BB962C8B-B14F-4D97-AF65-F5344CB8AC3E}">
        <p14:creationId xmlns:p14="http://schemas.microsoft.com/office/powerpoint/2010/main" val="151564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Problem</a:t>
            </a:r>
            <a:r>
              <a:rPr lang="zh-CN" altLang="en-US" dirty="0" smtClean="0"/>
              <a:t>：</a:t>
            </a:r>
            <a:r>
              <a:rPr lang="en-US" altLang="zh-CN" dirty="0" smtClean="0"/>
              <a:t>Identify high charge peptide</a:t>
            </a:r>
            <a:endParaRPr lang="zh-CN" altLang="en-US" dirty="0"/>
          </a:p>
        </p:txBody>
      </p:sp>
      <p:sp>
        <p:nvSpPr>
          <p:cNvPr id="8" name="灯片编号占位符 7"/>
          <p:cNvSpPr>
            <a:spLocks noGrp="1"/>
          </p:cNvSpPr>
          <p:nvPr>
            <p:ph type="sldNum" sz="quarter" idx="12"/>
          </p:nvPr>
        </p:nvSpPr>
        <p:spPr/>
        <p:txBody>
          <a:bodyPr/>
          <a:lstStyle/>
          <a:p>
            <a:fld id="{CD5D62AB-E212-4E0D-ADF0-B8BFFE63D9F9}" type="slidenum">
              <a:rPr lang="zh-CN" altLang="en-US" smtClean="0"/>
              <a:pPr/>
              <a:t>35</a:t>
            </a:fld>
            <a:endParaRPr lang="zh-CN" altLang="en-US"/>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057400"/>
            <a:ext cx="5867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156"/>
          <a:stretch/>
        </p:blipFill>
        <p:spPr bwMode="auto">
          <a:xfrm>
            <a:off x="6553200" y="2362200"/>
            <a:ext cx="1409700" cy="107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457200" y="1695254"/>
            <a:ext cx="7772400" cy="369332"/>
          </a:xfrm>
          <a:prstGeom prst="rect">
            <a:avLst/>
          </a:prstGeom>
        </p:spPr>
        <p:txBody>
          <a:bodyPr wrap="square">
            <a:spAutoFit/>
          </a:bodyPr>
          <a:lstStyle/>
          <a:p>
            <a:r>
              <a:rPr lang="en-US" altLang="zh-CN" dirty="0" smtClean="0"/>
              <a:t>2. Complex MSMS spectra with low match property.</a:t>
            </a:r>
            <a:endParaRPr lang="en-US" altLang="zh-CN" dirty="0"/>
          </a:p>
        </p:txBody>
      </p:sp>
      <p:sp>
        <p:nvSpPr>
          <p:cNvPr id="14" name="矩形 13"/>
          <p:cNvSpPr/>
          <p:nvPr/>
        </p:nvSpPr>
        <p:spPr>
          <a:xfrm>
            <a:off x="533400" y="4583668"/>
            <a:ext cx="7772400" cy="923330"/>
          </a:xfrm>
          <a:prstGeom prst="rect">
            <a:avLst/>
          </a:prstGeom>
        </p:spPr>
        <p:txBody>
          <a:bodyPr wrap="square">
            <a:spAutoFit/>
          </a:bodyPr>
          <a:lstStyle/>
          <a:p>
            <a:pPr>
              <a:lnSpc>
                <a:spcPct val="150000"/>
              </a:lnSpc>
            </a:pPr>
            <a:r>
              <a:rPr lang="en-US" altLang="zh-CN" dirty="0"/>
              <a:t>3</a:t>
            </a:r>
            <a:r>
              <a:rPr lang="en-US" altLang="zh-CN" dirty="0" smtClean="0"/>
              <a:t>. Most search algorithms mainly recognize 1+ and 2+ fragmental ion, </a:t>
            </a:r>
          </a:p>
          <a:p>
            <a:pPr>
              <a:lnSpc>
                <a:spcPct val="150000"/>
              </a:lnSpc>
            </a:pPr>
            <a:r>
              <a:rPr lang="en-US" altLang="zh-CN" dirty="0" smtClean="0"/>
              <a:t>Wildly used mass analyzer has mass range limitation (typically lower than 2000 U</a:t>
            </a:r>
            <a:r>
              <a:rPr lang="en-US" altLang="zh-CN" dirty="0"/>
              <a:t>)</a:t>
            </a:r>
          </a:p>
        </p:txBody>
      </p:sp>
    </p:spTree>
    <p:extLst>
      <p:ext uri="{BB962C8B-B14F-4D97-AF65-F5344CB8AC3E}">
        <p14:creationId xmlns:p14="http://schemas.microsoft.com/office/powerpoint/2010/main" val="9353266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Thank you for attention!</a:t>
            </a:r>
            <a:endParaRPr lang="zh-CN" altLang="en-US" sz="6000" dirty="0"/>
          </a:p>
        </p:txBody>
      </p:sp>
      <p:sp>
        <p:nvSpPr>
          <p:cNvPr id="4" name="灯片编号占位符 3"/>
          <p:cNvSpPr>
            <a:spLocks noGrp="1"/>
          </p:cNvSpPr>
          <p:nvPr>
            <p:ph type="sldNum" sz="quarter" idx="12"/>
          </p:nvPr>
        </p:nvSpPr>
        <p:spPr/>
        <p:txBody>
          <a:bodyPr/>
          <a:lstStyle/>
          <a:p>
            <a:fld id="{CD5D62AB-E212-4E0D-ADF0-B8BFFE63D9F9}" type="slidenum">
              <a:rPr lang="zh-CN" altLang="en-US" smtClean="0"/>
              <a:pPr/>
              <a:t>36</a:t>
            </a:fld>
            <a:endParaRPr lang="zh-CN" altLang="en-US"/>
          </a:p>
        </p:txBody>
      </p:sp>
    </p:spTree>
    <p:extLst>
      <p:ext uri="{BB962C8B-B14F-4D97-AF65-F5344CB8AC3E}">
        <p14:creationId xmlns:p14="http://schemas.microsoft.com/office/powerpoint/2010/main" val="1405826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Electron Transfer Dissociation</a:t>
            </a:r>
            <a:endParaRPr lang="zh-CN" altLang="en-US" dirty="0"/>
          </a:p>
        </p:txBody>
      </p:sp>
      <p:sp>
        <p:nvSpPr>
          <p:cNvPr id="9" name="内容占位符 8"/>
          <p:cNvSpPr>
            <a:spLocks noGrp="1"/>
          </p:cNvSpPr>
          <p:nvPr>
            <p:ph idx="1"/>
          </p:nvPr>
        </p:nvSpPr>
        <p:spPr>
          <a:xfrm>
            <a:off x="304800" y="5486400"/>
            <a:ext cx="8229600" cy="914400"/>
          </a:xfrm>
        </p:spPr>
        <p:txBody>
          <a:bodyPr>
            <a:normAutofit/>
          </a:bodyPr>
          <a:lstStyle/>
          <a:p>
            <a:r>
              <a:rPr lang="en-US" altLang="zh-CN" sz="2000" dirty="0" smtClean="0"/>
              <a:t>Anions were used as vehicles for electron delivery to multiply-</a:t>
            </a:r>
            <a:r>
              <a:rPr lang="en-US" altLang="zh-CN" sz="2000" dirty="0" err="1" smtClean="0"/>
              <a:t>protonated</a:t>
            </a:r>
            <a:r>
              <a:rPr lang="en-US" altLang="zh-CN" sz="2000" dirty="0" smtClean="0"/>
              <a:t> peptides in ion trap mass spectrometry.</a:t>
            </a:r>
            <a:endParaRPr lang="zh-CN" altLang="zh-CN" sz="2000" dirty="0" smtClean="0"/>
          </a:p>
        </p:txBody>
      </p:sp>
      <p:sp>
        <p:nvSpPr>
          <p:cNvPr id="14" name="灯片编号占位符 13"/>
          <p:cNvSpPr>
            <a:spLocks noGrp="1"/>
          </p:cNvSpPr>
          <p:nvPr>
            <p:ph type="sldNum" sz="quarter" idx="12"/>
          </p:nvPr>
        </p:nvSpPr>
        <p:spPr/>
        <p:txBody>
          <a:bodyPr/>
          <a:lstStyle/>
          <a:p>
            <a:fld id="{CD5D62AB-E212-4E0D-ADF0-B8BFFE63D9F9}" type="slidenum">
              <a:rPr lang="zh-CN" altLang="en-US" smtClean="0"/>
              <a:pPr/>
              <a:t>4</a:t>
            </a:fld>
            <a:endParaRPr lang="zh-CN" altLang="en-US" dirty="0"/>
          </a:p>
        </p:txBody>
      </p:sp>
      <p:sp>
        <p:nvSpPr>
          <p:cNvPr id="6" name="矩形 5"/>
          <p:cNvSpPr/>
          <p:nvPr/>
        </p:nvSpPr>
        <p:spPr>
          <a:xfrm>
            <a:off x="2895600" y="6488668"/>
            <a:ext cx="5791200" cy="369332"/>
          </a:xfrm>
          <a:prstGeom prst="rect">
            <a:avLst/>
          </a:prstGeom>
        </p:spPr>
        <p:txBody>
          <a:bodyPr wrap="square">
            <a:spAutoFit/>
          </a:bodyPr>
          <a:lstStyle/>
          <a:p>
            <a:r>
              <a:rPr lang="en-US" altLang="zh-CN" dirty="0" smtClean="0"/>
              <a:t>International Journal of Mass Spectrometry (2004) 33–42</a:t>
            </a:r>
            <a:endParaRPr lang="zh-CN" altLang="en-US" dirty="0"/>
          </a:p>
        </p:txBody>
      </p:sp>
      <p:grpSp>
        <p:nvGrpSpPr>
          <p:cNvPr id="13" name="组合 12"/>
          <p:cNvGrpSpPr/>
          <p:nvPr/>
        </p:nvGrpSpPr>
        <p:grpSpPr>
          <a:xfrm>
            <a:off x="1600200" y="1371600"/>
            <a:ext cx="5867400" cy="3962400"/>
            <a:chOff x="1752600" y="1447800"/>
            <a:chExt cx="5638800" cy="4038600"/>
          </a:xfrm>
        </p:grpSpPr>
        <p:pic>
          <p:nvPicPr>
            <p:cNvPr id="4" name="Picture 2"/>
            <p:cNvPicPr>
              <a:picLocks noChangeAspect="1" noChangeArrowheads="1"/>
            </p:cNvPicPr>
            <p:nvPr/>
          </p:nvPicPr>
          <p:blipFill>
            <a:blip r:embed="rId3" cstate="print"/>
            <a:srcRect b="4647"/>
            <a:stretch>
              <a:fillRect/>
            </a:stretch>
          </p:blipFill>
          <p:spPr bwMode="auto">
            <a:xfrm>
              <a:off x="2057400" y="1981200"/>
              <a:ext cx="4962237" cy="3352800"/>
            </a:xfrm>
            <a:prstGeom prst="rect">
              <a:avLst/>
            </a:prstGeom>
            <a:noFill/>
            <a:ln w="9525">
              <a:noFill/>
              <a:miter lim="800000"/>
              <a:headEnd/>
              <a:tailEnd/>
            </a:ln>
          </p:spPr>
        </p:pic>
        <p:sp>
          <p:nvSpPr>
            <p:cNvPr id="10" name="矩形 9"/>
            <p:cNvSpPr/>
            <p:nvPr/>
          </p:nvSpPr>
          <p:spPr>
            <a:xfrm>
              <a:off x="2362200" y="1447800"/>
              <a:ext cx="4624856" cy="400110"/>
            </a:xfrm>
            <a:prstGeom prst="rect">
              <a:avLst/>
            </a:prstGeom>
          </p:spPr>
          <p:txBody>
            <a:bodyPr wrap="none">
              <a:spAutoFit/>
            </a:bodyPr>
            <a:lstStyle/>
            <a:p>
              <a:r>
                <a:rPr lang="en-US" altLang="zh-CN" sz="2000" dirty="0" smtClean="0"/>
                <a:t>Anion attachment                 Proton transfer</a:t>
              </a:r>
              <a:endParaRPr lang="zh-CN" altLang="en-US" sz="2000" dirty="0"/>
            </a:p>
          </p:txBody>
        </p:sp>
        <p:sp>
          <p:nvSpPr>
            <p:cNvPr id="11" name="左右箭头 10"/>
            <p:cNvSpPr/>
            <p:nvPr/>
          </p:nvSpPr>
          <p:spPr>
            <a:xfrm>
              <a:off x="4388922" y="1600200"/>
              <a:ext cx="5334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52600" y="1447800"/>
              <a:ext cx="5638800" cy="4038600"/>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381000" y="3657600"/>
            <a:ext cx="8458200" cy="2468563"/>
          </a:xfrm>
        </p:spPr>
        <p:txBody>
          <a:bodyPr>
            <a:normAutofit/>
          </a:bodyPr>
          <a:lstStyle/>
          <a:p>
            <a:pPr>
              <a:buNone/>
            </a:pPr>
            <a:r>
              <a:rPr lang="en-US" altLang="zh-CN" sz="1800" b="1" dirty="0" smtClean="0"/>
              <a:t>	Weak</a:t>
            </a:r>
            <a:r>
              <a:rPr lang="en-US" altLang="zh-CN" sz="1800" dirty="0" smtClean="0"/>
              <a:t> </a:t>
            </a:r>
          </a:p>
          <a:p>
            <a:r>
              <a:rPr lang="en-US" altLang="zh-CN" sz="1800" dirty="0" smtClean="0"/>
              <a:t>ETD fails to identify larger amounts of peptides than CID, although it provides higher sequence coverage.</a:t>
            </a:r>
          </a:p>
          <a:p>
            <a:r>
              <a:rPr lang="en-US" altLang="zh-CN" sz="1800" dirty="0" smtClean="0"/>
              <a:t>Insufficient fragmentation especially for 1+ and 2+ ions: High-intensity </a:t>
            </a:r>
            <a:r>
              <a:rPr lang="en-US" altLang="zh-CN" sz="1800" dirty="0" err="1" smtClean="0"/>
              <a:t>unreacted</a:t>
            </a:r>
            <a:r>
              <a:rPr lang="en-US" altLang="zh-CN" sz="1800" dirty="0" smtClean="0"/>
              <a:t> precursor and electron transfer no  dissociation (</a:t>
            </a:r>
            <a:r>
              <a:rPr lang="en-US" altLang="zh-CN" sz="1800" dirty="0" err="1" smtClean="0"/>
              <a:t>ETnoD</a:t>
            </a:r>
            <a:r>
              <a:rPr lang="en-US" altLang="zh-CN" sz="1800" dirty="0" smtClean="0"/>
              <a:t>) products.</a:t>
            </a:r>
          </a:p>
          <a:p>
            <a:r>
              <a:rPr lang="en-US" altLang="zh-CN" sz="1800" dirty="0" smtClean="0"/>
              <a:t>ETD – centric search algorithms. Commonly used search algorithms were designed and trained for CID data of </a:t>
            </a:r>
            <a:r>
              <a:rPr lang="en-US" altLang="zh-CN" sz="1800" dirty="0" err="1" smtClean="0"/>
              <a:t>tryptic</a:t>
            </a:r>
            <a:r>
              <a:rPr lang="en-US" altLang="zh-CN" sz="1800" dirty="0" smtClean="0"/>
              <a:t> peptides.</a:t>
            </a:r>
            <a:endParaRPr lang="zh-CN" altLang="en-US" sz="1800" dirty="0" smtClean="0"/>
          </a:p>
          <a:p>
            <a:endParaRPr lang="zh-CN" altLang="en-US" dirty="0"/>
          </a:p>
        </p:txBody>
      </p:sp>
      <p:sp>
        <p:nvSpPr>
          <p:cNvPr id="5" name="灯片编号占位符 4"/>
          <p:cNvSpPr>
            <a:spLocks noGrp="1"/>
          </p:cNvSpPr>
          <p:nvPr>
            <p:ph type="sldNum" sz="quarter" idx="12"/>
          </p:nvPr>
        </p:nvSpPr>
        <p:spPr/>
        <p:txBody>
          <a:bodyPr/>
          <a:lstStyle/>
          <a:p>
            <a:fld id="{CD5D62AB-E212-4E0D-ADF0-B8BFFE63D9F9}" type="slidenum">
              <a:rPr lang="zh-CN" altLang="en-US" smtClean="0"/>
              <a:pPr/>
              <a:t>5</a:t>
            </a:fld>
            <a:endParaRPr lang="zh-CN" altLang="en-US"/>
          </a:p>
        </p:txBody>
      </p:sp>
      <p:sp>
        <p:nvSpPr>
          <p:cNvPr id="4" name="内容占位符 2"/>
          <p:cNvSpPr txBox="1">
            <a:spLocks/>
          </p:cNvSpPr>
          <p:nvPr/>
        </p:nvSpPr>
        <p:spPr>
          <a:xfrm>
            <a:off x="381000" y="1447800"/>
            <a:ext cx="8763000" cy="1981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altLang="zh-CN" b="1" dirty="0" smtClean="0"/>
              <a:t>	</a:t>
            </a:r>
            <a:r>
              <a:rPr kumimoji="0" lang="en-US" altLang="zh-CN" sz="1800" b="1" i="0" u="none" strike="noStrike" kern="1200" cap="none" spc="0" normalizeH="0" baseline="0" noProof="0" dirty="0" smtClean="0">
                <a:ln>
                  <a:noFill/>
                </a:ln>
                <a:solidFill>
                  <a:schemeClr val="tx1"/>
                </a:solidFill>
                <a:effectLst/>
                <a:uLnTx/>
                <a:uFillTx/>
                <a:latin typeface="+mn-lt"/>
                <a:ea typeface="+mn-ea"/>
                <a:cs typeface="+mn-cs"/>
              </a:rPr>
              <a:t>Strong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Enhanced protein identification and sequence coverage using bottom-up approaches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Improved identification of the location of PTM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Enhanced MS/MS of basic peptides and proteins such as </a:t>
            </a:r>
            <a:r>
              <a:rPr kumimoji="0" lang="en-US" altLang="zh-CN" sz="1800" b="0" i="0" u="none" strike="noStrike" kern="1200" cap="none" spc="0" normalizeH="0" baseline="0" noProof="0" dirty="0" err="1" smtClean="0">
                <a:ln>
                  <a:noFill/>
                </a:ln>
                <a:solidFill>
                  <a:schemeClr val="tx1"/>
                </a:solidFill>
                <a:effectLst/>
                <a:uLnTx/>
                <a:uFillTx/>
                <a:latin typeface="+mn-lt"/>
                <a:ea typeface="+mn-ea"/>
                <a:cs typeface="+mn-cs"/>
              </a:rPr>
              <a:t>histones</a:t>
            </a: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Much improved MS/MS of large peptides and proteins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To improve ETD identification:</a:t>
            </a:r>
            <a:endParaRPr lang="zh-CN" altLang="en-US" dirty="0"/>
          </a:p>
        </p:txBody>
      </p:sp>
      <p:sp>
        <p:nvSpPr>
          <p:cNvPr id="3" name="Content Placeholder 2"/>
          <p:cNvSpPr>
            <a:spLocks noGrp="1"/>
          </p:cNvSpPr>
          <p:nvPr>
            <p:ph idx="1"/>
          </p:nvPr>
        </p:nvSpPr>
        <p:spPr>
          <a:xfrm>
            <a:off x="304800" y="1600201"/>
            <a:ext cx="8686800" cy="4572000"/>
          </a:xfrm>
        </p:spPr>
        <p:txBody>
          <a:bodyPr>
            <a:normAutofit fontScale="85000" lnSpcReduction="10000"/>
          </a:bodyPr>
          <a:lstStyle/>
          <a:p>
            <a:pPr>
              <a:lnSpc>
                <a:spcPct val="150000"/>
              </a:lnSpc>
            </a:pPr>
            <a:r>
              <a:rPr lang="en-US" altLang="zh-CN" sz="2200" dirty="0" smtClean="0"/>
              <a:t>ETD fragmentation efficiency can be improved by increasing peptides’ charge state.</a:t>
            </a:r>
          </a:p>
          <a:p>
            <a:pPr lvl="1">
              <a:lnSpc>
                <a:spcPct val="150000"/>
              </a:lnSpc>
            </a:pPr>
            <a:r>
              <a:rPr lang="en-US" altLang="zh-CN" sz="1900" dirty="0" smtClean="0"/>
              <a:t>Use proteases which generated longer peptides (etc. Lys C, </a:t>
            </a:r>
            <a:r>
              <a:rPr lang="en-US" altLang="zh-CN" sz="1900" dirty="0" err="1" smtClean="0"/>
              <a:t>Arg</a:t>
            </a:r>
            <a:r>
              <a:rPr lang="en-US" altLang="zh-CN" sz="1900" dirty="0" smtClean="0"/>
              <a:t> C)</a:t>
            </a:r>
          </a:p>
          <a:p>
            <a:pPr lvl="1">
              <a:lnSpc>
                <a:spcPct val="150000"/>
              </a:lnSpc>
            </a:pPr>
            <a:r>
              <a:rPr lang="en-US" altLang="zh-CN" sz="1900" dirty="0" smtClean="0"/>
              <a:t>chemically modifying the peptides to make them carry more charges or become more basic.</a:t>
            </a:r>
          </a:p>
          <a:p>
            <a:pPr lvl="1">
              <a:lnSpc>
                <a:spcPct val="150000"/>
              </a:lnSpc>
            </a:pPr>
            <a:r>
              <a:rPr lang="en-US" altLang="zh-CN" sz="1900" dirty="0" smtClean="0"/>
              <a:t>adding small amounts of compounds with low-volatility and high surface tension to ESI solution.</a:t>
            </a:r>
          </a:p>
          <a:p>
            <a:pPr>
              <a:lnSpc>
                <a:spcPct val="150000"/>
              </a:lnSpc>
            </a:pPr>
            <a:r>
              <a:rPr lang="en-US" altLang="zh-CN" sz="2400" dirty="0" smtClean="0"/>
              <a:t>Optimized search algorithms</a:t>
            </a:r>
          </a:p>
          <a:p>
            <a:pPr lvl="1">
              <a:lnSpc>
                <a:spcPct val="150000"/>
              </a:lnSpc>
            </a:pPr>
            <a:r>
              <a:rPr lang="en-US" altLang="zh-CN" sz="1900" dirty="0" smtClean="0"/>
              <a:t>Consider other ion types other than c, z’-ions.</a:t>
            </a:r>
          </a:p>
          <a:p>
            <a:pPr lvl="1">
              <a:lnSpc>
                <a:spcPct val="150000"/>
              </a:lnSpc>
            </a:pPr>
            <a:r>
              <a:rPr lang="en-US" altLang="zh-CN" sz="1900" dirty="0" smtClean="0"/>
              <a:t>Remove additional ETD specific features: peaks belonging to precursor, </a:t>
            </a:r>
            <a:r>
              <a:rPr lang="en-US" altLang="zh-CN" sz="1900" dirty="0" err="1" smtClean="0"/>
              <a:t>ETnoD</a:t>
            </a:r>
            <a:r>
              <a:rPr lang="en-US" altLang="zh-CN" sz="1900" dirty="0" smtClean="0"/>
              <a:t> products and neutral loss species.</a:t>
            </a:r>
          </a:p>
          <a:p>
            <a:pPr lvl="1">
              <a:lnSpc>
                <a:spcPct val="150000"/>
              </a:lnSpc>
            </a:pPr>
            <a:r>
              <a:rPr lang="en-US" altLang="zh-CN" sz="1900" dirty="0" smtClean="0"/>
              <a:t>Design ETD applicable score standards (Peaks 5.1)</a:t>
            </a:r>
          </a:p>
          <a:p>
            <a:pPr lvl="1">
              <a:lnSpc>
                <a:spcPct val="150000"/>
              </a:lnSpc>
            </a:pPr>
            <a:r>
              <a:rPr lang="en-US" altLang="zh-CN" sz="1900" dirty="0" smtClean="0"/>
              <a:t>Accurate prediction charge state of precursor ions.</a:t>
            </a:r>
            <a:endParaRPr lang="en-US" altLang="zh-CN" dirty="0" smtClean="0"/>
          </a:p>
          <a:p>
            <a:pPr lvl="1"/>
            <a:endParaRPr lang="zh-CN" altLang="en-US" dirty="0"/>
          </a:p>
        </p:txBody>
      </p:sp>
      <p:sp>
        <p:nvSpPr>
          <p:cNvPr id="4" name="灯片编号占位符 3"/>
          <p:cNvSpPr>
            <a:spLocks noGrp="1"/>
          </p:cNvSpPr>
          <p:nvPr>
            <p:ph type="sldNum" sz="quarter" idx="12"/>
          </p:nvPr>
        </p:nvSpPr>
        <p:spPr/>
        <p:txBody>
          <a:bodyPr/>
          <a:lstStyle/>
          <a:p>
            <a:fld id="{CD5D62AB-E212-4E0D-ADF0-B8BFFE63D9F9}" type="slidenum">
              <a:rPr lang="zh-CN" altLang="en-US" smtClean="0"/>
              <a:pPr/>
              <a:t>6</a:t>
            </a:fld>
            <a:endParaRPr lang="zh-CN" altLang="en-US"/>
          </a:p>
        </p:txBody>
      </p:sp>
      <p:sp>
        <p:nvSpPr>
          <p:cNvPr id="6" name="矩形 5"/>
          <p:cNvSpPr/>
          <p:nvPr/>
        </p:nvSpPr>
        <p:spPr>
          <a:xfrm>
            <a:off x="228600" y="1600200"/>
            <a:ext cx="8686800" cy="457200"/>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Tree>
    <p:extLst>
      <p:ext uri="{BB962C8B-B14F-4D97-AF65-F5344CB8AC3E}">
        <p14:creationId xmlns:p14="http://schemas.microsoft.com/office/powerpoint/2010/main" val="405717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Supper charge reagent </a:t>
            </a:r>
            <a:endParaRPr lang="zh-CN" altLang="en-US" dirty="0"/>
          </a:p>
        </p:txBody>
      </p:sp>
      <p:sp>
        <p:nvSpPr>
          <p:cNvPr id="4" name="灯片编号占位符 3"/>
          <p:cNvSpPr>
            <a:spLocks noGrp="1"/>
          </p:cNvSpPr>
          <p:nvPr>
            <p:ph type="sldNum" sz="quarter" idx="12"/>
          </p:nvPr>
        </p:nvSpPr>
        <p:spPr/>
        <p:txBody>
          <a:bodyPr/>
          <a:lstStyle/>
          <a:p>
            <a:fld id="{CD5D62AB-E212-4E0D-ADF0-B8BFFE63D9F9}" type="slidenum">
              <a:rPr lang="zh-CN" altLang="en-US" smtClean="0"/>
              <a:pPr/>
              <a:t>7</a:t>
            </a:fld>
            <a:endParaRPr lang="zh-CN" altLang="en-US"/>
          </a:p>
        </p:txBody>
      </p:sp>
      <p:pic>
        <p:nvPicPr>
          <p:cNvPr id="3074" name="Picture 2"/>
          <p:cNvPicPr>
            <a:picLocks noChangeAspect="1" noChangeArrowheads="1"/>
          </p:cNvPicPr>
          <p:nvPr/>
        </p:nvPicPr>
        <p:blipFill>
          <a:blip r:embed="rId2" cstate="print"/>
          <a:srcRect/>
          <a:stretch>
            <a:fillRect/>
          </a:stretch>
        </p:blipFill>
        <p:spPr bwMode="auto">
          <a:xfrm>
            <a:off x="4724400" y="2590800"/>
            <a:ext cx="3844832" cy="3255674"/>
          </a:xfrm>
          <a:prstGeom prst="rect">
            <a:avLst/>
          </a:prstGeom>
          <a:noFill/>
          <a:ln w="9525">
            <a:noFill/>
            <a:miter lim="800000"/>
            <a:headEnd/>
            <a:tailEnd/>
          </a:ln>
        </p:spPr>
      </p:pic>
      <p:sp>
        <p:nvSpPr>
          <p:cNvPr id="9" name="矩形 8"/>
          <p:cNvSpPr/>
          <p:nvPr/>
        </p:nvSpPr>
        <p:spPr>
          <a:xfrm>
            <a:off x="304800" y="4953000"/>
            <a:ext cx="4343400" cy="923330"/>
          </a:xfrm>
          <a:prstGeom prst="rect">
            <a:avLst/>
          </a:prstGeom>
        </p:spPr>
        <p:txBody>
          <a:bodyPr wrap="square">
            <a:spAutoFit/>
          </a:bodyPr>
          <a:lstStyle/>
          <a:p>
            <a:r>
              <a:rPr lang="en-US" altLang="zh-CN" dirty="0" smtClean="0"/>
              <a:t>Applying high surface tension, low relative volatility solvents could shift the ESI charge state distribution (CSD) to higher charge.</a:t>
            </a:r>
            <a:endParaRPr lang="zh-CN" altLang="en-US" dirty="0"/>
          </a:p>
        </p:txBody>
      </p:sp>
      <p:pic>
        <p:nvPicPr>
          <p:cNvPr id="3075" name="Picture 3"/>
          <p:cNvPicPr>
            <a:picLocks noChangeAspect="1" noChangeArrowheads="1"/>
          </p:cNvPicPr>
          <p:nvPr/>
        </p:nvPicPr>
        <p:blipFill>
          <a:blip r:embed="rId3" cstate="print"/>
          <a:srcRect/>
          <a:stretch>
            <a:fillRect/>
          </a:stretch>
        </p:blipFill>
        <p:spPr bwMode="auto">
          <a:xfrm>
            <a:off x="381000" y="2133600"/>
            <a:ext cx="3886200" cy="2480958"/>
          </a:xfrm>
          <a:prstGeom prst="rect">
            <a:avLst/>
          </a:prstGeom>
          <a:noFill/>
          <a:ln w="9525">
            <a:noFill/>
            <a:miter lim="800000"/>
            <a:headEnd/>
            <a:tailEnd/>
          </a:ln>
        </p:spPr>
      </p:pic>
      <p:pic>
        <p:nvPicPr>
          <p:cNvPr id="11" name="图片 4" descr="m-NBA.jpg"/>
          <p:cNvPicPr>
            <a:picLocks noChangeAspect="1"/>
          </p:cNvPicPr>
          <p:nvPr/>
        </p:nvPicPr>
        <p:blipFill>
          <a:blip r:embed="rId4" cstate="print">
            <a:clrChange>
              <a:clrFrom>
                <a:srgbClr val="FFFFFF"/>
              </a:clrFrom>
              <a:clrTo>
                <a:srgbClr val="FFFFFF">
                  <a:alpha val="0"/>
                </a:srgbClr>
              </a:clrTo>
            </a:clrChange>
          </a:blip>
          <a:srcRect t="13045" b="17390"/>
          <a:stretch>
            <a:fillRect/>
          </a:stretch>
        </p:blipFill>
        <p:spPr bwMode="auto">
          <a:xfrm>
            <a:off x="5791200" y="1600200"/>
            <a:ext cx="1643062" cy="1143000"/>
          </a:xfrm>
          <a:prstGeom prst="rect">
            <a:avLst/>
          </a:prstGeom>
          <a:noFill/>
          <a:ln w="9525">
            <a:noFill/>
            <a:miter lim="800000"/>
            <a:headEnd/>
            <a:tailEnd/>
          </a:ln>
        </p:spPr>
      </p:pic>
      <p:sp>
        <p:nvSpPr>
          <p:cNvPr id="12" name="矩形 11"/>
          <p:cNvSpPr/>
          <p:nvPr/>
        </p:nvSpPr>
        <p:spPr>
          <a:xfrm>
            <a:off x="4800600" y="6324600"/>
            <a:ext cx="3299301" cy="369332"/>
          </a:xfrm>
          <a:prstGeom prst="rect">
            <a:avLst/>
          </a:prstGeom>
        </p:spPr>
        <p:txBody>
          <a:bodyPr wrap="none">
            <a:spAutoFit/>
          </a:bodyPr>
          <a:lstStyle/>
          <a:p>
            <a:r>
              <a:rPr lang="en-US" altLang="zh-CN" dirty="0" smtClean="0"/>
              <a:t>Anal. Chem. 2007, 79, 9243-9252</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CD5D62AB-E212-4E0D-ADF0-B8BFFE63D9F9}" type="slidenum">
              <a:rPr lang="zh-CN" altLang="en-US" smtClean="0"/>
              <a:pPr/>
              <a:t>8</a:t>
            </a:fld>
            <a:endParaRPr lang="zh-CN" altLang="en-US"/>
          </a:p>
        </p:txBody>
      </p:sp>
      <p:sp>
        <p:nvSpPr>
          <p:cNvPr id="6" name="矩形 5"/>
          <p:cNvSpPr/>
          <p:nvPr/>
        </p:nvSpPr>
        <p:spPr>
          <a:xfrm>
            <a:off x="609600" y="5257800"/>
            <a:ext cx="8382000" cy="880369"/>
          </a:xfrm>
          <a:prstGeom prst="rect">
            <a:avLst/>
          </a:prstGeom>
        </p:spPr>
        <p:txBody>
          <a:bodyPr wrap="square">
            <a:spAutoFit/>
          </a:bodyPr>
          <a:lstStyle/>
          <a:p>
            <a:pPr>
              <a:lnSpc>
                <a:spcPct val="150000"/>
              </a:lnSpc>
              <a:buFont typeface="Wingdings" pitchFamily="2" charset="2"/>
              <a:buChar char="u"/>
            </a:pPr>
            <a:r>
              <a:rPr lang="en-US" altLang="zh-CN" dirty="0" smtClean="0"/>
              <a:t> </a:t>
            </a:r>
            <a:r>
              <a:rPr lang="en-US" altLang="zh-CN" dirty="0" err="1" smtClean="0"/>
              <a:t>Dimethylation</a:t>
            </a:r>
            <a:r>
              <a:rPr lang="en-US" altLang="zh-CN" dirty="0" smtClean="0"/>
              <a:t> and  </a:t>
            </a:r>
            <a:r>
              <a:rPr lang="en-US" altLang="zh-CN" dirty="0" err="1" smtClean="0"/>
              <a:t>guanidinationof</a:t>
            </a:r>
            <a:r>
              <a:rPr lang="en-US" altLang="zh-CN" dirty="0" smtClean="0"/>
              <a:t> doubly charged Lys-N peptides resulted in a significant increase in peptide sequence coverage of ETD sequences.</a:t>
            </a:r>
            <a:endParaRPr lang="zh-CN" altLang="en-US" dirty="0"/>
          </a:p>
        </p:txBody>
      </p:sp>
      <p:sp>
        <p:nvSpPr>
          <p:cNvPr id="10" name="矩形 9"/>
          <p:cNvSpPr/>
          <p:nvPr/>
        </p:nvSpPr>
        <p:spPr>
          <a:xfrm>
            <a:off x="4800600" y="6324600"/>
            <a:ext cx="3344185" cy="369332"/>
          </a:xfrm>
          <a:prstGeom prst="rect">
            <a:avLst/>
          </a:prstGeom>
        </p:spPr>
        <p:txBody>
          <a:bodyPr wrap="none">
            <a:spAutoFit/>
          </a:bodyPr>
          <a:lstStyle/>
          <a:p>
            <a:r>
              <a:rPr lang="en-US" altLang="zh-CN" dirty="0" smtClean="0"/>
              <a:t>Anal. Chem. 2009, 81, 7814–7822</a:t>
            </a:r>
            <a:endParaRPr lang="zh-CN" altLang="en-US" dirty="0"/>
          </a:p>
        </p:txBody>
      </p:sp>
      <p:pic>
        <p:nvPicPr>
          <p:cNvPr id="5124" name="Picture 4"/>
          <p:cNvPicPr>
            <a:picLocks noChangeAspect="1" noChangeArrowheads="1"/>
          </p:cNvPicPr>
          <p:nvPr/>
        </p:nvPicPr>
        <p:blipFill>
          <a:blip r:embed="rId3" cstate="print"/>
          <a:srcRect/>
          <a:stretch>
            <a:fillRect/>
          </a:stretch>
        </p:blipFill>
        <p:spPr bwMode="auto">
          <a:xfrm>
            <a:off x="1524000" y="457200"/>
            <a:ext cx="6019800" cy="47370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To improve ETD identification:</a:t>
            </a:r>
            <a:endParaRPr lang="zh-CN" altLang="en-US" dirty="0"/>
          </a:p>
        </p:txBody>
      </p:sp>
      <p:sp>
        <p:nvSpPr>
          <p:cNvPr id="3" name="Content Placeholder 2"/>
          <p:cNvSpPr>
            <a:spLocks noGrp="1"/>
          </p:cNvSpPr>
          <p:nvPr>
            <p:ph idx="1"/>
          </p:nvPr>
        </p:nvSpPr>
        <p:spPr>
          <a:xfrm>
            <a:off x="304800" y="1600201"/>
            <a:ext cx="8686800" cy="4572000"/>
          </a:xfrm>
        </p:spPr>
        <p:txBody>
          <a:bodyPr>
            <a:normAutofit fontScale="85000" lnSpcReduction="10000"/>
          </a:bodyPr>
          <a:lstStyle/>
          <a:p>
            <a:pPr>
              <a:lnSpc>
                <a:spcPct val="150000"/>
              </a:lnSpc>
            </a:pPr>
            <a:r>
              <a:rPr lang="en-US" altLang="zh-CN" sz="2200" dirty="0" smtClean="0"/>
              <a:t>ETD fragmentation efficiency can be improved by increasing peptides’ charge state.</a:t>
            </a:r>
          </a:p>
          <a:p>
            <a:pPr lvl="1">
              <a:lnSpc>
                <a:spcPct val="150000"/>
              </a:lnSpc>
            </a:pPr>
            <a:r>
              <a:rPr lang="en-US" altLang="zh-CN" sz="1900" dirty="0" smtClean="0"/>
              <a:t>Use proteases which generated longer peptides (etc. Lys C, </a:t>
            </a:r>
            <a:r>
              <a:rPr lang="en-US" altLang="zh-CN" sz="1900" dirty="0" err="1" smtClean="0"/>
              <a:t>Arg</a:t>
            </a:r>
            <a:r>
              <a:rPr lang="en-US" altLang="zh-CN" sz="1900" dirty="0" smtClean="0"/>
              <a:t> C)</a:t>
            </a:r>
          </a:p>
          <a:p>
            <a:pPr lvl="1">
              <a:lnSpc>
                <a:spcPct val="150000"/>
              </a:lnSpc>
            </a:pPr>
            <a:r>
              <a:rPr lang="en-US" altLang="zh-CN" sz="1900" dirty="0" smtClean="0"/>
              <a:t>chemically modifying the peptides to make them carry more charges or become more basic.</a:t>
            </a:r>
          </a:p>
          <a:p>
            <a:pPr lvl="1">
              <a:lnSpc>
                <a:spcPct val="150000"/>
              </a:lnSpc>
            </a:pPr>
            <a:r>
              <a:rPr lang="en-US" altLang="zh-CN" sz="1900" dirty="0" smtClean="0"/>
              <a:t>adding small amounts of compounds with low-volatility and high surface tension to ESI solution.</a:t>
            </a:r>
          </a:p>
          <a:p>
            <a:pPr>
              <a:lnSpc>
                <a:spcPct val="150000"/>
              </a:lnSpc>
            </a:pPr>
            <a:r>
              <a:rPr lang="en-US" altLang="zh-CN" sz="2400" dirty="0" smtClean="0"/>
              <a:t>Optimized search algorithms</a:t>
            </a:r>
          </a:p>
          <a:p>
            <a:pPr lvl="1">
              <a:lnSpc>
                <a:spcPct val="150000"/>
              </a:lnSpc>
            </a:pPr>
            <a:r>
              <a:rPr lang="en-US" altLang="zh-CN" sz="1900" dirty="0" smtClean="0"/>
              <a:t>Consider other ion types other than c, z’-ions.</a:t>
            </a:r>
          </a:p>
          <a:p>
            <a:pPr lvl="1">
              <a:lnSpc>
                <a:spcPct val="150000"/>
              </a:lnSpc>
            </a:pPr>
            <a:r>
              <a:rPr lang="en-US" altLang="zh-CN" sz="1900" dirty="0" smtClean="0"/>
              <a:t>Remove additional ETD specific features: peaks belonging to precursor, </a:t>
            </a:r>
            <a:r>
              <a:rPr lang="en-US" altLang="zh-CN" sz="1900" dirty="0" err="1" smtClean="0"/>
              <a:t>ETnoD</a:t>
            </a:r>
            <a:r>
              <a:rPr lang="en-US" altLang="zh-CN" sz="1900" dirty="0" smtClean="0"/>
              <a:t> products and neutral loss species.</a:t>
            </a:r>
          </a:p>
          <a:p>
            <a:pPr lvl="1">
              <a:lnSpc>
                <a:spcPct val="150000"/>
              </a:lnSpc>
            </a:pPr>
            <a:r>
              <a:rPr lang="en-US" altLang="zh-CN" sz="1900" dirty="0" smtClean="0"/>
              <a:t>Design ETD applicable score standards (Peaks 5.1)</a:t>
            </a:r>
          </a:p>
          <a:p>
            <a:pPr lvl="1">
              <a:lnSpc>
                <a:spcPct val="150000"/>
              </a:lnSpc>
            </a:pPr>
            <a:r>
              <a:rPr lang="en-US" altLang="zh-CN" sz="1900" dirty="0" smtClean="0"/>
              <a:t>Accurate prediction charge state of precursor ions.</a:t>
            </a:r>
            <a:endParaRPr lang="en-US" altLang="zh-CN" dirty="0" smtClean="0"/>
          </a:p>
          <a:p>
            <a:pPr lvl="1"/>
            <a:endParaRPr lang="zh-CN" altLang="en-US" dirty="0"/>
          </a:p>
        </p:txBody>
      </p:sp>
      <p:sp>
        <p:nvSpPr>
          <p:cNvPr id="4" name="灯片编号占位符 3"/>
          <p:cNvSpPr>
            <a:spLocks noGrp="1"/>
          </p:cNvSpPr>
          <p:nvPr>
            <p:ph type="sldNum" sz="quarter" idx="12"/>
          </p:nvPr>
        </p:nvSpPr>
        <p:spPr/>
        <p:txBody>
          <a:bodyPr/>
          <a:lstStyle/>
          <a:p>
            <a:fld id="{CD5D62AB-E212-4E0D-ADF0-B8BFFE63D9F9}" type="slidenum">
              <a:rPr lang="zh-CN" altLang="en-US" smtClean="0"/>
              <a:pPr/>
              <a:t>9</a:t>
            </a:fld>
            <a:endParaRPr lang="zh-CN" altLang="en-US"/>
          </a:p>
        </p:txBody>
      </p:sp>
      <p:sp>
        <p:nvSpPr>
          <p:cNvPr id="6" name="矩形 5"/>
          <p:cNvSpPr/>
          <p:nvPr/>
        </p:nvSpPr>
        <p:spPr>
          <a:xfrm>
            <a:off x="152400" y="3657600"/>
            <a:ext cx="8686800" cy="457200"/>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Tree>
    <p:extLst>
      <p:ext uri="{BB962C8B-B14F-4D97-AF65-F5344CB8AC3E}">
        <p14:creationId xmlns:p14="http://schemas.microsoft.com/office/powerpoint/2010/main" val="405717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2989</TotalTime>
  <Words>2371</Words>
  <Application>Microsoft Office PowerPoint</Application>
  <PresentationFormat>全屏显示(4:3)</PresentationFormat>
  <Paragraphs>432</Paragraphs>
  <Slides>36</Slides>
  <Notes>14</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Office 主题​​</vt:lpstr>
      <vt:lpstr>Improved proteomic analysis pipeline for LC-ETD-MS/MS</vt:lpstr>
      <vt:lpstr>Fragmental pattern of Protein backbone in MS</vt:lpstr>
      <vt:lpstr>Common dissociation techniques</vt:lpstr>
      <vt:lpstr>Electron Transfer Dissociation</vt:lpstr>
      <vt:lpstr>PowerPoint 演示文稿</vt:lpstr>
      <vt:lpstr>To improve ETD identification:</vt:lpstr>
      <vt:lpstr>Supper charge reagent </vt:lpstr>
      <vt:lpstr>PowerPoint 演示文稿</vt:lpstr>
      <vt:lpstr>To improve ETD identification:</vt:lpstr>
      <vt:lpstr>PowerPoint 演示文稿</vt:lpstr>
      <vt:lpstr>To improve ETD identification:</vt:lpstr>
      <vt:lpstr>PowerPoint 演示文稿</vt:lpstr>
      <vt:lpstr>Chemical labeling of tryptic BSA peptides</vt:lpstr>
      <vt:lpstr>Peptide charge-state increment with chemical labeling and m-NBA treatment (Simple sample)</vt:lpstr>
      <vt:lpstr>Speculated mechanism of m-NBA induced charge enhancement </vt:lpstr>
      <vt:lpstr>Charge enhancing ETD analysis of AMJ2 cell line (complex sample)</vt:lpstr>
      <vt:lpstr>Quality control of LC replication </vt:lpstr>
      <vt:lpstr>PowerPoint 演示文稿</vt:lpstr>
      <vt:lpstr>PowerPoint 演示文稿</vt:lpstr>
      <vt:lpstr>PowerPoint 演示文稿</vt:lpstr>
      <vt:lpstr>Establishing thresholds for peptide identifications</vt:lpstr>
      <vt:lpstr>PowerPoint 演示文稿</vt:lpstr>
      <vt:lpstr>PowerPoint 演示文稿</vt:lpstr>
      <vt:lpstr>PowerPoint 演示文稿</vt:lpstr>
      <vt:lpstr>PowerPoint 演示文稿</vt:lpstr>
      <vt:lpstr>Discrepancy between different algorithms</vt:lpstr>
      <vt:lpstr>PowerPoint 演示文稿</vt:lpstr>
      <vt:lpstr>Search algorithms exhibited distinctly for identifying differently charged peptides</vt:lpstr>
      <vt:lpstr>X!Tandem and pFind performed well in all strategies</vt:lpstr>
      <vt:lpstr>Successful identification rate (pFind + X!Tandem) of Amj2 data</vt:lpstr>
      <vt:lpstr>PowerPoint 演示文稿</vt:lpstr>
      <vt:lpstr>Improvement of peptide identification by combined LCnoD and TyNBA strategy</vt:lpstr>
      <vt:lpstr>PowerPoint 演示文稿</vt:lpstr>
      <vt:lpstr>Problem：Identify high charge peptide</vt:lpstr>
      <vt:lpstr>Problem：Identify high charge peptide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shygza</dc:creator>
  <cp:lastModifiedBy>freesia</cp:lastModifiedBy>
  <cp:revision>125</cp:revision>
  <dcterms:created xsi:type="dcterms:W3CDTF">2012-11-09T16:48:44Z</dcterms:created>
  <dcterms:modified xsi:type="dcterms:W3CDTF">2012-11-13T08:00:07Z</dcterms:modified>
</cp:coreProperties>
</file>