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  <p:sldMasterId id="2147487756" r:id="rId2"/>
    <p:sldMasterId id="2147487780" r:id="rId3"/>
    <p:sldMasterId id="2147487830" r:id="rId4"/>
    <p:sldMasterId id="2147487869" r:id="rId5"/>
    <p:sldMasterId id="2147487882" r:id="rId6"/>
    <p:sldMasterId id="2147487894" r:id="rId7"/>
    <p:sldMasterId id="2147487906" r:id="rId8"/>
    <p:sldMasterId id="2147487919" r:id="rId9"/>
    <p:sldMasterId id="2147487931" r:id="rId10"/>
    <p:sldMasterId id="2147487943" r:id="rId11"/>
    <p:sldMasterId id="2147487956" r:id="rId12"/>
  </p:sldMasterIdLst>
  <p:notesMasterIdLst>
    <p:notesMasterId r:id="rId59"/>
  </p:notesMasterIdLst>
  <p:handoutMasterIdLst>
    <p:handoutMasterId r:id="rId60"/>
  </p:handoutMasterIdLst>
  <p:sldIdLst>
    <p:sldId id="945" r:id="rId13"/>
    <p:sldId id="949" r:id="rId14"/>
    <p:sldId id="910" r:id="rId15"/>
    <p:sldId id="1110" r:id="rId16"/>
    <p:sldId id="1102" r:id="rId17"/>
    <p:sldId id="1104" r:id="rId18"/>
    <p:sldId id="1105" r:id="rId19"/>
    <p:sldId id="980" r:id="rId20"/>
    <p:sldId id="1095" r:id="rId21"/>
    <p:sldId id="1109" r:id="rId22"/>
    <p:sldId id="1112" r:id="rId23"/>
    <p:sldId id="1027" r:id="rId24"/>
    <p:sldId id="1028" r:id="rId25"/>
    <p:sldId id="1079" r:id="rId26"/>
    <p:sldId id="1113" r:id="rId27"/>
    <p:sldId id="986" r:id="rId28"/>
    <p:sldId id="1080" r:id="rId29"/>
    <p:sldId id="989" r:id="rId30"/>
    <p:sldId id="1090" r:id="rId31"/>
    <p:sldId id="1034" r:id="rId32"/>
    <p:sldId id="1088" r:id="rId33"/>
    <p:sldId id="1036" r:id="rId34"/>
    <p:sldId id="1086" r:id="rId35"/>
    <p:sldId id="1089" r:id="rId36"/>
    <p:sldId id="1041" r:id="rId37"/>
    <p:sldId id="1100" r:id="rId38"/>
    <p:sldId id="1043" r:id="rId39"/>
    <p:sldId id="1106" r:id="rId40"/>
    <p:sldId id="1107" r:id="rId41"/>
    <p:sldId id="1101" r:id="rId42"/>
    <p:sldId id="1044" r:id="rId43"/>
    <p:sldId id="1045" r:id="rId44"/>
    <p:sldId id="1111" r:id="rId45"/>
    <p:sldId id="1081" r:id="rId46"/>
    <p:sldId id="954" r:id="rId47"/>
    <p:sldId id="1046" r:id="rId48"/>
    <p:sldId id="956" r:id="rId49"/>
    <p:sldId id="993" r:id="rId50"/>
    <p:sldId id="958" r:id="rId51"/>
    <p:sldId id="959" r:id="rId52"/>
    <p:sldId id="1047" r:id="rId53"/>
    <p:sldId id="1066" r:id="rId54"/>
    <p:sldId id="1097" r:id="rId55"/>
    <p:sldId id="1098" r:id="rId56"/>
    <p:sldId id="1099" r:id="rId57"/>
    <p:sldId id="995" r:id="rId58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698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396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094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7921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4901" algn="l" defTabSz="913960" rtl="0" eaLnBrk="1" latinLnBrk="0" hangingPunct="1">
      <a:defRPr sz="1400"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6pPr>
    <a:lvl7pPr marL="2741884" algn="l" defTabSz="913960" rtl="0" eaLnBrk="1" latinLnBrk="0" hangingPunct="1">
      <a:defRPr sz="1400"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7pPr>
    <a:lvl8pPr marL="3198864" algn="l" defTabSz="913960" rtl="0" eaLnBrk="1" latinLnBrk="0" hangingPunct="1">
      <a:defRPr sz="1400"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8pPr>
    <a:lvl9pPr marL="3655844" algn="l" defTabSz="913960" rtl="0" eaLnBrk="1" latinLnBrk="0" hangingPunct="1">
      <a:defRPr sz="1400"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13C8"/>
    <a:srgbClr val="00CC00"/>
    <a:srgbClr val="0000FF"/>
    <a:srgbClr val="FF3300"/>
    <a:srgbClr val="FFFF66"/>
    <a:srgbClr val="339933"/>
    <a:srgbClr val="560A3D"/>
    <a:srgbClr val="12EEE4"/>
    <a:srgbClr val="F7A7F3"/>
    <a:srgbClr val="F6CF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0" autoAdjust="0"/>
    <p:restoredTop sz="92617" autoAdjust="0"/>
  </p:normalViewPr>
  <p:slideViewPr>
    <p:cSldViewPr>
      <p:cViewPr varScale="1">
        <p:scale>
          <a:sx n="76" d="100"/>
          <a:sy n="76" d="100"/>
        </p:scale>
        <p:origin x="-36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85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3_&#34507;&#30333;&#36136;&#32452;&#23398;\4_&#25968;&#25454;&#38598;\5_&#20462;&#39280;&#35889;\&#31958;&#22522;&#21270;\&#26631;&#20934;&#21697;\Peaklist\Summary\MSM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Panda-SSD:Users:gaopanda:Desktop:2011-Nature%20Methods:GRIP-NaMethod-v0.71-120219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Panda-SSD:Users:gaopanda:Desktop:2011-Nature%20Methods:GRIP-NaMethod-v0.71-120219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Panda-SSD:Users:gaopanda:Desktop:GRIP-NaMethod-v0.71-120219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Panda-SSD:Users:gaopanda:Desktop:2011-Nature%20Methods:GRIP-NaMethod-v0.71-1202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微软雅黑" pitchFamily="34" charset="-122"/>
                <a:ea typeface="微软雅黑" pitchFamily="34" charset="-122"/>
              </a:defRPr>
            </a:pPr>
            <a:r>
              <a:rPr lang="en-US" altLang="zh-CN">
                <a:latin typeface="微软雅黑" pitchFamily="34" charset="-122"/>
                <a:ea typeface="微软雅黑" pitchFamily="34" charset="-122"/>
              </a:rPr>
              <a:t>Relative Intensity Rank</a:t>
            </a:r>
            <a:endParaRPr lang="zh-CN" altLang="en-US">
              <a:latin typeface="微软雅黑" pitchFamily="34" charset="-122"/>
              <a:ea typeface="微软雅黑" pitchFamily="34" charset="-122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Count!$T$5</c:f>
              <c:strCache>
                <c:ptCount val="1"/>
                <c:pt idx="0">
                  <c:v>P*</c:v>
                </c:pt>
              </c:strCache>
            </c:strRef>
          </c:tx>
          <c:invertIfNegative val="0"/>
          <c:val>
            <c:numRef>
              <c:f>Count!$T$6:$T$14</c:f>
              <c:numCache>
                <c:formatCode>0%</c:formatCode>
                <c:ptCount val="9"/>
                <c:pt idx="0">
                  <c:v>0.4444444444444447</c:v>
                </c:pt>
                <c:pt idx="1">
                  <c:v>0.48837209302325946</c:v>
                </c:pt>
                <c:pt idx="2">
                  <c:v>0.3529411764705882</c:v>
                </c:pt>
                <c:pt idx="3">
                  <c:v>0.41463414634146345</c:v>
                </c:pt>
                <c:pt idx="4">
                  <c:v>0.2045454545454562</c:v>
                </c:pt>
                <c:pt idx="5">
                  <c:v>0.80597014925373134</c:v>
                </c:pt>
                <c:pt idx="6">
                  <c:v>0.5348837209302284</c:v>
                </c:pt>
                <c:pt idx="7">
                  <c:v>0.63333333333333364</c:v>
                </c:pt>
                <c:pt idx="8">
                  <c:v>0.48484848484848725</c:v>
                </c:pt>
              </c:numCache>
            </c:numRef>
          </c:val>
        </c:ser>
        <c:ser>
          <c:idx val="1"/>
          <c:order val="1"/>
          <c:tx>
            <c:strRef>
              <c:f>Count!$U$5</c:f>
              <c:strCache>
                <c:ptCount val="1"/>
                <c:pt idx="0">
                  <c:v>∆83</c:v>
                </c:pt>
              </c:strCache>
            </c:strRef>
          </c:tx>
          <c:invertIfNegative val="0"/>
          <c:val>
            <c:numRef>
              <c:f>Count!$U$6:$U$14</c:f>
              <c:numCache>
                <c:formatCode>0%</c:formatCode>
                <c:ptCount val="9"/>
                <c:pt idx="0">
                  <c:v>0.88888888888888939</c:v>
                </c:pt>
                <c:pt idx="1">
                  <c:v>0.88372093023255882</c:v>
                </c:pt>
                <c:pt idx="2">
                  <c:v>0.76470588235294479</c:v>
                </c:pt>
                <c:pt idx="3">
                  <c:v>0.85365853658537061</c:v>
                </c:pt>
                <c:pt idx="4">
                  <c:v>0.8863636363636368</c:v>
                </c:pt>
                <c:pt idx="5">
                  <c:v>0.92537313432835822</c:v>
                </c:pt>
                <c:pt idx="6">
                  <c:v>0.62790697674419016</c:v>
                </c:pt>
                <c:pt idx="7">
                  <c:v>0.8666666666666667</c:v>
                </c:pt>
                <c:pt idx="8">
                  <c:v>9.0909090909091314E-2</c:v>
                </c:pt>
              </c:numCache>
            </c:numRef>
          </c:val>
        </c:ser>
        <c:ser>
          <c:idx val="2"/>
          <c:order val="2"/>
          <c:tx>
            <c:strRef>
              <c:f>Count!$V$5</c:f>
              <c:strCache>
                <c:ptCount val="1"/>
                <c:pt idx="0">
                  <c:v>∆120</c:v>
                </c:pt>
              </c:strCache>
            </c:strRef>
          </c:tx>
          <c:invertIfNegative val="0"/>
          <c:val>
            <c:numRef>
              <c:f>Count!$V$6:$V$14</c:f>
              <c:numCache>
                <c:formatCode>0%</c:formatCode>
                <c:ptCount val="9"/>
                <c:pt idx="0">
                  <c:v>0.8611111111111116</c:v>
                </c:pt>
                <c:pt idx="1">
                  <c:v>0.93023255813953487</c:v>
                </c:pt>
                <c:pt idx="2">
                  <c:v>0.94117647058823561</c:v>
                </c:pt>
                <c:pt idx="3">
                  <c:v>0.82926829268292679</c:v>
                </c:pt>
                <c:pt idx="4">
                  <c:v>0.9545454545454588</c:v>
                </c:pt>
                <c:pt idx="5">
                  <c:v>0.9850746268656716</c:v>
                </c:pt>
                <c:pt idx="6">
                  <c:v>0.90697674418604657</c:v>
                </c:pt>
                <c:pt idx="7">
                  <c:v>0.96666666666666667</c:v>
                </c:pt>
                <c:pt idx="8">
                  <c:v>0.90909090909090906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661504"/>
        <c:axId val="140663040"/>
        <c:axId val="0"/>
      </c:bar3DChart>
      <c:catAx>
        <c:axId val="14066150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b="1">
                <a:latin typeface="微软雅黑" pitchFamily="34" charset="-122"/>
                <a:ea typeface="微软雅黑" pitchFamily="34" charset="-122"/>
              </a:defRPr>
            </a:pPr>
            <a:endParaRPr lang="zh-CN"/>
          </a:p>
        </c:txPr>
        <c:crossAx val="140663040"/>
        <c:crosses val="autoZero"/>
        <c:auto val="1"/>
        <c:lblAlgn val="ctr"/>
        <c:lblOffset val="100"/>
        <c:noMultiLvlLbl val="0"/>
      </c:catAx>
      <c:valAx>
        <c:axId val="14066304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latin typeface="微软雅黑" pitchFamily="34" charset="-122"/>
                <a:ea typeface="微软雅黑" pitchFamily="34" charset="-122"/>
              </a:defRPr>
            </a:pPr>
            <a:endParaRPr lang="zh-CN"/>
          </a:p>
        </c:txPr>
        <c:crossAx val="14066150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b="1">
              <a:latin typeface="微软雅黑" pitchFamily="34" charset="-122"/>
              <a:ea typeface="微软雅黑" pitchFamily="34" charset="-122"/>
            </a:defRPr>
          </a:pPr>
          <a:endParaRPr lang="zh-CN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5913688163887"/>
          <c:y val="0.143834549064774"/>
          <c:w val="0.81138642023836216"/>
          <c:h val="0.653152232693889"/>
        </c:manualLayout>
      </c:layout>
      <c:lineChart>
        <c:grouping val="standard"/>
        <c:varyColors val="0"/>
        <c:ser>
          <c:idx val="0"/>
          <c:order val="0"/>
          <c:tx>
            <c:v>Target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'FDR-0'!$H$3:$H$27</c:f>
              <c:numCache>
                <c:formatCode>General</c:formatCode>
                <c:ptCount val="25"/>
                <c:pt idx="0">
                  <c:v>-5</c:v>
                </c:pt>
                <c:pt idx="1">
                  <c:v>-4.75</c:v>
                </c:pt>
                <c:pt idx="2">
                  <c:v>-4.5</c:v>
                </c:pt>
                <c:pt idx="3">
                  <c:v>-4.25</c:v>
                </c:pt>
                <c:pt idx="4">
                  <c:v>-4</c:v>
                </c:pt>
                <c:pt idx="5">
                  <c:v>-3.75</c:v>
                </c:pt>
                <c:pt idx="6">
                  <c:v>-3.5</c:v>
                </c:pt>
                <c:pt idx="7">
                  <c:v>-3.25</c:v>
                </c:pt>
                <c:pt idx="8">
                  <c:v>-3</c:v>
                </c:pt>
                <c:pt idx="9">
                  <c:v>-2.75</c:v>
                </c:pt>
                <c:pt idx="10">
                  <c:v>-2.5</c:v>
                </c:pt>
                <c:pt idx="11">
                  <c:v>-2.25</c:v>
                </c:pt>
                <c:pt idx="12">
                  <c:v>-2</c:v>
                </c:pt>
                <c:pt idx="13">
                  <c:v>-1.7500000000000011</c:v>
                </c:pt>
                <c:pt idx="14">
                  <c:v>-1.5</c:v>
                </c:pt>
                <c:pt idx="15">
                  <c:v>-1.25</c:v>
                </c:pt>
                <c:pt idx="16">
                  <c:v>-1</c:v>
                </c:pt>
                <c:pt idx="17">
                  <c:v>-0.750000000000001</c:v>
                </c:pt>
                <c:pt idx="18">
                  <c:v>-0.5</c:v>
                </c:pt>
                <c:pt idx="19">
                  <c:v>-0.25</c:v>
                </c:pt>
                <c:pt idx="20">
                  <c:v>0</c:v>
                </c:pt>
                <c:pt idx="21">
                  <c:v>0.25</c:v>
                </c:pt>
                <c:pt idx="22">
                  <c:v>0.5</c:v>
                </c:pt>
                <c:pt idx="23">
                  <c:v>0.750000000000001</c:v>
                </c:pt>
                <c:pt idx="24">
                  <c:v>1</c:v>
                </c:pt>
              </c:numCache>
            </c:numRef>
          </c:cat>
          <c:val>
            <c:numRef>
              <c:f>'FDR-0'!$I$3:$I$27</c:f>
              <c:numCache>
                <c:formatCode>General</c:formatCode>
                <c:ptCount val="25"/>
                <c:pt idx="0">
                  <c:v>6</c:v>
                </c:pt>
                <c:pt idx="1">
                  <c:v>11</c:v>
                </c:pt>
                <c:pt idx="2">
                  <c:v>15</c:v>
                </c:pt>
                <c:pt idx="3">
                  <c:v>11</c:v>
                </c:pt>
                <c:pt idx="4">
                  <c:v>5</c:v>
                </c:pt>
                <c:pt idx="5">
                  <c:v>12</c:v>
                </c:pt>
                <c:pt idx="6">
                  <c:v>15</c:v>
                </c:pt>
                <c:pt idx="7">
                  <c:v>10</c:v>
                </c:pt>
                <c:pt idx="8">
                  <c:v>17</c:v>
                </c:pt>
                <c:pt idx="9">
                  <c:v>17</c:v>
                </c:pt>
                <c:pt idx="10">
                  <c:v>12</c:v>
                </c:pt>
                <c:pt idx="11">
                  <c:v>17</c:v>
                </c:pt>
                <c:pt idx="12">
                  <c:v>18</c:v>
                </c:pt>
                <c:pt idx="13">
                  <c:v>12</c:v>
                </c:pt>
                <c:pt idx="14">
                  <c:v>27</c:v>
                </c:pt>
                <c:pt idx="15">
                  <c:v>44</c:v>
                </c:pt>
                <c:pt idx="16">
                  <c:v>68</c:v>
                </c:pt>
                <c:pt idx="17">
                  <c:v>51</c:v>
                </c:pt>
                <c:pt idx="18">
                  <c:v>21</c:v>
                </c:pt>
                <c:pt idx="19">
                  <c:v>7</c:v>
                </c:pt>
                <c:pt idx="20">
                  <c:v>3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v>Decoy-1</c:v>
          </c:tx>
          <c:marker>
            <c:symbol val="none"/>
          </c:marker>
          <c:cat>
            <c:numRef>
              <c:f>'FDR-0'!$H$3:$H$27</c:f>
              <c:numCache>
                <c:formatCode>General</c:formatCode>
                <c:ptCount val="25"/>
                <c:pt idx="0">
                  <c:v>-5</c:v>
                </c:pt>
                <c:pt idx="1">
                  <c:v>-4.75</c:v>
                </c:pt>
                <c:pt idx="2">
                  <c:v>-4.5</c:v>
                </c:pt>
                <c:pt idx="3">
                  <c:v>-4.25</c:v>
                </c:pt>
                <c:pt idx="4">
                  <c:v>-4</c:v>
                </c:pt>
                <c:pt idx="5">
                  <c:v>-3.75</c:v>
                </c:pt>
                <c:pt idx="6">
                  <c:v>-3.5</c:v>
                </c:pt>
                <c:pt idx="7">
                  <c:v>-3.25</c:v>
                </c:pt>
                <c:pt idx="8">
                  <c:v>-3</c:v>
                </c:pt>
                <c:pt idx="9">
                  <c:v>-2.75</c:v>
                </c:pt>
                <c:pt idx="10">
                  <c:v>-2.5</c:v>
                </c:pt>
                <c:pt idx="11">
                  <c:v>-2.25</c:v>
                </c:pt>
                <c:pt idx="12">
                  <c:v>-2</c:v>
                </c:pt>
                <c:pt idx="13">
                  <c:v>-1.7500000000000011</c:v>
                </c:pt>
                <c:pt idx="14">
                  <c:v>-1.5</c:v>
                </c:pt>
                <c:pt idx="15">
                  <c:v>-1.25</c:v>
                </c:pt>
                <c:pt idx="16">
                  <c:v>-1</c:v>
                </c:pt>
                <c:pt idx="17">
                  <c:v>-0.750000000000001</c:v>
                </c:pt>
                <c:pt idx="18">
                  <c:v>-0.5</c:v>
                </c:pt>
                <c:pt idx="19">
                  <c:v>-0.25</c:v>
                </c:pt>
                <c:pt idx="20">
                  <c:v>0</c:v>
                </c:pt>
                <c:pt idx="21">
                  <c:v>0.25</c:v>
                </c:pt>
                <c:pt idx="22">
                  <c:v>0.5</c:v>
                </c:pt>
                <c:pt idx="23">
                  <c:v>0.750000000000001</c:v>
                </c:pt>
                <c:pt idx="24">
                  <c:v>1</c:v>
                </c:pt>
              </c:numCache>
            </c:numRef>
          </c:cat>
          <c:val>
            <c:numRef>
              <c:f>'FDR-0'!$J$3:$J$27</c:f>
              <c:numCache>
                <c:formatCode>General</c:formatCode>
                <c:ptCount val="25"/>
                <c:pt idx="0">
                  <c:v>5</c:v>
                </c:pt>
                <c:pt idx="1">
                  <c:v>10</c:v>
                </c:pt>
                <c:pt idx="2">
                  <c:v>5</c:v>
                </c:pt>
                <c:pt idx="3">
                  <c:v>10</c:v>
                </c:pt>
                <c:pt idx="4">
                  <c:v>8</c:v>
                </c:pt>
                <c:pt idx="5">
                  <c:v>10</c:v>
                </c:pt>
                <c:pt idx="6">
                  <c:v>10</c:v>
                </c:pt>
                <c:pt idx="7">
                  <c:v>8</c:v>
                </c:pt>
                <c:pt idx="8">
                  <c:v>7</c:v>
                </c:pt>
                <c:pt idx="9">
                  <c:v>9</c:v>
                </c:pt>
                <c:pt idx="10">
                  <c:v>5</c:v>
                </c:pt>
                <c:pt idx="11">
                  <c:v>6</c:v>
                </c:pt>
                <c:pt idx="12">
                  <c:v>4</c:v>
                </c:pt>
                <c:pt idx="13">
                  <c:v>1</c:v>
                </c:pt>
                <c:pt idx="14">
                  <c:v>3</c:v>
                </c:pt>
                <c:pt idx="15">
                  <c:v>4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smooth val="0"/>
        </c:ser>
        <c:ser>
          <c:idx val="2"/>
          <c:order val="2"/>
          <c:tx>
            <c:v>Decoy-2</c:v>
          </c:tx>
          <c:marker>
            <c:symbol val="none"/>
          </c:marker>
          <c:cat>
            <c:numRef>
              <c:f>'FDR-0'!$H$3:$H$27</c:f>
              <c:numCache>
                <c:formatCode>General</c:formatCode>
                <c:ptCount val="25"/>
                <c:pt idx="0">
                  <c:v>-5</c:v>
                </c:pt>
                <c:pt idx="1">
                  <c:v>-4.75</c:v>
                </c:pt>
                <c:pt idx="2">
                  <c:v>-4.5</c:v>
                </c:pt>
                <c:pt idx="3">
                  <c:v>-4.25</c:v>
                </c:pt>
                <c:pt idx="4">
                  <c:v>-4</c:v>
                </c:pt>
                <c:pt idx="5">
                  <c:v>-3.75</c:v>
                </c:pt>
                <c:pt idx="6">
                  <c:v>-3.5</c:v>
                </c:pt>
                <c:pt idx="7">
                  <c:v>-3.25</c:v>
                </c:pt>
                <c:pt idx="8">
                  <c:v>-3</c:v>
                </c:pt>
                <c:pt idx="9">
                  <c:v>-2.75</c:v>
                </c:pt>
                <c:pt idx="10">
                  <c:v>-2.5</c:v>
                </c:pt>
                <c:pt idx="11">
                  <c:v>-2.25</c:v>
                </c:pt>
                <c:pt idx="12">
                  <c:v>-2</c:v>
                </c:pt>
                <c:pt idx="13">
                  <c:v>-1.7500000000000011</c:v>
                </c:pt>
                <c:pt idx="14">
                  <c:v>-1.5</c:v>
                </c:pt>
                <c:pt idx="15">
                  <c:v>-1.25</c:v>
                </c:pt>
                <c:pt idx="16">
                  <c:v>-1</c:v>
                </c:pt>
                <c:pt idx="17">
                  <c:v>-0.750000000000001</c:v>
                </c:pt>
                <c:pt idx="18">
                  <c:v>-0.5</c:v>
                </c:pt>
                <c:pt idx="19">
                  <c:v>-0.25</c:v>
                </c:pt>
                <c:pt idx="20">
                  <c:v>0</c:v>
                </c:pt>
                <c:pt idx="21">
                  <c:v>0.25</c:v>
                </c:pt>
                <c:pt idx="22">
                  <c:v>0.5</c:v>
                </c:pt>
                <c:pt idx="23">
                  <c:v>0.750000000000001</c:v>
                </c:pt>
                <c:pt idx="24">
                  <c:v>1</c:v>
                </c:pt>
              </c:numCache>
            </c:numRef>
          </c:cat>
          <c:val>
            <c:numRef>
              <c:f>'FDR-0'!$K$3:$K$27</c:f>
              <c:numCache>
                <c:formatCode>General</c:formatCode>
                <c:ptCount val="25"/>
                <c:pt idx="0">
                  <c:v>8</c:v>
                </c:pt>
                <c:pt idx="1">
                  <c:v>8</c:v>
                </c:pt>
                <c:pt idx="2">
                  <c:v>5</c:v>
                </c:pt>
                <c:pt idx="3">
                  <c:v>10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7</c:v>
                </c:pt>
                <c:pt idx="8">
                  <c:v>12</c:v>
                </c:pt>
                <c:pt idx="9">
                  <c:v>8</c:v>
                </c:pt>
                <c:pt idx="10">
                  <c:v>11</c:v>
                </c:pt>
                <c:pt idx="11">
                  <c:v>3</c:v>
                </c:pt>
                <c:pt idx="12">
                  <c:v>5</c:v>
                </c:pt>
                <c:pt idx="13">
                  <c:v>2</c:v>
                </c:pt>
                <c:pt idx="14">
                  <c:v>2</c:v>
                </c:pt>
                <c:pt idx="15">
                  <c:v>4</c:v>
                </c:pt>
                <c:pt idx="16">
                  <c:v>1</c:v>
                </c:pt>
                <c:pt idx="17">
                  <c:v>2</c:v>
                </c:pt>
                <c:pt idx="18">
                  <c:v>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smooth val="0"/>
        </c:ser>
        <c:ser>
          <c:idx val="3"/>
          <c:order val="3"/>
          <c:tx>
            <c:v>Decoy-3</c:v>
          </c:tx>
          <c:marker>
            <c:symbol val="none"/>
          </c:marker>
          <c:cat>
            <c:numRef>
              <c:f>'FDR-0'!$H$3:$H$27</c:f>
              <c:numCache>
                <c:formatCode>General</c:formatCode>
                <c:ptCount val="25"/>
                <c:pt idx="0">
                  <c:v>-5</c:v>
                </c:pt>
                <c:pt idx="1">
                  <c:v>-4.75</c:v>
                </c:pt>
                <c:pt idx="2">
                  <c:v>-4.5</c:v>
                </c:pt>
                <c:pt idx="3">
                  <c:v>-4.25</c:v>
                </c:pt>
                <c:pt idx="4">
                  <c:v>-4</c:v>
                </c:pt>
                <c:pt idx="5">
                  <c:v>-3.75</c:v>
                </c:pt>
                <c:pt idx="6">
                  <c:v>-3.5</c:v>
                </c:pt>
                <c:pt idx="7">
                  <c:v>-3.25</c:v>
                </c:pt>
                <c:pt idx="8">
                  <c:v>-3</c:v>
                </c:pt>
                <c:pt idx="9">
                  <c:v>-2.75</c:v>
                </c:pt>
                <c:pt idx="10">
                  <c:v>-2.5</c:v>
                </c:pt>
                <c:pt idx="11">
                  <c:v>-2.25</c:v>
                </c:pt>
                <c:pt idx="12">
                  <c:v>-2</c:v>
                </c:pt>
                <c:pt idx="13">
                  <c:v>-1.7500000000000011</c:v>
                </c:pt>
                <c:pt idx="14">
                  <c:v>-1.5</c:v>
                </c:pt>
                <c:pt idx="15">
                  <c:v>-1.25</c:v>
                </c:pt>
                <c:pt idx="16">
                  <c:v>-1</c:v>
                </c:pt>
                <c:pt idx="17">
                  <c:v>-0.750000000000001</c:v>
                </c:pt>
                <c:pt idx="18">
                  <c:v>-0.5</c:v>
                </c:pt>
                <c:pt idx="19">
                  <c:v>-0.25</c:v>
                </c:pt>
                <c:pt idx="20">
                  <c:v>0</c:v>
                </c:pt>
                <c:pt idx="21">
                  <c:v>0.25</c:v>
                </c:pt>
                <c:pt idx="22">
                  <c:v>0.5</c:v>
                </c:pt>
                <c:pt idx="23">
                  <c:v>0.750000000000001</c:v>
                </c:pt>
                <c:pt idx="24">
                  <c:v>1</c:v>
                </c:pt>
              </c:numCache>
            </c:numRef>
          </c:cat>
          <c:val>
            <c:numRef>
              <c:f>'FDR-0'!$L$3:$L$27</c:f>
              <c:numCache>
                <c:formatCode>General</c:formatCode>
                <c:ptCount val="25"/>
                <c:pt idx="0">
                  <c:v>4</c:v>
                </c:pt>
                <c:pt idx="1">
                  <c:v>8</c:v>
                </c:pt>
                <c:pt idx="2">
                  <c:v>4</c:v>
                </c:pt>
                <c:pt idx="3">
                  <c:v>13</c:v>
                </c:pt>
                <c:pt idx="4">
                  <c:v>4</c:v>
                </c:pt>
                <c:pt idx="5">
                  <c:v>14</c:v>
                </c:pt>
                <c:pt idx="6">
                  <c:v>13</c:v>
                </c:pt>
                <c:pt idx="7">
                  <c:v>7</c:v>
                </c:pt>
                <c:pt idx="8">
                  <c:v>9</c:v>
                </c:pt>
                <c:pt idx="9">
                  <c:v>4</c:v>
                </c:pt>
                <c:pt idx="10">
                  <c:v>7</c:v>
                </c:pt>
                <c:pt idx="11">
                  <c:v>4</c:v>
                </c:pt>
                <c:pt idx="12">
                  <c:v>2</c:v>
                </c:pt>
                <c:pt idx="13">
                  <c:v>0</c:v>
                </c:pt>
                <c:pt idx="14">
                  <c:v>3</c:v>
                </c:pt>
                <c:pt idx="15">
                  <c:v>3</c:v>
                </c:pt>
                <c:pt idx="16">
                  <c:v>1</c:v>
                </c:pt>
                <c:pt idx="17">
                  <c:v>0</c:v>
                </c:pt>
                <c:pt idx="18">
                  <c:v>2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557696"/>
        <c:axId val="140559872"/>
      </c:lineChart>
      <c:catAx>
        <c:axId val="1405576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 Black" pitchFamily="34" charset="0"/>
                  </a:defRPr>
                </a:pPr>
                <a:r>
                  <a:rPr lang="en-US">
                    <a:latin typeface="Arial Black" pitchFamily="34" charset="0"/>
                  </a:rPr>
                  <a:t>Score (log)</a:t>
                </a:r>
                <a:endParaRPr lang="zh-CN">
                  <a:latin typeface="Arial Black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in"/>
        <c:minorTickMark val="none"/>
        <c:tickLblPos val="nextTo"/>
        <c:spPr>
          <a:ln w="25400">
            <a:solidFill>
              <a:schemeClr val="tx1"/>
            </a:solidFill>
          </a:ln>
        </c:spPr>
        <c:crossAx val="140559872"/>
        <c:crosses val="autoZero"/>
        <c:auto val="1"/>
        <c:lblAlgn val="ctr"/>
        <c:lblOffset val="100"/>
        <c:tickLblSkip val="4"/>
        <c:tickMarkSkip val="4"/>
        <c:noMultiLvlLbl val="0"/>
      </c:catAx>
      <c:valAx>
        <c:axId val="140559872"/>
        <c:scaling>
          <c:orientation val="minMax"/>
          <c:max val="8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Arial Black" pitchFamily="34" charset="0"/>
                  </a:defRPr>
                </a:pPr>
                <a:r>
                  <a:rPr lang="en-US">
                    <a:latin typeface="Arial Black" pitchFamily="34" charset="0"/>
                  </a:rPr>
                  <a:t>No. Spectra (area:0.25)</a:t>
                </a:r>
                <a:endParaRPr lang="zh-CN">
                  <a:latin typeface="Arial Black" pitchFamily="34" charset="0"/>
                </a:endParaRPr>
              </a:p>
            </c:rich>
          </c:tx>
          <c:layout>
            <c:manualLayout>
              <c:xMode val="edge"/>
              <c:yMode val="edge"/>
              <c:x val="6.9444444444444501E-3"/>
              <c:y val="0.14159796201945299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ln w="25400">
            <a:solidFill>
              <a:schemeClr val="tx1"/>
            </a:solidFill>
          </a:ln>
        </c:spPr>
        <c:crossAx val="140557696"/>
        <c:crosses val="autoZero"/>
        <c:crossBetween val="between"/>
        <c:majorUnit val="20"/>
      </c:valAx>
    </c:plotArea>
    <c:legend>
      <c:legendPos val="t"/>
      <c:layout>
        <c:manualLayout>
          <c:xMode val="edge"/>
          <c:yMode val="edge"/>
          <c:x val="0.146635225284339"/>
          <c:y val="6.8627450980392093E-2"/>
          <c:w val="0.83035950085831245"/>
          <c:h val="8.7457358745386612E-2"/>
        </c:manualLayout>
      </c:layout>
      <c:overlay val="0"/>
      <c:txPr>
        <a:bodyPr/>
        <a:lstStyle/>
        <a:p>
          <a:pPr>
            <a:defRPr sz="1200">
              <a:latin typeface="Arial Black" pitchFamily="34" charset="0"/>
            </a:defRPr>
          </a:pPr>
          <a:endParaRPr lang="zh-CN"/>
        </a:p>
      </c:txPr>
    </c:legend>
    <c:plotVisOnly val="1"/>
    <c:dispBlanksAs val="gap"/>
    <c:showDLblsOverMax val="0"/>
  </c:chart>
  <c:spPr>
    <a:ln w="19050">
      <a:solidFill>
        <a:schemeClr val="tx1">
          <a:lumMod val="75000"/>
          <a:lumOff val="25000"/>
        </a:schemeClr>
      </a:solidFill>
    </a:ln>
  </c:spPr>
  <c:txPr>
    <a:bodyPr/>
    <a:lstStyle/>
    <a:p>
      <a:pPr>
        <a:defRPr sz="1400">
          <a:latin typeface="Helvetica"/>
        </a:defRPr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Target</c:v>
          </c:tx>
          <c:spPr>
            <a:ln w="762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'FDR-0'!$H$3:$H$27</c:f>
              <c:numCache>
                <c:formatCode>General</c:formatCode>
                <c:ptCount val="25"/>
                <c:pt idx="0">
                  <c:v>-5</c:v>
                </c:pt>
                <c:pt idx="1">
                  <c:v>-4.75</c:v>
                </c:pt>
                <c:pt idx="2">
                  <c:v>-4.5</c:v>
                </c:pt>
                <c:pt idx="3">
                  <c:v>-4.25</c:v>
                </c:pt>
                <c:pt idx="4">
                  <c:v>-4</c:v>
                </c:pt>
                <c:pt idx="5">
                  <c:v>-3.75</c:v>
                </c:pt>
                <c:pt idx="6">
                  <c:v>-3.5</c:v>
                </c:pt>
                <c:pt idx="7">
                  <c:v>-3.25</c:v>
                </c:pt>
                <c:pt idx="8">
                  <c:v>-3</c:v>
                </c:pt>
                <c:pt idx="9">
                  <c:v>-2.75</c:v>
                </c:pt>
                <c:pt idx="10">
                  <c:v>-2.5</c:v>
                </c:pt>
                <c:pt idx="11">
                  <c:v>-2.25</c:v>
                </c:pt>
                <c:pt idx="12">
                  <c:v>-2</c:v>
                </c:pt>
                <c:pt idx="13">
                  <c:v>-1.75</c:v>
                </c:pt>
                <c:pt idx="14">
                  <c:v>-1.5</c:v>
                </c:pt>
                <c:pt idx="15">
                  <c:v>-1.25</c:v>
                </c:pt>
                <c:pt idx="16">
                  <c:v>-1</c:v>
                </c:pt>
                <c:pt idx="17">
                  <c:v>-0.75</c:v>
                </c:pt>
                <c:pt idx="18">
                  <c:v>-0.5</c:v>
                </c:pt>
                <c:pt idx="19">
                  <c:v>-0.25</c:v>
                </c:pt>
                <c:pt idx="20">
                  <c:v>0</c:v>
                </c:pt>
                <c:pt idx="21">
                  <c:v>0.25</c:v>
                </c:pt>
                <c:pt idx="22">
                  <c:v>0.5</c:v>
                </c:pt>
                <c:pt idx="23">
                  <c:v>0.75</c:v>
                </c:pt>
                <c:pt idx="24">
                  <c:v>1</c:v>
                </c:pt>
              </c:numCache>
            </c:numRef>
          </c:cat>
          <c:val>
            <c:numRef>
              <c:f>'FDR-1'!$I$3:$I$27</c:f>
              <c:numCache>
                <c:formatCode>General</c:formatCode>
                <c:ptCount val="25"/>
                <c:pt idx="0">
                  <c:v>69</c:v>
                </c:pt>
                <c:pt idx="1">
                  <c:v>81</c:v>
                </c:pt>
                <c:pt idx="2">
                  <c:v>117</c:v>
                </c:pt>
                <c:pt idx="3">
                  <c:v>97</c:v>
                </c:pt>
                <c:pt idx="4">
                  <c:v>124</c:v>
                </c:pt>
                <c:pt idx="5">
                  <c:v>114</c:v>
                </c:pt>
                <c:pt idx="6">
                  <c:v>138</c:v>
                </c:pt>
                <c:pt idx="7">
                  <c:v>178</c:v>
                </c:pt>
                <c:pt idx="8">
                  <c:v>195</c:v>
                </c:pt>
                <c:pt idx="9">
                  <c:v>170</c:v>
                </c:pt>
                <c:pt idx="10">
                  <c:v>174</c:v>
                </c:pt>
                <c:pt idx="11">
                  <c:v>171</c:v>
                </c:pt>
                <c:pt idx="12">
                  <c:v>253</c:v>
                </c:pt>
                <c:pt idx="13">
                  <c:v>157</c:v>
                </c:pt>
                <c:pt idx="14">
                  <c:v>128</c:v>
                </c:pt>
                <c:pt idx="15">
                  <c:v>123</c:v>
                </c:pt>
                <c:pt idx="16">
                  <c:v>114</c:v>
                </c:pt>
                <c:pt idx="17">
                  <c:v>116</c:v>
                </c:pt>
                <c:pt idx="18">
                  <c:v>142</c:v>
                </c:pt>
                <c:pt idx="19">
                  <c:v>174</c:v>
                </c:pt>
                <c:pt idx="20">
                  <c:v>266</c:v>
                </c:pt>
                <c:pt idx="21">
                  <c:v>157</c:v>
                </c:pt>
                <c:pt idx="22">
                  <c:v>161</c:v>
                </c:pt>
                <c:pt idx="23">
                  <c:v>44</c:v>
                </c:pt>
                <c:pt idx="24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v>Decoy-1</c:v>
          </c:tx>
          <c:spPr>
            <a:ln>
              <a:solidFill>
                <a:schemeClr val="tx1">
                  <a:lumMod val="85000"/>
                  <a:lumOff val="15000"/>
                </a:schemeClr>
              </a:solidFill>
            </a:ln>
          </c:spPr>
          <c:marker>
            <c:symbol val="none"/>
          </c:marker>
          <c:cat>
            <c:numRef>
              <c:f>'FDR-0'!$H$3:$H$27</c:f>
              <c:numCache>
                <c:formatCode>General</c:formatCode>
                <c:ptCount val="25"/>
                <c:pt idx="0">
                  <c:v>-5</c:v>
                </c:pt>
                <c:pt idx="1">
                  <c:v>-4.75</c:v>
                </c:pt>
                <c:pt idx="2">
                  <c:v>-4.5</c:v>
                </c:pt>
                <c:pt idx="3">
                  <c:v>-4.25</c:v>
                </c:pt>
                <c:pt idx="4">
                  <c:v>-4</c:v>
                </c:pt>
                <c:pt idx="5">
                  <c:v>-3.75</c:v>
                </c:pt>
                <c:pt idx="6">
                  <c:v>-3.5</c:v>
                </c:pt>
                <c:pt idx="7">
                  <c:v>-3.25</c:v>
                </c:pt>
                <c:pt idx="8">
                  <c:v>-3</c:v>
                </c:pt>
                <c:pt idx="9">
                  <c:v>-2.75</c:v>
                </c:pt>
                <c:pt idx="10">
                  <c:v>-2.5</c:v>
                </c:pt>
                <c:pt idx="11">
                  <c:v>-2.25</c:v>
                </c:pt>
                <c:pt idx="12">
                  <c:v>-2</c:v>
                </c:pt>
                <c:pt idx="13">
                  <c:v>-1.75</c:v>
                </c:pt>
                <c:pt idx="14">
                  <c:v>-1.5</c:v>
                </c:pt>
                <c:pt idx="15">
                  <c:v>-1.25</c:v>
                </c:pt>
                <c:pt idx="16">
                  <c:v>-1</c:v>
                </c:pt>
                <c:pt idx="17">
                  <c:v>-0.75</c:v>
                </c:pt>
                <c:pt idx="18">
                  <c:v>-0.5</c:v>
                </c:pt>
                <c:pt idx="19">
                  <c:v>-0.25</c:v>
                </c:pt>
                <c:pt idx="20">
                  <c:v>0</c:v>
                </c:pt>
                <c:pt idx="21">
                  <c:v>0.25</c:v>
                </c:pt>
                <c:pt idx="22">
                  <c:v>0.5</c:v>
                </c:pt>
                <c:pt idx="23">
                  <c:v>0.75</c:v>
                </c:pt>
                <c:pt idx="24">
                  <c:v>1</c:v>
                </c:pt>
              </c:numCache>
            </c:numRef>
          </c:cat>
          <c:val>
            <c:numRef>
              <c:f>'FDR-1'!$J$3:$J$27</c:f>
              <c:numCache>
                <c:formatCode>General</c:formatCode>
                <c:ptCount val="25"/>
                <c:pt idx="0">
                  <c:v>59</c:v>
                </c:pt>
                <c:pt idx="1">
                  <c:v>62</c:v>
                </c:pt>
                <c:pt idx="2">
                  <c:v>72</c:v>
                </c:pt>
                <c:pt idx="3">
                  <c:v>90</c:v>
                </c:pt>
                <c:pt idx="4">
                  <c:v>87</c:v>
                </c:pt>
                <c:pt idx="5">
                  <c:v>95</c:v>
                </c:pt>
                <c:pt idx="6">
                  <c:v>105</c:v>
                </c:pt>
                <c:pt idx="7">
                  <c:v>110</c:v>
                </c:pt>
                <c:pt idx="8">
                  <c:v>122</c:v>
                </c:pt>
                <c:pt idx="9">
                  <c:v>116</c:v>
                </c:pt>
                <c:pt idx="10">
                  <c:v>114</c:v>
                </c:pt>
                <c:pt idx="11">
                  <c:v>124</c:v>
                </c:pt>
                <c:pt idx="12">
                  <c:v>84</c:v>
                </c:pt>
                <c:pt idx="13">
                  <c:v>56</c:v>
                </c:pt>
                <c:pt idx="14">
                  <c:v>43</c:v>
                </c:pt>
                <c:pt idx="15">
                  <c:v>20</c:v>
                </c:pt>
                <c:pt idx="16">
                  <c:v>13</c:v>
                </c:pt>
                <c:pt idx="17">
                  <c:v>13</c:v>
                </c:pt>
                <c:pt idx="18">
                  <c:v>2</c:v>
                </c:pt>
                <c:pt idx="19">
                  <c:v>4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smooth val="0"/>
        </c:ser>
        <c:ser>
          <c:idx val="2"/>
          <c:order val="2"/>
          <c:tx>
            <c:v>Decoy-2</c:v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'FDR-0'!$H$3:$H$27</c:f>
              <c:numCache>
                <c:formatCode>General</c:formatCode>
                <c:ptCount val="25"/>
                <c:pt idx="0">
                  <c:v>-5</c:v>
                </c:pt>
                <c:pt idx="1">
                  <c:v>-4.75</c:v>
                </c:pt>
                <c:pt idx="2">
                  <c:v>-4.5</c:v>
                </c:pt>
                <c:pt idx="3">
                  <c:v>-4.25</c:v>
                </c:pt>
                <c:pt idx="4">
                  <c:v>-4</c:v>
                </c:pt>
                <c:pt idx="5">
                  <c:v>-3.75</c:v>
                </c:pt>
                <c:pt idx="6">
                  <c:v>-3.5</c:v>
                </c:pt>
                <c:pt idx="7">
                  <c:v>-3.25</c:v>
                </c:pt>
                <c:pt idx="8">
                  <c:v>-3</c:v>
                </c:pt>
                <c:pt idx="9">
                  <c:v>-2.75</c:v>
                </c:pt>
                <c:pt idx="10">
                  <c:v>-2.5</c:v>
                </c:pt>
                <c:pt idx="11">
                  <c:v>-2.25</c:v>
                </c:pt>
                <c:pt idx="12">
                  <c:v>-2</c:v>
                </c:pt>
                <c:pt idx="13">
                  <c:v>-1.75</c:v>
                </c:pt>
                <c:pt idx="14">
                  <c:v>-1.5</c:v>
                </c:pt>
                <c:pt idx="15">
                  <c:v>-1.25</c:v>
                </c:pt>
                <c:pt idx="16">
                  <c:v>-1</c:v>
                </c:pt>
                <c:pt idx="17">
                  <c:v>-0.75</c:v>
                </c:pt>
                <c:pt idx="18">
                  <c:v>-0.5</c:v>
                </c:pt>
                <c:pt idx="19">
                  <c:v>-0.25</c:v>
                </c:pt>
                <c:pt idx="20">
                  <c:v>0</c:v>
                </c:pt>
                <c:pt idx="21">
                  <c:v>0.25</c:v>
                </c:pt>
                <c:pt idx="22">
                  <c:v>0.5</c:v>
                </c:pt>
                <c:pt idx="23">
                  <c:v>0.75</c:v>
                </c:pt>
                <c:pt idx="24">
                  <c:v>1</c:v>
                </c:pt>
              </c:numCache>
            </c:numRef>
          </c:cat>
          <c:val>
            <c:numRef>
              <c:f>'FDR-1'!$K$3:$K$27</c:f>
              <c:numCache>
                <c:formatCode>General</c:formatCode>
                <c:ptCount val="25"/>
                <c:pt idx="0">
                  <c:v>52</c:v>
                </c:pt>
                <c:pt idx="1">
                  <c:v>46</c:v>
                </c:pt>
                <c:pt idx="2">
                  <c:v>65</c:v>
                </c:pt>
                <c:pt idx="3">
                  <c:v>79</c:v>
                </c:pt>
                <c:pt idx="4">
                  <c:v>82</c:v>
                </c:pt>
                <c:pt idx="5">
                  <c:v>84</c:v>
                </c:pt>
                <c:pt idx="6">
                  <c:v>114</c:v>
                </c:pt>
                <c:pt idx="7">
                  <c:v>116</c:v>
                </c:pt>
                <c:pt idx="8">
                  <c:v>118</c:v>
                </c:pt>
                <c:pt idx="9">
                  <c:v>117</c:v>
                </c:pt>
                <c:pt idx="10">
                  <c:v>92</c:v>
                </c:pt>
                <c:pt idx="11">
                  <c:v>90</c:v>
                </c:pt>
                <c:pt idx="12">
                  <c:v>105</c:v>
                </c:pt>
                <c:pt idx="13">
                  <c:v>56</c:v>
                </c:pt>
                <c:pt idx="14">
                  <c:v>41</c:v>
                </c:pt>
                <c:pt idx="15">
                  <c:v>21</c:v>
                </c:pt>
                <c:pt idx="16">
                  <c:v>7</c:v>
                </c:pt>
                <c:pt idx="17">
                  <c:v>8</c:v>
                </c:pt>
                <c:pt idx="18">
                  <c:v>6</c:v>
                </c:pt>
                <c:pt idx="19">
                  <c:v>2</c:v>
                </c:pt>
                <c:pt idx="20">
                  <c:v>2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smooth val="0"/>
        </c:ser>
        <c:ser>
          <c:idx val="3"/>
          <c:order val="3"/>
          <c:tx>
            <c:v>Decoy-3</c:v>
          </c:tx>
          <c:spPr>
            <a:ln>
              <a:solidFill>
                <a:schemeClr val="accent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'FDR-0'!$H$3:$H$27</c:f>
              <c:numCache>
                <c:formatCode>General</c:formatCode>
                <c:ptCount val="25"/>
                <c:pt idx="0">
                  <c:v>-5</c:v>
                </c:pt>
                <c:pt idx="1">
                  <c:v>-4.75</c:v>
                </c:pt>
                <c:pt idx="2">
                  <c:v>-4.5</c:v>
                </c:pt>
                <c:pt idx="3">
                  <c:v>-4.25</c:v>
                </c:pt>
                <c:pt idx="4">
                  <c:v>-4</c:v>
                </c:pt>
                <c:pt idx="5">
                  <c:v>-3.75</c:v>
                </c:pt>
                <c:pt idx="6">
                  <c:v>-3.5</c:v>
                </c:pt>
                <c:pt idx="7">
                  <c:v>-3.25</c:v>
                </c:pt>
                <c:pt idx="8">
                  <c:v>-3</c:v>
                </c:pt>
                <c:pt idx="9">
                  <c:v>-2.75</c:v>
                </c:pt>
                <c:pt idx="10">
                  <c:v>-2.5</c:v>
                </c:pt>
                <c:pt idx="11">
                  <c:v>-2.25</c:v>
                </c:pt>
                <c:pt idx="12">
                  <c:v>-2</c:v>
                </c:pt>
                <c:pt idx="13">
                  <c:v>-1.75</c:v>
                </c:pt>
                <c:pt idx="14">
                  <c:v>-1.5</c:v>
                </c:pt>
                <c:pt idx="15">
                  <c:v>-1.25</c:v>
                </c:pt>
                <c:pt idx="16">
                  <c:v>-1</c:v>
                </c:pt>
                <c:pt idx="17">
                  <c:v>-0.75</c:v>
                </c:pt>
                <c:pt idx="18">
                  <c:v>-0.5</c:v>
                </c:pt>
                <c:pt idx="19">
                  <c:v>-0.25</c:v>
                </c:pt>
                <c:pt idx="20">
                  <c:v>0</c:v>
                </c:pt>
                <c:pt idx="21">
                  <c:v>0.25</c:v>
                </c:pt>
                <c:pt idx="22">
                  <c:v>0.5</c:v>
                </c:pt>
                <c:pt idx="23">
                  <c:v>0.75</c:v>
                </c:pt>
                <c:pt idx="24">
                  <c:v>1</c:v>
                </c:pt>
              </c:numCache>
            </c:numRef>
          </c:cat>
          <c:val>
            <c:numRef>
              <c:f>'FDR-1'!$L$3:$L$27</c:f>
              <c:numCache>
                <c:formatCode>General</c:formatCode>
                <c:ptCount val="25"/>
                <c:pt idx="0">
                  <c:v>45</c:v>
                </c:pt>
                <c:pt idx="1">
                  <c:v>57</c:v>
                </c:pt>
                <c:pt idx="2">
                  <c:v>68</c:v>
                </c:pt>
                <c:pt idx="3">
                  <c:v>70</c:v>
                </c:pt>
                <c:pt idx="4">
                  <c:v>67</c:v>
                </c:pt>
                <c:pt idx="5">
                  <c:v>102</c:v>
                </c:pt>
                <c:pt idx="6">
                  <c:v>98</c:v>
                </c:pt>
                <c:pt idx="7">
                  <c:v>109</c:v>
                </c:pt>
                <c:pt idx="8">
                  <c:v>119</c:v>
                </c:pt>
                <c:pt idx="9">
                  <c:v>115</c:v>
                </c:pt>
                <c:pt idx="10">
                  <c:v>97</c:v>
                </c:pt>
                <c:pt idx="11">
                  <c:v>107</c:v>
                </c:pt>
                <c:pt idx="12">
                  <c:v>89</c:v>
                </c:pt>
                <c:pt idx="13">
                  <c:v>64</c:v>
                </c:pt>
                <c:pt idx="14">
                  <c:v>50</c:v>
                </c:pt>
                <c:pt idx="15">
                  <c:v>20</c:v>
                </c:pt>
                <c:pt idx="16">
                  <c:v>23</c:v>
                </c:pt>
                <c:pt idx="17">
                  <c:v>8</c:v>
                </c:pt>
                <c:pt idx="18">
                  <c:v>8</c:v>
                </c:pt>
                <c:pt idx="19">
                  <c:v>4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087872"/>
        <c:axId val="141089792"/>
      </c:lineChart>
      <c:catAx>
        <c:axId val="1410878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latin typeface="Arial Black" pitchFamily="34" charset="0"/>
                  </a:defRPr>
                </a:pPr>
                <a:r>
                  <a:rPr lang="en-US" sz="1400">
                    <a:latin typeface="Arial Black" pitchFamily="34" charset="0"/>
                  </a:rPr>
                  <a:t>Score (log)</a:t>
                </a:r>
                <a:endParaRPr lang="zh-CN" sz="1400">
                  <a:latin typeface="Arial Black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zh-CN"/>
          </a:p>
        </c:txPr>
        <c:crossAx val="141089792"/>
        <c:crosses val="autoZero"/>
        <c:auto val="1"/>
        <c:lblAlgn val="ctr"/>
        <c:lblOffset val="100"/>
        <c:tickLblSkip val="2"/>
        <c:tickMarkSkip val="2"/>
        <c:noMultiLvlLbl val="0"/>
      </c:catAx>
      <c:valAx>
        <c:axId val="141089792"/>
        <c:scaling>
          <c:orientation val="minMax"/>
          <c:max val="3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>
                    <a:latin typeface="Arial Black" pitchFamily="34" charset="0"/>
                  </a:defRPr>
                </a:pPr>
                <a:r>
                  <a:rPr lang="en-US" sz="1200" dirty="0">
                    <a:latin typeface="Arial Black" pitchFamily="34" charset="0"/>
                  </a:rPr>
                  <a:t>No</a:t>
                </a:r>
                <a:r>
                  <a:rPr lang="en-US" sz="1200" dirty="0" smtClean="0">
                    <a:latin typeface="Arial Black" pitchFamily="34" charset="0"/>
                  </a:rPr>
                  <a:t>. Spectra  (</a:t>
                </a:r>
                <a:r>
                  <a:rPr lang="en-US" sz="1200" dirty="0">
                    <a:latin typeface="Arial Black" pitchFamily="34" charset="0"/>
                  </a:rPr>
                  <a:t>area</a:t>
                </a:r>
                <a:r>
                  <a:rPr lang="en-US" sz="1200" dirty="0" smtClean="0">
                    <a:latin typeface="Arial Black" pitchFamily="34" charset="0"/>
                  </a:rPr>
                  <a:t>: 0.25</a:t>
                </a:r>
                <a:r>
                  <a:rPr lang="en-US" sz="1200" dirty="0">
                    <a:latin typeface="Arial Black" pitchFamily="34" charset="0"/>
                  </a:rPr>
                  <a:t>)</a:t>
                </a:r>
                <a:endParaRPr lang="zh-CN" sz="1200" dirty="0">
                  <a:latin typeface="Arial Black" pitchFamily="34" charset="0"/>
                </a:endParaRPr>
              </a:p>
            </c:rich>
          </c:tx>
          <c:layout>
            <c:manualLayout>
              <c:xMode val="edge"/>
              <c:yMode val="edge"/>
              <c:x val="1.6129032258064516E-2"/>
              <c:y val="0.1055883268828684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zh-CN"/>
          </a:p>
        </c:txPr>
        <c:crossAx val="141087872"/>
        <c:crosses val="autoZero"/>
        <c:crossBetween val="between"/>
        <c:majorUnit val="100"/>
      </c:valAx>
    </c:plotArea>
    <c:legend>
      <c:legendPos val="t"/>
      <c:layout>
        <c:manualLayout>
          <c:xMode val="edge"/>
          <c:yMode val="edge"/>
          <c:x val="0.20600128913440038"/>
          <c:y val="7.4259650162327634E-2"/>
          <c:w val="0.55953106140722342"/>
          <c:h val="0.13606165754704391"/>
        </c:manualLayout>
      </c:layout>
      <c:overlay val="0"/>
      <c:txPr>
        <a:bodyPr/>
        <a:lstStyle/>
        <a:p>
          <a:pPr>
            <a:defRPr sz="1200">
              <a:latin typeface="Arial Black" pitchFamily="34" charset="0"/>
            </a:defRPr>
          </a:pPr>
          <a:endParaRPr lang="zh-CN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+mn-lt"/>
        </a:defRPr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Y1-ions based FPR</c:v>
          </c:tx>
          <c:spPr>
            <a:solidFill>
              <a:srgbClr val="0000FF"/>
            </a:solidFill>
          </c:spPr>
          <c:invertIfNegative val="0"/>
          <c:cat>
            <c:numRef>
              <c:f>'FDR-Y1'!$J$19:$J$26</c:f>
              <c:numCache>
                <c:formatCode>General</c:formatCode>
                <c:ptCount val="8"/>
                <c:pt idx="0">
                  <c:v>0.75</c:v>
                </c:pt>
                <c:pt idx="1">
                  <c:v>0.5</c:v>
                </c:pt>
                <c:pt idx="2">
                  <c:v>0.25</c:v>
                </c:pt>
                <c:pt idx="3">
                  <c:v>0</c:v>
                </c:pt>
                <c:pt idx="4">
                  <c:v>-0.25</c:v>
                </c:pt>
                <c:pt idx="5">
                  <c:v>-0.5</c:v>
                </c:pt>
                <c:pt idx="6">
                  <c:v>-0.75</c:v>
                </c:pt>
                <c:pt idx="7">
                  <c:v>-1</c:v>
                </c:pt>
              </c:numCache>
            </c:numRef>
          </c:cat>
          <c:val>
            <c:numRef>
              <c:f>'FDR-Y1'!$K$19:$K$26</c:f>
              <c:numCache>
                <c:formatCode>0.00%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3.9682539682539698E-3</c:v>
                </c:pt>
                <c:pt idx="3">
                  <c:v>2.4096385542168699E-3</c:v>
                </c:pt>
                <c:pt idx="4">
                  <c:v>1.35922330097087E-2</c:v>
                </c:pt>
                <c:pt idx="5">
                  <c:v>1.6666666666666701E-2</c:v>
                </c:pt>
                <c:pt idx="6">
                  <c:v>2.0155038759689901E-2</c:v>
                </c:pt>
                <c:pt idx="7">
                  <c:v>2.34260614934114E-2</c:v>
                </c:pt>
              </c:numCache>
            </c:numRef>
          </c:val>
        </c:ser>
        <c:ser>
          <c:idx val="1"/>
          <c:order val="1"/>
          <c:tx>
            <c:v>Target-decoy based FPR</c:v>
          </c:tx>
          <c:spPr>
            <a:solidFill>
              <a:srgbClr val="FF0000"/>
            </a:solidFill>
          </c:spPr>
          <c:invertIfNegative val="0"/>
          <c:cat>
            <c:numRef>
              <c:f>'FDR-Y1'!$J$19:$J$26</c:f>
              <c:numCache>
                <c:formatCode>General</c:formatCode>
                <c:ptCount val="8"/>
                <c:pt idx="0">
                  <c:v>0.75</c:v>
                </c:pt>
                <c:pt idx="1">
                  <c:v>0.5</c:v>
                </c:pt>
                <c:pt idx="2">
                  <c:v>0.25</c:v>
                </c:pt>
                <c:pt idx="3">
                  <c:v>0</c:v>
                </c:pt>
                <c:pt idx="4">
                  <c:v>-0.25</c:v>
                </c:pt>
                <c:pt idx="5">
                  <c:v>-0.5</c:v>
                </c:pt>
                <c:pt idx="6">
                  <c:v>-0.75</c:v>
                </c:pt>
                <c:pt idx="7">
                  <c:v>-1</c:v>
                </c:pt>
              </c:numCache>
            </c:numRef>
          </c:cat>
          <c:val>
            <c:numRef>
              <c:f>'FDR-Y1'!$L$19:$L$26</c:f>
              <c:numCache>
                <c:formatCode>0.00%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1.0615711252653899E-3</c:v>
                </c:pt>
                <c:pt idx="4">
                  <c:v>4.9875311720698201E-3</c:v>
                </c:pt>
                <c:pt idx="5">
                  <c:v>9.8870056497175098E-3</c:v>
                </c:pt>
                <c:pt idx="6">
                  <c:v>1.7924528301886799E-2</c:v>
                </c:pt>
                <c:pt idx="7">
                  <c:v>2.8392958546280499E-2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1296384"/>
        <c:axId val="141298304"/>
      </c:barChart>
      <c:catAx>
        <c:axId val="141296384"/>
        <c:scaling>
          <c:orientation val="maxMin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 Black" pitchFamily="34" charset="0"/>
                  </a:defRPr>
                </a:pPr>
                <a:r>
                  <a:rPr lang="en-US" sz="2000">
                    <a:latin typeface="Arial Black" pitchFamily="34" charset="0"/>
                  </a:rPr>
                  <a:t>FPR comparison from two methods</a:t>
                </a:r>
                <a:endParaRPr lang="zh-CN" sz="2000">
                  <a:latin typeface="Arial Black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zh-CN"/>
          </a:p>
        </c:txPr>
        <c:crossAx val="141298304"/>
        <c:crosses val="autoZero"/>
        <c:auto val="1"/>
        <c:lblAlgn val="ctr"/>
        <c:lblOffset val="100"/>
        <c:noMultiLvlLbl val="0"/>
      </c:catAx>
      <c:valAx>
        <c:axId val="141298304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zh-CN"/>
          </a:p>
        </c:txPr>
        <c:crossAx val="141296384"/>
        <c:crosses val="autoZero"/>
        <c:crossBetween val="between"/>
        <c:majorUnit val="1.0000000000000002E-2"/>
      </c:valAx>
    </c:plotArea>
    <c:legend>
      <c:legendPos val="t"/>
      <c:layout/>
      <c:overlay val="0"/>
      <c:txPr>
        <a:bodyPr/>
        <a:lstStyle/>
        <a:p>
          <a:pPr>
            <a:defRPr sz="1800">
              <a:latin typeface="Arial Black" pitchFamily="34" charset="0"/>
            </a:defRPr>
          </a:pPr>
          <a:endParaRPr lang="zh-CN"/>
        </a:p>
      </c:txPr>
    </c:legend>
    <c:plotVisOnly val="1"/>
    <c:dispBlanksAs val="gap"/>
    <c:showDLblsOverMax val="0"/>
  </c:chart>
  <c:spPr>
    <a:ln w="19050">
      <a:solidFill>
        <a:schemeClr val="tx1"/>
      </a:solidFill>
    </a:ln>
  </c:spPr>
  <c:txPr>
    <a:bodyPr/>
    <a:lstStyle/>
    <a:p>
      <a:pPr>
        <a:defRPr sz="2000"/>
      </a:pPr>
      <a:endParaRPr lang="zh-CN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940478147340146"/>
          <c:y val="3.5591334754828771E-2"/>
          <c:w val="0.78131779163801041"/>
          <c:h val="0.69623717346575731"/>
        </c:manualLayout>
      </c:layout>
      <c:lineChart>
        <c:grouping val="standard"/>
        <c:varyColors val="0"/>
        <c:ser>
          <c:idx val="0"/>
          <c:order val="0"/>
          <c:tx>
            <c:v>Target</c:v>
          </c:tx>
          <c:spPr>
            <a:ln w="762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'FDR-0'!$H$3:$H$27</c:f>
              <c:numCache>
                <c:formatCode>General</c:formatCode>
                <c:ptCount val="25"/>
                <c:pt idx="0">
                  <c:v>-5</c:v>
                </c:pt>
                <c:pt idx="1">
                  <c:v>-4.75</c:v>
                </c:pt>
                <c:pt idx="2">
                  <c:v>-4.5</c:v>
                </c:pt>
                <c:pt idx="3">
                  <c:v>-4.25</c:v>
                </c:pt>
                <c:pt idx="4">
                  <c:v>-4</c:v>
                </c:pt>
                <c:pt idx="5">
                  <c:v>-3.75</c:v>
                </c:pt>
                <c:pt idx="6">
                  <c:v>-3.5</c:v>
                </c:pt>
                <c:pt idx="7">
                  <c:v>-3.25</c:v>
                </c:pt>
                <c:pt idx="8">
                  <c:v>-3</c:v>
                </c:pt>
                <c:pt idx="9">
                  <c:v>-2.75</c:v>
                </c:pt>
                <c:pt idx="10">
                  <c:v>-2.5</c:v>
                </c:pt>
                <c:pt idx="11">
                  <c:v>-2.25</c:v>
                </c:pt>
                <c:pt idx="12">
                  <c:v>-2</c:v>
                </c:pt>
                <c:pt idx="13">
                  <c:v>-1.75</c:v>
                </c:pt>
                <c:pt idx="14">
                  <c:v>-1.5</c:v>
                </c:pt>
                <c:pt idx="15">
                  <c:v>-1.25</c:v>
                </c:pt>
                <c:pt idx="16">
                  <c:v>-1</c:v>
                </c:pt>
                <c:pt idx="17">
                  <c:v>-0.75</c:v>
                </c:pt>
                <c:pt idx="18">
                  <c:v>-0.5</c:v>
                </c:pt>
                <c:pt idx="19">
                  <c:v>-0.25</c:v>
                </c:pt>
                <c:pt idx="20">
                  <c:v>0</c:v>
                </c:pt>
                <c:pt idx="21">
                  <c:v>0.25</c:v>
                </c:pt>
                <c:pt idx="22">
                  <c:v>0.5</c:v>
                </c:pt>
                <c:pt idx="23">
                  <c:v>0.75</c:v>
                </c:pt>
                <c:pt idx="24">
                  <c:v>1</c:v>
                </c:pt>
              </c:numCache>
            </c:numRef>
          </c:cat>
          <c:val>
            <c:numRef>
              <c:f>'FDR-2'!$I$3:$I$27</c:f>
              <c:numCache>
                <c:formatCode>General</c:formatCode>
                <c:ptCount val="25"/>
                <c:pt idx="0">
                  <c:v>416</c:v>
                </c:pt>
                <c:pt idx="1">
                  <c:v>317</c:v>
                </c:pt>
                <c:pt idx="2">
                  <c:v>376</c:v>
                </c:pt>
                <c:pt idx="3">
                  <c:v>458</c:v>
                </c:pt>
                <c:pt idx="4">
                  <c:v>518</c:v>
                </c:pt>
                <c:pt idx="5">
                  <c:v>505</c:v>
                </c:pt>
                <c:pt idx="6">
                  <c:v>627</c:v>
                </c:pt>
                <c:pt idx="7">
                  <c:v>636</c:v>
                </c:pt>
                <c:pt idx="8">
                  <c:v>725</c:v>
                </c:pt>
                <c:pt idx="9">
                  <c:v>694</c:v>
                </c:pt>
                <c:pt idx="10">
                  <c:v>714</c:v>
                </c:pt>
                <c:pt idx="11">
                  <c:v>778</c:v>
                </c:pt>
                <c:pt idx="12">
                  <c:v>680</c:v>
                </c:pt>
                <c:pt idx="13">
                  <c:v>667</c:v>
                </c:pt>
                <c:pt idx="14">
                  <c:v>668</c:v>
                </c:pt>
                <c:pt idx="15">
                  <c:v>755</c:v>
                </c:pt>
                <c:pt idx="16">
                  <c:v>838</c:v>
                </c:pt>
                <c:pt idx="17">
                  <c:v>852</c:v>
                </c:pt>
                <c:pt idx="18">
                  <c:v>878</c:v>
                </c:pt>
                <c:pt idx="19">
                  <c:v>837</c:v>
                </c:pt>
                <c:pt idx="20">
                  <c:v>700</c:v>
                </c:pt>
                <c:pt idx="21">
                  <c:v>573</c:v>
                </c:pt>
                <c:pt idx="22">
                  <c:v>432</c:v>
                </c:pt>
                <c:pt idx="23">
                  <c:v>69</c:v>
                </c:pt>
                <c:pt idx="24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v>Decoy-1</c:v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'FDR-0'!$H$3:$H$27</c:f>
              <c:numCache>
                <c:formatCode>General</c:formatCode>
                <c:ptCount val="25"/>
                <c:pt idx="0">
                  <c:v>-5</c:v>
                </c:pt>
                <c:pt idx="1">
                  <c:v>-4.75</c:v>
                </c:pt>
                <c:pt idx="2">
                  <c:v>-4.5</c:v>
                </c:pt>
                <c:pt idx="3">
                  <c:v>-4.25</c:v>
                </c:pt>
                <c:pt idx="4">
                  <c:v>-4</c:v>
                </c:pt>
                <c:pt idx="5">
                  <c:v>-3.75</c:v>
                </c:pt>
                <c:pt idx="6">
                  <c:v>-3.5</c:v>
                </c:pt>
                <c:pt idx="7">
                  <c:v>-3.25</c:v>
                </c:pt>
                <c:pt idx="8">
                  <c:v>-3</c:v>
                </c:pt>
                <c:pt idx="9">
                  <c:v>-2.75</c:v>
                </c:pt>
                <c:pt idx="10">
                  <c:v>-2.5</c:v>
                </c:pt>
                <c:pt idx="11">
                  <c:v>-2.25</c:v>
                </c:pt>
                <c:pt idx="12">
                  <c:v>-2</c:v>
                </c:pt>
                <c:pt idx="13">
                  <c:v>-1.75</c:v>
                </c:pt>
                <c:pt idx="14">
                  <c:v>-1.5</c:v>
                </c:pt>
                <c:pt idx="15">
                  <c:v>-1.25</c:v>
                </c:pt>
                <c:pt idx="16">
                  <c:v>-1</c:v>
                </c:pt>
                <c:pt idx="17">
                  <c:v>-0.75</c:v>
                </c:pt>
                <c:pt idx="18">
                  <c:v>-0.5</c:v>
                </c:pt>
                <c:pt idx="19">
                  <c:v>-0.25</c:v>
                </c:pt>
                <c:pt idx="20">
                  <c:v>0</c:v>
                </c:pt>
                <c:pt idx="21">
                  <c:v>0.25</c:v>
                </c:pt>
                <c:pt idx="22">
                  <c:v>0.5</c:v>
                </c:pt>
                <c:pt idx="23">
                  <c:v>0.75</c:v>
                </c:pt>
                <c:pt idx="24">
                  <c:v>1</c:v>
                </c:pt>
              </c:numCache>
            </c:numRef>
          </c:cat>
          <c:val>
            <c:numRef>
              <c:f>'FDR-2'!$J$3:$J$27</c:f>
              <c:numCache>
                <c:formatCode>General</c:formatCode>
                <c:ptCount val="25"/>
                <c:pt idx="0">
                  <c:v>349</c:v>
                </c:pt>
                <c:pt idx="1">
                  <c:v>388</c:v>
                </c:pt>
                <c:pt idx="2">
                  <c:v>384</c:v>
                </c:pt>
                <c:pt idx="3">
                  <c:v>438</c:v>
                </c:pt>
                <c:pt idx="4">
                  <c:v>456</c:v>
                </c:pt>
                <c:pt idx="5">
                  <c:v>522</c:v>
                </c:pt>
                <c:pt idx="6">
                  <c:v>614</c:v>
                </c:pt>
                <c:pt idx="7">
                  <c:v>657</c:v>
                </c:pt>
                <c:pt idx="8">
                  <c:v>638</c:v>
                </c:pt>
                <c:pt idx="9">
                  <c:v>630</c:v>
                </c:pt>
                <c:pt idx="10">
                  <c:v>611</c:v>
                </c:pt>
                <c:pt idx="11">
                  <c:v>485</c:v>
                </c:pt>
                <c:pt idx="12">
                  <c:v>416</c:v>
                </c:pt>
                <c:pt idx="13">
                  <c:v>288</c:v>
                </c:pt>
                <c:pt idx="14">
                  <c:v>186</c:v>
                </c:pt>
                <c:pt idx="15">
                  <c:v>141</c:v>
                </c:pt>
                <c:pt idx="16">
                  <c:v>74</c:v>
                </c:pt>
                <c:pt idx="17">
                  <c:v>36</c:v>
                </c:pt>
                <c:pt idx="18">
                  <c:v>25</c:v>
                </c:pt>
                <c:pt idx="19">
                  <c:v>7</c:v>
                </c:pt>
                <c:pt idx="20">
                  <c:v>4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smooth val="0"/>
        </c:ser>
        <c:ser>
          <c:idx val="2"/>
          <c:order val="2"/>
          <c:tx>
            <c:v>Decoy-2</c:v>
          </c:tx>
          <c:spPr>
            <a:ln>
              <a:solidFill>
                <a:schemeClr val="bg2">
                  <a:lumMod val="25000"/>
                </a:schemeClr>
              </a:solidFill>
            </a:ln>
          </c:spPr>
          <c:marker>
            <c:symbol val="none"/>
          </c:marker>
          <c:cat>
            <c:numRef>
              <c:f>'FDR-0'!$H$3:$H$27</c:f>
              <c:numCache>
                <c:formatCode>General</c:formatCode>
                <c:ptCount val="25"/>
                <c:pt idx="0">
                  <c:v>-5</c:v>
                </c:pt>
                <c:pt idx="1">
                  <c:v>-4.75</c:v>
                </c:pt>
                <c:pt idx="2">
                  <c:v>-4.5</c:v>
                </c:pt>
                <c:pt idx="3">
                  <c:v>-4.25</c:v>
                </c:pt>
                <c:pt idx="4">
                  <c:v>-4</c:v>
                </c:pt>
                <c:pt idx="5">
                  <c:v>-3.75</c:v>
                </c:pt>
                <c:pt idx="6">
                  <c:v>-3.5</c:v>
                </c:pt>
                <c:pt idx="7">
                  <c:v>-3.25</c:v>
                </c:pt>
                <c:pt idx="8">
                  <c:v>-3</c:v>
                </c:pt>
                <c:pt idx="9">
                  <c:v>-2.75</c:v>
                </c:pt>
                <c:pt idx="10">
                  <c:v>-2.5</c:v>
                </c:pt>
                <c:pt idx="11">
                  <c:v>-2.25</c:v>
                </c:pt>
                <c:pt idx="12">
                  <c:v>-2</c:v>
                </c:pt>
                <c:pt idx="13">
                  <c:v>-1.75</c:v>
                </c:pt>
                <c:pt idx="14">
                  <c:v>-1.5</c:v>
                </c:pt>
                <c:pt idx="15">
                  <c:v>-1.25</c:v>
                </c:pt>
                <c:pt idx="16">
                  <c:v>-1</c:v>
                </c:pt>
                <c:pt idx="17">
                  <c:v>-0.75</c:v>
                </c:pt>
                <c:pt idx="18">
                  <c:v>-0.5</c:v>
                </c:pt>
                <c:pt idx="19">
                  <c:v>-0.25</c:v>
                </c:pt>
                <c:pt idx="20">
                  <c:v>0</c:v>
                </c:pt>
                <c:pt idx="21">
                  <c:v>0.25</c:v>
                </c:pt>
                <c:pt idx="22">
                  <c:v>0.5</c:v>
                </c:pt>
                <c:pt idx="23">
                  <c:v>0.75</c:v>
                </c:pt>
                <c:pt idx="24">
                  <c:v>1</c:v>
                </c:pt>
              </c:numCache>
            </c:numRef>
          </c:cat>
          <c:val>
            <c:numRef>
              <c:f>'FDR-2'!$K$3:$K$27</c:f>
              <c:numCache>
                <c:formatCode>General</c:formatCode>
                <c:ptCount val="25"/>
                <c:pt idx="0">
                  <c:v>329</c:v>
                </c:pt>
                <c:pt idx="1">
                  <c:v>373</c:v>
                </c:pt>
                <c:pt idx="2">
                  <c:v>373</c:v>
                </c:pt>
                <c:pt idx="3">
                  <c:v>442</c:v>
                </c:pt>
                <c:pt idx="4">
                  <c:v>474</c:v>
                </c:pt>
                <c:pt idx="5">
                  <c:v>510</c:v>
                </c:pt>
                <c:pt idx="6">
                  <c:v>554</c:v>
                </c:pt>
                <c:pt idx="7">
                  <c:v>633</c:v>
                </c:pt>
                <c:pt idx="8">
                  <c:v>623</c:v>
                </c:pt>
                <c:pt idx="9">
                  <c:v>614</c:v>
                </c:pt>
                <c:pt idx="10">
                  <c:v>527</c:v>
                </c:pt>
                <c:pt idx="11">
                  <c:v>501</c:v>
                </c:pt>
                <c:pt idx="12">
                  <c:v>423</c:v>
                </c:pt>
                <c:pt idx="13">
                  <c:v>282</c:v>
                </c:pt>
                <c:pt idx="14">
                  <c:v>181</c:v>
                </c:pt>
                <c:pt idx="15">
                  <c:v>107</c:v>
                </c:pt>
                <c:pt idx="16">
                  <c:v>61</c:v>
                </c:pt>
                <c:pt idx="17">
                  <c:v>44</c:v>
                </c:pt>
                <c:pt idx="18">
                  <c:v>18</c:v>
                </c:pt>
                <c:pt idx="19">
                  <c:v>9</c:v>
                </c:pt>
                <c:pt idx="20">
                  <c:v>5</c:v>
                </c:pt>
                <c:pt idx="21">
                  <c:v>1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smooth val="0"/>
        </c:ser>
        <c:ser>
          <c:idx val="3"/>
          <c:order val="3"/>
          <c:tx>
            <c:v>Decoy-3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'FDR-0'!$H$3:$H$27</c:f>
              <c:numCache>
                <c:formatCode>General</c:formatCode>
                <c:ptCount val="25"/>
                <c:pt idx="0">
                  <c:v>-5</c:v>
                </c:pt>
                <c:pt idx="1">
                  <c:v>-4.75</c:v>
                </c:pt>
                <c:pt idx="2">
                  <c:v>-4.5</c:v>
                </c:pt>
                <c:pt idx="3">
                  <c:v>-4.25</c:v>
                </c:pt>
                <c:pt idx="4">
                  <c:v>-4</c:v>
                </c:pt>
                <c:pt idx="5">
                  <c:v>-3.75</c:v>
                </c:pt>
                <c:pt idx="6">
                  <c:v>-3.5</c:v>
                </c:pt>
                <c:pt idx="7">
                  <c:v>-3.25</c:v>
                </c:pt>
                <c:pt idx="8">
                  <c:v>-3</c:v>
                </c:pt>
                <c:pt idx="9">
                  <c:v>-2.75</c:v>
                </c:pt>
                <c:pt idx="10">
                  <c:v>-2.5</c:v>
                </c:pt>
                <c:pt idx="11">
                  <c:v>-2.25</c:v>
                </c:pt>
                <c:pt idx="12">
                  <c:v>-2</c:v>
                </c:pt>
                <c:pt idx="13">
                  <c:v>-1.75</c:v>
                </c:pt>
                <c:pt idx="14">
                  <c:v>-1.5</c:v>
                </c:pt>
                <c:pt idx="15">
                  <c:v>-1.25</c:v>
                </c:pt>
                <c:pt idx="16">
                  <c:v>-1</c:v>
                </c:pt>
                <c:pt idx="17">
                  <c:v>-0.75</c:v>
                </c:pt>
                <c:pt idx="18">
                  <c:v>-0.5</c:v>
                </c:pt>
                <c:pt idx="19">
                  <c:v>-0.25</c:v>
                </c:pt>
                <c:pt idx="20">
                  <c:v>0</c:v>
                </c:pt>
                <c:pt idx="21">
                  <c:v>0.25</c:v>
                </c:pt>
                <c:pt idx="22">
                  <c:v>0.5</c:v>
                </c:pt>
                <c:pt idx="23">
                  <c:v>0.75</c:v>
                </c:pt>
                <c:pt idx="24">
                  <c:v>1</c:v>
                </c:pt>
              </c:numCache>
            </c:numRef>
          </c:cat>
          <c:val>
            <c:numRef>
              <c:f>'FDR-2'!$L$3:$L$27</c:f>
              <c:numCache>
                <c:formatCode>General</c:formatCode>
                <c:ptCount val="25"/>
                <c:pt idx="0">
                  <c:v>347</c:v>
                </c:pt>
                <c:pt idx="1">
                  <c:v>361</c:v>
                </c:pt>
                <c:pt idx="2">
                  <c:v>402</c:v>
                </c:pt>
                <c:pt idx="3">
                  <c:v>449</c:v>
                </c:pt>
                <c:pt idx="4">
                  <c:v>524</c:v>
                </c:pt>
                <c:pt idx="5">
                  <c:v>530</c:v>
                </c:pt>
                <c:pt idx="6">
                  <c:v>639</c:v>
                </c:pt>
                <c:pt idx="7">
                  <c:v>650</c:v>
                </c:pt>
                <c:pt idx="8">
                  <c:v>700</c:v>
                </c:pt>
                <c:pt idx="9">
                  <c:v>664</c:v>
                </c:pt>
                <c:pt idx="10">
                  <c:v>633</c:v>
                </c:pt>
                <c:pt idx="11">
                  <c:v>532</c:v>
                </c:pt>
                <c:pt idx="12">
                  <c:v>402</c:v>
                </c:pt>
                <c:pt idx="13">
                  <c:v>268</c:v>
                </c:pt>
                <c:pt idx="14">
                  <c:v>170</c:v>
                </c:pt>
                <c:pt idx="15">
                  <c:v>141</c:v>
                </c:pt>
                <c:pt idx="16">
                  <c:v>65</c:v>
                </c:pt>
                <c:pt idx="17">
                  <c:v>51</c:v>
                </c:pt>
                <c:pt idx="18">
                  <c:v>21</c:v>
                </c:pt>
                <c:pt idx="19">
                  <c:v>7</c:v>
                </c:pt>
                <c:pt idx="20">
                  <c:v>2</c:v>
                </c:pt>
                <c:pt idx="21">
                  <c:v>1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719424"/>
        <c:axId val="141721600"/>
      </c:lineChart>
      <c:catAx>
        <c:axId val="141719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latin typeface="Arial Black" pitchFamily="34" charset="0"/>
                  </a:defRPr>
                </a:pPr>
                <a:r>
                  <a:rPr lang="en-US" sz="1400">
                    <a:latin typeface="Arial Black" pitchFamily="34" charset="0"/>
                  </a:rPr>
                  <a:t>Score (log)</a:t>
                </a:r>
                <a:endParaRPr lang="zh-CN" sz="1400">
                  <a:latin typeface="Arial Black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zh-CN"/>
          </a:p>
        </c:txPr>
        <c:crossAx val="1417216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1721600"/>
        <c:scaling>
          <c:orientation val="minMax"/>
          <c:max val="10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>
                    <a:latin typeface="Arial Black" pitchFamily="34" charset="0"/>
                  </a:defRPr>
                </a:pPr>
                <a:r>
                  <a:rPr lang="en-US" sz="1200" dirty="0">
                    <a:latin typeface="Arial Black" pitchFamily="34" charset="0"/>
                  </a:rPr>
                  <a:t>No</a:t>
                </a:r>
                <a:r>
                  <a:rPr lang="en-US" sz="1200" dirty="0" smtClean="0">
                    <a:latin typeface="Arial Black" pitchFamily="34" charset="0"/>
                  </a:rPr>
                  <a:t>. Spectra  (</a:t>
                </a:r>
                <a:r>
                  <a:rPr lang="en-US" sz="1200" dirty="0">
                    <a:latin typeface="Arial Black" pitchFamily="34" charset="0"/>
                  </a:rPr>
                  <a:t>area:0.25)</a:t>
                </a:r>
                <a:endParaRPr lang="zh-CN" sz="1200" dirty="0">
                  <a:latin typeface="Arial Black" pitchFamily="34" charset="0"/>
                </a:endParaRPr>
              </a:p>
            </c:rich>
          </c:tx>
          <c:layout>
            <c:manualLayout>
              <c:xMode val="edge"/>
              <c:yMode val="edge"/>
              <c:x val="1.8315018315018316E-2"/>
              <c:y val="3.9165734613781165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zh-CN"/>
          </a:p>
        </c:txPr>
        <c:crossAx val="141719424"/>
        <c:crosses val="autoZero"/>
        <c:crossBetween val="between"/>
        <c:majorUnit val="200"/>
      </c:valAx>
    </c:plotArea>
    <c:legend>
      <c:legendPos val="t"/>
      <c:layout>
        <c:manualLayout>
          <c:xMode val="edge"/>
          <c:yMode val="edge"/>
          <c:x val="0.20076274119581206"/>
          <c:y val="4.6874454772018952E-2"/>
          <c:w val="0.45744887658273492"/>
          <c:h val="0.131989938757655"/>
        </c:manualLayout>
      </c:layout>
      <c:overlay val="0"/>
      <c:txPr>
        <a:bodyPr/>
        <a:lstStyle/>
        <a:p>
          <a:pPr>
            <a:defRPr sz="1100">
              <a:latin typeface="Arial Black" pitchFamily="34" charset="0"/>
            </a:defRPr>
          </a:pPr>
          <a:endParaRPr lang="zh-CN"/>
        </a:p>
      </c:txPr>
    </c:legend>
    <c:plotVisOnly val="1"/>
    <c:dispBlanksAs val="gap"/>
    <c:showDLblsOverMax val="0"/>
  </c:chart>
  <c:txPr>
    <a:bodyPr/>
    <a:lstStyle/>
    <a:p>
      <a:pPr>
        <a:defRPr sz="2000"/>
      </a:pPr>
      <a:endParaRPr lang="zh-CN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82CA68-BE65-4BA9-A0A9-4A4975FE578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0E70E85-4FDE-4E3E-A92F-84CA4C1ED337}">
      <dgm:prSet phldrT="[文本]"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zh-CN" altLang="en-US" sz="11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糖蛋白</a:t>
          </a:r>
          <a:endParaRPr lang="zh-CN" altLang="en-US" sz="1100" dirty="0">
            <a:latin typeface="微软雅黑" pitchFamily="34" charset="-122"/>
            <a:ea typeface="微软雅黑" pitchFamily="34" charset="-122"/>
          </a:endParaRPr>
        </a:p>
      </dgm:t>
    </dgm:pt>
    <dgm:pt modelId="{568FDFBE-A222-4DBD-B04E-65FBB7436FFB}" type="parTrans" cxnId="{7B5A051B-32B0-4FAC-A36A-1E94D023E497}">
      <dgm:prSet/>
      <dgm:spPr/>
      <dgm:t>
        <a:bodyPr/>
        <a:lstStyle/>
        <a:p>
          <a:endParaRPr lang="zh-CN" altLang="en-US" sz="1400">
            <a:latin typeface="微软雅黑" pitchFamily="34" charset="-122"/>
            <a:ea typeface="微软雅黑" pitchFamily="34" charset="-122"/>
          </a:endParaRPr>
        </a:p>
      </dgm:t>
    </dgm:pt>
    <dgm:pt modelId="{7A67EA7F-32FA-4720-B5A6-7E45A6A1B6FC}" type="sibTrans" cxnId="{7B5A051B-32B0-4FAC-A36A-1E94D023E497}">
      <dgm:prSet/>
      <dgm:spPr/>
      <dgm:t>
        <a:bodyPr/>
        <a:lstStyle/>
        <a:p>
          <a:endParaRPr lang="zh-CN" altLang="en-US" sz="1400">
            <a:latin typeface="微软雅黑" pitchFamily="34" charset="-122"/>
            <a:ea typeface="微软雅黑" pitchFamily="34" charset="-122"/>
          </a:endParaRPr>
        </a:p>
      </dgm:t>
    </dgm:pt>
    <dgm:pt modelId="{32BFE3F7-4229-4280-913D-64F1A3F28B1B}">
      <dgm:prSet phldrT="[文本]"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zh-CN" altLang="en-US" sz="16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糖基化位点</a:t>
          </a:r>
          <a:endParaRPr lang="zh-CN" altLang="en-US" sz="1600" dirty="0">
            <a:latin typeface="微软雅黑" pitchFamily="34" charset="-122"/>
            <a:ea typeface="微软雅黑" pitchFamily="34" charset="-122"/>
          </a:endParaRPr>
        </a:p>
      </dgm:t>
    </dgm:pt>
    <dgm:pt modelId="{5FECDE7E-5F73-482F-9E22-FD0E73FC773F}" type="parTrans" cxnId="{36AE3115-5860-4321-B92F-0396675BA38F}">
      <dgm:prSet/>
      <dgm:spPr/>
      <dgm:t>
        <a:bodyPr/>
        <a:lstStyle/>
        <a:p>
          <a:endParaRPr lang="zh-CN" altLang="en-US" sz="1400">
            <a:latin typeface="微软雅黑" pitchFamily="34" charset="-122"/>
            <a:ea typeface="微软雅黑" pitchFamily="34" charset="-122"/>
          </a:endParaRPr>
        </a:p>
      </dgm:t>
    </dgm:pt>
    <dgm:pt modelId="{FD2CBFA4-513F-4BFE-B1F2-C0F44EEB3C51}" type="sibTrans" cxnId="{36AE3115-5860-4321-B92F-0396675BA38F}">
      <dgm:prSet/>
      <dgm:spPr/>
      <dgm:t>
        <a:bodyPr/>
        <a:lstStyle/>
        <a:p>
          <a:endParaRPr lang="zh-CN" altLang="en-US" sz="1400">
            <a:latin typeface="微软雅黑" pitchFamily="34" charset="-122"/>
            <a:ea typeface="微软雅黑" pitchFamily="34" charset="-122"/>
          </a:endParaRPr>
        </a:p>
      </dgm:t>
    </dgm:pt>
    <dgm:pt modelId="{4BE133E9-EFA2-460F-8136-60882C26975C}">
      <dgm:prSet phldrT="[文本]"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zh-CN" altLang="en-US" sz="20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糖链结构</a:t>
          </a:r>
          <a:endParaRPr lang="zh-CN" altLang="en-US" sz="2000" dirty="0">
            <a:latin typeface="微软雅黑" pitchFamily="34" charset="-122"/>
            <a:ea typeface="微软雅黑" pitchFamily="34" charset="-122"/>
          </a:endParaRPr>
        </a:p>
      </dgm:t>
    </dgm:pt>
    <dgm:pt modelId="{3E878146-1079-4A0F-B4F0-0152BC4A6250}" type="parTrans" cxnId="{1327EA11-0385-455C-AC5C-66B17B89BAC1}">
      <dgm:prSet/>
      <dgm:spPr/>
      <dgm:t>
        <a:bodyPr/>
        <a:lstStyle/>
        <a:p>
          <a:endParaRPr lang="zh-CN" altLang="en-US" sz="1400">
            <a:latin typeface="微软雅黑" pitchFamily="34" charset="-122"/>
            <a:ea typeface="微软雅黑" pitchFamily="34" charset="-122"/>
          </a:endParaRPr>
        </a:p>
      </dgm:t>
    </dgm:pt>
    <dgm:pt modelId="{C69E2321-0E42-4869-AEEF-2AC924B5503E}" type="sibTrans" cxnId="{1327EA11-0385-455C-AC5C-66B17B89BAC1}">
      <dgm:prSet/>
      <dgm:spPr/>
      <dgm:t>
        <a:bodyPr/>
        <a:lstStyle/>
        <a:p>
          <a:endParaRPr lang="zh-CN" altLang="en-US" sz="1400">
            <a:latin typeface="微软雅黑" pitchFamily="34" charset="-122"/>
            <a:ea typeface="微软雅黑" pitchFamily="34" charset="-122"/>
          </a:endParaRPr>
        </a:p>
      </dgm:t>
    </dgm:pt>
    <dgm:pt modelId="{17E04D2E-65A5-433A-80BC-98B0255903DF}" type="pres">
      <dgm:prSet presAssocID="{A882CA68-BE65-4BA9-A0A9-4A4975FE5781}" presName="CompostProcess" presStyleCnt="0">
        <dgm:presLayoutVars>
          <dgm:dir/>
          <dgm:resizeHandles val="exact"/>
        </dgm:presLayoutVars>
      </dgm:prSet>
      <dgm:spPr/>
    </dgm:pt>
    <dgm:pt modelId="{2D7C34DD-DD14-40D9-9138-15F1ED1DFEE9}" type="pres">
      <dgm:prSet presAssocID="{A882CA68-BE65-4BA9-A0A9-4A4975FE5781}" presName="arrow" presStyleLbl="bgShp" presStyleIdx="0" presStyleCnt="1" custLinFactNeighborX="-8824" custLinFactNeighborY="-1852"/>
      <dgm:sp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0" scaled="1"/>
          <a:tileRect/>
        </a:gradFill>
        <a:ln w="76200">
          <a:noFill/>
        </a:ln>
        <a:effectLst>
          <a:outerShdw blurRad="50800" dist="50800" dir="5400000" algn="ctr" rotWithShape="0">
            <a:schemeClr val="tx1"/>
          </a:outerShdw>
        </a:effectLst>
      </dgm:spPr>
    </dgm:pt>
    <dgm:pt modelId="{DFD3604C-3945-4352-8D3F-D20662ACCA6D}" type="pres">
      <dgm:prSet presAssocID="{A882CA68-BE65-4BA9-A0A9-4A4975FE5781}" presName="linearProcess" presStyleCnt="0"/>
      <dgm:spPr/>
    </dgm:pt>
    <dgm:pt modelId="{AD65ED57-96A8-4BEB-B26D-5EE9CB83D96D}" type="pres">
      <dgm:prSet presAssocID="{E0E70E85-4FDE-4E3E-A92F-84CA4C1ED337}" presName="textNode" presStyleLbl="node1" presStyleIdx="0" presStyleCnt="3" custScaleX="36607" custScaleY="4629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53F9A17-4203-4F67-9865-62B5100A87D6}" type="pres">
      <dgm:prSet presAssocID="{7A67EA7F-32FA-4720-B5A6-7E45A6A1B6FC}" presName="sibTrans" presStyleCnt="0"/>
      <dgm:spPr/>
    </dgm:pt>
    <dgm:pt modelId="{B2A4170C-B85B-46A1-A7AF-6559C30585BD}" type="pres">
      <dgm:prSet presAssocID="{32BFE3F7-4229-4280-913D-64F1A3F28B1B}" presName="textNode" presStyleLbl="node1" presStyleIdx="1" presStyleCnt="3" custScaleX="81887" custScaleY="5555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ECED135-659E-4457-84CB-1646275772E2}" type="pres">
      <dgm:prSet presAssocID="{FD2CBFA4-513F-4BFE-B1F2-C0F44EEB3C51}" presName="sibTrans" presStyleCnt="0"/>
      <dgm:spPr/>
    </dgm:pt>
    <dgm:pt modelId="{879326B8-723B-4963-BB9E-0B15E6608F5D}" type="pres">
      <dgm:prSet presAssocID="{4BE133E9-EFA2-460F-8136-60882C26975C}" presName="textNode" presStyleLbl="node1" presStyleIdx="2" presStyleCnt="3" custScaleX="86676" custScaleY="7407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39AECF9-202C-4769-8AD3-A2ABF63352D6}" type="presOf" srcId="{E0E70E85-4FDE-4E3E-A92F-84CA4C1ED337}" destId="{AD65ED57-96A8-4BEB-B26D-5EE9CB83D96D}" srcOrd="0" destOrd="0" presId="urn:microsoft.com/office/officeart/2005/8/layout/hProcess9"/>
    <dgm:cxn modelId="{ACECA5DD-06EA-4419-978F-767FDE16B13F}" type="presOf" srcId="{4BE133E9-EFA2-460F-8136-60882C26975C}" destId="{879326B8-723B-4963-BB9E-0B15E6608F5D}" srcOrd="0" destOrd="0" presId="urn:microsoft.com/office/officeart/2005/8/layout/hProcess9"/>
    <dgm:cxn modelId="{73DC6CAC-89C7-4B91-B79C-04C8B0486ABB}" type="presOf" srcId="{A882CA68-BE65-4BA9-A0A9-4A4975FE5781}" destId="{17E04D2E-65A5-433A-80BC-98B0255903DF}" srcOrd="0" destOrd="0" presId="urn:microsoft.com/office/officeart/2005/8/layout/hProcess9"/>
    <dgm:cxn modelId="{C13C0D53-96AB-4DCF-B102-83D3C903D08B}" type="presOf" srcId="{32BFE3F7-4229-4280-913D-64F1A3F28B1B}" destId="{B2A4170C-B85B-46A1-A7AF-6559C30585BD}" srcOrd="0" destOrd="0" presId="urn:microsoft.com/office/officeart/2005/8/layout/hProcess9"/>
    <dgm:cxn modelId="{7B5A051B-32B0-4FAC-A36A-1E94D023E497}" srcId="{A882CA68-BE65-4BA9-A0A9-4A4975FE5781}" destId="{E0E70E85-4FDE-4E3E-A92F-84CA4C1ED337}" srcOrd="0" destOrd="0" parTransId="{568FDFBE-A222-4DBD-B04E-65FBB7436FFB}" sibTransId="{7A67EA7F-32FA-4720-B5A6-7E45A6A1B6FC}"/>
    <dgm:cxn modelId="{36AE3115-5860-4321-B92F-0396675BA38F}" srcId="{A882CA68-BE65-4BA9-A0A9-4A4975FE5781}" destId="{32BFE3F7-4229-4280-913D-64F1A3F28B1B}" srcOrd="1" destOrd="0" parTransId="{5FECDE7E-5F73-482F-9E22-FD0E73FC773F}" sibTransId="{FD2CBFA4-513F-4BFE-B1F2-C0F44EEB3C51}"/>
    <dgm:cxn modelId="{1327EA11-0385-455C-AC5C-66B17B89BAC1}" srcId="{A882CA68-BE65-4BA9-A0A9-4A4975FE5781}" destId="{4BE133E9-EFA2-460F-8136-60882C26975C}" srcOrd="2" destOrd="0" parTransId="{3E878146-1079-4A0F-B4F0-0152BC4A6250}" sibTransId="{C69E2321-0E42-4869-AEEF-2AC924B5503E}"/>
    <dgm:cxn modelId="{EE8467D4-7DB8-49D0-907E-FEA011887A16}" type="presParOf" srcId="{17E04D2E-65A5-433A-80BC-98B0255903DF}" destId="{2D7C34DD-DD14-40D9-9138-15F1ED1DFEE9}" srcOrd="0" destOrd="0" presId="urn:microsoft.com/office/officeart/2005/8/layout/hProcess9"/>
    <dgm:cxn modelId="{72707155-531A-4579-A7DC-70056B2FDEBF}" type="presParOf" srcId="{17E04D2E-65A5-433A-80BC-98B0255903DF}" destId="{DFD3604C-3945-4352-8D3F-D20662ACCA6D}" srcOrd="1" destOrd="0" presId="urn:microsoft.com/office/officeart/2005/8/layout/hProcess9"/>
    <dgm:cxn modelId="{15057366-35BF-410B-97B4-D6EF6306205D}" type="presParOf" srcId="{DFD3604C-3945-4352-8D3F-D20662ACCA6D}" destId="{AD65ED57-96A8-4BEB-B26D-5EE9CB83D96D}" srcOrd="0" destOrd="0" presId="urn:microsoft.com/office/officeart/2005/8/layout/hProcess9"/>
    <dgm:cxn modelId="{A5B75468-FBA9-4523-B379-E0250BBE7856}" type="presParOf" srcId="{DFD3604C-3945-4352-8D3F-D20662ACCA6D}" destId="{453F9A17-4203-4F67-9865-62B5100A87D6}" srcOrd="1" destOrd="0" presId="urn:microsoft.com/office/officeart/2005/8/layout/hProcess9"/>
    <dgm:cxn modelId="{213A1CB2-AEF9-451C-968B-DD2797EFC1EE}" type="presParOf" srcId="{DFD3604C-3945-4352-8D3F-D20662ACCA6D}" destId="{B2A4170C-B85B-46A1-A7AF-6559C30585BD}" srcOrd="2" destOrd="0" presId="urn:microsoft.com/office/officeart/2005/8/layout/hProcess9"/>
    <dgm:cxn modelId="{7A2F2D51-9304-4AAB-AA0B-B5E1373B7911}" type="presParOf" srcId="{DFD3604C-3945-4352-8D3F-D20662ACCA6D}" destId="{EECED135-659E-4457-84CB-1646275772E2}" srcOrd="3" destOrd="0" presId="urn:microsoft.com/office/officeart/2005/8/layout/hProcess9"/>
    <dgm:cxn modelId="{E30DB914-C995-490C-A758-A8C9AF02FFA7}" type="presParOf" srcId="{DFD3604C-3945-4352-8D3F-D20662ACCA6D}" destId="{879326B8-723B-4963-BB9E-0B15E6608F5D}" srcOrd="4" destOrd="0" presId="urn:microsoft.com/office/officeart/2005/8/layout/hProcess9"/>
  </dgm:cxnLst>
  <dgm:bg>
    <a:noFill/>
    <a:effectLst>
      <a:glow rad="101600">
        <a:schemeClr val="accent3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C34DD-DD14-40D9-9138-15F1ED1DFEE9}">
      <dsp:nvSpPr>
        <dsp:cNvPr id="0" name=""/>
        <dsp:cNvSpPr/>
      </dsp:nvSpPr>
      <dsp:spPr>
        <a:xfrm>
          <a:off x="0" y="0"/>
          <a:ext cx="3303270" cy="1765300"/>
        </a:xfrm>
        <a:prstGeom prst="rightArrow">
          <a:avLst/>
        </a:prstGeom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0" scaled="1"/>
          <a:tileRect/>
        </a:gradFill>
        <a:ln w="76200">
          <a:noFill/>
        </a:ln>
        <a:effectLst>
          <a:outerShdw blurRad="50800" dist="50800" dir="5400000" algn="ctr" rotWithShape="0">
            <a:schemeClr val="tx1"/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65ED57-96A8-4BEB-B26D-5EE9CB83D96D}">
      <dsp:nvSpPr>
        <dsp:cNvPr id="0" name=""/>
        <dsp:cNvSpPr/>
      </dsp:nvSpPr>
      <dsp:spPr>
        <a:xfrm>
          <a:off x="219973" y="719197"/>
          <a:ext cx="545551" cy="326905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糖蛋白</a:t>
          </a:r>
          <a:endParaRPr lang="zh-CN" altLang="en-US" sz="11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235931" y="735155"/>
        <a:ext cx="513635" cy="294989"/>
      </dsp:txXfrm>
    </dsp:sp>
    <dsp:sp modelId="{B2A4170C-B85B-46A1-A7AF-6559C30585BD}">
      <dsp:nvSpPr>
        <dsp:cNvPr id="0" name=""/>
        <dsp:cNvSpPr/>
      </dsp:nvSpPr>
      <dsp:spPr>
        <a:xfrm>
          <a:off x="959834" y="686507"/>
          <a:ext cx="1220355" cy="392284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糖基化位点</a:t>
          </a:r>
          <a:endParaRPr lang="zh-CN" altLang="en-US" sz="16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978984" y="705657"/>
        <a:ext cx="1182055" cy="353984"/>
      </dsp:txXfrm>
    </dsp:sp>
    <dsp:sp modelId="{879326B8-723B-4963-BB9E-0B15E6608F5D}">
      <dsp:nvSpPr>
        <dsp:cNvPr id="0" name=""/>
        <dsp:cNvSpPr/>
      </dsp:nvSpPr>
      <dsp:spPr>
        <a:xfrm>
          <a:off x="2374500" y="621124"/>
          <a:ext cx="1291725" cy="523051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糖链结构</a:t>
          </a:r>
          <a:endParaRPr lang="zh-CN" altLang="en-US" sz="20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2400033" y="646657"/>
        <a:ext cx="1240659" cy="4719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447AF92-648F-4DF1-9C68-315986948148}" type="datetimeFigureOut">
              <a:rPr lang="zh-CN" altLang="en-US"/>
              <a:pPr>
                <a:defRPr/>
              </a:pPr>
              <a:t>2012/11/15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2604C89-1715-448E-BC5F-7AD1A1A7872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2779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fld id="{B279F8E9-7009-4528-8EAE-BBDA06283D8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2209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698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396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094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792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4901" algn="l" defTabSz="9139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84" algn="l" defTabSz="9139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64" algn="l" defTabSz="9139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844" algn="l" defTabSz="9139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0FCE02EF-6248-4955-A121-7CFAD3B2BA98}" type="slidenum">
              <a:rPr lang="en-US" altLang="zh-CN" sz="1200" b="1">
                <a:solidFill>
                  <a:srgbClr val="000000"/>
                </a:solidFill>
              </a:rPr>
              <a:pPr eaLnBrk="1" hangingPunct="1"/>
              <a:t>2</a:t>
            </a:fld>
            <a:endParaRPr lang="en-US" altLang="zh-CN" sz="1200" b="1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5D92B5-834C-364E-B28E-E834B2FD9B1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80" indent="0" algn="ctr">
              <a:buNone/>
              <a:defRPr/>
            </a:lvl2pPr>
            <a:lvl3pPr marL="913960" indent="0" algn="ctr">
              <a:buNone/>
              <a:defRPr/>
            </a:lvl3pPr>
            <a:lvl4pPr marL="1370940" indent="0" algn="ctr">
              <a:buNone/>
              <a:defRPr/>
            </a:lvl4pPr>
            <a:lvl5pPr marL="1827921" indent="0" algn="ctr">
              <a:buNone/>
              <a:defRPr/>
            </a:lvl5pPr>
            <a:lvl6pPr marL="2284901" indent="0" algn="ctr">
              <a:buNone/>
              <a:defRPr/>
            </a:lvl6pPr>
            <a:lvl7pPr marL="2741884" indent="0" algn="ctr">
              <a:buNone/>
              <a:defRPr/>
            </a:lvl7pPr>
            <a:lvl8pPr marL="3198864" indent="0" algn="ctr">
              <a:buNone/>
              <a:defRPr/>
            </a:lvl8pPr>
            <a:lvl9pPr marL="3655844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761EC-FCBC-46EB-A25B-FC0265F78CB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07E90-2C6A-47B8-A9FB-8660AD5785A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EC84B4-8158-46C1-B342-A6EE42CB008D}" type="datetime1">
              <a:rPr lang="zh-CN" altLang="en-US"/>
              <a:pPr/>
              <a:t>2012/11/15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F8EF0E-47A6-49D2-BFC2-6ADD81E56EF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5888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C217F3-31C1-40FE-8DDF-E56CDA6B22EF}" type="datetime1">
              <a:rPr lang="zh-CN" altLang="en-US"/>
              <a:pPr/>
              <a:t>2012/11/15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D7664D-38B6-4223-8FFC-68BC79960B3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6051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872FFD-B93D-4A06-BAAA-6F079C44460F}" type="datetime1">
              <a:rPr lang="zh-CN" altLang="en-US"/>
              <a:pPr/>
              <a:t>2012/11/15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E9DF9D-76A2-4B31-BF3A-8CDBD7A3A50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6215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white">
                    <a:shade val="50000"/>
                  </a:prstClr>
                </a:solidFill>
              </a:rPr>
              <a:pPr/>
              <a:t>2012/11/15</a:t>
            </a:fld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178769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white">
                    <a:shade val="50000"/>
                  </a:prstClr>
                </a:solidFill>
              </a:rPr>
              <a:pPr/>
              <a:t>2012/11/15</a:t>
            </a:fld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4579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white">
                    <a:shade val="50000"/>
                  </a:prstClr>
                </a:solidFill>
              </a:rPr>
              <a:pPr/>
              <a:t>2012/11/15</a:t>
            </a:fld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white">
                    <a:shade val="50000"/>
                  </a:prstClr>
                </a:solidFill>
              </a:rPr>
              <a:pPr/>
              <a:t>2012/11/15</a:t>
            </a:fld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6901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white">
                    <a:shade val="50000"/>
                  </a:prstClr>
                </a:solidFill>
              </a:rPr>
              <a:pPr/>
              <a:t>2012/11/15</a:t>
            </a:fld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683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white">
                    <a:shade val="50000"/>
                  </a:prstClr>
                </a:solidFill>
              </a:rPr>
              <a:pPr/>
              <a:t>2012/11/15</a:t>
            </a:fld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321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white">
                    <a:shade val="50000"/>
                  </a:prstClr>
                </a:solidFill>
              </a:rPr>
              <a:pPr/>
              <a:t>2012/11/15</a:t>
            </a:fld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59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0F5EE-6D38-4927-8F44-717CB2AC888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white">
                    <a:shade val="50000"/>
                  </a:prstClr>
                </a:solidFill>
              </a:rPr>
              <a:pPr/>
              <a:t>2012/11/15</a:t>
            </a:fld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878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zh-CN" alt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单击图标添加图片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white">
                    <a:shade val="50000"/>
                  </a:prstClr>
                </a:solidFill>
              </a:rPr>
              <a:pPr/>
              <a:t>2012/11/15</a:t>
            </a:fld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745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white">
                    <a:shade val="50000"/>
                  </a:prstClr>
                </a:solidFill>
              </a:rPr>
              <a:pPr/>
              <a:t>2012/11/15</a:t>
            </a:fld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196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white">
                    <a:shade val="50000"/>
                  </a:prstClr>
                </a:solidFill>
              </a:rPr>
              <a:pPr/>
              <a:t>2012/11/15</a:t>
            </a:fld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2806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F7582-ACA3-468F-AFF1-79589216CB2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ED07F-1BE9-4EB5-915C-6CA507F5539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909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4186A-95D5-418A-BD10-669E5AF7B53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38EE2-71D6-478E-9009-CA5671C5367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1215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5083E-E96B-4EE0-BED5-8584E22A844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5D064-3D96-48B2-87F8-7E6D443B415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1921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6A32A-555F-4CEA-A4EE-F3B72F07690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5613E-0B03-4177-9C55-D0A922AD501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433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D98D1-C377-430F-840D-761F61AF219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67324-F478-49AF-B763-9867668DFB2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5071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49971-006C-42BA-AF80-709858FFCF5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96F4E-30ED-4C58-907A-1DF2814463B7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084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707136-6E20-4699-BBC4-6BC27777DAFC}" type="datetime1">
              <a:rPr lang="zh-CN" altLang="en-US"/>
              <a:pPr/>
              <a:t>2012/11/15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48C1A-C6E1-4E9F-8215-FB4A343440B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547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E969D-B118-4088-B763-8D01B87E7A3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7F268-5BE7-4C59-813E-6539EB96C7B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393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094A9-07A7-423B-B850-F2BC1B5BFD6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008FF-E366-4F78-976A-DACEF8BEE80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286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8B367-CFBF-458D-828B-AFA89511AE1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EEC3F-1081-4ED8-B6B8-FEFB42E8FEF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217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A5380-789C-4FF8-A89F-2C0E414C5E5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026B4-C70C-4D35-A701-8DDE9B0E2C5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491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3319-BCE8-49A9-B372-106CE21C268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C0AD8-8084-4103-B569-E5703A8BB7F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223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98DE0-7D72-4720-8F92-0294899BCE83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4066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F7582-ACA3-468F-AFF1-79589216CB2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ED07F-1BE9-4EB5-915C-6CA507F5539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8438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4186A-95D5-418A-BD10-669E5AF7B53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38EE2-71D6-478E-9009-CA5671C5367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8035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5083E-E96B-4EE0-BED5-8584E22A844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5D064-3D96-48B2-87F8-7E6D443B415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133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6A32A-555F-4CEA-A4EE-F3B72F07690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5613E-0B03-4177-9C55-D0A922AD501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981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ED06C0-4820-4C84-B93B-AFAB5A769CBC}" type="datetime1">
              <a:rPr lang="zh-CN" altLang="en-US"/>
              <a:pPr/>
              <a:t>2012/11/15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1B16B-9930-4D68-A45A-9AD35BAEF08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3572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D98D1-C377-430F-840D-761F61AF219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67324-F478-49AF-B763-9867668DFB2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2299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49971-006C-42BA-AF80-709858FFCF5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96F4E-30ED-4C58-907A-1DF2814463B7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0863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E969D-B118-4088-B763-8D01B87E7A3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7F268-5BE7-4C59-813E-6539EB96C7B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27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094A9-07A7-423B-B850-F2BC1B5BFD6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008FF-E366-4F78-976A-DACEF8BEE80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940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8B367-CFBF-458D-828B-AFA89511AE1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EEC3F-1081-4ED8-B6B8-FEFB42E8FEF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1453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A5380-789C-4FF8-A89F-2C0E414C5E5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026B4-C70C-4D35-A701-8DDE9B0E2C5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8562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3319-BCE8-49A9-B372-106CE21C268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C0AD8-8084-4103-B569-E5703A8BB7F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31758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98DE0-7D72-4720-8F92-0294899BCE83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91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F0BF9D-CF6C-48DE-92E3-A31C3086D323}" type="datetime1">
              <a:rPr lang="zh-CN" altLang="en-US"/>
              <a:pPr/>
              <a:t>2012/11/15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490CA-19E9-4F53-8FF0-5C50B979144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940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98B50B-DA23-48C9-B081-68A53DB1061D}" type="datetime1">
              <a:rPr lang="zh-CN" altLang="en-US"/>
              <a:pPr/>
              <a:t>2012/11/15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8EB58-2459-45C4-928E-F020C4E10A4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127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0" indent="0">
              <a:buNone/>
              <a:defRPr sz="2000" b="1"/>
            </a:lvl2pPr>
            <a:lvl3pPr marL="913960" indent="0">
              <a:buNone/>
              <a:defRPr sz="1800" b="1"/>
            </a:lvl3pPr>
            <a:lvl4pPr marL="1370940" indent="0">
              <a:buNone/>
              <a:defRPr sz="1600" b="1"/>
            </a:lvl4pPr>
            <a:lvl5pPr marL="1827921" indent="0">
              <a:buNone/>
              <a:defRPr sz="1600" b="1"/>
            </a:lvl5pPr>
            <a:lvl6pPr marL="2284901" indent="0">
              <a:buNone/>
              <a:defRPr sz="1600" b="1"/>
            </a:lvl6pPr>
            <a:lvl7pPr marL="2741884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0" indent="0">
              <a:buNone/>
              <a:defRPr sz="2000" b="1"/>
            </a:lvl2pPr>
            <a:lvl3pPr marL="913960" indent="0">
              <a:buNone/>
              <a:defRPr sz="1800" b="1"/>
            </a:lvl3pPr>
            <a:lvl4pPr marL="1370940" indent="0">
              <a:buNone/>
              <a:defRPr sz="1600" b="1"/>
            </a:lvl4pPr>
            <a:lvl5pPr marL="1827921" indent="0">
              <a:buNone/>
              <a:defRPr sz="1600" b="1"/>
            </a:lvl5pPr>
            <a:lvl6pPr marL="2284901" indent="0">
              <a:buNone/>
              <a:defRPr sz="1600" b="1"/>
            </a:lvl6pPr>
            <a:lvl7pPr marL="2741884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621456-0568-4054-980E-D1153FB318F3}" type="datetime1">
              <a:rPr lang="zh-CN" altLang="en-US"/>
              <a:pPr/>
              <a:t>2012/11/15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C6790-C985-4495-829D-716D5763B75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651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40C188-9B56-4275-9083-605DFC094E77}" type="datetime1">
              <a:rPr lang="zh-CN" altLang="en-US"/>
              <a:pPr/>
              <a:t>2012/11/15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68C4B-B3AF-4302-B80C-FCF79E54461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673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0B2597-C4AE-4A12-B13B-8E67DC893A0A}" type="datetime1">
              <a:rPr lang="zh-CN" altLang="en-US"/>
              <a:pPr/>
              <a:t>2012/11/15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707D8-FA54-48F3-A0BF-C8B0BC20927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975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0" indent="0">
              <a:buNone/>
              <a:defRPr sz="1200"/>
            </a:lvl2pPr>
            <a:lvl3pPr marL="913960" indent="0">
              <a:buNone/>
              <a:defRPr sz="1000"/>
            </a:lvl3pPr>
            <a:lvl4pPr marL="1370940" indent="0">
              <a:buNone/>
              <a:defRPr sz="900"/>
            </a:lvl4pPr>
            <a:lvl5pPr marL="1827921" indent="0">
              <a:buNone/>
              <a:defRPr sz="900"/>
            </a:lvl5pPr>
            <a:lvl6pPr marL="2284901" indent="0">
              <a:buNone/>
              <a:defRPr sz="900"/>
            </a:lvl6pPr>
            <a:lvl7pPr marL="2741884" indent="0">
              <a:buNone/>
              <a:defRPr sz="900"/>
            </a:lvl7pPr>
            <a:lvl8pPr marL="3198864" indent="0">
              <a:buNone/>
              <a:defRPr sz="900"/>
            </a:lvl8pPr>
            <a:lvl9pPr marL="3655844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D16703-945D-4BA3-B6DF-F3CB28625158}" type="datetime1">
              <a:rPr lang="zh-CN" altLang="en-US"/>
              <a:pPr/>
              <a:t>2012/11/15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35352-237E-404C-A3A6-D4C13D596C5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045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1CE7E-A36F-4FCA-9EF5-30F954F8B02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80" indent="0">
              <a:buNone/>
              <a:defRPr sz="2800"/>
            </a:lvl2pPr>
            <a:lvl3pPr marL="913960" indent="0">
              <a:buNone/>
              <a:defRPr sz="2400"/>
            </a:lvl3pPr>
            <a:lvl4pPr marL="1370940" indent="0">
              <a:buNone/>
              <a:defRPr sz="2000"/>
            </a:lvl4pPr>
            <a:lvl5pPr marL="1827921" indent="0">
              <a:buNone/>
              <a:defRPr sz="2000"/>
            </a:lvl5pPr>
            <a:lvl6pPr marL="2284901" indent="0">
              <a:buNone/>
              <a:defRPr sz="2000"/>
            </a:lvl6pPr>
            <a:lvl7pPr marL="2741884" indent="0">
              <a:buNone/>
              <a:defRPr sz="2000"/>
            </a:lvl7pPr>
            <a:lvl8pPr marL="3198864" indent="0">
              <a:buNone/>
              <a:defRPr sz="2000"/>
            </a:lvl8pPr>
            <a:lvl9pPr marL="3655844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0" indent="0">
              <a:buNone/>
              <a:defRPr sz="1200"/>
            </a:lvl2pPr>
            <a:lvl3pPr marL="913960" indent="0">
              <a:buNone/>
              <a:defRPr sz="1000"/>
            </a:lvl3pPr>
            <a:lvl4pPr marL="1370940" indent="0">
              <a:buNone/>
              <a:defRPr sz="900"/>
            </a:lvl4pPr>
            <a:lvl5pPr marL="1827921" indent="0">
              <a:buNone/>
              <a:defRPr sz="900"/>
            </a:lvl5pPr>
            <a:lvl6pPr marL="2284901" indent="0">
              <a:buNone/>
              <a:defRPr sz="900"/>
            </a:lvl6pPr>
            <a:lvl7pPr marL="2741884" indent="0">
              <a:buNone/>
              <a:defRPr sz="900"/>
            </a:lvl7pPr>
            <a:lvl8pPr marL="3198864" indent="0">
              <a:buNone/>
              <a:defRPr sz="900"/>
            </a:lvl8pPr>
            <a:lvl9pPr marL="3655844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EC84B4-8158-46C1-B342-A6EE42CB008D}" type="datetime1">
              <a:rPr lang="zh-CN" altLang="en-US"/>
              <a:pPr/>
              <a:t>2012/11/15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F8EF0E-47A6-49D2-BFC2-6ADD81E56EF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749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C217F3-31C1-40FE-8DDF-E56CDA6B22EF}" type="datetime1">
              <a:rPr lang="zh-CN" altLang="en-US"/>
              <a:pPr/>
              <a:t>2012/11/15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D7664D-38B6-4223-8FFC-68BC79960B3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060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872FFD-B93D-4A06-BAAA-6F079C44460F}" type="datetime1">
              <a:rPr lang="zh-CN" altLang="en-US"/>
              <a:pPr/>
              <a:t>2012/11/15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E9DF9D-76A2-4B31-BF3A-8CDBD7A3A50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07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396" tIns="45700" rIns="91396" bIns="4570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6105529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396" tIns="45700" rIns="91396" bIns="4570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429065" y="3337560"/>
            <a:ext cx="6480048" cy="2301240"/>
          </a:xfrm>
        </p:spPr>
        <p:txBody>
          <a:bodyPr rIns="4570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0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6980" indent="0" algn="ctr">
              <a:buNone/>
            </a:lvl2pPr>
            <a:lvl3pPr marL="913960" indent="0" algn="ctr">
              <a:buNone/>
            </a:lvl3pPr>
            <a:lvl4pPr marL="1370940" indent="0" algn="ctr">
              <a:buNone/>
            </a:lvl4pPr>
            <a:lvl5pPr marL="1827921" indent="0" algn="ctr">
              <a:buNone/>
            </a:lvl5pPr>
            <a:lvl6pPr marL="2284901" indent="0" algn="ctr">
              <a:buNone/>
            </a:lvl6pPr>
            <a:lvl7pPr marL="2741884" indent="0" algn="ctr">
              <a:buNone/>
            </a:lvl7pPr>
            <a:lvl8pPr marL="3198864" indent="0" algn="ctr">
              <a:buNone/>
            </a:lvl8pPr>
            <a:lvl9pPr marL="3655844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D4D2D0">
                    <a:shade val="50000"/>
                  </a:srgbClr>
                </a:solidFill>
              </a:rPr>
              <a:pPr/>
              <a:t>2012/11/15</a:t>
            </a:fld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293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D4D2D0">
                    <a:shade val="50000"/>
                  </a:srgbClr>
                </a:solidFill>
              </a:rPr>
              <a:pPr/>
              <a:t>2012/11/15</a:t>
            </a:fld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845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396" tIns="45700" rIns="91396" bIns="4570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9" name="任意多边形 8"/>
          <p:cNvSpPr>
            <a:spLocks/>
          </p:cNvSpPr>
          <p:nvPr/>
        </p:nvSpPr>
        <p:spPr bwMode="auto">
          <a:xfrm>
            <a:off x="6105529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396" tIns="45700" rIns="91396" bIns="4570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3583839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00" tIns="0" rIns="4570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D4D2D0">
                    <a:shade val="50000"/>
                  </a:srgbClr>
                </a:solidFill>
              </a:rPr>
              <a:pPr/>
              <a:t>2012/11/15</a:t>
            </a:fld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510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267200" y="1600201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D4D2D0">
                    <a:shade val="50000"/>
                  </a:srgbClr>
                </a:solidFill>
              </a:rPr>
              <a:pPr/>
              <a:t>2012/11/15</a:t>
            </a:fld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44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9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516913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1516913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D4D2D0">
                    <a:shade val="50000"/>
                  </a:srgbClr>
                </a:solidFill>
              </a:rPr>
              <a:pPr/>
              <a:t>2012/11/15</a:t>
            </a:fld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739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D4D2D0">
                    <a:shade val="50000"/>
                  </a:srgbClr>
                </a:solidFill>
              </a:rPr>
              <a:pPr/>
              <a:t>2012/11/15</a:t>
            </a:fld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43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D4D2D0">
                    <a:shade val="50000"/>
                  </a:srgbClr>
                </a:solidFill>
              </a:rPr>
              <a:pPr/>
              <a:t>2012/11/15</a:t>
            </a:fld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96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0" indent="0">
              <a:buNone/>
              <a:defRPr sz="1800"/>
            </a:lvl2pPr>
            <a:lvl3pPr marL="913960" indent="0">
              <a:buNone/>
              <a:defRPr sz="1600"/>
            </a:lvl3pPr>
            <a:lvl4pPr marL="1370940" indent="0">
              <a:buNone/>
              <a:defRPr sz="1400"/>
            </a:lvl4pPr>
            <a:lvl5pPr marL="1827921" indent="0">
              <a:buNone/>
              <a:defRPr sz="1400"/>
            </a:lvl5pPr>
            <a:lvl6pPr marL="2284901" indent="0">
              <a:buNone/>
              <a:defRPr sz="1400"/>
            </a:lvl6pPr>
            <a:lvl7pPr marL="2741884" indent="0">
              <a:buNone/>
              <a:defRPr sz="1400"/>
            </a:lvl7pPr>
            <a:lvl8pPr marL="3198864" indent="0">
              <a:buNone/>
              <a:defRPr sz="1400"/>
            </a:lvl8pPr>
            <a:lvl9pPr marL="3655844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44127-DE03-492A-B57E-DDF2067F420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00" tIns="0" rIns="4570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D4D2D0">
                    <a:shade val="50000"/>
                  </a:srgbClr>
                </a:solidFill>
              </a:rPr>
              <a:pPr/>
              <a:t>2012/11/15</a:t>
            </a:fld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156448" y="6422068"/>
            <a:ext cx="762000" cy="365125"/>
          </a:xfr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85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56732" y="1705710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00" rIns="4570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422068"/>
            <a:ext cx="2133600" cy="365125"/>
          </a:xfr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D4D2D0">
                    <a:shade val="50000"/>
                  </a:srgbClr>
                </a:solidFill>
              </a:rPr>
              <a:pPr/>
              <a:t>2012/11/15</a:t>
            </a:fld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6147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D4D2D0">
                    <a:shade val="50000"/>
                  </a:srgbClr>
                </a:solidFill>
              </a:rPr>
              <a:pPr/>
              <a:t>2012/11/15</a:t>
            </a:fld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453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D4D2D0">
                    <a:shade val="50000"/>
                  </a:srgbClr>
                </a:solidFill>
              </a:rPr>
              <a:pPr/>
              <a:t>2012/11/15</a:t>
            </a:fld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424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44EF9-E899-4C71-B110-FF6D954F0F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AE570-1A43-4477-9A83-0893BED2C39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571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1EA09-6BA3-45AB-8A6F-A3E0CDE2DDA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C9785-DEB2-493C-B2C6-15D43C68035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43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62ED1-3760-4467-A0FC-035D5CC66EB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851EF-5E02-41B9-8D31-E8FD6904B5E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3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CE94B-3C3A-4B9D-99EB-D8158B96475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4C69D-F26E-4ACC-A818-627C24CBA96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87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0" indent="0">
              <a:buNone/>
              <a:defRPr sz="2000" b="1"/>
            </a:lvl2pPr>
            <a:lvl3pPr marL="913960" indent="0">
              <a:buNone/>
              <a:defRPr sz="1800" b="1"/>
            </a:lvl3pPr>
            <a:lvl4pPr marL="1370940" indent="0">
              <a:buNone/>
              <a:defRPr sz="1600" b="1"/>
            </a:lvl4pPr>
            <a:lvl5pPr marL="1827921" indent="0">
              <a:buNone/>
              <a:defRPr sz="1600" b="1"/>
            </a:lvl5pPr>
            <a:lvl6pPr marL="2284901" indent="0">
              <a:buNone/>
              <a:defRPr sz="1600" b="1"/>
            </a:lvl6pPr>
            <a:lvl7pPr marL="2741884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0" indent="0">
              <a:buNone/>
              <a:defRPr sz="2000" b="1"/>
            </a:lvl2pPr>
            <a:lvl3pPr marL="913960" indent="0">
              <a:buNone/>
              <a:defRPr sz="1800" b="1"/>
            </a:lvl3pPr>
            <a:lvl4pPr marL="1370940" indent="0">
              <a:buNone/>
              <a:defRPr sz="1600" b="1"/>
            </a:lvl4pPr>
            <a:lvl5pPr marL="1827921" indent="0">
              <a:buNone/>
              <a:defRPr sz="1600" b="1"/>
            </a:lvl5pPr>
            <a:lvl6pPr marL="2284901" indent="0">
              <a:buNone/>
              <a:defRPr sz="1600" b="1"/>
            </a:lvl6pPr>
            <a:lvl7pPr marL="2741884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734B-DB9B-43B8-AA33-B54C9BB91CAD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2D4B3-4328-4D33-8247-C9704866FDA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3130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DA334-83FC-4B51-BB20-22BDBDACA67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59FFC-8104-4236-AF19-1E98E2D3315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91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D82DF-4804-4895-BBC6-ED286550E58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3FF2B-70DB-432E-AA81-E1D23EFB961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4DDDB-E7AE-4DB5-838D-EC6136243CC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2521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0" indent="0">
              <a:buNone/>
              <a:defRPr sz="1200"/>
            </a:lvl2pPr>
            <a:lvl3pPr marL="913960" indent="0">
              <a:buNone/>
              <a:defRPr sz="1000"/>
            </a:lvl3pPr>
            <a:lvl4pPr marL="1370940" indent="0">
              <a:buNone/>
              <a:defRPr sz="900"/>
            </a:lvl4pPr>
            <a:lvl5pPr marL="1827921" indent="0">
              <a:buNone/>
              <a:defRPr sz="900"/>
            </a:lvl5pPr>
            <a:lvl6pPr marL="2284901" indent="0">
              <a:buNone/>
              <a:defRPr sz="900"/>
            </a:lvl6pPr>
            <a:lvl7pPr marL="2741884" indent="0">
              <a:buNone/>
              <a:defRPr sz="900"/>
            </a:lvl7pPr>
            <a:lvl8pPr marL="3198864" indent="0">
              <a:buNone/>
              <a:defRPr sz="900"/>
            </a:lvl8pPr>
            <a:lvl9pPr marL="3655844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1D773-C668-4455-9B49-3C7DA8B4654C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77CBD-FE4E-43F8-880A-32E3938DCCC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36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80" indent="0">
              <a:buNone/>
              <a:defRPr sz="2800"/>
            </a:lvl2pPr>
            <a:lvl3pPr marL="913960" indent="0">
              <a:buNone/>
              <a:defRPr sz="2400"/>
            </a:lvl3pPr>
            <a:lvl4pPr marL="1370940" indent="0">
              <a:buNone/>
              <a:defRPr sz="2000"/>
            </a:lvl4pPr>
            <a:lvl5pPr marL="1827921" indent="0">
              <a:buNone/>
              <a:defRPr sz="2000"/>
            </a:lvl5pPr>
            <a:lvl6pPr marL="2284901" indent="0">
              <a:buNone/>
              <a:defRPr sz="2000"/>
            </a:lvl6pPr>
            <a:lvl7pPr marL="2741884" indent="0">
              <a:buNone/>
              <a:defRPr sz="2000"/>
            </a:lvl7pPr>
            <a:lvl8pPr marL="3198864" indent="0">
              <a:buNone/>
              <a:defRPr sz="2000"/>
            </a:lvl8pPr>
            <a:lvl9pPr marL="3655844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0" indent="0">
              <a:buNone/>
              <a:defRPr sz="1200"/>
            </a:lvl2pPr>
            <a:lvl3pPr marL="913960" indent="0">
              <a:buNone/>
              <a:defRPr sz="1000"/>
            </a:lvl3pPr>
            <a:lvl4pPr marL="1370940" indent="0">
              <a:buNone/>
              <a:defRPr sz="900"/>
            </a:lvl4pPr>
            <a:lvl5pPr marL="1827921" indent="0">
              <a:buNone/>
              <a:defRPr sz="900"/>
            </a:lvl5pPr>
            <a:lvl6pPr marL="2284901" indent="0">
              <a:buNone/>
              <a:defRPr sz="900"/>
            </a:lvl6pPr>
            <a:lvl7pPr marL="2741884" indent="0">
              <a:buNone/>
              <a:defRPr sz="900"/>
            </a:lvl7pPr>
            <a:lvl8pPr marL="3198864" indent="0">
              <a:buNone/>
              <a:defRPr sz="900"/>
            </a:lvl8pPr>
            <a:lvl9pPr marL="3655844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5CB2D-BD5D-40E6-A523-312DB5E7D43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C636F-11B8-47EC-8198-70BA8715A0B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86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4B747-3382-44DD-AB95-A26A2F00F6E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F3B44-AE5C-4861-A88E-240A772AD317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342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BCEED-ACAC-488A-9DCF-480A121FD20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5C053-497B-4AB9-92B8-869C2D0B555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705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7817"/>
            <a:ext cx="8229600" cy="11398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E598A-52B4-4556-B71F-A55E817CA70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451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44EF9-E899-4C71-B110-FF6D954F0F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AE570-1A43-4477-9A83-0893BED2C39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53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1EA09-6BA3-45AB-8A6F-A3E0CDE2DDA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C9785-DEB2-493C-B2C6-15D43C68035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794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62ED1-3760-4467-A0FC-035D5CC66EB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851EF-5E02-41B9-8D31-E8FD6904B5E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3198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CE94B-3C3A-4B9D-99EB-D8158B96475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4C69D-F26E-4ACC-A818-627C24CBA96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89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0" indent="0">
              <a:buNone/>
              <a:defRPr sz="2000" b="1"/>
            </a:lvl2pPr>
            <a:lvl3pPr marL="913960" indent="0">
              <a:buNone/>
              <a:defRPr sz="1800" b="1"/>
            </a:lvl3pPr>
            <a:lvl4pPr marL="1370940" indent="0">
              <a:buNone/>
              <a:defRPr sz="1600" b="1"/>
            </a:lvl4pPr>
            <a:lvl5pPr marL="1827921" indent="0">
              <a:buNone/>
              <a:defRPr sz="1600" b="1"/>
            </a:lvl5pPr>
            <a:lvl6pPr marL="2284901" indent="0">
              <a:buNone/>
              <a:defRPr sz="1600" b="1"/>
            </a:lvl6pPr>
            <a:lvl7pPr marL="2741884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0" indent="0">
              <a:buNone/>
              <a:defRPr sz="2000" b="1"/>
            </a:lvl2pPr>
            <a:lvl3pPr marL="913960" indent="0">
              <a:buNone/>
              <a:defRPr sz="1800" b="1"/>
            </a:lvl3pPr>
            <a:lvl4pPr marL="1370940" indent="0">
              <a:buNone/>
              <a:defRPr sz="1600" b="1"/>
            </a:lvl4pPr>
            <a:lvl5pPr marL="1827921" indent="0">
              <a:buNone/>
              <a:defRPr sz="1600" b="1"/>
            </a:lvl5pPr>
            <a:lvl6pPr marL="2284901" indent="0">
              <a:buNone/>
              <a:defRPr sz="1600" b="1"/>
            </a:lvl6pPr>
            <a:lvl7pPr marL="2741884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08338-5F0F-4B9B-A065-849793B9431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0" indent="0">
              <a:buNone/>
              <a:defRPr sz="2000" b="1"/>
            </a:lvl2pPr>
            <a:lvl3pPr marL="913960" indent="0">
              <a:buNone/>
              <a:defRPr sz="1800" b="1"/>
            </a:lvl3pPr>
            <a:lvl4pPr marL="1370940" indent="0">
              <a:buNone/>
              <a:defRPr sz="1600" b="1"/>
            </a:lvl4pPr>
            <a:lvl5pPr marL="1827921" indent="0">
              <a:buNone/>
              <a:defRPr sz="1600" b="1"/>
            </a:lvl5pPr>
            <a:lvl6pPr marL="2284901" indent="0">
              <a:buNone/>
              <a:defRPr sz="1600" b="1"/>
            </a:lvl6pPr>
            <a:lvl7pPr marL="2741884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0" indent="0">
              <a:buNone/>
              <a:defRPr sz="2000" b="1"/>
            </a:lvl2pPr>
            <a:lvl3pPr marL="913960" indent="0">
              <a:buNone/>
              <a:defRPr sz="1800" b="1"/>
            </a:lvl3pPr>
            <a:lvl4pPr marL="1370940" indent="0">
              <a:buNone/>
              <a:defRPr sz="1600" b="1"/>
            </a:lvl4pPr>
            <a:lvl5pPr marL="1827921" indent="0">
              <a:buNone/>
              <a:defRPr sz="1600" b="1"/>
            </a:lvl5pPr>
            <a:lvl6pPr marL="2284901" indent="0">
              <a:buNone/>
              <a:defRPr sz="1600" b="1"/>
            </a:lvl6pPr>
            <a:lvl7pPr marL="2741884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734B-DB9B-43B8-AA33-B54C9BB91CAD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2D4B3-4328-4D33-8247-C9704866FDA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52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DA334-83FC-4B51-BB20-22BDBDACA67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59FFC-8104-4236-AF19-1E98E2D3315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524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3FF2B-70DB-432E-AA81-E1D23EFB961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4DDDB-E7AE-4DB5-838D-EC6136243CC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560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0" indent="0">
              <a:buNone/>
              <a:defRPr sz="1200"/>
            </a:lvl2pPr>
            <a:lvl3pPr marL="913960" indent="0">
              <a:buNone/>
              <a:defRPr sz="1000"/>
            </a:lvl3pPr>
            <a:lvl4pPr marL="1370940" indent="0">
              <a:buNone/>
              <a:defRPr sz="900"/>
            </a:lvl4pPr>
            <a:lvl5pPr marL="1827921" indent="0">
              <a:buNone/>
              <a:defRPr sz="900"/>
            </a:lvl5pPr>
            <a:lvl6pPr marL="2284901" indent="0">
              <a:buNone/>
              <a:defRPr sz="900"/>
            </a:lvl6pPr>
            <a:lvl7pPr marL="2741884" indent="0">
              <a:buNone/>
              <a:defRPr sz="900"/>
            </a:lvl7pPr>
            <a:lvl8pPr marL="3198864" indent="0">
              <a:buNone/>
              <a:defRPr sz="900"/>
            </a:lvl8pPr>
            <a:lvl9pPr marL="3655844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1D773-C668-4455-9B49-3C7DA8B4654C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77CBD-FE4E-43F8-880A-32E3938DCCC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5335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80" indent="0">
              <a:buNone/>
              <a:defRPr sz="2800"/>
            </a:lvl2pPr>
            <a:lvl3pPr marL="913960" indent="0">
              <a:buNone/>
              <a:defRPr sz="2400"/>
            </a:lvl3pPr>
            <a:lvl4pPr marL="1370940" indent="0">
              <a:buNone/>
              <a:defRPr sz="2000"/>
            </a:lvl4pPr>
            <a:lvl5pPr marL="1827921" indent="0">
              <a:buNone/>
              <a:defRPr sz="2000"/>
            </a:lvl5pPr>
            <a:lvl6pPr marL="2284901" indent="0">
              <a:buNone/>
              <a:defRPr sz="2000"/>
            </a:lvl6pPr>
            <a:lvl7pPr marL="2741884" indent="0">
              <a:buNone/>
              <a:defRPr sz="2000"/>
            </a:lvl7pPr>
            <a:lvl8pPr marL="3198864" indent="0">
              <a:buNone/>
              <a:defRPr sz="2000"/>
            </a:lvl8pPr>
            <a:lvl9pPr marL="3655844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0" indent="0">
              <a:buNone/>
              <a:defRPr sz="1200"/>
            </a:lvl2pPr>
            <a:lvl3pPr marL="913960" indent="0">
              <a:buNone/>
              <a:defRPr sz="1000"/>
            </a:lvl3pPr>
            <a:lvl4pPr marL="1370940" indent="0">
              <a:buNone/>
              <a:defRPr sz="900"/>
            </a:lvl4pPr>
            <a:lvl5pPr marL="1827921" indent="0">
              <a:buNone/>
              <a:defRPr sz="900"/>
            </a:lvl5pPr>
            <a:lvl6pPr marL="2284901" indent="0">
              <a:buNone/>
              <a:defRPr sz="900"/>
            </a:lvl6pPr>
            <a:lvl7pPr marL="2741884" indent="0">
              <a:buNone/>
              <a:defRPr sz="900"/>
            </a:lvl7pPr>
            <a:lvl8pPr marL="3198864" indent="0">
              <a:buNone/>
              <a:defRPr sz="900"/>
            </a:lvl8pPr>
            <a:lvl9pPr marL="3655844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5CB2D-BD5D-40E6-A523-312DB5E7D43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C636F-11B8-47EC-8198-70BA8715A0B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28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4B747-3382-44DD-AB95-A26A2F00F6E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F3B44-AE5C-4861-A88E-240A772AD317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175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BCEED-ACAC-488A-9DCF-480A121FD20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5C053-497B-4AB9-92B8-869C2D0B555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219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7817"/>
            <a:ext cx="8229600" cy="11398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E598A-52B4-4556-B71F-A55E817CA70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0826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16278-A007-F241-A29D-F7E648DD3A6A}" type="datetime1">
              <a:rPr lang="zh-CN" altLang="en-US"/>
              <a:pPr>
                <a:defRPr/>
              </a:pPr>
              <a:t>2012/11/15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E9975-275F-744F-B8B8-192FAB77BE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0394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C14A6-C448-124E-B73F-074141932AEE}" type="datetime1">
              <a:rPr lang="zh-CN" altLang="en-US"/>
              <a:pPr>
                <a:defRPr/>
              </a:pPr>
              <a:t>2012/11/15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3E7EC-3333-DE4C-8A13-EF3270431F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004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0E777-4D78-4C39-8F6C-20E281F5FD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CC08D-E30D-A546-9A1A-1CDF9C4ECEC6}" type="datetime1">
              <a:rPr lang="zh-CN" altLang="en-US"/>
              <a:pPr>
                <a:defRPr/>
              </a:pPr>
              <a:t>2012/11/15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EC9F2-9457-0442-8C7E-8321A703601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2349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2E91E-3717-A44A-9304-9DCED22EF41F}" type="datetime1">
              <a:rPr lang="zh-CN" altLang="en-US"/>
              <a:pPr>
                <a:defRPr/>
              </a:pPr>
              <a:t>2012/11/15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A25D5-AB2B-0145-AADD-D388BFF94E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8033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A3714-6025-0147-8273-6DFA9362839C}" type="datetime1">
              <a:rPr lang="zh-CN" altLang="en-US"/>
              <a:pPr>
                <a:defRPr/>
              </a:pPr>
              <a:t>2012/11/15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D6743-8175-A342-A486-0796F84CB1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9262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85098-21D6-2F40-9905-2F93A91CF3C1}" type="datetime1">
              <a:rPr lang="zh-CN" altLang="en-US"/>
              <a:pPr>
                <a:defRPr/>
              </a:pPr>
              <a:t>2012/11/15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D63F2-5461-D54A-A6A4-82BD917EDB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8052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EC9A2-D91A-A943-8032-78CE7A3A7F0D}" type="datetime1">
              <a:rPr lang="zh-CN" altLang="en-US"/>
              <a:pPr>
                <a:defRPr/>
              </a:pPr>
              <a:t>2012/11/15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B4A33-D7A0-5144-8B93-6CBFA681DFF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0318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9AAA7-F0F1-ED48-A731-3CC03779E39D}" type="datetime1">
              <a:rPr lang="zh-CN" altLang="en-US"/>
              <a:pPr>
                <a:defRPr/>
              </a:pPr>
              <a:t>2012/11/15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89C64-84C8-5544-806B-3C8F04D9CB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5636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22975-CAE0-3E47-9B04-8D14F14EDF70}" type="datetime1">
              <a:rPr lang="zh-CN" altLang="en-US"/>
              <a:pPr>
                <a:defRPr/>
              </a:pPr>
              <a:t>2012/11/15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7AB84-2657-7A47-BED9-1239C2E303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6320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12DB5-23F8-C749-A007-F07E92FCB168}" type="datetime1">
              <a:rPr lang="zh-CN" altLang="en-US"/>
              <a:pPr>
                <a:defRPr/>
              </a:pPr>
              <a:t>2012/11/15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A3B10-08D5-8747-BAEE-AC4DB4E348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874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CC880-58FA-BF45-9094-5851E591F8A2}" type="datetime1">
              <a:rPr lang="zh-CN" altLang="en-US"/>
              <a:pPr>
                <a:defRPr/>
              </a:pPr>
              <a:t>2012/11/15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BDB57-A80C-0241-91C5-2E1E90CA1D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5335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23A7-CD2D-4964-89FE-5D260487D4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11B5-16C9-4C8E-BA47-927E3F3DDF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65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F2CEC-F6D6-4181-B29E-1F768F412C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23A7-CD2D-4964-89FE-5D260487D4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11B5-16C9-4C8E-BA47-927E3F3DDF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0723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23A7-CD2D-4964-89FE-5D260487D4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11B5-16C9-4C8E-BA47-927E3F3DDF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017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23A7-CD2D-4964-89FE-5D260487D4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11B5-16C9-4C8E-BA47-927E3F3DDF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607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23A7-CD2D-4964-89FE-5D260487D4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11B5-16C9-4C8E-BA47-927E3F3DDF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066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23A7-CD2D-4964-89FE-5D260487D4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11B5-16C9-4C8E-BA47-927E3F3DDF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609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23A7-CD2D-4964-89FE-5D260487D4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11B5-16C9-4C8E-BA47-927E3F3DDF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6524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23A7-CD2D-4964-89FE-5D260487D4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11B5-16C9-4C8E-BA47-927E3F3DDF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411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23A7-CD2D-4964-89FE-5D260487D4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11B5-16C9-4C8E-BA47-927E3F3DDF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005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23A7-CD2D-4964-89FE-5D260487D4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11B5-16C9-4C8E-BA47-927E3F3DDF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3117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23A7-CD2D-4964-89FE-5D260487D4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11B5-16C9-4C8E-BA47-927E3F3DDF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78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0" indent="0">
              <a:buNone/>
              <a:defRPr sz="1200"/>
            </a:lvl2pPr>
            <a:lvl3pPr marL="913960" indent="0">
              <a:buNone/>
              <a:defRPr sz="1000"/>
            </a:lvl3pPr>
            <a:lvl4pPr marL="1370940" indent="0">
              <a:buNone/>
              <a:defRPr sz="900"/>
            </a:lvl4pPr>
            <a:lvl5pPr marL="1827921" indent="0">
              <a:buNone/>
              <a:defRPr sz="900"/>
            </a:lvl5pPr>
            <a:lvl6pPr marL="2284901" indent="0">
              <a:buNone/>
              <a:defRPr sz="900"/>
            </a:lvl6pPr>
            <a:lvl7pPr marL="2741884" indent="0">
              <a:buNone/>
              <a:defRPr sz="900"/>
            </a:lvl7pPr>
            <a:lvl8pPr marL="3198864" indent="0">
              <a:buNone/>
              <a:defRPr sz="900"/>
            </a:lvl8pPr>
            <a:lvl9pPr marL="3655844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DFE7A-0EE3-4A41-A173-DF2E3D0CE28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44EF9-E899-4C71-B110-FF6D954F0F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AE570-1A43-4477-9A83-0893BED2C39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993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1EA09-6BA3-45AB-8A6F-A3E0CDE2DDA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C9785-DEB2-493C-B2C6-15D43C68035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0531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62ED1-3760-4467-A0FC-035D5CC66EB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851EF-5E02-41B9-8D31-E8FD6904B5E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833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CE94B-3C3A-4B9D-99EB-D8158B96475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4C69D-F26E-4ACC-A818-627C24CBA96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593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734B-DB9B-43B8-AA33-B54C9BB91CAD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2D4B3-4328-4D33-8247-C9704866FDA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599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DA334-83FC-4B51-BB20-22BDBDACA67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59FFC-8104-4236-AF19-1E98E2D3315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841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3FF2B-70DB-432E-AA81-E1D23EFB961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4DDDB-E7AE-4DB5-838D-EC6136243CC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6452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1D773-C668-4455-9B49-3C7DA8B4654C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77CBD-FE4E-43F8-880A-32E3938DCCC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932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5CB2D-BD5D-40E6-A523-312DB5E7D43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C636F-11B8-47EC-8198-70BA8715A0B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5507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4B747-3382-44DD-AB95-A26A2F00F6E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F3B44-AE5C-4861-A88E-240A772AD317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6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0" indent="0">
              <a:buNone/>
              <a:defRPr sz="2800"/>
            </a:lvl2pPr>
            <a:lvl3pPr marL="913960" indent="0">
              <a:buNone/>
              <a:defRPr sz="2400"/>
            </a:lvl3pPr>
            <a:lvl4pPr marL="1370940" indent="0">
              <a:buNone/>
              <a:defRPr sz="2000"/>
            </a:lvl4pPr>
            <a:lvl5pPr marL="1827921" indent="0">
              <a:buNone/>
              <a:defRPr sz="2000"/>
            </a:lvl5pPr>
            <a:lvl6pPr marL="2284901" indent="0">
              <a:buNone/>
              <a:defRPr sz="2000"/>
            </a:lvl6pPr>
            <a:lvl7pPr marL="2741884" indent="0">
              <a:buNone/>
              <a:defRPr sz="2000"/>
            </a:lvl7pPr>
            <a:lvl8pPr marL="3198864" indent="0">
              <a:buNone/>
              <a:defRPr sz="2000"/>
            </a:lvl8pPr>
            <a:lvl9pPr marL="3655844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0" indent="0">
              <a:buNone/>
              <a:defRPr sz="1200"/>
            </a:lvl2pPr>
            <a:lvl3pPr marL="913960" indent="0">
              <a:buNone/>
              <a:defRPr sz="1000"/>
            </a:lvl3pPr>
            <a:lvl4pPr marL="1370940" indent="0">
              <a:buNone/>
              <a:defRPr sz="900"/>
            </a:lvl4pPr>
            <a:lvl5pPr marL="1827921" indent="0">
              <a:buNone/>
              <a:defRPr sz="900"/>
            </a:lvl5pPr>
            <a:lvl6pPr marL="2284901" indent="0">
              <a:buNone/>
              <a:defRPr sz="900"/>
            </a:lvl6pPr>
            <a:lvl7pPr marL="2741884" indent="0">
              <a:buNone/>
              <a:defRPr sz="900"/>
            </a:lvl7pPr>
            <a:lvl8pPr marL="3198864" indent="0">
              <a:buNone/>
              <a:defRPr sz="900"/>
            </a:lvl8pPr>
            <a:lvl9pPr marL="3655844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764D4-C00D-4502-B03F-81A532F8F2A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BCEED-ACAC-488A-9DCF-480A121FD20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5C053-497B-4AB9-92B8-869C2D0B555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478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E598A-52B4-4556-B71F-A55E817CA70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726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707136-6E20-4699-BBC4-6BC27777DAFC}" type="datetime1">
              <a:rPr lang="zh-CN" altLang="en-US"/>
              <a:pPr/>
              <a:t>2012/11/15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48C1A-C6E1-4E9F-8215-FB4A343440B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4720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ED06C0-4820-4C84-B93B-AFAB5A769CBC}" type="datetime1">
              <a:rPr lang="zh-CN" altLang="en-US"/>
              <a:pPr/>
              <a:t>2012/11/15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1B16B-9930-4D68-A45A-9AD35BAEF08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9466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F0BF9D-CF6C-48DE-92E3-A31C3086D323}" type="datetime1">
              <a:rPr lang="zh-CN" altLang="en-US"/>
              <a:pPr/>
              <a:t>2012/11/15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490CA-19E9-4F53-8FF0-5C50B979144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627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98B50B-DA23-48C9-B081-68A53DB1061D}" type="datetime1">
              <a:rPr lang="zh-CN" altLang="en-US"/>
              <a:pPr/>
              <a:t>2012/11/15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8EB58-2459-45C4-928E-F020C4E10A4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9143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621456-0568-4054-980E-D1153FB318F3}" type="datetime1">
              <a:rPr lang="zh-CN" altLang="en-US"/>
              <a:pPr/>
              <a:t>2012/11/15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C6790-C985-4495-829D-716D5763B75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0689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40C188-9B56-4275-9083-605DFC094E77}" type="datetime1">
              <a:rPr lang="zh-CN" altLang="en-US"/>
              <a:pPr/>
              <a:t>2012/11/15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68C4B-B3AF-4302-B80C-FCF79E54461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9280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0B2597-C4AE-4A12-B13B-8E67DC893A0A}" type="datetime1">
              <a:rPr lang="zh-CN" altLang="en-US"/>
              <a:pPr/>
              <a:t>2012/11/15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707D8-FA54-48F3-A0BF-C8B0BC20927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9824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D16703-945D-4BA3-B6DF-F3CB28625158}" type="datetime1">
              <a:rPr lang="zh-CN" altLang="en-US"/>
              <a:pPr/>
              <a:t>2012/11/15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35352-237E-404C-A3A6-D4C13D596C5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30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6" tIns="45700" rIns="91396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6" tIns="45700" rIns="91396" bIns="457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6" tIns="45700" rIns="91396" bIns="45700" numCol="1" anchor="t" anchorCtr="0" compatLnSpc="1">
            <a:prstTxWarp prst="textNoShape">
              <a:avLst/>
            </a:prstTxWarp>
          </a:bodyPr>
          <a:lstStyle>
            <a:lvl1pPr algn="l"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6" tIns="45700" rIns="91396" bIns="45700" numCol="1" anchor="t" anchorCtr="0" compatLnSpc="1">
            <a:prstTxWarp prst="textNoShape">
              <a:avLst/>
            </a:prstTxWarp>
          </a:bodyPr>
          <a:lstStyle>
            <a:lvl1pPr algn="ctr"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6" tIns="45700" rIns="91396" bIns="4570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latin typeface="+mn-lt"/>
              </a:defRPr>
            </a:lvl1pPr>
          </a:lstStyle>
          <a:p>
            <a:pPr>
              <a:defRPr/>
            </a:pPr>
            <a:fld id="{6812429F-CB76-4B45-88BE-82724F0D28F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33" r:id="rId1"/>
    <p:sldLayoutId id="2147487734" r:id="rId2"/>
    <p:sldLayoutId id="2147487735" r:id="rId3"/>
    <p:sldLayoutId id="2147487736" r:id="rId4"/>
    <p:sldLayoutId id="2147487737" r:id="rId5"/>
    <p:sldLayoutId id="2147487738" r:id="rId6"/>
    <p:sldLayoutId id="2147487739" r:id="rId7"/>
    <p:sldLayoutId id="2147487740" r:id="rId8"/>
    <p:sldLayoutId id="2147487741" r:id="rId9"/>
    <p:sldLayoutId id="2147487742" r:id="rId10"/>
    <p:sldLayoutId id="214748774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698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39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094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79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736" indent="-34273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594" indent="-2856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452" indent="-22849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432" indent="-22849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412" indent="-22849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3393" indent="-2284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373" indent="-2284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7354" indent="-2284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4336" indent="-2284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1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01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84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64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44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b="0" smtClean="0">
                <a:solidFill>
                  <a:prstClr val="white">
                    <a:shade val="50000"/>
                  </a:prstClr>
                </a:solidFill>
                <a:latin typeface="Book Antiqua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2012/11/15</a:t>
            </a:fld>
            <a:endParaRPr lang="zh-CN" altLang="en-US" b="0">
              <a:solidFill>
                <a:prstClr val="white">
                  <a:shade val="50000"/>
                </a:prstClr>
              </a:solidFill>
              <a:latin typeface="Book Antiqua"/>
              <a:ea typeface="宋体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b="0">
              <a:solidFill>
                <a:prstClr val="white">
                  <a:shade val="50000"/>
                </a:prstClr>
              </a:solidFill>
              <a:latin typeface="Book Antiqua"/>
              <a:ea typeface="宋体"/>
            </a:endParaRPr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b="0" smtClean="0">
                <a:solidFill>
                  <a:prstClr val="white">
                    <a:shade val="50000"/>
                  </a:prstClr>
                </a:solidFill>
                <a:latin typeface="Book Antiqua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b="0">
              <a:solidFill>
                <a:prstClr val="white">
                  <a:shade val="50000"/>
                </a:prstClr>
              </a:solidFill>
              <a:latin typeface="Book Antiqua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790175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932" r:id="rId1"/>
    <p:sldLayoutId id="2147487933" r:id="rId2"/>
    <p:sldLayoutId id="2147487934" r:id="rId3"/>
    <p:sldLayoutId id="2147487935" r:id="rId4"/>
    <p:sldLayoutId id="2147487936" r:id="rId5"/>
    <p:sldLayoutId id="2147487937" r:id="rId6"/>
    <p:sldLayoutId id="2147487938" r:id="rId7"/>
    <p:sldLayoutId id="2147487939" r:id="rId8"/>
    <p:sldLayoutId id="2147487940" r:id="rId9"/>
    <p:sldLayoutId id="2147487941" r:id="rId10"/>
    <p:sldLayoutId id="2147487942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74E5844-AE54-49F6-BC64-AD8DE24D66E6}" type="datetimeFigureOut">
              <a:rPr lang="zh-CN" altLang="en-US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5803672-DB7F-4491-A3C5-72300F1BB124}" type="slidenum">
              <a:rPr lang="zh-CN" altLang="en-US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b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3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44" r:id="rId1"/>
    <p:sldLayoutId id="2147487945" r:id="rId2"/>
    <p:sldLayoutId id="2147487946" r:id="rId3"/>
    <p:sldLayoutId id="2147487947" r:id="rId4"/>
    <p:sldLayoutId id="2147487948" r:id="rId5"/>
    <p:sldLayoutId id="2147487949" r:id="rId6"/>
    <p:sldLayoutId id="2147487950" r:id="rId7"/>
    <p:sldLayoutId id="2147487951" r:id="rId8"/>
    <p:sldLayoutId id="2147487952" r:id="rId9"/>
    <p:sldLayoutId id="2147487953" r:id="rId10"/>
    <p:sldLayoutId id="2147487954" r:id="rId11"/>
    <p:sldLayoutId id="214748795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74E5844-AE54-49F6-BC64-AD8DE24D66E6}" type="datetimeFigureOut">
              <a:rPr lang="zh-CN" altLang="en-US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5803672-DB7F-4491-A3C5-72300F1BB124}" type="slidenum">
              <a:rPr lang="zh-CN" altLang="en-US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b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4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57" r:id="rId1"/>
    <p:sldLayoutId id="2147487958" r:id="rId2"/>
    <p:sldLayoutId id="2147487959" r:id="rId3"/>
    <p:sldLayoutId id="2147487960" r:id="rId4"/>
    <p:sldLayoutId id="2147487961" r:id="rId5"/>
    <p:sldLayoutId id="2147487962" r:id="rId6"/>
    <p:sldLayoutId id="2147487963" r:id="rId7"/>
    <p:sldLayoutId id="2147487964" r:id="rId8"/>
    <p:sldLayoutId id="2147487965" r:id="rId9"/>
    <p:sldLayoutId id="2147487966" r:id="rId10"/>
    <p:sldLayoutId id="2147487967" r:id="rId11"/>
    <p:sldLayoutId id="21474879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6" tIns="45700" rIns="91396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6" tIns="45700" rIns="91396" bIns="457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wrap="square" lIns="91396" tIns="45700" rIns="91396" bIns="4570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C84F741-67CA-410A-96B6-3586661D4F70}" type="datetime1">
              <a:rPr lang="zh-CN" altLang="en-US" b="0" smtClean="0"/>
              <a:pPr/>
              <a:t>2012/11/15</a:t>
            </a:fld>
            <a:endParaRPr lang="zh-CN" altLang="en-US" b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wrap="square" lIns="91396" tIns="45700" rIns="91396" bIns="4570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zh-CN" altLang="en-US" b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wrap="square" lIns="91396" tIns="45700" rIns="91396" bIns="4570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260AF61-CA3D-43EB-B89B-1C262928E4C1}" type="slidenum">
              <a:rPr lang="zh-CN" altLang="en-US" b="0" smtClean="0"/>
              <a:pPr/>
              <a:t>‹#›</a:t>
            </a:fld>
            <a:endParaRPr lang="zh-CN" altLang="en-US" b="0" smtClean="0"/>
          </a:p>
        </p:txBody>
      </p:sp>
    </p:spTree>
    <p:extLst>
      <p:ext uri="{BB962C8B-B14F-4D97-AF65-F5344CB8AC3E}">
        <p14:creationId xmlns:p14="http://schemas.microsoft.com/office/powerpoint/2010/main" val="317194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57" r:id="rId1"/>
    <p:sldLayoutId id="2147487758" r:id="rId2"/>
    <p:sldLayoutId id="2147487759" r:id="rId3"/>
    <p:sldLayoutId id="2147487760" r:id="rId4"/>
    <p:sldLayoutId id="2147487761" r:id="rId5"/>
    <p:sldLayoutId id="2147487762" r:id="rId6"/>
    <p:sldLayoutId id="2147487763" r:id="rId7"/>
    <p:sldLayoutId id="2147487764" r:id="rId8"/>
    <p:sldLayoutId id="2147487765" r:id="rId9"/>
    <p:sldLayoutId id="2147487766" r:id="rId10"/>
    <p:sldLayoutId id="2147487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宋体" pitchFamily="-1" charset="-12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  <a:cs typeface="宋体" pitchFamily="-1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  <a:cs typeface="宋体" pitchFamily="-1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  <a:cs typeface="宋体" pitchFamily="-1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  <a:cs typeface="宋体" pitchFamily="-1" charset="-122"/>
        </a:defRPr>
      </a:lvl5pPr>
      <a:lvl6pPr marL="4569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396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094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792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736" indent="-34273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宋体" pitchFamily="-1" charset="-122"/>
        </a:defRPr>
      </a:lvl1pPr>
      <a:lvl2pPr marL="742594" indent="-28561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宋体" pitchFamily="-1" charset="-122"/>
        </a:defRPr>
      </a:lvl2pPr>
      <a:lvl3pPr marL="1142452" indent="-2284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宋体" pitchFamily="-1" charset="-122"/>
        </a:defRPr>
      </a:lvl3pPr>
      <a:lvl4pPr marL="1599432" indent="-2284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宋体" pitchFamily="-1" charset="-122"/>
        </a:defRPr>
      </a:lvl4pPr>
      <a:lvl5pPr marL="2056412" indent="-2284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宋体" pitchFamily="-1" charset="-122"/>
        </a:defRPr>
      </a:lvl5pPr>
      <a:lvl6pPr marL="2513393" indent="-228490" algn="l" defTabSz="9139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73" indent="-228490" algn="l" defTabSz="9139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54" indent="-228490" algn="l" defTabSz="9139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36" indent="-228490" algn="l" defTabSz="9139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1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01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84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64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44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396" tIns="45700" rIns="91396" bIns="4570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16" name="任意多边形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396" tIns="45700" rIns="91396" bIns="4570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00" tIns="45700" rIns="45700" bIns="45700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467600" cy="4525963"/>
          </a:xfrm>
          <a:prstGeom prst="rect">
            <a:avLst/>
          </a:prstGeom>
        </p:spPr>
        <p:txBody>
          <a:bodyPr vert="horz" lIns="91396" tIns="45700" rIns="91396" bIns="45700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457200" y="6422068"/>
            <a:ext cx="2133600" cy="365125"/>
          </a:xfrm>
          <a:prstGeom prst="rect">
            <a:avLst/>
          </a:prstGeom>
        </p:spPr>
        <p:txBody>
          <a:bodyPr vert="horz" lIns="91396" tIns="45700" rIns="91396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b="0" smtClean="0">
                <a:solidFill>
                  <a:srgbClr val="D4D2D0">
                    <a:shade val="50000"/>
                  </a:srgbClr>
                </a:solidFill>
                <a:latin typeface="Arial"/>
                <a:ea typeface="黑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2012/11/15</a:t>
            </a:fld>
            <a:endParaRPr lang="zh-CN" altLang="en-US" b="0">
              <a:solidFill>
                <a:srgbClr val="D4D2D0">
                  <a:shade val="50000"/>
                </a:srgbClr>
              </a:solidFill>
              <a:latin typeface="Arial"/>
              <a:ea typeface="黑体"/>
            </a:endParaRPr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3124200" y="6422068"/>
            <a:ext cx="2895600" cy="365125"/>
          </a:xfrm>
          <a:prstGeom prst="rect">
            <a:avLst/>
          </a:prstGeom>
        </p:spPr>
        <p:txBody>
          <a:bodyPr vert="horz" lIns="0" tIns="4570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b="0">
              <a:solidFill>
                <a:srgbClr val="D4D2D0">
                  <a:shade val="50000"/>
                </a:srgbClr>
              </a:solidFill>
              <a:latin typeface="Arial"/>
              <a:ea typeface="黑体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153400" y="642206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b="0" smtClean="0">
                <a:solidFill>
                  <a:srgbClr val="D4D2D0">
                    <a:shade val="50000"/>
                  </a:srgbClr>
                </a:solidFill>
                <a:latin typeface="Arial"/>
                <a:ea typeface="黑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b="0">
              <a:solidFill>
                <a:srgbClr val="D4D2D0">
                  <a:shade val="50000"/>
                </a:srgbClr>
              </a:solidFill>
              <a:latin typeface="Arial"/>
              <a:ea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4689446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781" r:id="rId1"/>
    <p:sldLayoutId id="2147487782" r:id="rId2"/>
    <p:sldLayoutId id="2147487783" r:id="rId3"/>
    <p:sldLayoutId id="2147487784" r:id="rId4"/>
    <p:sldLayoutId id="2147487785" r:id="rId5"/>
    <p:sldLayoutId id="2147487786" r:id="rId6"/>
    <p:sldLayoutId id="2147487787" r:id="rId7"/>
    <p:sldLayoutId id="2147487788" r:id="rId8"/>
    <p:sldLayoutId id="2147487789" r:id="rId9"/>
    <p:sldLayoutId id="2147487790" r:id="rId10"/>
    <p:sldLayoutId id="2147487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424" indent="-383864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029" indent="-274188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359" indent="-255909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46" indent="-237631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756" indent="-182792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99968" indent="-182792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19320" indent="-182792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8669" indent="-182792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0600" indent="-182792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6" tIns="45700" rIns="91396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6" tIns="45700" rIns="91396" bIns="457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396" tIns="45700" rIns="91396" bIns="4570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9F823A4-5E4D-4838-984F-40D5DA97019E}" type="datetimeFigureOut">
              <a:rPr lang="zh-CN" altLang="en-US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396" tIns="45700" rIns="91396" bIns="4570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396" tIns="45700" rIns="91396" bIns="4570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E68D740-0272-40BF-99F4-48727962AC21}" type="slidenum">
              <a:rPr lang="zh-CN" altLang="en-US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b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3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31" r:id="rId1"/>
    <p:sldLayoutId id="2147487832" r:id="rId2"/>
    <p:sldLayoutId id="2147487833" r:id="rId3"/>
    <p:sldLayoutId id="2147487834" r:id="rId4"/>
    <p:sldLayoutId id="2147487835" r:id="rId5"/>
    <p:sldLayoutId id="2147487836" r:id="rId6"/>
    <p:sldLayoutId id="2147487837" r:id="rId7"/>
    <p:sldLayoutId id="2147487838" r:id="rId8"/>
    <p:sldLayoutId id="2147487839" r:id="rId9"/>
    <p:sldLayoutId id="2147487840" r:id="rId10"/>
    <p:sldLayoutId id="2147487841" r:id="rId11"/>
    <p:sldLayoutId id="21474878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69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396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094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792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736" indent="-34273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94" indent="-28561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52" indent="-2284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32" indent="-2284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2" indent="-2284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93" indent="-228490" algn="l" defTabSz="9139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73" indent="-228490" algn="l" defTabSz="9139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54" indent="-228490" algn="l" defTabSz="9139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36" indent="-228490" algn="l" defTabSz="9139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1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01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84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64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44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6" tIns="45700" rIns="91396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6" tIns="45700" rIns="91396" bIns="457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396" tIns="45700" rIns="91396" bIns="4570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9F823A4-5E4D-4838-984F-40D5DA97019E}" type="datetimeFigureOut">
              <a:rPr lang="zh-CN" altLang="en-US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396" tIns="45700" rIns="91396" bIns="4570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396" tIns="45700" rIns="91396" bIns="4570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E68D740-0272-40BF-99F4-48727962AC21}" type="slidenum">
              <a:rPr lang="zh-CN" altLang="en-US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b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28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70" r:id="rId1"/>
    <p:sldLayoutId id="2147487871" r:id="rId2"/>
    <p:sldLayoutId id="2147487872" r:id="rId3"/>
    <p:sldLayoutId id="2147487873" r:id="rId4"/>
    <p:sldLayoutId id="2147487874" r:id="rId5"/>
    <p:sldLayoutId id="2147487875" r:id="rId6"/>
    <p:sldLayoutId id="2147487876" r:id="rId7"/>
    <p:sldLayoutId id="2147487877" r:id="rId8"/>
    <p:sldLayoutId id="2147487878" r:id="rId9"/>
    <p:sldLayoutId id="2147487879" r:id="rId10"/>
    <p:sldLayoutId id="2147487880" r:id="rId11"/>
    <p:sldLayoutId id="21474878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69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396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094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792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736" indent="-34273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94" indent="-28561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52" indent="-2284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32" indent="-2284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2" indent="-2284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93" indent="-228490" algn="l" defTabSz="9139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73" indent="-228490" algn="l" defTabSz="9139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54" indent="-228490" algn="l" defTabSz="9139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36" indent="-228490" algn="l" defTabSz="9139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1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01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84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64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44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6974" y="274411"/>
            <a:ext cx="823005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6974" y="1599973"/>
            <a:ext cx="8230054" cy="452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6974" y="6356804"/>
            <a:ext cx="2134054" cy="365125"/>
          </a:xfrm>
          <a:prstGeom prst="rect">
            <a:avLst/>
          </a:prstGeom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913837">
              <a:defRPr/>
            </a:pPr>
            <a:fld id="{FDC32A51-2EEC-C643-BCC1-D80E36F29637}" type="datetime1">
              <a:rPr lang="zh-CN" altLang="en-US" b="0">
                <a:ea typeface="宋体" pitchFamily="-1" charset="-122"/>
              </a:rPr>
              <a:pPr defTabSz="913837">
                <a:defRPr/>
              </a:pPr>
              <a:t>2012/11/15</a:t>
            </a:fld>
            <a:endParaRPr lang="zh-CN" altLang="en-US" b="0">
              <a:ea typeface="宋体" pitchFamily="-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3974" y="6356804"/>
            <a:ext cx="2896054" cy="365125"/>
          </a:xfrm>
          <a:prstGeom prst="rect">
            <a:avLst/>
          </a:prstGeom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913837">
              <a:defRPr/>
            </a:pPr>
            <a:endParaRPr lang="zh-CN" altLang="en-US" b="0">
              <a:ea typeface="宋体" pitchFamily="-1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2974" y="6356804"/>
            <a:ext cx="2134054" cy="365125"/>
          </a:xfrm>
          <a:prstGeom prst="rect">
            <a:avLst/>
          </a:prstGeom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913837">
              <a:defRPr/>
            </a:pPr>
            <a:fld id="{EEF8C058-AAEE-A44D-B6D2-31EDDFEB58E8}" type="slidenum">
              <a:rPr lang="zh-CN" altLang="en-US" b="0">
                <a:ea typeface="宋体" pitchFamily="-1" charset="-122"/>
              </a:rPr>
              <a:pPr defTabSz="913837">
                <a:defRPr/>
              </a:pPr>
              <a:t>‹#›</a:t>
            </a:fld>
            <a:endParaRPr lang="zh-CN" altLang="en-US" b="0">
              <a:ea typeface="宋体" pitchFamily="-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410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83" r:id="rId1"/>
    <p:sldLayoutId id="2147487884" r:id="rId2"/>
    <p:sldLayoutId id="2147487885" r:id="rId3"/>
    <p:sldLayoutId id="2147487886" r:id="rId4"/>
    <p:sldLayoutId id="2147487887" r:id="rId5"/>
    <p:sldLayoutId id="2147487888" r:id="rId6"/>
    <p:sldLayoutId id="2147487889" r:id="rId7"/>
    <p:sldLayoutId id="2147487890" r:id="rId8"/>
    <p:sldLayoutId id="2147487891" r:id="rId9"/>
    <p:sldLayoutId id="2147487892" r:id="rId10"/>
    <p:sldLayoutId id="2147487893" r:id="rId11"/>
  </p:sldLayoutIdLst>
  <p:txStyles>
    <p:titleStyle>
      <a:lvl1pPr algn="ctr" defTabSz="913837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宋体" pitchFamily="-1" charset="-122"/>
        </a:defRPr>
      </a:lvl1pPr>
      <a:lvl2pPr algn="ctr" defTabSz="91383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cs typeface="宋体" pitchFamily="-1" charset="-122"/>
        </a:defRPr>
      </a:lvl2pPr>
      <a:lvl3pPr algn="ctr" defTabSz="91383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cs typeface="宋体" pitchFamily="-1" charset="-122"/>
        </a:defRPr>
      </a:lvl3pPr>
      <a:lvl4pPr algn="ctr" defTabSz="91383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cs typeface="宋体" pitchFamily="-1" charset="-122"/>
        </a:defRPr>
      </a:lvl4pPr>
      <a:lvl5pPr algn="ctr" defTabSz="91383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cs typeface="宋体" pitchFamily="-1" charset="-122"/>
        </a:defRPr>
      </a:lvl5pPr>
      <a:lvl6pPr marL="326532" algn="ctr" defTabSz="91383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653064" algn="ctr" defTabSz="91383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979597" algn="ctr" defTabSz="91383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306129" algn="ctr" defTabSz="91383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405" indent="-342405" algn="l" defTabSz="913837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+mn-ea"/>
          <a:cs typeface="宋体" pitchFamily="-1" charset="-122"/>
        </a:defRPr>
      </a:lvl1pPr>
      <a:lvl2pPr marL="742634" indent="-285716" algn="l" defTabSz="913837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+mn-ea"/>
          <a:cs typeface="宋体" pitchFamily="-1" charset="-122"/>
        </a:defRPr>
      </a:lvl2pPr>
      <a:lvl3pPr marL="1142863" indent="-227893" algn="l" defTabSz="913837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+mn-ea"/>
          <a:cs typeface="宋体" pitchFamily="-1" charset="-122"/>
        </a:defRPr>
      </a:lvl3pPr>
      <a:lvl4pPr marL="1599782" indent="-227893" algn="l" defTabSz="913837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+mn-ea"/>
          <a:cs typeface="宋体" pitchFamily="-1" charset="-122"/>
        </a:defRPr>
      </a:lvl4pPr>
      <a:lvl5pPr marL="2056700" indent="-227893" algn="l" defTabSz="913837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+mn-ea"/>
          <a:cs typeface="宋体" pitchFamily="-1" charset="-122"/>
        </a:defRPr>
      </a:lvl5pPr>
      <a:lvl6pPr marL="2514298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A6E23A7-CD2D-4964-89FE-5D260487D4BB}" type="datetimeFigureOut">
              <a:rPr lang="zh-CN" alt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2012/11/15</a:t>
            </a:fld>
            <a:endParaRPr lang="zh-CN" altLang="en-US" b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b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B9C11B5-16C9-4C8E-BA47-927E3F3DDF45}" type="slidenum">
              <a:rPr lang="zh-CN" alt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b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113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95" r:id="rId1"/>
    <p:sldLayoutId id="2147487896" r:id="rId2"/>
    <p:sldLayoutId id="2147487897" r:id="rId3"/>
    <p:sldLayoutId id="2147487898" r:id="rId4"/>
    <p:sldLayoutId id="2147487899" r:id="rId5"/>
    <p:sldLayoutId id="2147487900" r:id="rId6"/>
    <p:sldLayoutId id="2147487901" r:id="rId7"/>
    <p:sldLayoutId id="2147487902" r:id="rId8"/>
    <p:sldLayoutId id="2147487903" r:id="rId9"/>
    <p:sldLayoutId id="2147487904" r:id="rId10"/>
    <p:sldLayoutId id="21474879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9F823A4-5E4D-4838-984F-40D5DA97019E}" type="datetimeFigureOut">
              <a:rPr lang="zh-CN" altLang="en-US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2012/11/15</a:t>
            </a:fld>
            <a:endParaRPr lang="zh-CN" alt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E68D740-0272-40BF-99F4-48727962AC21}" type="slidenum">
              <a:rPr lang="zh-CN" altLang="en-US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b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07" r:id="rId1"/>
    <p:sldLayoutId id="2147487908" r:id="rId2"/>
    <p:sldLayoutId id="2147487909" r:id="rId3"/>
    <p:sldLayoutId id="2147487910" r:id="rId4"/>
    <p:sldLayoutId id="2147487911" r:id="rId5"/>
    <p:sldLayoutId id="2147487912" r:id="rId6"/>
    <p:sldLayoutId id="2147487913" r:id="rId7"/>
    <p:sldLayoutId id="2147487914" r:id="rId8"/>
    <p:sldLayoutId id="2147487915" r:id="rId9"/>
    <p:sldLayoutId id="2147487916" r:id="rId10"/>
    <p:sldLayoutId id="2147487917" r:id="rId11"/>
    <p:sldLayoutId id="21474879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C84F741-67CA-410A-96B6-3586661D4F70}" type="datetime1">
              <a:rPr lang="zh-CN" altLang="en-US" b="0" smtClean="0"/>
              <a:pPr/>
              <a:t>2012/11/15</a:t>
            </a:fld>
            <a:endParaRPr lang="zh-CN" altLang="en-US" b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zh-CN" altLang="en-US" b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260AF61-CA3D-43EB-B89B-1C262928E4C1}" type="slidenum">
              <a:rPr lang="zh-CN" altLang="en-US" b="0" smtClean="0"/>
              <a:pPr/>
              <a:t>‹#›</a:t>
            </a:fld>
            <a:endParaRPr lang="zh-CN" altLang="en-US" b="0" smtClean="0"/>
          </a:p>
        </p:txBody>
      </p:sp>
    </p:spTree>
    <p:extLst>
      <p:ext uri="{BB962C8B-B14F-4D97-AF65-F5344CB8AC3E}">
        <p14:creationId xmlns:p14="http://schemas.microsoft.com/office/powerpoint/2010/main" val="45825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20" r:id="rId1"/>
    <p:sldLayoutId id="2147487921" r:id="rId2"/>
    <p:sldLayoutId id="2147487922" r:id="rId3"/>
    <p:sldLayoutId id="2147487923" r:id="rId4"/>
    <p:sldLayoutId id="2147487924" r:id="rId5"/>
    <p:sldLayoutId id="2147487925" r:id="rId6"/>
    <p:sldLayoutId id="2147487926" r:id="rId7"/>
    <p:sldLayoutId id="2147487927" r:id="rId8"/>
    <p:sldLayoutId id="2147487928" r:id="rId9"/>
    <p:sldLayoutId id="2147487929" r:id="rId10"/>
    <p:sldLayoutId id="21474879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宋体" pitchFamily="-1" charset="-12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  <a:cs typeface="宋体" pitchFamily="-1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  <a:cs typeface="宋体" pitchFamily="-1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  <a:cs typeface="宋体" pitchFamily="-1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  <a:cs typeface="宋体" pitchFamily="-1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宋体" pitchFamily="-1" charset="-12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宋体" pitchFamily="-1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宋体" pitchFamily="-1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宋体" pitchFamily="-1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宋体" pitchFamily="-1" charset="-122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2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0.png"/><Relationship Id="rId7" Type="http://schemas.openxmlformats.org/officeDocument/2006/relationships/image" Target="../media/image67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0.png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8.png"/><Relationship Id="rId21" Type="http://schemas.openxmlformats.org/officeDocument/2006/relationships/image" Target="../media/image93.png"/><Relationship Id="rId34" Type="http://schemas.openxmlformats.org/officeDocument/2006/relationships/image" Target="../media/image106.png"/><Relationship Id="rId42" Type="http://schemas.openxmlformats.org/officeDocument/2006/relationships/image" Target="../media/image114.png"/><Relationship Id="rId47" Type="http://schemas.openxmlformats.org/officeDocument/2006/relationships/image" Target="../media/image119.png"/><Relationship Id="rId50" Type="http://schemas.openxmlformats.org/officeDocument/2006/relationships/image" Target="../media/image122.png"/><Relationship Id="rId55" Type="http://schemas.openxmlformats.org/officeDocument/2006/relationships/image" Target="../media/image127.png"/><Relationship Id="rId63" Type="http://schemas.openxmlformats.org/officeDocument/2006/relationships/image" Target="../media/image135.png"/><Relationship Id="rId68" Type="http://schemas.openxmlformats.org/officeDocument/2006/relationships/image" Target="../media/image140.png"/><Relationship Id="rId76" Type="http://schemas.openxmlformats.org/officeDocument/2006/relationships/image" Target="../media/image148.png"/><Relationship Id="rId84" Type="http://schemas.openxmlformats.org/officeDocument/2006/relationships/image" Target="../media/image156.png"/><Relationship Id="rId89" Type="http://schemas.openxmlformats.org/officeDocument/2006/relationships/image" Target="../media/image161.png"/><Relationship Id="rId97" Type="http://schemas.openxmlformats.org/officeDocument/2006/relationships/image" Target="../media/image169.png"/><Relationship Id="rId7" Type="http://schemas.openxmlformats.org/officeDocument/2006/relationships/image" Target="../media/image77.png"/><Relationship Id="rId71" Type="http://schemas.openxmlformats.org/officeDocument/2006/relationships/image" Target="../media/image143.png"/><Relationship Id="rId92" Type="http://schemas.openxmlformats.org/officeDocument/2006/relationships/image" Target="../media/image164.pn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29" Type="http://schemas.openxmlformats.org/officeDocument/2006/relationships/image" Target="../media/image101.png"/><Relationship Id="rId11" Type="http://schemas.openxmlformats.org/officeDocument/2006/relationships/image" Target="../media/image81.png"/><Relationship Id="rId24" Type="http://schemas.openxmlformats.org/officeDocument/2006/relationships/image" Target="../media/image96.png"/><Relationship Id="rId32" Type="http://schemas.openxmlformats.org/officeDocument/2006/relationships/image" Target="../media/image104.png"/><Relationship Id="rId37" Type="http://schemas.openxmlformats.org/officeDocument/2006/relationships/image" Target="../media/image109.png"/><Relationship Id="rId40" Type="http://schemas.openxmlformats.org/officeDocument/2006/relationships/image" Target="../media/image112.png"/><Relationship Id="rId45" Type="http://schemas.openxmlformats.org/officeDocument/2006/relationships/image" Target="../media/image117.png"/><Relationship Id="rId53" Type="http://schemas.openxmlformats.org/officeDocument/2006/relationships/image" Target="../media/image125.png"/><Relationship Id="rId58" Type="http://schemas.openxmlformats.org/officeDocument/2006/relationships/image" Target="../media/image130.png"/><Relationship Id="rId66" Type="http://schemas.openxmlformats.org/officeDocument/2006/relationships/image" Target="../media/image138.png"/><Relationship Id="rId74" Type="http://schemas.openxmlformats.org/officeDocument/2006/relationships/image" Target="../media/image146.png"/><Relationship Id="rId79" Type="http://schemas.openxmlformats.org/officeDocument/2006/relationships/image" Target="../media/image151.png"/><Relationship Id="rId87" Type="http://schemas.openxmlformats.org/officeDocument/2006/relationships/image" Target="../media/image159.png"/><Relationship Id="rId5" Type="http://schemas.openxmlformats.org/officeDocument/2006/relationships/image" Target="../media/image75.png"/><Relationship Id="rId61" Type="http://schemas.openxmlformats.org/officeDocument/2006/relationships/image" Target="../media/image133.png"/><Relationship Id="rId82" Type="http://schemas.openxmlformats.org/officeDocument/2006/relationships/image" Target="../media/image154.png"/><Relationship Id="rId90" Type="http://schemas.openxmlformats.org/officeDocument/2006/relationships/image" Target="../media/image162.png"/><Relationship Id="rId95" Type="http://schemas.openxmlformats.org/officeDocument/2006/relationships/image" Target="../media/image167.png"/><Relationship Id="rId19" Type="http://schemas.openxmlformats.org/officeDocument/2006/relationships/image" Target="../media/image91.png"/><Relationship Id="rId14" Type="http://schemas.openxmlformats.org/officeDocument/2006/relationships/image" Target="../media/image84.png"/><Relationship Id="rId22" Type="http://schemas.openxmlformats.org/officeDocument/2006/relationships/image" Target="../media/image94.png"/><Relationship Id="rId27" Type="http://schemas.openxmlformats.org/officeDocument/2006/relationships/image" Target="../media/image99.png"/><Relationship Id="rId30" Type="http://schemas.openxmlformats.org/officeDocument/2006/relationships/image" Target="../media/image102.png"/><Relationship Id="rId35" Type="http://schemas.openxmlformats.org/officeDocument/2006/relationships/image" Target="../media/image107.png"/><Relationship Id="rId43" Type="http://schemas.openxmlformats.org/officeDocument/2006/relationships/image" Target="../media/image115.png"/><Relationship Id="rId48" Type="http://schemas.openxmlformats.org/officeDocument/2006/relationships/image" Target="../media/image120.png"/><Relationship Id="rId56" Type="http://schemas.openxmlformats.org/officeDocument/2006/relationships/image" Target="../media/image128.png"/><Relationship Id="rId64" Type="http://schemas.openxmlformats.org/officeDocument/2006/relationships/image" Target="../media/image136.png"/><Relationship Id="rId69" Type="http://schemas.openxmlformats.org/officeDocument/2006/relationships/image" Target="../media/image141.png"/><Relationship Id="rId77" Type="http://schemas.openxmlformats.org/officeDocument/2006/relationships/image" Target="../media/image149.png"/><Relationship Id="rId100" Type="http://schemas.openxmlformats.org/officeDocument/2006/relationships/image" Target="../media/image172.png"/><Relationship Id="rId8" Type="http://schemas.openxmlformats.org/officeDocument/2006/relationships/image" Target="../media/image78.png"/><Relationship Id="rId51" Type="http://schemas.openxmlformats.org/officeDocument/2006/relationships/image" Target="../media/image123.png"/><Relationship Id="rId72" Type="http://schemas.openxmlformats.org/officeDocument/2006/relationships/image" Target="../media/image144.png"/><Relationship Id="rId80" Type="http://schemas.openxmlformats.org/officeDocument/2006/relationships/image" Target="../media/image152.png"/><Relationship Id="rId85" Type="http://schemas.openxmlformats.org/officeDocument/2006/relationships/image" Target="../media/image157.png"/><Relationship Id="rId93" Type="http://schemas.openxmlformats.org/officeDocument/2006/relationships/image" Target="../media/image165.png"/><Relationship Id="rId98" Type="http://schemas.openxmlformats.org/officeDocument/2006/relationships/image" Target="../media/image170.png"/><Relationship Id="rId3" Type="http://schemas.openxmlformats.org/officeDocument/2006/relationships/image" Target="../media/image73.png"/><Relationship Id="rId12" Type="http://schemas.openxmlformats.org/officeDocument/2006/relationships/image" Target="../media/image82.png"/><Relationship Id="rId17" Type="http://schemas.openxmlformats.org/officeDocument/2006/relationships/image" Target="../media/image89.png"/><Relationship Id="rId25" Type="http://schemas.openxmlformats.org/officeDocument/2006/relationships/image" Target="../media/image97.png"/><Relationship Id="rId33" Type="http://schemas.openxmlformats.org/officeDocument/2006/relationships/image" Target="../media/image105.png"/><Relationship Id="rId38" Type="http://schemas.openxmlformats.org/officeDocument/2006/relationships/image" Target="../media/image110.png"/><Relationship Id="rId46" Type="http://schemas.openxmlformats.org/officeDocument/2006/relationships/image" Target="../media/image118.png"/><Relationship Id="rId59" Type="http://schemas.openxmlformats.org/officeDocument/2006/relationships/image" Target="../media/image131.png"/><Relationship Id="rId67" Type="http://schemas.openxmlformats.org/officeDocument/2006/relationships/image" Target="../media/image139.png"/><Relationship Id="rId20" Type="http://schemas.openxmlformats.org/officeDocument/2006/relationships/image" Target="../media/image92.png"/><Relationship Id="rId41" Type="http://schemas.openxmlformats.org/officeDocument/2006/relationships/image" Target="../media/image113.png"/><Relationship Id="rId54" Type="http://schemas.openxmlformats.org/officeDocument/2006/relationships/image" Target="../media/image126.png"/><Relationship Id="rId62" Type="http://schemas.openxmlformats.org/officeDocument/2006/relationships/image" Target="../media/image134.png"/><Relationship Id="rId70" Type="http://schemas.openxmlformats.org/officeDocument/2006/relationships/image" Target="../media/image142.png"/><Relationship Id="rId75" Type="http://schemas.openxmlformats.org/officeDocument/2006/relationships/image" Target="../media/image147.png"/><Relationship Id="rId83" Type="http://schemas.openxmlformats.org/officeDocument/2006/relationships/image" Target="../media/image155.png"/><Relationship Id="rId88" Type="http://schemas.openxmlformats.org/officeDocument/2006/relationships/image" Target="../media/image160.png"/><Relationship Id="rId91" Type="http://schemas.openxmlformats.org/officeDocument/2006/relationships/image" Target="../media/image163.png"/><Relationship Id="rId96" Type="http://schemas.openxmlformats.org/officeDocument/2006/relationships/image" Target="../media/image16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6.png"/><Relationship Id="rId15" Type="http://schemas.openxmlformats.org/officeDocument/2006/relationships/image" Target="../media/image85.png"/><Relationship Id="rId23" Type="http://schemas.openxmlformats.org/officeDocument/2006/relationships/image" Target="../media/image95.png"/><Relationship Id="rId28" Type="http://schemas.openxmlformats.org/officeDocument/2006/relationships/image" Target="../media/image100.png"/><Relationship Id="rId36" Type="http://schemas.openxmlformats.org/officeDocument/2006/relationships/image" Target="../media/image108.png"/><Relationship Id="rId49" Type="http://schemas.openxmlformats.org/officeDocument/2006/relationships/image" Target="../media/image121.png"/><Relationship Id="rId57" Type="http://schemas.openxmlformats.org/officeDocument/2006/relationships/image" Target="../media/image129.png"/><Relationship Id="rId10" Type="http://schemas.openxmlformats.org/officeDocument/2006/relationships/image" Target="../media/image80.png"/><Relationship Id="rId31" Type="http://schemas.openxmlformats.org/officeDocument/2006/relationships/image" Target="../media/image103.png"/><Relationship Id="rId44" Type="http://schemas.openxmlformats.org/officeDocument/2006/relationships/image" Target="../media/image116.png"/><Relationship Id="rId52" Type="http://schemas.openxmlformats.org/officeDocument/2006/relationships/image" Target="../media/image124.png"/><Relationship Id="rId60" Type="http://schemas.openxmlformats.org/officeDocument/2006/relationships/image" Target="../media/image132.png"/><Relationship Id="rId65" Type="http://schemas.openxmlformats.org/officeDocument/2006/relationships/image" Target="../media/image137.png"/><Relationship Id="rId73" Type="http://schemas.openxmlformats.org/officeDocument/2006/relationships/image" Target="../media/image145.png"/><Relationship Id="rId78" Type="http://schemas.openxmlformats.org/officeDocument/2006/relationships/image" Target="../media/image150.png"/><Relationship Id="rId81" Type="http://schemas.openxmlformats.org/officeDocument/2006/relationships/image" Target="../media/image153.png"/><Relationship Id="rId86" Type="http://schemas.openxmlformats.org/officeDocument/2006/relationships/image" Target="../media/image158.png"/><Relationship Id="rId94" Type="http://schemas.openxmlformats.org/officeDocument/2006/relationships/image" Target="../media/image166.png"/><Relationship Id="rId99" Type="http://schemas.openxmlformats.org/officeDocument/2006/relationships/image" Target="../media/image171.png"/><Relationship Id="rId101" Type="http://schemas.openxmlformats.org/officeDocument/2006/relationships/image" Target="../media/image173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3" Type="http://schemas.openxmlformats.org/officeDocument/2006/relationships/image" Target="../media/image83.png"/><Relationship Id="rId18" Type="http://schemas.openxmlformats.org/officeDocument/2006/relationships/image" Target="../media/image90.png"/><Relationship Id="rId39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196.png"/><Relationship Id="rId3" Type="http://schemas.openxmlformats.org/officeDocument/2006/relationships/image" Target="../media/image190.png"/><Relationship Id="rId12" Type="http://schemas.openxmlformats.org/officeDocument/2006/relationships/image" Target="../media/image195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4.xml"/><Relationship Id="rId11" Type="http://schemas.openxmlformats.org/officeDocument/2006/relationships/image" Target="../media/image194.png"/><Relationship Id="rId10" Type="http://schemas.openxmlformats.org/officeDocument/2006/relationships/image" Target="../media/image193.png"/><Relationship Id="rId4" Type="http://schemas.openxmlformats.org/officeDocument/2006/relationships/image" Target="../media/image191.png"/><Relationship Id="rId9" Type="http://schemas.openxmlformats.org/officeDocument/2006/relationships/image" Target="../media/image19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81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0.png"/><Relationship Id="rId5" Type="http://schemas.openxmlformats.org/officeDocument/2006/relationships/image" Target="../media/image180.png"/><Relationship Id="rId4" Type="http://schemas.openxmlformats.org/officeDocument/2006/relationships/image" Target="../media/image118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50975" y="3810000"/>
            <a:ext cx="3962400" cy="914400"/>
          </a:xfrm>
        </p:spPr>
        <p:txBody>
          <a:bodyPr/>
          <a:lstStyle/>
          <a:p>
            <a:pPr algn="l"/>
            <a:r>
              <a:rPr lang="zh-CN" altLang="en-US" sz="2000" b="1" spc="600" dirty="0">
                <a:latin typeface="黑体" pitchFamily="49" charset="-122"/>
                <a:ea typeface="黑体" pitchFamily="49" charset="-122"/>
              </a:rPr>
              <a:t>报告人：</a:t>
            </a:r>
            <a:r>
              <a:rPr lang="zh-CN" altLang="en-US" sz="2000" b="1" spc="600" dirty="0" smtClean="0">
                <a:latin typeface="黑体" pitchFamily="49" charset="-122"/>
                <a:ea typeface="黑体" pitchFamily="49" charset="-122"/>
              </a:rPr>
              <a:t>张扬</a:t>
            </a:r>
            <a:endParaRPr lang="en-US" altLang="zh-CN" sz="2000" b="1" spc="600" dirty="0" smtClean="0">
              <a:latin typeface="黑体" pitchFamily="49" charset="-122"/>
              <a:ea typeface="黑体" pitchFamily="49" charset="-122"/>
            </a:endParaRPr>
          </a:p>
          <a:p>
            <a:pPr algn="l"/>
            <a:r>
              <a:rPr lang="zh-CN" altLang="en-US" sz="2000" b="1" spc="600" dirty="0" smtClean="0">
                <a:latin typeface="黑体" pitchFamily="49" charset="-122"/>
                <a:ea typeface="黑体" pitchFamily="49" charset="-122"/>
              </a:rPr>
              <a:t>日期：</a:t>
            </a:r>
            <a:r>
              <a:rPr lang="en-US" altLang="zh-CN" sz="2000" b="1" dirty="0" smtClean="0">
                <a:latin typeface="黑体" pitchFamily="49" charset="-122"/>
                <a:ea typeface="黑体" pitchFamily="49" charset="-122"/>
              </a:rPr>
              <a:t>2012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年</a:t>
            </a:r>
            <a:r>
              <a:rPr lang="en-US" altLang="zh-CN" sz="2000" b="1" dirty="0" smtClean="0">
                <a:latin typeface="黑体" pitchFamily="49" charset="-122"/>
                <a:ea typeface="黑体" pitchFamily="49" charset="-122"/>
              </a:rPr>
              <a:t>11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月</a:t>
            </a:r>
            <a:r>
              <a:rPr lang="en-US" altLang="zh-CN" sz="2000" b="1" dirty="0" smtClean="0">
                <a:latin typeface="黑体" pitchFamily="49" charset="-122"/>
                <a:ea typeface="黑体" pitchFamily="49" charset="-122"/>
              </a:rPr>
              <a:t>15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日</a:t>
            </a:r>
            <a:endParaRPr lang="en-US" altLang="zh-CN" sz="2000" b="1" dirty="0" smtClean="0">
              <a:latin typeface="黑体" pitchFamily="49" charset="-122"/>
              <a:ea typeface="黑体" pitchFamily="49" charset="-122"/>
            </a:endParaRPr>
          </a:p>
          <a:p>
            <a:pPr algn="l"/>
            <a:endParaRPr lang="en-US" altLang="zh-CN" sz="2000" b="1" spc="600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4" name="图片 83" descr="__bbs.fudan.edu.cn_upload_PIC_1241686343-7291.JPG_ftermtem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0"/>
            <a:ext cx="1249363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4" descr="__bbs.fudan.edu.cn_upload_PIC_1241686377-7530.JPG_ftermtem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12541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890903" y="2133600"/>
            <a:ext cx="7133594" cy="12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6" tIns="45700" rIns="91396" bIns="457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3600" dirty="0">
                <a:latin typeface="黑体" pitchFamily="49" charset="-122"/>
                <a:ea typeface="黑体" pitchFamily="49" charset="-122"/>
              </a:rPr>
              <a:t>一种高通量的糖基化肽段鉴定</a:t>
            </a:r>
            <a:r>
              <a:rPr lang="zh-CN" altLang="en-US" sz="3600" dirty="0" smtClean="0">
                <a:latin typeface="黑体" pitchFamily="49" charset="-122"/>
                <a:ea typeface="黑体" pitchFamily="49" charset="-122"/>
              </a:rPr>
              <a:t>策略</a:t>
            </a:r>
            <a:endParaRPr lang="en-US" altLang="zh-CN" sz="3600" dirty="0" smtClean="0">
              <a:latin typeface="黑体" pitchFamily="49" charset="-122"/>
              <a:ea typeface="黑体" pitchFamily="49" charset="-122"/>
            </a:endParaRPr>
          </a:p>
          <a:p>
            <a:pPr algn="ctr" eaLnBrk="1" hangingPunct="1"/>
            <a:r>
              <a:rPr lang="zh-CN" altLang="en-US" sz="3600" dirty="0" smtClean="0">
                <a:latin typeface="黑体" pitchFamily="49" charset="-122"/>
                <a:ea typeface="黑体" pitchFamily="49" charset="-122"/>
              </a:rPr>
              <a:t>血清糖蛋白组学</a:t>
            </a:r>
            <a:endParaRPr lang="zh-CN" altLang="en-US" sz="36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副标题 2"/>
          <p:cNvSpPr txBox="1">
            <a:spLocks/>
          </p:cNvSpPr>
          <p:nvPr/>
        </p:nvSpPr>
        <p:spPr bwMode="auto">
          <a:xfrm>
            <a:off x="4953000" y="1325"/>
            <a:ext cx="4191000" cy="44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6" tIns="45700" rIns="91396" bIns="4570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zh-CN" altLang="en-US" sz="2000" dirty="0">
                <a:latin typeface="黑体" pitchFamily="49" charset="-122"/>
                <a:ea typeface="黑体" pitchFamily="49" charset="-122"/>
              </a:rPr>
              <a:t>第二届中国计算蛋白质组学研讨会</a:t>
            </a:r>
          </a:p>
        </p:txBody>
      </p:sp>
      <p:sp>
        <p:nvSpPr>
          <p:cNvPr id="9" name="矩形 8"/>
          <p:cNvSpPr/>
          <p:nvPr/>
        </p:nvSpPr>
        <p:spPr>
          <a:xfrm>
            <a:off x="3124200" y="5163019"/>
            <a:ext cx="266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复旦大学</a:t>
            </a:r>
          </a:p>
          <a:p>
            <a:pPr algn="ctr"/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生物医学研究院</a:t>
            </a:r>
          </a:p>
        </p:txBody>
      </p:sp>
      <p:sp>
        <p:nvSpPr>
          <p:cNvPr id="8" name="矩形 7"/>
          <p:cNvSpPr/>
          <p:nvPr/>
        </p:nvSpPr>
        <p:spPr>
          <a:xfrm>
            <a:off x="2758282" y="6096000"/>
            <a:ext cx="33988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贺福初、杨芃原课题组</a:t>
            </a:r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7238681"/>
      </p:ext>
    </p:extLst>
  </p:cSld>
  <p:clrMapOvr>
    <a:masterClrMapping/>
  </p:clrMapOvr>
  <p:transition advTm="2127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219" y="3962400"/>
            <a:ext cx="9144000" cy="457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  <a:latin typeface="Arial Black" pitchFamily="34" charset="0"/>
              </a:rPr>
              <a:t>GRIP</a:t>
            </a:r>
            <a:endParaRPr lang="zh-CN" alt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" name="Picture 2" descr="F:\3_蛋白质组学\1_软件\质谱相关\搜库\序列搜库\检索引擎\从头预测\DirecTag\Paper\2008_JPR_DirecTag\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184" y="1440320"/>
            <a:ext cx="7213923" cy="235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标题 1"/>
          <p:cNvSpPr txBox="1">
            <a:spLocks/>
          </p:cNvSpPr>
          <p:nvPr/>
        </p:nvSpPr>
        <p:spPr>
          <a:xfrm>
            <a:off x="1524000" y="0"/>
            <a:ext cx="6400800" cy="6858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698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396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094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792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3600" dirty="0" smtClean="0">
                <a:latin typeface="黑体" pitchFamily="49" charset="-122"/>
                <a:ea typeface="黑体" pitchFamily="49" charset="-122"/>
              </a:rPr>
              <a:t>肽段与糖链的质量数网络比较</a:t>
            </a:r>
            <a:endParaRPr lang="en-US" sz="3600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3876"/>
            <a:ext cx="7720824" cy="159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130001" y="1436504"/>
            <a:ext cx="1422183" cy="461665"/>
          </a:xfrm>
          <a:prstGeom prst="rect">
            <a:avLst/>
          </a:prstGeom>
          <a:solidFill>
            <a:srgbClr val="560A3D"/>
          </a:solidFill>
        </p:spPr>
        <p:txBody>
          <a:bodyPr wrap="none" anchor="ctr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直接解析</a:t>
            </a:r>
            <a:endParaRPr lang="en-US" sz="2400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723378"/>
            <a:ext cx="9144000" cy="457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3960"/>
            <a:r>
              <a:rPr lang="en-US" altLang="zh-CN" sz="2800" dirty="0" err="1"/>
              <a:t>DirecTag</a:t>
            </a:r>
            <a:endParaRPr lang="en-US" altLang="zh-CN" sz="2800" dirty="0"/>
          </a:p>
          <a:p>
            <a:pPr algn="ctr" defTabSz="913960"/>
            <a:r>
              <a:rPr lang="en-US" altLang="zh-CN" sz="2800" dirty="0" err="1">
                <a:solidFill>
                  <a:srgbClr val="FF0000"/>
                </a:solidFill>
                <a:latin typeface="Arial Black" pitchFamily="34" charset="0"/>
              </a:rPr>
              <a:t>DirecTag</a:t>
            </a:r>
            <a:r>
              <a:rPr lang="en-US" altLang="zh-CN" sz="28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Arial Black" pitchFamily="34" charset="0"/>
              </a:rPr>
              <a:t>(2008</a:t>
            </a:r>
            <a:r>
              <a:rPr lang="en-US" altLang="zh-CN" sz="2800" dirty="0">
                <a:solidFill>
                  <a:srgbClr val="FF0000"/>
                </a:solidFill>
                <a:latin typeface="Arial Black" pitchFamily="34" charset="0"/>
              </a:rPr>
              <a:t>. </a:t>
            </a:r>
            <a:r>
              <a:rPr lang="en-US" altLang="zh-CN" sz="2800" i="1" dirty="0" smtClean="0">
                <a:solidFill>
                  <a:srgbClr val="FF0000"/>
                </a:solidFill>
                <a:latin typeface="Arial Black" pitchFamily="34" charset="0"/>
              </a:rPr>
              <a:t>JPR)</a:t>
            </a:r>
            <a:endParaRPr lang="en-US" altLang="zh-CN" sz="2800" i="1" dirty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endParaRPr lang="zh-CN" alt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824" y="4447784"/>
            <a:ext cx="1423176" cy="241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75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内容占位符 3" descr="E:\文档\博士期间\2008-第一学期\文章\图片\De nono.t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428625"/>
            <a:ext cx="8131175" cy="5786438"/>
          </a:xfrm>
        </p:spPr>
      </p:pic>
      <p:sp>
        <p:nvSpPr>
          <p:cNvPr id="14339" name="矩形 5"/>
          <p:cNvSpPr>
            <a:spLocks noChangeArrowheads="1"/>
          </p:cNvSpPr>
          <p:nvPr/>
        </p:nvSpPr>
        <p:spPr bwMode="auto">
          <a:xfrm>
            <a:off x="6429375" y="785813"/>
            <a:ext cx="2571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20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Relational networks were constructed from peaks of glycopeptide fragments.</a:t>
            </a:r>
            <a:endParaRPr lang="zh-CN" altLang="en-US" sz="120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340" name="Rectangle 3"/>
          <p:cNvSpPr txBox="1">
            <a:spLocks noChangeArrowheads="1"/>
          </p:cNvSpPr>
          <p:nvPr/>
        </p:nvSpPr>
        <p:spPr bwMode="auto">
          <a:xfrm>
            <a:off x="1571625" y="0"/>
            <a:ext cx="563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sz="3600" smtClean="0">
                <a:solidFill>
                  <a:srgbClr val="000000"/>
                </a:solidFill>
                <a:latin typeface="Calibri" pitchFamily="34" charset="0"/>
              </a:rPr>
              <a:t>Our Software — GRIP</a:t>
            </a:r>
            <a:endParaRPr lang="zh-CN" altLang="en-US" sz="360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4240213"/>
            <a:ext cx="1928812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5"/>
          <p:cNvSpPr>
            <a:spLocks noChangeArrowheads="1"/>
          </p:cNvSpPr>
          <p:nvPr/>
        </p:nvSpPr>
        <p:spPr bwMode="auto">
          <a:xfrm>
            <a:off x="71438" y="5657850"/>
            <a:ext cx="30718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80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Improved Code</a:t>
            </a:r>
          </a:p>
          <a:p>
            <a:r>
              <a:rPr lang="en-US" altLang="zh-CN" sz="1200" b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Redundant edges are cut down to Reduce the Complexity of Network</a:t>
            </a:r>
            <a:endParaRPr lang="zh-CN" altLang="en-US" sz="1200" b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343" name="矩形 7"/>
          <p:cNvSpPr>
            <a:spLocks noChangeArrowheads="1"/>
          </p:cNvSpPr>
          <p:nvPr/>
        </p:nvSpPr>
        <p:spPr bwMode="auto">
          <a:xfrm>
            <a:off x="357188" y="2857500"/>
            <a:ext cx="2643187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mtClean="0">
                <a:solidFill>
                  <a:srgbClr val="0000FF"/>
                </a:solidFill>
                <a:latin typeface="Calibri" pitchFamily="34" charset="0"/>
              </a:rPr>
              <a:t>Single Mass Prediction Software</a:t>
            </a:r>
          </a:p>
          <a:p>
            <a:pPr>
              <a:buFont typeface="Wingdings" pitchFamily="2" charset="2"/>
              <a:buChar char="l"/>
            </a:pPr>
            <a:r>
              <a:rPr lang="en-US" altLang="zh-CN" sz="1200" smtClean="0">
                <a:solidFill>
                  <a:prstClr val="black"/>
                </a:solidFill>
                <a:latin typeface="Calibri" pitchFamily="34" charset="0"/>
              </a:rPr>
              <a:t>FindMod</a:t>
            </a:r>
          </a:p>
          <a:p>
            <a:pPr>
              <a:buFont typeface="Wingdings" pitchFamily="2" charset="2"/>
              <a:buChar char="l"/>
            </a:pPr>
            <a:r>
              <a:rPr lang="en-US" altLang="zh-CN" sz="1200" smtClean="0">
                <a:solidFill>
                  <a:prstClr val="black"/>
                </a:solidFill>
                <a:latin typeface="Calibri" pitchFamily="34" charset="0"/>
              </a:rPr>
              <a:t>GlycoMod</a:t>
            </a:r>
          </a:p>
          <a:p>
            <a:pPr>
              <a:buFont typeface="Wingdings" pitchFamily="2" charset="2"/>
              <a:buChar char="l"/>
            </a:pPr>
            <a:r>
              <a:rPr lang="en-US" altLang="zh-CN" sz="1200" smtClean="0">
                <a:solidFill>
                  <a:prstClr val="black"/>
                </a:solidFill>
                <a:latin typeface="Calibri" pitchFamily="34" charset="0"/>
              </a:rPr>
              <a:t>GlycoPep ID</a:t>
            </a:r>
          </a:p>
          <a:p>
            <a:pPr>
              <a:buFont typeface="Wingdings" pitchFamily="2" charset="2"/>
              <a:buChar char="l"/>
            </a:pPr>
            <a:r>
              <a:rPr lang="en-US" altLang="zh-CN" sz="1200" smtClean="0">
                <a:solidFill>
                  <a:prstClr val="black"/>
                </a:solidFill>
                <a:latin typeface="Calibri" pitchFamily="34" charset="0"/>
              </a:rPr>
              <a:t>GlycoSuiteDB</a:t>
            </a:r>
          </a:p>
          <a:p>
            <a:pPr>
              <a:buFont typeface="Wingdings" pitchFamily="2" charset="2"/>
              <a:buChar char="l"/>
            </a:pPr>
            <a:r>
              <a:rPr lang="en-US" altLang="zh-CN" sz="1200" smtClean="0">
                <a:solidFill>
                  <a:prstClr val="black"/>
                </a:solidFill>
                <a:latin typeface="Calibri" pitchFamily="34" charset="0"/>
              </a:rPr>
              <a:t>……</a:t>
            </a:r>
            <a:endParaRPr lang="zh-CN" altLang="en-US" sz="120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85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981201"/>
            <a:ext cx="8839200" cy="24384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752600" y="357188"/>
            <a:ext cx="563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sz="3600" dirty="0" smtClean="0">
                <a:solidFill>
                  <a:srgbClr val="000000"/>
                </a:solidFill>
                <a:latin typeface="Arial Black" pitchFamily="34" charset="0"/>
              </a:rPr>
              <a:t>Test in HRP</a:t>
            </a:r>
            <a:endParaRPr lang="zh-CN" altLang="en-US" sz="36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0" y="2"/>
            <a:ext cx="990600" cy="352425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糖肽鉴定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534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421298"/>
              </p:ext>
            </p:extLst>
          </p:nvPr>
        </p:nvGraphicFramePr>
        <p:xfrm>
          <a:off x="381004" y="489232"/>
          <a:ext cx="8381999" cy="11430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524000"/>
                <a:gridCol w="1219200"/>
                <a:gridCol w="1295400"/>
                <a:gridCol w="4343399"/>
              </a:tblGrid>
              <a:tr h="190500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1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Peaklist</a:t>
                      </a:r>
                      <a:r>
                        <a:rPr lang="en-US" sz="11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Mass</a:t>
                      </a:r>
                      <a:endParaRPr lang="en-US" sz="1600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Database Mass</a:t>
                      </a:r>
                      <a:endParaRPr lang="en-US" sz="1600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Mass Error</a:t>
                      </a:r>
                      <a:endParaRPr lang="en-US" sz="1600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Database Entry</a:t>
                      </a:r>
                      <a:endParaRPr lang="en-US" sz="1600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indent="266700" algn="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4054.8143</a:t>
                      </a:r>
                      <a:endParaRPr lang="en-US" sz="1600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66700" algn="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4054.9488</a:t>
                      </a:r>
                      <a:endParaRPr lang="en-US" sz="1600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66700" algn="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en-US" sz="1600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66700"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VVHAVEVALATFNAESNGSYLQLVEISR_[Hex]3[HexNAc]2[Fuc]1</a:t>
                      </a:r>
                      <a:endParaRPr lang="en-US" sz="1600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indent="266700" algn="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4274.0576</a:t>
                      </a:r>
                      <a:endParaRPr lang="en-US" sz="1600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66700" algn="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4274.0231</a:t>
                      </a:r>
                      <a:endParaRPr lang="en-US" sz="1600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66700" algn="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600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66700"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VVHAVEVALATFNAESNGSYLQLVEISR_[Hex]4[HexNAc]3</a:t>
                      </a:r>
                      <a:endParaRPr lang="en-US" sz="1600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indent="266700" algn="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4970.3935</a:t>
                      </a:r>
                      <a:endParaRPr lang="en-US" sz="1600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66700" algn="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4971.2773</a:t>
                      </a:r>
                      <a:endParaRPr lang="en-US" sz="1600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66700" algn="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</a:t>
                      </a:r>
                      <a:endParaRPr lang="en-US" sz="1600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66700"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VVHAVEVALATFNAESNGSYLQLVEISR_[Hex]4[HexNAc]5[NeuNAc]1</a:t>
                      </a:r>
                      <a:endParaRPr lang="en-US" sz="1600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indent="266700" algn="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4987.4315</a:t>
                      </a:r>
                      <a:endParaRPr lang="en-US" sz="1600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66700" algn="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4988.2926</a:t>
                      </a:r>
                      <a:endParaRPr lang="en-US" sz="1600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66700" algn="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</a:t>
                      </a:r>
                      <a:endParaRPr lang="en-US" sz="1600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66700"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VVHAVEVALATFNAESNGSYLQLVEISR_[Hex]5[HexNAc]5[Fuc]1</a:t>
                      </a:r>
                      <a:endParaRPr lang="en-US" sz="1600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indent="266700" algn="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5003.4442</a:t>
                      </a:r>
                      <a:endParaRPr lang="en-US" sz="1600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66700" algn="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5004.2875</a:t>
                      </a:r>
                      <a:endParaRPr lang="en-US" sz="1600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66700" algn="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</a:t>
                      </a:r>
                      <a:endParaRPr lang="en-US" sz="1600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66700" algn="l"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VVHAVEVALATFNAESNGSYLQLVEISR_[Hex]6 [</a:t>
                      </a:r>
                      <a:r>
                        <a:rPr lang="en-US" sz="1000" b="1" kern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HexNAc</a:t>
                      </a:r>
                      <a:r>
                        <a:rPr lang="en-US" sz="1000" b="1" kern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]5</a:t>
                      </a:r>
                      <a:endParaRPr lang="en-US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1295400" y="1752604"/>
            <a:ext cx="6112510" cy="26333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810001" y="167427"/>
            <a:ext cx="2491427" cy="307736"/>
          </a:xfrm>
          <a:prstGeom prst="rect">
            <a:avLst/>
          </a:prstGeom>
        </p:spPr>
        <p:txBody>
          <a:bodyPr wrap="none" lIns="91396" tIns="45700" rIns="91396" bIns="45700">
            <a:spAutoFit/>
          </a:bodyPr>
          <a:lstStyle/>
          <a:p>
            <a:r>
              <a:rPr lang="en-US" altLang="zh-CN" dirty="0" err="1" smtClean="0">
                <a:solidFill>
                  <a:srgbClr val="FF0000"/>
                </a:solidFill>
                <a:latin typeface="Arial Black" pitchFamily="34" charset="0"/>
                <a:ea typeface="微软雅黑" pitchFamily="34" charset="-122"/>
              </a:rPr>
              <a:t>GlycoPep</a:t>
            </a:r>
            <a:r>
              <a:rPr lang="en-US" altLang="zh-CN" dirty="0" smtClean="0">
                <a:solidFill>
                  <a:srgbClr val="FF0000"/>
                </a:solidFill>
                <a:latin typeface="Arial Black" pitchFamily="34" charset="0"/>
                <a:ea typeface="微软雅黑" pitchFamily="34" charset="-122"/>
              </a:rPr>
              <a:t> ID</a:t>
            </a:r>
            <a:r>
              <a:rPr lang="zh-CN" altLang="en-US" dirty="0" smtClean="0">
                <a:solidFill>
                  <a:srgbClr val="FF0000"/>
                </a:solidFill>
                <a:latin typeface="Arial Black" pitchFamily="34" charset="0"/>
                <a:ea typeface="微软雅黑" pitchFamily="34" charset="-122"/>
              </a:rPr>
              <a:t>， </a:t>
            </a:r>
            <a:r>
              <a:rPr lang="en-US" altLang="zh-CN" dirty="0" smtClean="0">
                <a:solidFill>
                  <a:srgbClr val="FF0000"/>
                </a:solidFill>
                <a:latin typeface="Arial Black" pitchFamily="34" charset="0"/>
                <a:ea typeface="微软雅黑" pitchFamily="34" charset="-122"/>
              </a:rPr>
              <a:t>2007 AC </a:t>
            </a:r>
            <a:endParaRPr lang="en-US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4495800"/>
            <a:ext cx="8607397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圆角矩形 6"/>
          <p:cNvSpPr/>
          <p:nvPr/>
        </p:nvSpPr>
        <p:spPr>
          <a:xfrm>
            <a:off x="0" y="2"/>
            <a:ext cx="990600" cy="352425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糖肽鉴定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464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磁盘 1"/>
          <p:cNvSpPr/>
          <p:nvPr/>
        </p:nvSpPr>
        <p:spPr>
          <a:xfrm>
            <a:off x="4404194" y="-1"/>
            <a:ext cx="1676400" cy="838201"/>
          </a:xfrm>
          <a:prstGeom prst="flowChartMagneticDisk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t"/>
          <a:lstStyle/>
          <a:p>
            <a:pPr algn="ctr"/>
            <a:r>
              <a:rPr lang="en-US" altLang="zh-CN" sz="1100" dirty="0">
                <a:solidFill>
                  <a:srgbClr val="FFC000"/>
                </a:solidFill>
                <a:latin typeface="Arial Black" pitchFamily="34" charset="0"/>
              </a:rPr>
              <a:t>Glycopeptide</a:t>
            </a:r>
          </a:p>
          <a:p>
            <a:pPr algn="ctr"/>
            <a:r>
              <a:rPr lang="en-US" altLang="zh-CN" sz="1100" dirty="0">
                <a:solidFill>
                  <a:srgbClr val="FFC000"/>
                </a:solidFill>
                <a:latin typeface="Arial Black" pitchFamily="34" charset="0"/>
              </a:rPr>
              <a:t>Composition</a:t>
            </a:r>
          </a:p>
          <a:p>
            <a:pPr algn="ctr"/>
            <a:r>
              <a:rPr lang="en-US" altLang="zh-CN" sz="1100" dirty="0">
                <a:solidFill>
                  <a:srgbClr val="FFC000"/>
                </a:solidFill>
                <a:latin typeface="Arial Black" pitchFamily="34" charset="0"/>
              </a:rPr>
              <a:t>Database</a:t>
            </a:r>
            <a:endParaRPr lang="zh-CN" altLang="en-US" sz="11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3" name="左大括号 2"/>
          <p:cNvSpPr/>
          <p:nvPr/>
        </p:nvSpPr>
        <p:spPr>
          <a:xfrm rot="5400000">
            <a:off x="5054546" y="-1669605"/>
            <a:ext cx="375698" cy="5441011"/>
          </a:xfrm>
          <a:prstGeom prst="leftBrace">
            <a:avLst>
              <a:gd name="adj1" fmla="val 34167"/>
              <a:gd name="adj2" fmla="val 50000"/>
            </a:avLst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p:sp>
        <p:nvSpPr>
          <p:cNvPr id="4" name="流程图: 磁盘 3"/>
          <p:cNvSpPr/>
          <p:nvPr/>
        </p:nvSpPr>
        <p:spPr>
          <a:xfrm>
            <a:off x="1885950" y="1219200"/>
            <a:ext cx="1447800" cy="685800"/>
          </a:xfrm>
          <a:prstGeom prst="flowChartMagneticDisk">
            <a:avLst/>
          </a:prstGeom>
          <a:solidFill>
            <a:srgbClr val="560A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t"/>
          <a:lstStyle/>
          <a:p>
            <a:pPr algn="ctr"/>
            <a:r>
              <a:rPr lang="en-US" altLang="zh-CN" sz="1200" dirty="0">
                <a:latin typeface="Arial Black" pitchFamily="34" charset="0"/>
              </a:rPr>
              <a:t>Peptide</a:t>
            </a:r>
          </a:p>
          <a:p>
            <a:pPr algn="ctr"/>
            <a:r>
              <a:rPr lang="en-US" altLang="zh-CN" sz="1200" dirty="0">
                <a:latin typeface="Arial Black" pitchFamily="34" charset="0"/>
              </a:rPr>
              <a:t>Database</a:t>
            </a:r>
            <a:endParaRPr lang="en-US" sz="1200" dirty="0">
              <a:latin typeface="Arial Black" pitchFamily="34" charset="0"/>
            </a:endParaRPr>
          </a:p>
        </p:txBody>
      </p:sp>
      <p:sp>
        <p:nvSpPr>
          <p:cNvPr id="5" name="流程图: 磁盘 4"/>
          <p:cNvSpPr/>
          <p:nvPr/>
        </p:nvSpPr>
        <p:spPr>
          <a:xfrm>
            <a:off x="6953250" y="1256969"/>
            <a:ext cx="1447800" cy="610263"/>
          </a:xfrm>
          <a:prstGeom prst="flowChartMagneticDisk">
            <a:avLst/>
          </a:prstGeom>
          <a:solidFill>
            <a:srgbClr val="560A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t"/>
          <a:lstStyle/>
          <a:p>
            <a:pPr algn="ctr"/>
            <a:r>
              <a:rPr lang="en-US" altLang="zh-CN" sz="1200" dirty="0">
                <a:latin typeface="Arial Black" pitchFamily="34" charset="0"/>
              </a:rPr>
              <a:t>Glycan</a:t>
            </a:r>
          </a:p>
          <a:p>
            <a:pPr algn="ctr"/>
            <a:r>
              <a:rPr lang="en-US" altLang="zh-CN" sz="1200" dirty="0">
                <a:latin typeface="Arial Black" pitchFamily="34" charset="0"/>
              </a:rPr>
              <a:t>Database</a:t>
            </a:r>
            <a:endParaRPr lang="en-US" sz="1200" dirty="0">
              <a:latin typeface="Arial Black" pitchFamily="34" charset="0"/>
            </a:endParaRPr>
          </a:p>
        </p:txBody>
      </p:sp>
      <p:pic>
        <p:nvPicPr>
          <p:cNvPr id="6" name="内容占位符 3" descr="E:\文档\博士期间\2008-第一学期\文章\图片\GlycanComposition2.tif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394" y="2667000"/>
            <a:ext cx="3825406" cy="41308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7" name="内容占位符 3" descr="E:\文档\博士期间\2008-第一学期\文章\图片\Theoretical Peptide.t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67000"/>
            <a:ext cx="5029200" cy="41308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8" name="上箭头 7"/>
          <p:cNvSpPr/>
          <p:nvPr/>
        </p:nvSpPr>
        <p:spPr>
          <a:xfrm>
            <a:off x="2324100" y="2017972"/>
            <a:ext cx="571500" cy="456867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p:sp>
        <p:nvSpPr>
          <p:cNvPr id="9" name="上箭头 8"/>
          <p:cNvSpPr/>
          <p:nvPr/>
        </p:nvSpPr>
        <p:spPr>
          <a:xfrm>
            <a:off x="7543800" y="2017972"/>
            <a:ext cx="571500" cy="456867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7293" y="2320949"/>
            <a:ext cx="2016669" cy="312174"/>
          </a:xfrm>
          <a:prstGeom prst="rect">
            <a:avLst/>
          </a:prstGeom>
        </p:spPr>
        <p:txBody>
          <a:bodyPr wrap="none" lIns="91396" tIns="45700" rIns="91396" bIns="4570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单糖组分的理论计算器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42397" y="2320949"/>
            <a:ext cx="1467069" cy="312174"/>
          </a:xfrm>
          <a:prstGeom prst="rect">
            <a:avLst/>
          </a:prstGeom>
        </p:spPr>
        <p:txBody>
          <a:bodyPr wrap="none" lIns="91396" tIns="45700" rIns="91396" bIns="4570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理论糖肽生成器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0" y="2"/>
            <a:ext cx="1981200" cy="352425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完整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糖肽鉴定</a:t>
            </a:r>
            <a:endParaRPr lang="en-US" sz="18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234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4750" y="-6350"/>
            <a:ext cx="5003800" cy="6864350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4429125" cy="7143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理论肽段生成原则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286250" y="2786063"/>
            <a:ext cx="428625" cy="28575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M</a:t>
            </a:r>
            <a:endParaRPr lang="zh-CN" altLang="en-US" sz="18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7858125" y="2786063"/>
            <a:ext cx="428625" cy="28575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N</a:t>
            </a:r>
            <a:endParaRPr lang="zh-CN" altLang="en-US" sz="18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0063" y="2571750"/>
            <a:ext cx="2643187" cy="1000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HRP: 37 </a:t>
            </a:r>
            <a:r>
              <a:rPr lang="zh-CN" altLang="en-US" sz="18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理论酶切肽段（考虑一次漏切）</a:t>
            </a:r>
            <a:endParaRPr lang="en-US" altLang="zh-CN" sz="18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17</a:t>
            </a:r>
            <a:r>
              <a:rPr lang="zh-CN" altLang="en-US" sz="18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个有</a:t>
            </a:r>
            <a:r>
              <a:rPr lang="en-US" altLang="zh-CN" sz="18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N</a:t>
            </a:r>
            <a:r>
              <a:rPr lang="zh-CN" altLang="en-US" sz="18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糖基化位点</a:t>
            </a:r>
          </a:p>
        </p:txBody>
      </p:sp>
      <p:sp>
        <p:nvSpPr>
          <p:cNvPr id="7" name="乘号 6"/>
          <p:cNvSpPr/>
          <p:nvPr/>
        </p:nvSpPr>
        <p:spPr>
          <a:xfrm>
            <a:off x="5857875" y="2000250"/>
            <a:ext cx="571500" cy="500063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0063" y="4143375"/>
            <a:ext cx="2643187" cy="1000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五糖组合： </a:t>
            </a:r>
            <a:r>
              <a:rPr lang="en-US" altLang="zh-CN" sz="18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5 4 2 2 2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6*5*3*3*3 = 810</a:t>
            </a:r>
            <a:endParaRPr lang="zh-CN" altLang="en-US" sz="18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0063" y="5786438"/>
            <a:ext cx="2714625" cy="7143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组合数目：</a:t>
            </a:r>
            <a:r>
              <a:rPr lang="en-US" altLang="zh-CN" sz="18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13770</a:t>
            </a:r>
            <a:endParaRPr lang="zh-CN" altLang="en-US" sz="18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乘号 10"/>
          <p:cNvSpPr/>
          <p:nvPr/>
        </p:nvSpPr>
        <p:spPr>
          <a:xfrm>
            <a:off x="1500188" y="3571875"/>
            <a:ext cx="571500" cy="500063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>
              <a:solidFill>
                <a:prstClr val="black"/>
              </a:solidFill>
            </a:endParaRPr>
          </a:p>
        </p:txBody>
      </p:sp>
      <p:sp>
        <p:nvSpPr>
          <p:cNvPr id="12" name="等于号 11"/>
          <p:cNvSpPr/>
          <p:nvPr/>
        </p:nvSpPr>
        <p:spPr>
          <a:xfrm rot="5400000">
            <a:off x="1464470" y="5250656"/>
            <a:ext cx="500062" cy="428625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37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 sz="1800" b="0" smtClean="0">
              <a:solidFill>
                <a:prstClr val="black"/>
              </a:solidFill>
              <a:latin typeface="Calibri" pitchFamily="34" charset="0"/>
            </a:endParaRPr>
          </a:p>
        </p:txBody>
      </p:sp>
      <p:graphicFrame>
        <p:nvGraphicFramePr>
          <p:cNvPr id="15373" name="Object 1"/>
          <p:cNvGraphicFramePr>
            <a:graphicFrameLocks noChangeAspect="1"/>
          </p:cNvGraphicFramePr>
          <p:nvPr/>
        </p:nvGraphicFramePr>
        <p:xfrm>
          <a:off x="1071563" y="1285875"/>
          <a:ext cx="1938337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4" imgW="889000" imgH="228600" progId="Equation.DSMT4">
                  <p:embed/>
                </p:oleObj>
              </mc:Choice>
              <mc:Fallback>
                <p:oleObj name="Equation" r:id="rId4" imgW="889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285875"/>
                        <a:ext cx="1938337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1928814" y="4143375"/>
            <a:ext cx="123825" cy="12382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140744" y="4114800"/>
            <a:ext cx="138112" cy="138112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流程图: 排序 12"/>
          <p:cNvSpPr/>
          <p:nvPr/>
        </p:nvSpPr>
        <p:spPr>
          <a:xfrm>
            <a:off x="2320447" y="4111342"/>
            <a:ext cx="152400" cy="228600"/>
          </a:xfrm>
          <a:prstGeom prst="flowChartSort">
            <a:avLst/>
          </a:prstGeom>
          <a:solidFill>
            <a:srgbClr val="F91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摘录 13"/>
          <p:cNvSpPr/>
          <p:nvPr/>
        </p:nvSpPr>
        <p:spPr>
          <a:xfrm>
            <a:off x="2492516" y="4111342"/>
            <a:ext cx="196567" cy="196567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五角星 14"/>
          <p:cNvSpPr/>
          <p:nvPr/>
        </p:nvSpPr>
        <p:spPr>
          <a:xfrm>
            <a:off x="2689083" y="4111342"/>
            <a:ext cx="260634" cy="219074"/>
          </a:xfrm>
          <a:prstGeom prst="star5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83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 txBox="1">
            <a:spLocks noChangeArrowheads="1"/>
          </p:cNvSpPr>
          <p:nvPr/>
        </p:nvSpPr>
        <p:spPr bwMode="auto">
          <a:xfrm>
            <a:off x="1571625" y="357188"/>
            <a:ext cx="563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sz="3600" dirty="0">
                <a:solidFill>
                  <a:srgbClr val="000000"/>
                </a:solidFill>
                <a:latin typeface="Arial Black" pitchFamily="34" charset="0"/>
              </a:rPr>
              <a:t>Next Step: Serum</a:t>
            </a:r>
            <a:endParaRPr lang="zh-CN" altLang="en-US" sz="3600" dirty="0">
              <a:solidFill>
                <a:srgbClr val="000000"/>
              </a:solidFill>
              <a:latin typeface="Arial Black" pitchFamily="34" charset="0"/>
            </a:endParaRPr>
          </a:p>
        </p:txBody>
      </p:sp>
      <p:pic>
        <p:nvPicPr>
          <p:cNvPr id="22531" name="图片 2" descr="BY examp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214564"/>
            <a:ext cx="6572250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图片 3" descr="01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928688"/>
            <a:ext cx="4786312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142876" y="928688"/>
            <a:ext cx="36433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b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GRIP can extract enough information for N-</a:t>
            </a:r>
            <a:r>
              <a:rPr lang="en-US" altLang="zh-CN" sz="2000" b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Glycopeptide</a:t>
            </a:r>
            <a:r>
              <a:rPr lang="en-US" altLang="zh-CN" sz="2000" b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identification.</a:t>
            </a:r>
            <a:endParaRPr lang="zh-CN" altLang="en-US" sz="2000" b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0" y="2"/>
            <a:ext cx="990599" cy="35242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血清糖肽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97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9144000" cy="3558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p:sp>
        <p:nvSpPr>
          <p:cNvPr id="55" name="矩形 54"/>
          <p:cNvSpPr/>
          <p:nvPr/>
        </p:nvSpPr>
        <p:spPr>
          <a:xfrm>
            <a:off x="0" y="-5091"/>
            <a:ext cx="2462792" cy="2727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p:sp>
        <p:nvSpPr>
          <p:cNvPr id="32" name="矩形 31"/>
          <p:cNvSpPr/>
          <p:nvPr/>
        </p:nvSpPr>
        <p:spPr>
          <a:xfrm>
            <a:off x="4953001" y="3558542"/>
            <a:ext cx="4187817" cy="32994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 dirty="0"/>
          </a:p>
        </p:txBody>
      </p:sp>
      <p:sp>
        <p:nvSpPr>
          <p:cNvPr id="29" name="矩形 28"/>
          <p:cNvSpPr/>
          <p:nvPr/>
        </p:nvSpPr>
        <p:spPr>
          <a:xfrm>
            <a:off x="0" y="3558542"/>
            <a:ext cx="4953000" cy="329945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p:sp>
        <p:nvSpPr>
          <p:cNvPr id="4" name="流程图: 多文档 3"/>
          <p:cNvSpPr/>
          <p:nvPr/>
        </p:nvSpPr>
        <p:spPr>
          <a:xfrm>
            <a:off x="572494" y="1708810"/>
            <a:ext cx="1563093" cy="878859"/>
          </a:xfrm>
          <a:prstGeom prst="flowChartMultidocumen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000" r="-22000"/>
            </a:stretch>
          </a:blipFill>
          <a:ln>
            <a:solidFill>
              <a:srgbClr val="0000FF"/>
            </a:solidFill>
          </a:ln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5" name="流程图: 磁盘 4"/>
          <p:cNvSpPr/>
          <p:nvPr/>
        </p:nvSpPr>
        <p:spPr>
          <a:xfrm>
            <a:off x="3480517" y="2438400"/>
            <a:ext cx="1676400" cy="685800"/>
          </a:xfrm>
          <a:prstGeom prst="flowChartMagneticDisk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t"/>
          <a:lstStyle/>
          <a:p>
            <a:pPr algn="ctr"/>
            <a:r>
              <a:rPr lang="en-US" altLang="zh-CN" sz="1200" dirty="0">
                <a:latin typeface="Arial Black" pitchFamily="34" charset="0"/>
              </a:rPr>
              <a:t>Glycopeptide</a:t>
            </a:r>
          </a:p>
          <a:p>
            <a:pPr algn="ctr"/>
            <a:r>
              <a:rPr lang="en-US" altLang="zh-CN" sz="1200" dirty="0">
                <a:latin typeface="Arial Black" pitchFamily="34" charset="0"/>
              </a:rPr>
              <a:t>Database</a:t>
            </a:r>
            <a:endParaRPr lang="en-US" sz="1200" dirty="0">
              <a:latin typeface="Arial Black" pitchFamily="34" charset="0"/>
            </a:endParaRPr>
          </a:p>
        </p:txBody>
      </p:sp>
      <p:sp>
        <p:nvSpPr>
          <p:cNvPr id="6" name="左大括号 5"/>
          <p:cNvSpPr/>
          <p:nvPr/>
        </p:nvSpPr>
        <p:spPr>
          <a:xfrm rot="5400000">
            <a:off x="4209057" y="726391"/>
            <a:ext cx="375698" cy="5288611"/>
          </a:xfrm>
          <a:prstGeom prst="leftBrace">
            <a:avLst>
              <a:gd name="adj1" fmla="val 108241"/>
              <a:gd name="adj2" fmla="val 50000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p:sp>
        <p:nvSpPr>
          <p:cNvPr id="7" name="流程图: 磁盘 6"/>
          <p:cNvSpPr/>
          <p:nvPr/>
        </p:nvSpPr>
        <p:spPr>
          <a:xfrm>
            <a:off x="1109538" y="3580077"/>
            <a:ext cx="1447800" cy="838200"/>
          </a:xfrm>
          <a:prstGeom prst="flowChartMagneticDisk">
            <a:avLst/>
          </a:prstGeom>
          <a:solidFill>
            <a:srgbClr val="560A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t"/>
          <a:lstStyle/>
          <a:p>
            <a:pPr algn="ctr"/>
            <a:r>
              <a:rPr lang="en-US" altLang="zh-CN" sz="1200" dirty="0">
                <a:latin typeface="Arial Black" pitchFamily="34" charset="0"/>
              </a:rPr>
              <a:t>Peptide</a:t>
            </a:r>
          </a:p>
          <a:p>
            <a:pPr algn="ctr"/>
            <a:r>
              <a:rPr lang="en-US" altLang="zh-CN" sz="1200" dirty="0">
                <a:latin typeface="Arial Black" pitchFamily="34" charset="0"/>
              </a:rPr>
              <a:t>Database</a:t>
            </a:r>
            <a:endParaRPr lang="en-US" sz="1200" dirty="0">
              <a:latin typeface="Arial Black" pitchFamily="34" charset="0"/>
            </a:endParaRPr>
          </a:p>
        </p:txBody>
      </p:sp>
      <p:sp>
        <p:nvSpPr>
          <p:cNvPr id="8" name="流程图: 磁盘 7"/>
          <p:cNvSpPr/>
          <p:nvPr/>
        </p:nvSpPr>
        <p:spPr>
          <a:xfrm>
            <a:off x="6400800" y="3590348"/>
            <a:ext cx="1447800" cy="829253"/>
          </a:xfrm>
          <a:prstGeom prst="flowChartMagneticDisk">
            <a:avLst/>
          </a:prstGeom>
          <a:solidFill>
            <a:srgbClr val="560A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t"/>
          <a:lstStyle/>
          <a:p>
            <a:pPr algn="ctr"/>
            <a:r>
              <a:rPr lang="en-US" altLang="zh-CN" sz="1200" dirty="0">
                <a:latin typeface="Arial Black" pitchFamily="34" charset="0"/>
              </a:rPr>
              <a:t>Glycan</a:t>
            </a:r>
          </a:p>
          <a:p>
            <a:pPr algn="ctr"/>
            <a:r>
              <a:rPr lang="en-US" altLang="zh-CN" sz="1200" dirty="0">
                <a:latin typeface="Arial Black" pitchFamily="34" charset="0"/>
              </a:rPr>
              <a:t>Database</a:t>
            </a:r>
            <a:endParaRPr lang="en-US" sz="1200" dirty="0">
              <a:latin typeface="Arial Black" pitchFamily="34" charset="0"/>
            </a:endParaRPr>
          </a:p>
        </p:txBody>
      </p:sp>
      <p:sp>
        <p:nvSpPr>
          <p:cNvPr id="10" name="流程图: 多文档 9"/>
          <p:cNvSpPr/>
          <p:nvPr/>
        </p:nvSpPr>
        <p:spPr bwMode="auto">
          <a:xfrm>
            <a:off x="6400800" y="1402664"/>
            <a:ext cx="2286000" cy="1491147"/>
          </a:xfrm>
          <a:prstGeom prst="flowChartMultidocument">
            <a:avLst/>
          </a:prstGeom>
          <a:solidFill>
            <a:srgbClr val="FF000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6" tIns="45700" rIns="91396" bIns="457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736" indent="-342736" defTabSz="913960">
              <a:buFontTx/>
              <a:buAutoNum type="arabicPeriod"/>
            </a:pPr>
            <a:r>
              <a:rPr lang="en-US" altLang="zh-CN" dirty="0">
                <a:solidFill>
                  <a:schemeClr val="bg1"/>
                </a:solidFill>
              </a:rPr>
              <a:t>Glycopeptide1</a:t>
            </a:r>
          </a:p>
          <a:p>
            <a:pPr marL="342736" indent="-342736">
              <a:buFontTx/>
              <a:buAutoNum type="arabicPeriod"/>
            </a:pPr>
            <a:r>
              <a:rPr lang="en-US" altLang="zh-CN" dirty="0" smtClean="0">
                <a:solidFill>
                  <a:schemeClr val="bg1"/>
                </a:solidFill>
              </a:rPr>
              <a:t>Glycopeptide2</a:t>
            </a:r>
          </a:p>
          <a:p>
            <a:pPr marL="342736" indent="-342736">
              <a:buFontTx/>
              <a:buAutoNum type="arabicPeriod"/>
            </a:pPr>
            <a:r>
              <a:rPr lang="en-US" altLang="zh-CN" dirty="0" smtClean="0">
                <a:solidFill>
                  <a:schemeClr val="bg1"/>
                </a:solidFill>
              </a:rPr>
              <a:t>Glycopeptide3</a:t>
            </a:r>
          </a:p>
          <a:p>
            <a:pPr marL="342736" indent="-342736">
              <a:buFontTx/>
              <a:buAutoNum type="arabicPeriod"/>
            </a:pPr>
            <a:r>
              <a:rPr lang="en-US" altLang="zh-CN" dirty="0" smtClean="0">
                <a:solidFill>
                  <a:schemeClr val="bg1"/>
                </a:solidFill>
              </a:rPr>
              <a:t>Glycopeptide4</a:t>
            </a:r>
          </a:p>
          <a:p>
            <a:pPr marL="342736" indent="-342736">
              <a:buFontTx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直接箭头连接符 11"/>
          <p:cNvCxnSpPr>
            <a:stCxn id="4" idx="3"/>
            <a:endCxn id="10" idx="1"/>
          </p:cNvCxnSpPr>
          <p:nvPr/>
        </p:nvCxnSpPr>
        <p:spPr>
          <a:xfrm>
            <a:off x="2135587" y="2148236"/>
            <a:ext cx="4265214" cy="0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肘形连接符 13"/>
          <p:cNvCxnSpPr>
            <a:stCxn id="5" idx="1"/>
            <a:endCxn id="10" idx="1"/>
          </p:cNvCxnSpPr>
          <p:nvPr/>
        </p:nvCxnSpPr>
        <p:spPr>
          <a:xfrm rot="5400000" flipH="1" flipV="1">
            <a:off x="5214677" y="1252279"/>
            <a:ext cx="290164" cy="2082083"/>
          </a:xfrm>
          <a:prstGeom prst="bentConnector2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3598006" y="1340290"/>
            <a:ext cx="1441420" cy="646331"/>
          </a:xfrm>
          <a:prstGeom prst="rect">
            <a:avLst/>
          </a:prstGeom>
        </p:spPr>
        <p:txBody>
          <a:bodyPr wrap="none" lIns="91396" tIns="45700" rIns="91396" bIns="45700" anchor="ctr">
            <a:sp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  <a:latin typeface="Arial Black" pitchFamily="34" charset="0"/>
                <a:ea typeface="微软雅黑" pitchFamily="34" charset="-122"/>
              </a:rPr>
              <a:t>GRIP</a:t>
            </a:r>
            <a:endParaRPr lang="en-US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18980" y="4495802"/>
            <a:ext cx="838200" cy="499607"/>
          </a:xfrm>
          <a:prstGeom prst="rect">
            <a:avLst/>
          </a:prstGeom>
          <a:solidFill>
            <a:srgbClr val="0000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sz="1800" spc="300" dirty="0">
                <a:latin typeface="黑体" pitchFamily="49" charset="-122"/>
                <a:ea typeface="黑体" pitchFamily="49" charset="-122"/>
              </a:rPr>
              <a:t>糖肽</a:t>
            </a:r>
            <a:endParaRPr lang="en-US" sz="1800" spc="3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3470" y="6172202"/>
            <a:ext cx="889220" cy="499607"/>
          </a:xfrm>
          <a:prstGeom prst="rect">
            <a:avLst/>
          </a:prstGeom>
          <a:solidFill>
            <a:srgbClr val="0000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spc="300" dirty="0">
                <a:latin typeface="黑体" pitchFamily="49" charset="-122"/>
                <a:ea typeface="黑体" pitchFamily="49" charset="-122"/>
              </a:rPr>
              <a:t>去糖基化肽段</a:t>
            </a:r>
            <a:endParaRPr lang="en-US" spc="3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2" name="右箭头 21"/>
          <p:cNvSpPr/>
          <p:nvPr/>
        </p:nvSpPr>
        <p:spPr>
          <a:xfrm rot="5400000">
            <a:off x="104680" y="5393632"/>
            <a:ext cx="1066800" cy="40220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en-US" altLang="zh-CN" dirty="0" err="1" smtClean="0">
                <a:latin typeface="Arial Black" pitchFamily="34" charset="0"/>
              </a:rPr>
              <a:t>PNGase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23" name="右箭头 22"/>
          <p:cNvSpPr/>
          <p:nvPr/>
        </p:nvSpPr>
        <p:spPr>
          <a:xfrm>
            <a:off x="1153924" y="6196550"/>
            <a:ext cx="1490539" cy="45090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en-US" altLang="zh-CN" dirty="0" smtClean="0">
                <a:latin typeface="Arial Black" pitchFamily="34" charset="0"/>
              </a:rPr>
              <a:t>2DLC-MSMS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25" name="流程图: 多文档 24"/>
          <p:cNvSpPr/>
          <p:nvPr/>
        </p:nvSpPr>
        <p:spPr bwMode="auto">
          <a:xfrm>
            <a:off x="2928754" y="4572000"/>
            <a:ext cx="1948047" cy="1174760"/>
          </a:xfrm>
          <a:prstGeom prst="flowChartMultidocumen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6" tIns="45700" rIns="91396" bIns="457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736" indent="-342736" defTabSz="913960">
              <a:buFontTx/>
              <a:buAutoNum type="arabicPeriod"/>
            </a:pPr>
            <a:r>
              <a:rPr lang="en-US" altLang="zh-CN" sz="1100" dirty="0"/>
              <a:t>De-glycopeptide1</a:t>
            </a:r>
          </a:p>
          <a:p>
            <a:pPr marL="342736" indent="-342736">
              <a:buFontTx/>
              <a:buAutoNum type="arabicPeriod"/>
            </a:pPr>
            <a:r>
              <a:rPr lang="en-US" altLang="zh-CN" sz="1100" dirty="0"/>
              <a:t>De-glycopeptide2</a:t>
            </a:r>
          </a:p>
          <a:p>
            <a:pPr marL="342736" indent="-342736">
              <a:buFontTx/>
              <a:buAutoNum type="arabicPeriod"/>
            </a:pPr>
            <a:r>
              <a:rPr lang="en-US" altLang="zh-CN" sz="1100" dirty="0"/>
              <a:t>De-glycopeptide3</a:t>
            </a:r>
          </a:p>
          <a:p>
            <a:pPr marL="342736" indent="-342736">
              <a:buFontTx/>
              <a:buAutoNum type="arabicPeriod"/>
            </a:pPr>
            <a:r>
              <a:rPr lang="en-US" altLang="zh-CN" sz="1100" dirty="0"/>
              <a:t>De-glycopeptide4</a:t>
            </a:r>
          </a:p>
          <a:p>
            <a:pPr marL="342736" indent="-342736">
              <a:buFontTx/>
              <a:buAutoNum type="arabicPeriod"/>
            </a:pPr>
            <a:r>
              <a:rPr lang="en-US" sz="1100" dirty="0"/>
              <a:t> </a:t>
            </a:r>
            <a:r>
              <a:rPr lang="en-US" altLang="zh-CN" sz="1100" dirty="0"/>
              <a:t>……</a:t>
            </a:r>
            <a:endParaRPr lang="en-US" sz="1100" dirty="0"/>
          </a:p>
        </p:txBody>
      </p:sp>
      <p:sp>
        <p:nvSpPr>
          <p:cNvPr id="26" name="右箭头 25"/>
          <p:cNvSpPr/>
          <p:nvPr/>
        </p:nvSpPr>
        <p:spPr>
          <a:xfrm rot="16200000">
            <a:off x="3537777" y="5886261"/>
            <a:ext cx="849178" cy="45090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en-US" dirty="0" smtClean="0">
                <a:latin typeface="Arial Black" pitchFamily="34" charset="0"/>
              </a:rPr>
              <a:t>TPP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644460" y="6307703"/>
            <a:ext cx="1241432" cy="22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en-US" dirty="0">
                <a:latin typeface="Arial Black" pitchFamily="34" charset="0"/>
              </a:rPr>
              <a:t>SEQUEST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26" y="4495800"/>
            <a:ext cx="3905250" cy="138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矩形 30"/>
          <p:cNvSpPr/>
          <p:nvPr/>
        </p:nvSpPr>
        <p:spPr>
          <a:xfrm>
            <a:off x="5244373" y="5974246"/>
            <a:ext cx="3660022" cy="312174"/>
          </a:xfrm>
          <a:prstGeom prst="rect">
            <a:avLst/>
          </a:prstGeom>
        </p:spPr>
        <p:txBody>
          <a:bodyPr wrap="none" lIns="91396" tIns="45700" rIns="91396" bIns="4570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The Retrosynthetic State-Transition Library</a:t>
            </a:r>
          </a:p>
        </p:txBody>
      </p:sp>
      <p:sp>
        <p:nvSpPr>
          <p:cNvPr id="33" name="矩形 32"/>
          <p:cNvSpPr/>
          <p:nvPr/>
        </p:nvSpPr>
        <p:spPr>
          <a:xfrm>
            <a:off x="7620004" y="6536304"/>
            <a:ext cx="1485389" cy="312174"/>
          </a:xfrm>
          <a:prstGeom prst="rect">
            <a:avLst/>
          </a:prstGeom>
        </p:spPr>
        <p:txBody>
          <a:bodyPr wrap="none" lIns="91396" tIns="45700" rIns="91396" bIns="45700">
            <a:spAutoFit/>
          </a:bodyPr>
          <a:lstStyle/>
          <a:p>
            <a:r>
              <a:rPr lang="en-US" dirty="0" smtClean="0"/>
              <a:t>2009, </a:t>
            </a:r>
            <a:r>
              <a:rPr lang="en-US" i="1" dirty="0" smtClean="0"/>
              <a:t>Proteomics</a:t>
            </a:r>
            <a:endParaRPr lang="en-US" i="1" dirty="0"/>
          </a:p>
        </p:txBody>
      </p:sp>
      <p:sp>
        <p:nvSpPr>
          <p:cNvPr id="38" name="矩形 37"/>
          <p:cNvSpPr/>
          <p:nvPr/>
        </p:nvSpPr>
        <p:spPr>
          <a:xfrm>
            <a:off x="6132160" y="6282022"/>
            <a:ext cx="2176969" cy="312174"/>
          </a:xfrm>
          <a:prstGeom prst="rect">
            <a:avLst/>
          </a:prstGeom>
        </p:spPr>
        <p:txBody>
          <a:bodyPr wrap="none" lIns="91396" tIns="45700" rIns="91396" bIns="4570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365 Glycan Compositions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" y="3556153"/>
            <a:ext cx="881973" cy="369332"/>
          </a:xfrm>
          <a:prstGeom prst="rect">
            <a:avLst/>
          </a:prstGeom>
        </p:spPr>
        <p:txBody>
          <a:bodyPr wrap="none" lIns="91396" tIns="45700" rIns="91396" bIns="45700">
            <a:spAutoFit/>
          </a:bodyPr>
          <a:lstStyle/>
          <a:p>
            <a:r>
              <a:rPr lang="zh-CN" altLang="en-US" sz="1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预实验</a:t>
            </a:r>
            <a:endParaRPr lang="en-US" sz="1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953002" y="3578873"/>
            <a:ext cx="649537" cy="369332"/>
          </a:xfrm>
          <a:prstGeom prst="rect">
            <a:avLst/>
          </a:prstGeom>
        </p:spPr>
        <p:txBody>
          <a:bodyPr wrap="none" lIns="91396" tIns="45700" rIns="91396" bIns="45700">
            <a:spAutoFit/>
          </a:bodyPr>
          <a:lstStyle/>
          <a:p>
            <a:r>
              <a:rPr lang="zh-CN" altLang="en-US" sz="1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文献</a:t>
            </a:r>
            <a:endParaRPr lang="en-US" sz="1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6" name="流程图: 多文档 45"/>
          <p:cNvSpPr/>
          <p:nvPr/>
        </p:nvSpPr>
        <p:spPr>
          <a:xfrm>
            <a:off x="550963" y="427383"/>
            <a:ext cx="1506441" cy="762000"/>
          </a:xfrm>
          <a:prstGeom prst="flowChartMultidocumen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000" r="-22000"/>
            </a:stretch>
          </a:blipFill>
          <a:ln>
            <a:solidFill>
              <a:srgbClr val="0000FF"/>
            </a:solidFill>
          </a:ln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50" name="圆角矩形 49"/>
          <p:cNvSpPr/>
          <p:nvPr/>
        </p:nvSpPr>
        <p:spPr>
          <a:xfrm>
            <a:off x="717228" y="1358735"/>
            <a:ext cx="1407756" cy="3756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CID </a:t>
            </a:r>
            <a:r>
              <a:rPr lang="zh-CN" altLang="en-US" sz="20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谱图</a:t>
            </a:r>
            <a:endParaRPr lang="en-US" sz="2000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650161" y="67472"/>
            <a:ext cx="1407756" cy="3756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HCD </a:t>
            </a:r>
            <a:r>
              <a:rPr lang="zh-CN" altLang="en-US" sz="20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谱图</a:t>
            </a:r>
            <a:endParaRPr lang="en-US" sz="2000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52" name="肘形连接符 51"/>
          <p:cNvCxnSpPr>
            <a:stCxn id="46" idx="3"/>
            <a:endCxn id="10" idx="0"/>
          </p:cNvCxnSpPr>
          <p:nvPr/>
        </p:nvCxnSpPr>
        <p:spPr>
          <a:xfrm>
            <a:off x="2057401" y="808383"/>
            <a:ext cx="5643668" cy="594280"/>
          </a:xfrm>
          <a:prstGeom prst="bentConnector2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圆角矩形 53"/>
          <p:cNvSpPr/>
          <p:nvPr/>
        </p:nvSpPr>
        <p:spPr>
          <a:xfrm>
            <a:off x="3836617" y="304800"/>
            <a:ext cx="1407756" cy="3756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sz="2800" dirty="0">
                <a:solidFill>
                  <a:srgbClr val="FFFF00"/>
                </a:solidFill>
                <a:latin typeface="黑体" pitchFamily="49" charset="-122"/>
                <a:ea typeface="黑体" pitchFamily="49" charset="-122"/>
              </a:rPr>
              <a:t>验证</a:t>
            </a:r>
            <a:endParaRPr lang="en-US" sz="2800" dirty="0">
              <a:solidFill>
                <a:srgbClr val="FFFF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2948099" y="3602319"/>
            <a:ext cx="1636986" cy="532014"/>
          </a:xfrm>
          <a:prstGeom prst="rect">
            <a:avLst/>
          </a:prstGeom>
        </p:spPr>
        <p:txBody>
          <a:bodyPr wrap="none" lIns="91396" tIns="45700" rIns="91396" bIns="45700">
            <a:spAutoFit/>
          </a:bodyPr>
          <a:lstStyle/>
          <a:p>
            <a:pPr marL="342736" indent="-342736">
              <a:buAutoNum type="arabicPeriod"/>
            </a:pP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理论库太大</a:t>
            </a:r>
            <a:endParaRPr lang="en-US" altLang="zh-CN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pPr marL="342736" indent="-342736">
              <a:buAutoNum type="arabicPeriod"/>
            </a:pPr>
            <a:r>
              <a:rPr lang="zh-CN" altLang="en-US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半酶</a:t>
            </a: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切的存在</a:t>
            </a:r>
            <a:endParaRPr lang="en-US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0" y="426249"/>
            <a:ext cx="417102" cy="1754326"/>
          </a:xfrm>
          <a:prstGeom prst="rect">
            <a:avLst/>
          </a:prstGeom>
        </p:spPr>
        <p:txBody>
          <a:bodyPr wrap="none" lIns="91396" tIns="45700" rIns="91396" bIns="45700">
            <a:spAutoFit/>
          </a:bodyPr>
          <a:lstStyle/>
          <a:p>
            <a:r>
              <a:rPr lang="zh-CN" altLang="en-US" sz="1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同</a:t>
            </a:r>
            <a:endParaRPr lang="en-US" altLang="zh-CN" sz="1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1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一</a:t>
            </a:r>
            <a:endParaRPr lang="en-US" altLang="zh-CN" sz="1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1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个</a:t>
            </a:r>
            <a:endParaRPr lang="en-US" altLang="zh-CN" sz="1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1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母</a:t>
            </a:r>
            <a:endParaRPr lang="en-US" altLang="zh-CN" sz="1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1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离</a:t>
            </a:r>
            <a:endParaRPr lang="en-US" altLang="zh-CN" sz="1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1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子</a:t>
            </a:r>
            <a:endParaRPr lang="en-US" sz="1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8150219" y="5430"/>
            <a:ext cx="990599" cy="35242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血清糖肽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940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41744"/>
            <a:ext cx="8229600" cy="575144"/>
          </a:xfrm>
        </p:spPr>
        <p:txBody>
          <a:bodyPr/>
          <a:lstStyle/>
          <a:p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实验路线</a:t>
            </a:r>
            <a:endParaRPr lang="en-US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4" name="内容占位符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32" y="914400"/>
            <a:ext cx="8229600" cy="37136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下箭头标注 5"/>
          <p:cNvSpPr/>
          <p:nvPr/>
        </p:nvSpPr>
        <p:spPr>
          <a:xfrm>
            <a:off x="2088046" y="4826441"/>
            <a:ext cx="4842676" cy="762000"/>
          </a:xfrm>
          <a:prstGeom prst="downArrowCallout">
            <a:avLst>
              <a:gd name="adj1" fmla="val 43739"/>
              <a:gd name="adj2" fmla="val 25000"/>
              <a:gd name="adj3" fmla="val 25000"/>
              <a:gd name="adj4" fmla="val 6497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A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. 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标准品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中测试</a:t>
            </a: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下箭头标注 6"/>
          <p:cNvSpPr/>
          <p:nvPr/>
        </p:nvSpPr>
        <p:spPr>
          <a:xfrm>
            <a:off x="2118692" y="5562600"/>
            <a:ext cx="4781384" cy="762000"/>
          </a:xfrm>
          <a:prstGeom prst="downArrowCallout">
            <a:avLst>
              <a:gd name="adj1" fmla="val 42809"/>
              <a:gd name="adj2" fmla="val 25000"/>
              <a:gd name="adj3" fmla="val 25000"/>
              <a:gd name="adj4" fmla="val 6497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B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. 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实际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样品中，小规模的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CID/HCD Pair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糖谱鉴定</a:t>
            </a: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18692" y="6324600"/>
            <a:ext cx="4781384" cy="533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C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. 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实际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样品中，大规模的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CID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糖谱鉴定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0" y="2"/>
            <a:ext cx="990599" cy="35242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血清糖肽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795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4101" y="915786"/>
            <a:ext cx="1594674" cy="294296"/>
          </a:xfrm>
          <a:prstGeom prst="round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65306" tIns="32653" rIns="65306" bIns="3265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altLang="zh-CN" sz="1300" dirty="0">
                <a:solidFill>
                  <a:srgbClr val="000000"/>
                </a:solidFill>
                <a:latin typeface="Helvetica"/>
                <a:cs typeface="Helvetica"/>
              </a:rPr>
              <a:t>All MS/MS spectra</a:t>
            </a:r>
            <a:endParaRPr lang="zh-CN" altLang="en-US" sz="13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55" y="1717850"/>
            <a:ext cx="1966163" cy="515633"/>
          </a:xfrm>
          <a:prstGeom prst="round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65306" tIns="32653" rIns="65306" bIns="3265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altLang="zh-CN" sz="1300" dirty="0">
                <a:solidFill>
                  <a:srgbClr val="000000"/>
                </a:solidFill>
                <a:latin typeface="Helvetica"/>
                <a:cs typeface="Helvetica"/>
              </a:rPr>
              <a:t>Shuffle spectra</a:t>
            </a:r>
          </a:p>
          <a:p>
            <a:pPr algn="ctr">
              <a:defRPr/>
            </a:pPr>
            <a:r>
              <a:rPr lang="en-US" altLang="zh-CN" sz="1300" dirty="0">
                <a:solidFill>
                  <a:srgbClr val="000000"/>
                </a:solidFill>
                <a:latin typeface="Helvetica"/>
                <a:cs typeface="Helvetica"/>
              </a:rPr>
              <a:t>(based on the original)</a:t>
            </a:r>
            <a:endParaRPr lang="zh-CN" altLang="en-US" sz="13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39405" y="809417"/>
            <a:ext cx="1664812" cy="515633"/>
          </a:xfrm>
          <a:prstGeom prst="round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65306" tIns="32653" rIns="65306" bIns="32653">
            <a:spAutoFit/>
          </a:bodyPr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00" dirty="0">
                <a:latin typeface="Helvetica"/>
                <a:cs typeface="Helvetica"/>
              </a:rPr>
              <a:t>Database</a:t>
            </a:r>
          </a:p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00" dirty="0">
                <a:latin typeface="Helvetica"/>
                <a:cs typeface="Helvetica"/>
              </a:rPr>
              <a:t>searching by GRIP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35861" y="1609449"/>
            <a:ext cx="1680459" cy="736971"/>
          </a:xfrm>
          <a:prstGeom prst="round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65306" tIns="32653" rIns="65306" bIns="32653">
            <a:spAutoFit/>
          </a:bodyPr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00" dirty="0">
                <a:latin typeface="Helvetica"/>
                <a:cs typeface="Helvetica"/>
              </a:rPr>
              <a:t>Database</a:t>
            </a:r>
          </a:p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00" dirty="0">
                <a:latin typeface="Helvetica"/>
                <a:cs typeface="Helvetica"/>
              </a:rPr>
              <a:t>searching by GRIP</a:t>
            </a:r>
          </a:p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00" dirty="0">
                <a:latin typeface="Helvetica"/>
                <a:cs typeface="Helvetica"/>
              </a:rPr>
              <a:t>(same parameters)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52385" y="916699"/>
            <a:ext cx="1154518" cy="294296"/>
          </a:xfrm>
          <a:prstGeom prst="round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65306" tIns="32653" rIns="65306" bIns="3265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altLang="zh-CN" sz="1300" dirty="0">
                <a:solidFill>
                  <a:srgbClr val="000000"/>
                </a:solidFill>
                <a:latin typeface="Helvetica"/>
                <a:cs typeface="Helvetica"/>
              </a:rPr>
              <a:t>Target result</a:t>
            </a:r>
            <a:endParaRPr lang="zh-CN" altLang="en-US" sz="13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0547" y="1827399"/>
            <a:ext cx="1157329" cy="294296"/>
          </a:xfrm>
          <a:prstGeom prst="round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65306" tIns="32653" rIns="65306" bIns="3265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altLang="zh-CN" sz="1300" dirty="0">
                <a:solidFill>
                  <a:srgbClr val="000000"/>
                </a:solidFill>
                <a:latin typeface="Helvetica"/>
                <a:cs typeface="Helvetica"/>
              </a:rPr>
              <a:t>Decoy result</a:t>
            </a:r>
            <a:endParaRPr lang="zh-CN" altLang="en-US" sz="13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cxnSp>
        <p:nvCxnSpPr>
          <p:cNvPr id="9" name="直接箭头连接符 8"/>
          <p:cNvCxnSpPr>
            <a:stCxn id="3" idx="3"/>
            <a:endCxn id="5" idx="1"/>
          </p:cNvCxnSpPr>
          <p:nvPr/>
        </p:nvCxnSpPr>
        <p:spPr>
          <a:xfrm>
            <a:off x="2138775" y="1062934"/>
            <a:ext cx="700630" cy="430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>
            <a:stCxn id="5" idx="3"/>
            <a:endCxn id="7" idx="1"/>
          </p:cNvCxnSpPr>
          <p:nvPr/>
        </p:nvCxnSpPr>
        <p:spPr>
          <a:xfrm flipV="1">
            <a:off x="4504217" y="1063847"/>
            <a:ext cx="648168" cy="3387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>
            <a:stCxn id="3" idx="2"/>
            <a:endCxn id="4" idx="0"/>
          </p:cNvCxnSpPr>
          <p:nvPr/>
        </p:nvCxnSpPr>
        <p:spPr>
          <a:xfrm flipH="1">
            <a:off x="1338037" y="1210082"/>
            <a:ext cx="3401" cy="507768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>
            <a:stCxn id="4" idx="3"/>
            <a:endCxn id="6" idx="1"/>
          </p:cNvCxnSpPr>
          <p:nvPr/>
        </p:nvCxnSpPr>
        <p:spPr>
          <a:xfrm>
            <a:off x="2321118" y="1975667"/>
            <a:ext cx="514743" cy="2268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stCxn id="6" idx="3"/>
            <a:endCxn id="8" idx="1"/>
          </p:cNvCxnSpPr>
          <p:nvPr/>
        </p:nvCxnSpPr>
        <p:spPr>
          <a:xfrm flipV="1">
            <a:off x="4516320" y="1974547"/>
            <a:ext cx="634227" cy="3388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12210" y="1378806"/>
            <a:ext cx="1576871" cy="294296"/>
          </a:xfrm>
          <a:prstGeom prst="round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65306" tIns="32653" rIns="65306" bIns="3265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altLang="zh-CN" sz="1300">
                <a:solidFill>
                  <a:srgbClr val="000000"/>
                </a:solidFill>
                <a:latin typeface="Helvetica"/>
                <a:cs typeface="Helvetica"/>
              </a:rPr>
              <a:t>2% FPR threshold</a:t>
            </a:r>
            <a:endParaRPr lang="zh-CN" altLang="en-US" sz="130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cxnSp>
        <p:nvCxnSpPr>
          <p:cNvPr id="17" name="直接箭头连接符 16"/>
          <p:cNvCxnSpPr>
            <a:stCxn id="7" idx="3"/>
            <a:endCxn id="14" idx="0"/>
          </p:cNvCxnSpPr>
          <p:nvPr/>
        </p:nvCxnSpPr>
        <p:spPr>
          <a:xfrm>
            <a:off x="6306903" y="1063847"/>
            <a:ext cx="1293743" cy="314959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8" idx="3"/>
            <a:endCxn id="14" idx="2"/>
          </p:cNvCxnSpPr>
          <p:nvPr/>
        </p:nvCxnSpPr>
        <p:spPr>
          <a:xfrm flipV="1">
            <a:off x="6307876" y="1673102"/>
            <a:ext cx="1292770" cy="301445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888610"/>
              </p:ext>
            </p:extLst>
          </p:nvPr>
        </p:nvGraphicFramePr>
        <p:xfrm>
          <a:off x="31144" y="2743200"/>
          <a:ext cx="3477426" cy="35304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4011"/>
                <a:gridCol w="505131"/>
                <a:gridCol w="579571"/>
                <a:gridCol w="579571"/>
                <a:gridCol w="579571"/>
                <a:gridCol w="579571"/>
              </a:tblGrid>
              <a:tr h="4145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Threshold</a:t>
                      </a:r>
                    </a:p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(log</a:t>
                      </a: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)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Target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Decoy-1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Decoy-2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Decoy-3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err="1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FPR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2396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latin typeface="Helvetica"/>
                          <a:cs typeface="Helvetica"/>
                        </a:rPr>
                        <a:t>0.75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latin typeface="Helvetica"/>
                          <a:cs typeface="Helvetica"/>
                        </a:rPr>
                        <a:t>0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N/A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96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0.5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latin typeface="Helvetica"/>
                          <a:cs typeface="Helvetica"/>
                        </a:rPr>
                        <a:t>0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N/A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</a:tr>
              <a:tr h="2396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0.25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N/A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</a:tr>
              <a:tr h="2396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3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0.00%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</a:tr>
              <a:tr h="2396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-0.25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10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0.00%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</a:tr>
              <a:tr h="2396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-0.5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31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1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2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3.23%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</a:tr>
              <a:tr h="2396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-0.75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82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3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2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2.03%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</a:tr>
              <a:tr h="2396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-1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150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4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3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1.56%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</a:tr>
              <a:tr h="2396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-1.25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194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4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8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6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3.09%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</a:tr>
              <a:tr h="2396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-1.5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221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7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10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9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3.92%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</a:tr>
              <a:tr h="2396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-1.75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233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8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12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9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4.15%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</a:tr>
              <a:tr h="2396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-2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251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12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17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11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5.31%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</a:tr>
              <a:tr h="2396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-99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latin typeface="Helvetica"/>
                          <a:cs typeface="Helvetica"/>
                        </a:rPr>
                        <a:t>442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165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174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latin typeface="Helvetica"/>
                          <a:cs typeface="Helvetica"/>
                        </a:rPr>
                        <a:t>170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latin typeface="Helvetica"/>
                          <a:cs typeface="Helvetica"/>
                        </a:rPr>
                        <a:t>38.39%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2" name="图表 5"/>
          <p:cNvGraphicFramePr/>
          <p:nvPr>
            <p:extLst>
              <p:ext uri="{D42A27DB-BD31-4B8C-83A1-F6EECF244321}">
                <p14:modId xmlns:p14="http://schemas.microsoft.com/office/powerpoint/2010/main" val="1388542242"/>
              </p:ext>
            </p:extLst>
          </p:nvPr>
        </p:nvGraphicFramePr>
        <p:xfrm>
          <a:off x="3810000" y="2812760"/>
          <a:ext cx="5210224" cy="3435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矩形 20"/>
          <p:cNvSpPr/>
          <p:nvPr/>
        </p:nvSpPr>
        <p:spPr>
          <a:xfrm>
            <a:off x="1981200" y="0"/>
            <a:ext cx="4953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en-US" altLang="zh-CN" sz="2400" dirty="0">
                <a:latin typeface="Arial Black" pitchFamily="34" charset="0"/>
              </a:rPr>
              <a:t>Test Result of Standard ASF</a:t>
            </a:r>
            <a:endParaRPr lang="en-US" sz="2400" dirty="0">
              <a:latin typeface="Arial Black" pitchFamily="34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7239000" y="3429000"/>
            <a:ext cx="0" cy="2136817"/>
          </a:xfrm>
          <a:prstGeom prst="line">
            <a:avLst/>
          </a:prstGeom>
          <a:ln w="3810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圆角矩形 23"/>
          <p:cNvSpPr/>
          <p:nvPr/>
        </p:nvSpPr>
        <p:spPr>
          <a:xfrm>
            <a:off x="0" y="2"/>
            <a:ext cx="990599" cy="35242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血清糖肽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653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图片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852613"/>
            <a:ext cx="21590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4"/>
          <p:cNvSpPr>
            <a:spLocks noChangeArrowheads="1"/>
          </p:cNvSpPr>
          <p:nvPr/>
        </p:nvSpPr>
        <p:spPr bwMode="auto">
          <a:xfrm rot="-2779490">
            <a:off x="5219700" y="2205038"/>
            <a:ext cx="1676400" cy="381000"/>
          </a:xfrm>
          <a:prstGeom prst="curvedDownArrow">
            <a:avLst>
              <a:gd name="adj1" fmla="val 88000"/>
              <a:gd name="adj2" fmla="val 176000"/>
              <a:gd name="adj3" fmla="val 33333"/>
            </a:avLst>
          </a:prstGeom>
          <a:solidFill>
            <a:srgbClr val="CCFFCC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lIns="91396" tIns="45700" rIns="91396" bIns="45700" anchor="ctr"/>
          <a:lstStyle/>
          <a:p>
            <a:endParaRPr lang="zh-CN" altLang="en-US" b="0" smtClean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16388" name="AutoShape 5"/>
          <p:cNvSpPr>
            <a:spLocks noChangeArrowheads="1"/>
          </p:cNvSpPr>
          <p:nvPr/>
        </p:nvSpPr>
        <p:spPr bwMode="auto">
          <a:xfrm rot="-7335478">
            <a:off x="2728120" y="2032794"/>
            <a:ext cx="1227138" cy="419100"/>
          </a:xfrm>
          <a:prstGeom prst="curvedUpArrow">
            <a:avLst>
              <a:gd name="adj1" fmla="val 58561"/>
              <a:gd name="adj2" fmla="val 117121"/>
              <a:gd name="adj3" fmla="val 33333"/>
            </a:avLst>
          </a:prstGeom>
          <a:solidFill>
            <a:srgbClr val="99CCFF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lIns="91396" tIns="45700" rIns="91396" bIns="45700" anchor="ctr"/>
          <a:lstStyle/>
          <a:p>
            <a:endParaRPr lang="zh-CN" altLang="en-US" b="0" smtClean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6643688" y="2565400"/>
            <a:ext cx="228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0">
                <a:solidFill>
                  <a:srgbClr val="000000"/>
                </a:solidFill>
                <a:latin typeface="Arial Black" pitchFamily="34" charset="0"/>
              </a:rPr>
              <a:t>Cell Recognition</a:t>
            </a:r>
            <a:endParaRPr lang="zh-CN" altLang="en-US" sz="1800" b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468314" y="2852738"/>
            <a:ext cx="23891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0" dirty="0">
                <a:solidFill>
                  <a:srgbClr val="000000"/>
                </a:solidFill>
                <a:latin typeface="Arial Black" pitchFamily="34" charset="0"/>
              </a:rPr>
              <a:t>Protein Folding</a:t>
            </a:r>
            <a:endParaRPr lang="zh-CN" altLang="en-US" sz="1800" b="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3714751" y="6215063"/>
            <a:ext cx="19288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zh-CN" sz="1800" b="0">
                <a:solidFill>
                  <a:srgbClr val="000000"/>
                </a:solidFill>
                <a:latin typeface="Arial Black" pitchFamily="34" charset="0"/>
              </a:rPr>
              <a:t>Reproduction</a:t>
            </a:r>
            <a:endParaRPr lang="zh-CN" altLang="en-US" sz="1800" b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16392" name="AutoShape 9"/>
          <p:cNvSpPr>
            <a:spLocks noChangeArrowheads="1"/>
          </p:cNvSpPr>
          <p:nvPr/>
        </p:nvSpPr>
        <p:spPr bwMode="auto">
          <a:xfrm>
            <a:off x="4495800" y="4214813"/>
            <a:ext cx="533400" cy="609600"/>
          </a:xfrm>
          <a:prstGeom prst="upDownArrow">
            <a:avLst>
              <a:gd name="adj1" fmla="val 50000"/>
              <a:gd name="adj2" fmla="val 22857"/>
            </a:avLst>
          </a:prstGeom>
          <a:solidFill>
            <a:srgbClr val="FFCC99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vert="eaVert" wrap="none" lIns="91396" tIns="45700" rIns="91396" bIns="45700" anchor="ctr"/>
          <a:lstStyle/>
          <a:p>
            <a:endParaRPr lang="zh-CN" altLang="en-US" b="0" smtClean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16393" name="AutoShape 10"/>
          <p:cNvSpPr>
            <a:spLocks noChangeArrowheads="1"/>
          </p:cNvSpPr>
          <p:nvPr/>
        </p:nvSpPr>
        <p:spPr bwMode="auto">
          <a:xfrm rot="2763419">
            <a:off x="2574131" y="2999582"/>
            <a:ext cx="563563" cy="1930400"/>
          </a:xfrm>
          <a:prstGeom prst="curvedRightArrow">
            <a:avLst>
              <a:gd name="adj1" fmla="val 68507"/>
              <a:gd name="adj2" fmla="val 137014"/>
              <a:gd name="adj3" fmla="val 33333"/>
            </a:avLst>
          </a:prstGeom>
          <a:solidFill>
            <a:srgbClr val="CC99FF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lIns="91396" tIns="45700" rIns="91396" bIns="45700" anchor="ctr"/>
          <a:lstStyle/>
          <a:p>
            <a:endParaRPr lang="zh-CN" altLang="en-US" b="0" smtClean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500063" y="5661025"/>
            <a:ext cx="1624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0">
                <a:solidFill>
                  <a:srgbClr val="000000"/>
                </a:solidFill>
                <a:latin typeface="Arial Black" pitchFamily="34" charset="0"/>
              </a:rPr>
              <a:t>Immunity</a:t>
            </a:r>
            <a:endParaRPr lang="zh-CN" altLang="en-US" sz="1800" b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16395" name="AutoShape 12"/>
          <p:cNvSpPr>
            <a:spLocks noChangeArrowheads="1"/>
          </p:cNvSpPr>
          <p:nvPr/>
        </p:nvSpPr>
        <p:spPr bwMode="auto">
          <a:xfrm rot="-4003391">
            <a:off x="6291263" y="2598738"/>
            <a:ext cx="533400" cy="2209800"/>
          </a:xfrm>
          <a:prstGeom prst="curvedLeftArrow">
            <a:avLst>
              <a:gd name="adj1" fmla="val 82857"/>
              <a:gd name="adj2" fmla="val 165714"/>
              <a:gd name="adj3" fmla="val 33333"/>
            </a:avLst>
          </a:prstGeom>
          <a:solidFill>
            <a:srgbClr val="FF6600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lIns="91396" tIns="45700" rIns="91396" bIns="45700" anchor="ctr"/>
          <a:lstStyle/>
          <a:p>
            <a:endParaRPr lang="zh-CN" altLang="en-US" b="0" smtClean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16396" name="Text Box 13"/>
          <p:cNvSpPr txBox="1">
            <a:spLocks noChangeArrowheads="1"/>
          </p:cNvSpPr>
          <p:nvPr/>
        </p:nvSpPr>
        <p:spPr bwMode="auto">
          <a:xfrm>
            <a:off x="6786563" y="5786438"/>
            <a:ext cx="2000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zh-CN" sz="1800" b="0">
                <a:solidFill>
                  <a:srgbClr val="000000"/>
                </a:solidFill>
                <a:latin typeface="Arial Black" pitchFamily="34" charset="0"/>
              </a:rPr>
              <a:t>Cell Adhesion</a:t>
            </a:r>
            <a:endParaRPr lang="zh-CN" altLang="en-US" sz="1800" b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16397" name="Text Box 14"/>
          <p:cNvSpPr txBox="1">
            <a:spLocks noChangeArrowheads="1"/>
          </p:cNvSpPr>
          <p:nvPr/>
        </p:nvSpPr>
        <p:spPr bwMode="auto">
          <a:xfrm>
            <a:off x="3500438" y="3714750"/>
            <a:ext cx="2571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0">
                <a:solidFill>
                  <a:srgbClr val="000000"/>
                </a:solidFill>
                <a:latin typeface="Arial Black" pitchFamily="34" charset="0"/>
              </a:rPr>
              <a:t>Glycosylation</a:t>
            </a:r>
            <a:endParaRPr lang="zh-CN" altLang="en-US" sz="2000" b="0">
              <a:solidFill>
                <a:srgbClr val="000000"/>
              </a:solidFill>
              <a:latin typeface="Arial Black" pitchFamily="34" charset="0"/>
            </a:endParaRPr>
          </a:p>
        </p:txBody>
      </p:sp>
      <p:pic>
        <p:nvPicPr>
          <p:cNvPr id="16398" name="Picture 15" descr="fol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1438"/>
            <a:ext cx="2951163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6" descr="细胞识别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18" b="21475"/>
          <a:stretch>
            <a:fillRect/>
          </a:stretch>
        </p:blipFill>
        <p:spPr bwMode="auto">
          <a:xfrm>
            <a:off x="6588126" y="1412876"/>
            <a:ext cx="227171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00" name="Group 17"/>
          <p:cNvGrpSpPr>
            <a:grpSpLocks/>
          </p:cNvGrpSpPr>
          <p:nvPr/>
        </p:nvGrpSpPr>
        <p:grpSpPr bwMode="auto">
          <a:xfrm>
            <a:off x="323850" y="3860800"/>
            <a:ext cx="1728788" cy="1631950"/>
            <a:chOff x="1483" y="288"/>
            <a:chExt cx="2837" cy="3744"/>
          </a:xfrm>
        </p:grpSpPr>
        <p:pic>
          <p:nvPicPr>
            <p:cNvPr id="16404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" y="288"/>
              <a:ext cx="2794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5" name="Line 19"/>
            <p:cNvSpPr>
              <a:spLocks noChangeShapeType="1"/>
            </p:cNvSpPr>
            <p:nvPr/>
          </p:nvSpPr>
          <p:spPr bwMode="auto">
            <a:xfrm flipH="1">
              <a:off x="2208" y="2496"/>
              <a:ext cx="52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 smtClean="0">
                <a:solidFill>
                  <a:prstClr val="black"/>
                </a:solidFill>
                <a:latin typeface="Arial Black" pitchFamily="34" charset="0"/>
              </a:endParaRPr>
            </a:p>
          </p:txBody>
        </p:sp>
        <p:sp>
          <p:nvSpPr>
            <p:cNvPr id="16406" name="Oval 20"/>
            <p:cNvSpPr>
              <a:spLocks noChangeArrowheads="1"/>
            </p:cNvSpPr>
            <p:nvPr/>
          </p:nvSpPr>
          <p:spPr bwMode="auto">
            <a:xfrm>
              <a:off x="1872" y="2784"/>
              <a:ext cx="432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b="0" smtClean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16407" name="Text Box 21"/>
            <p:cNvSpPr txBox="1">
              <a:spLocks noChangeArrowheads="1"/>
            </p:cNvSpPr>
            <p:nvPr/>
          </p:nvSpPr>
          <p:spPr bwMode="auto">
            <a:xfrm>
              <a:off x="1918" y="2783"/>
              <a:ext cx="628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zh-CN" altLang="en-US" sz="1400" b="0">
                  <a:solidFill>
                    <a:srgbClr val="FFFFFF"/>
                  </a:solidFill>
                  <a:latin typeface="Arial Black" pitchFamily="34" charset="0"/>
                </a:rPr>
                <a:t>糖链</a:t>
              </a:r>
            </a:p>
          </p:txBody>
        </p:sp>
        <p:sp>
          <p:nvSpPr>
            <p:cNvPr id="16408" name="Oval 22"/>
            <p:cNvSpPr>
              <a:spLocks noChangeArrowheads="1"/>
            </p:cNvSpPr>
            <p:nvPr/>
          </p:nvSpPr>
          <p:spPr bwMode="auto">
            <a:xfrm>
              <a:off x="3888" y="2784"/>
              <a:ext cx="432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kumimoji="1" lang="zh-CN" altLang="en-US" b="0" smtClean="0">
                  <a:solidFill>
                    <a:srgbClr val="FFFFFF"/>
                  </a:solidFill>
                  <a:latin typeface="Arial Black" pitchFamily="34" charset="0"/>
                </a:rPr>
                <a:t>糖链</a:t>
              </a:r>
            </a:p>
          </p:txBody>
        </p:sp>
        <p:sp>
          <p:nvSpPr>
            <p:cNvPr id="16409" name="Line 23"/>
            <p:cNvSpPr>
              <a:spLocks noChangeShapeType="1"/>
            </p:cNvSpPr>
            <p:nvPr/>
          </p:nvSpPr>
          <p:spPr bwMode="auto">
            <a:xfrm flipH="1" flipV="1">
              <a:off x="3312" y="2448"/>
              <a:ext cx="62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 smtClean="0">
                <a:solidFill>
                  <a:prstClr val="black"/>
                </a:solidFill>
                <a:latin typeface="Arial Black" pitchFamily="34" charset="0"/>
              </a:endParaRPr>
            </a:p>
          </p:txBody>
        </p:sp>
      </p:grpSp>
      <p:pic>
        <p:nvPicPr>
          <p:cNvPr id="16401" name="Picture 24" descr="f02-9-16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28940" r="50516"/>
          <a:stretch>
            <a:fillRect/>
          </a:stretch>
        </p:blipFill>
        <p:spPr bwMode="auto">
          <a:xfrm>
            <a:off x="7451725" y="3284538"/>
            <a:ext cx="1301750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25" descr="精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42" y="4857750"/>
            <a:ext cx="287972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3" name="TextBox 3"/>
          <p:cNvSpPr txBox="1">
            <a:spLocks noChangeArrowheads="1"/>
          </p:cNvSpPr>
          <p:nvPr/>
        </p:nvSpPr>
        <p:spPr bwMode="auto">
          <a:xfrm>
            <a:off x="0" y="428629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3200" b="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Biological Functions of Glycosylation</a:t>
            </a:r>
            <a:endParaRPr lang="zh-CN" altLang="en-US" sz="3200" b="0" dirty="0">
              <a:solidFill>
                <a:prstClr val="black"/>
              </a:solidFill>
              <a:latin typeface="Arial Black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2237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838200" y="533400"/>
            <a:ext cx="7467600" cy="57912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" y="2"/>
            <a:ext cx="692520" cy="35242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第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章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81200" y="0"/>
            <a:ext cx="4953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en-US" altLang="zh-CN" sz="2400" dirty="0">
                <a:latin typeface="Arial Black" pitchFamily="34" charset="0"/>
              </a:rPr>
              <a:t>Test Result of Standard ASF</a:t>
            </a:r>
            <a:endParaRPr lang="en-US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46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 rot="1518480">
            <a:off x="4883700" y="2009856"/>
            <a:ext cx="1097124" cy="725465"/>
          </a:xfrm>
          <a:prstGeom prst="rect">
            <a:avLst/>
          </a:prstGeom>
          <a:ln w="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65274" tIns="32637" rIns="65274" bIns="32637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GRIP</a:t>
            </a:r>
          </a:p>
          <a:p>
            <a:pPr algn="ctr">
              <a:defRPr/>
            </a:pPr>
            <a:r>
              <a:rPr lang="en-US" altLang="zh-CN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Score ≥ 0.1</a:t>
            </a:r>
          </a:p>
          <a:p>
            <a:pPr algn="ctr">
              <a:defRPr/>
            </a:pPr>
            <a:r>
              <a:rPr lang="en-US" altLang="zh-CN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(2.8%FPR)</a:t>
            </a:r>
            <a:endParaRPr lang="zh-CN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0068219">
            <a:off x="4570944" y="745923"/>
            <a:ext cx="1367803" cy="666108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65274" tIns="32637" rIns="65274" bIns="32637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altLang="zh-CN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SEQUEST/</a:t>
            </a:r>
          </a:p>
          <a:p>
            <a:pPr algn="ctr">
              <a:defRPr/>
            </a:pPr>
            <a:r>
              <a:rPr lang="en-US" altLang="zh-CN" sz="13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PeptideProphet</a:t>
            </a:r>
            <a:endParaRPr lang="en-US" altLang="zh-CN" sz="1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altLang="zh-CN" sz="13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altLang="zh-CN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≥ 0.99</a:t>
            </a:r>
            <a:endParaRPr lang="zh-CN" altLang="en-US" sz="1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15588" y="2578322"/>
            <a:ext cx="1257435" cy="1066218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5274" tIns="32637" rIns="65274" bIns="32637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altLang="zh-CN" sz="13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All paired HCD spectra are manually interpreted for Y1 ions.</a:t>
            </a:r>
            <a:endParaRPr lang="zh-CN" altLang="en-US" sz="13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44135" y="749217"/>
            <a:ext cx="1507265" cy="666108"/>
          </a:xfrm>
          <a:prstGeom prst="rect">
            <a:avLst/>
          </a:prstGeom>
          <a:ln w="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65274" tIns="32637" rIns="65274" bIns="32637">
            <a:spAutoFit/>
          </a:bodyPr>
          <a:lstStyle/>
          <a:p>
            <a:pPr algn="ctr" defTabSz="9138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00" i="1" dirty="0">
                <a:latin typeface="Arial" pitchFamily="34" charset="0"/>
                <a:cs typeface="Arial" pitchFamily="34" charset="0"/>
              </a:rPr>
              <a:t>14,014(65.7%)</a:t>
            </a:r>
          </a:p>
          <a:p>
            <a:pPr algn="ctr" defTabSz="9138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00" i="1" dirty="0">
                <a:latin typeface="Arial" pitchFamily="34" charset="0"/>
                <a:cs typeface="Arial" pitchFamily="34" charset="0"/>
              </a:rPr>
              <a:t>spectra</a:t>
            </a:r>
          </a:p>
          <a:p>
            <a:pPr algn="ctr" defTabSz="9138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00" i="1" dirty="0">
                <a:latin typeface="Arial" pitchFamily="34" charset="0"/>
                <a:cs typeface="Arial" pitchFamily="34" charset="0"/>
              </a:rPr>
              <a:t>validated by HCD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47886" y="1806996"/>
            <a:ext cx="1842116" cy="505633"/>
          </a:xfrm>
          <a:prstGeom prst="rect">
            <a:avLst/>
          </a:prstGeom>
          <a:ln w="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5274" tIns="32637" rIns="65274" bIns="32637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altLang="zh-CN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 overlapping on spectrum level</a:t>
            </a:r>
            <a:endParaRPr lang="zh-CN" altLang="en-US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04" y="931810"/>
            <a:ext cx="2401450" cy="1410711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65274" tIns="32637" rIns="65274" bIns="32637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latin typeface="Arial Black" pitchFamily="34" charset="0"/>
                <a:cs typeface="宋体" pitchFamily="-1" charset="-122"/>
              </a:rPr>
              <a:t>Human </a:t>
            </a:r>
            <a:r>
              <a:rPr lang="en-US" altLang="zh-CN" dirty="0" smtClean="0">
                <a:solidFill>
                  <a:schemeClr val="tx1"/>
                </a:solidFill>
                <a:latin typeface="Arial Black" pitchFamily="34" charset="0"/>
                <a:cs typeface="宋体" pitchFamily="-1" charset="-122"/>
              </a:rPr>
              <a:t>serum</a:t>
            </a:r>
            <a:endParaRPr lang="en-US" altLang="zh-CN" dirty="0">
              <a:solidFill>
                <a:schemeClr val="tx1"/>
              </a:solidFill>
              <a:latin typeface="Arial Black" pitchFamily="34" charset="0"/>
              <a:cs typeface="宋体" pitchFamily="-1" charset="-122"/>
            </a:endParaRPr>
          </a:p>
          <a:p>
            <a:pPr marL="326376" indent="-326376">
              <a:buFont typeface="+mj-lt"/>
              <a:buAutoNum type="arabicParenR"/>
              <a:defRPr/>
            </a:pPr>
            <a:r>
              <a:rPr lang="en-US" altLang="zh-CN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Typsinization</a:t>
            </a:r>
            <a:endParaRPr lang="en-US" altLang="zh-C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26376" indent="-326376">
              <a:buFont typeface="+mj-lt"/>
              <a:buAutoNum type="arabicParenR"/>
              <a:defRPr/>
            </a:pPr>
            <a:r>
              <a:rPr lang="en-US" altLang="zh-CN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Enrichment</a:t>
            </a:r>
          </a:p>
          <a:p>
            <a:pPr marL="326376" indent="-326376">
              <a:buFont typeface="+mj-lt"/>
              <a:buAutoNum type="arabicParenR"/>
              <a:defRPr/>
            </a:pPr>
            <a:r>
              <a:rPr lang="en-US" altLang="zh-CN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LC-CID/HCD-MS/MS</a:t>
            </a:r>
          </a:p>
          <a:p>
            <a:pPr>
              <a:defRPr/>
            </a:pPr>
            <a:r>
              <a:rPr lang="en-US" altLang="zh-CN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(LTQ-</a:t>
            </a:r>
            <a:r>
              <a:rPr lang="en-US" altLang="zh-CN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Orbitrap</a:t>
            </a:r>
            <a:r>
              <a:rPr lang="en-US" altLang="zh-CN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2DLC x 2</a:t>
            </a:r>
            <a:r>
              <a:rPr lang="en-US" altLang="zh-CN" dirty="0">
                <a:solidFill>
                  <a:schemeClr val="tx1"/>
                </a:solidFill>
                <a:cs typeface="宋体" pitchFamily="-1" charset="-122"/>
              </a:rPr>
              <a:t>)</a:t>
            </a:r>
            <a:endParaRPr lang="zh-CN" altLang="en-US" dirty="0">
              <a:solidFill>
                <a:schemeClr val="tx1"/>
              </a:solidFill>
              <a:cs typeface="宋体" pitchFamily="-1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874570" y="685800"/>
            <a:ext cx="1902732" cy="1902732"/>
          </a:xfrm>
          <a:prstGeom prst="ellipse">
            <a:avLst/>
          </a:prstGeom>
          <a:solidFill>
            <a:srgbClr val="C0000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65274" tIns="32637" rIns="65274" bIns="32637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zh-CN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62,878</a:t>
            </a:r>
          </a:p>
          <a:p>
            <a:pPr algn="ctr">
              <a:defRPr/>
            </a:pPr>
            <a:r>
              <a:rPr lang="en-US" altLang="zh-CN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CID-MS/MS spectra</a:t>
            </a:r>
            <a:endParaRPr lang="zh-CN" altLang="en-US" sz="1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直接箭头连接符 5"/>
          <p:cNvCxnSpPr>
            <a:stCxn id="3" idx="3"/>
            <a:endCxn id="5" idx="2"/>
          </p:cNvCxnSpPr>
          <p:nvPr/>
        </p:nvCxnSpPr>
        <p:spPr>
          <a:xfrm>
            <a:off x="2429154" y="1637166"/>
            <a:ext cx="44541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6015738" y="626012"/>
            <a:ext cx="1038626" cy="1038625"/>
          </a:xfrm>
          <a:prstGeom prst="ellipse">
            <a:avLst/>
          </a:prstGeom>
          <a:solidFill>
            <a:srgbClr val="00206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65274" tIns="32637" rIns="65274" bIns="32637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zh-CN" sz="1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21,314</a:t>
            </a:r>
          </a:p>
          <a:p>
            <a:pPr algn="ctr">
              <a:defRPr/>
            </a:pPr>
            <a:r>
              <a:rPr lang="en-US" altLang="zh-CN" sz="1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peptide spectra</a:t>
            </a:r>
            <a:endParaRPr lang="zh-CN" altLang="en-US" sz="1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4795255" y="1145327"/>
            <a:ext cx="1215789" cy="572885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6011045" y="2599067"/>
            <a:ext cx="1028779" cy="1027835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65274" tIns="32637" rIns="65274" bIns="32637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zh-CN" sz="1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1,174</a:t>
            </a:r>
          </a:p>
          <a:p>
            <a:pPr algn="ctr">
              <a:defRPr/>
            </a:pPr>
            <a:r>
              <a:rPr lang="en-US" altLang="zh-CN" sz="13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Glyco</a:t>
            </a:r>
            <a:r>
              <a:rPr lang="en-US" altLang="zh-CN" sz="1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</a:p>
          <a:p>
            <a:pPr algn="ctr">
              <a:defRPr/>
            </a:pPr>
            <a:r>
              <a:rPr lang="en-US" altLang="zh-CN" sz="1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peptide spectra</a:t>
            </a:r>
            <a:endParaRPr lang="zh-CN" altLang="en-US" sz="1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直接箭头连接符 16"/>
          <p:cNvCxnSpPr>
            <a:stCxn id="5" idx="5"/>
            <a:endCxn id="16" idx="2"/>
          </p:cNvCxnSpPr>
          <p:nvPr/>
        </p:nvCxnSpPr>
        <p:spPr>
          <a:xfrm>
            <a:off x="4498653" y="2309883"/>
            <a:ext cx="1512392" cy="803102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右箭头 28"/>
          <p:cNvSpPr/>
          <p:nvPr/>
        </p:nvSpPr>
        <p:spPr>
          <a:xfrm>
            <a:off x="7101747" y="905894"/>
            <a:ext cx="567197" cy="346166"/>
          </a:xfrm>
          <a:prstGeom prst="rightArrow">
            <a:avLst/>
          </a:prstGeom>
          <a:solidFill>
            <a:schemeClr val="tx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65274" tIns="32637" rIns="65274" bIns="32637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cs typeface="宋体" pitchFamily="-1" charset="-122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011637"/>
              </p:ext>
            </p:extLst>
          </p:nvPr>
        </p:nvGraphicFramePr>
        <p:xfrm>
          <a:off x="31447" y="3122250"/>
          <a:ext cx="3758377" cy="37357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0229"/>
                <a:gridCol w="482148"/>
                <a:gridCol w="634000"/>
                <a:gridCol w="634000"/>
                <a:gridCol w="634000"/>
                <a:gridCol w="634000"/>
              </a:tblGrid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Arial" pitchFamily="34" charset="0"/>
                        </a:rPr>
                        <a:t>Threshold</a:t>
                      </a:r>
                    </a:p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Arial" pitchFamily="34" charset="0"/>
                        </a:rPr>
                        <a:t>(log)</a:t>
                      </a:r>
                      <a:endParaRPr lang="en-US" sz="1000" b="1" i="0" u="none" strike="noStrike" dirty="0" smtClean="0">
                        <a:solidFill>
                          <a:schemeClr val="bg1"/>
                        </a:solidFill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latin typeface="Arial Black" pitchFamily="34" charset="0"/>
                          <a:cs typeface="Arial" pitchFamily="34" charset="0"/>
                        </a:rPr>
                        <a:t>Target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latin typeface="Arial Black" pitchFamily="34" charset="0"/>
                          <a:cs typeface="Arial" pitchFamily="34" charset="0"/>
                        </a:rPr>
                        <a:t>Decoy1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latin typeface="Arial Black" pitchFamily="34" charset="0"/>
                          <a:cs typeface="Arial" pitchFamily="34" charset="0"/>
                        </a:rPr>
                        <a:t>Decoy2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latin typeface="Arial Black" pitchFamily="34" charset="0"/>
                          <a:cs typeface="Arial" pitchFamily="34" charset="0"/>
                        </a:rPr>
                        <a:t>Decoy3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latin typeface="Arial Black" pitchFamily="34" charset="0"/>
                          <a:cs typeface="Arial" pitchFamily="34" charset="0"/>
                        </a:rPr>
                        <a:t>FPR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C00000"/>
                    </a:solidFill>
                  </a:tcPr>
                </a:tc>
              </a:tr>
              <a:tr h="259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0.75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0.00%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59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0.5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205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0.00%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59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0.25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362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0.00%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59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628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0.11%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59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-0.25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802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0.50%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59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-0.5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944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0.99%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59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-0.75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1060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1.79%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59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1174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2.84%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59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-1.25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1297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4.14%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59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-1.5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1425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95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113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6.90%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59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-1.75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1582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151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143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177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9.92%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59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latin typeface="Arial" pitchFamily="34" charset="0"/>
                          <a:cs typeface="Arial" pitchFamily="34" charset="0"/>
                        </a:rPr>
                        <a:t>-2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1835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235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248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latin typeface="Arial" pitchFamily="34" charset="0"/>
                          <a:cs typeface="Arial" pitchFamily="34" charset="0"/>
                        </a:rPr>
                        <a:t>266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latin typeface="Arial" pitchFamily="34" charset="0"/>
                          <a:cs typeface="Arial" pitchFamily="34" charset="0"/>
                        </a:rPr>
                        <a:t>13.61%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59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latin typeface="Arial" pitchFamily="34" charset="0"/>
                          <a:cs typeface="Arial" pitchFamily="34" charset="0"/>
                        </a:rPr>
                        <a:t>-99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latin typeface="Arial" pitchFamily="34" charset="0"/>
                          <a:cs typeface="Arial" pitchFamily="34" charset="0"/>
                        </a:rPr>
                        <a:t>4199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latin typeface="Arial" pitchFamily="34" charset="0"/>
                          <a:cs typeface="Arial" pitchFamily="34" charset="0"/>
                        </a:rPr>
                        <a:t>2104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latin typeface="Arial" pitchFamily="34" charset="0"/>
                          <a:cs typeface="Arial" pitchFamily="34" charset="0"/>
                        </a:rPr>
                        <a:t>2042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latin typeface="Arial" pitchFamily="34" charset="0"/>
                          <a:cs typeface="Arial" pitchFamily="34" charset="0"/>
                        </a:rPr>
                        <a:t>48.96%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图表 4"/>
          <p:cNvGraphicFramePr/>
          <p:nvPr>
            <p:extLst>
              <p:ext uri="{D42A27DB-BD31-4B8C-83A1-F6EECF244321}">
                <p14:modId xmlns:p14="http://schemas.microsoft.com/office/powerpoint/2010/main" val="3059694366"/>
              </p:ext>
            </p:extLst>
          </p:nvPr>
        </p:nvGraphicFramePr>
        <p:xfrm>
          <a:off x="4096669" y="3712789"/>
          <a:ext cx="4857523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Oval 19"/>
          <p:cNvSpPr/>
          <p:nvPr/>
        </p:nvSpPr>
        <p:spPr>
          <a:xfrm>
            <a:off x="27704" y="2744248"/>
            <a:ext cx="326571" cy="3265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1" name="Oval 20"/>
          <p:cNvSpPr/>
          <p:nvPr/>
        </p:nvSpPr>
        <p:spPr>
          <a:xfrm>
            <a:off x="8071196" y="420435"/>
            <a:ext cx="326571" cy="3265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2" name="Oval 21"/>
          <p:cNvSpPr/>
          <p:nvPr/>
        </p:nvSpPr>
        <p:spPr>
          <a:xfrm>
            <a:off x="7848604" y="3886204"/>
            <a:ext cx="326571" cy="3265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48" name="右箭头 47"/>
          <p:cNvSpPr/>
          <p:nvPr/>
        </p:nvSpPr>
        <p:spPr>
          <a:xfrm>
            <a:off x="7123412" y="2928758"/>
            <a:ext cx="567197" cy="346166"/>
          </a:xfrm>
          <a:prstGeom prst="rightArrow">
            <a:avLst/>
          </a:prstGeom>
          <a:solidFill>
            <a:schemeClr val="tx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65274" tIns="32637" rIns="65274" bIns="32637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cs typeface="宋体" pitchFamily="-1" charset="-122"/>
            </a:endParaRPr>
          </a:p>
        </p:txBody>
      </p:sp>
      <p:sp>
        <p:nvSpPr>
          <p:cNvPr id="49" name="上下箭头 48"/>
          <p:cNvSpPr/>
          <p:nvPr/>
        </p:nvSpPr>
        <p:spPr>
          <a:xfrm>
            <a:off x="6355030" y="1718213"/>
            <a:ext cx="428644" cy="781369"/>
          </a:xfrm>
          <a:prstGeom prst="upDownArrow">
            <a:avLst/>
          </a:prstGeom>
          <a:solidFill>
            <a:srgbClr val="0000FF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65274" tIns="32637" rIns="65274" bIns="32637" rtlCol="0" anchor="ctr"/>
          <a:lstStyle/>
          <a:p>
            <a:pPr algn="ctr"/>
            <a:endParaRPr 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7407010" y="4495802"/>
            <a:ext cx="0" cy="1603417"/>
          </a:xfrm>
          <a:prstGeom prst="line">
            <a:avLst/>
          </a:prstGeom>
          <a:ln w="3810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1981200" y="0"/>
            <a:ext cx="4953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en-US" altLang="zh-CN" sz="2400" dirty="0">
                <a:latin typeface="Arial Black" pitchFamily="34" charset="0"/>
              </a:rPr>
              <a:t>CID/HCD Pair Validation </a:t>
            </a:r>
            <a:endParaRPr lang="en-US" sz="2400" dirty="0">
              <a:latin typeface="Arial Black" pitchFamily="34" charset="0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0" y="2"/>
            <a:ext cx="990599" cy="35242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血清糖肽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483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715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981200" y="0"/>
            <a:ext cx="4953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en-US" altLang="zh-CN" sz="2400" dirty="0">
                <a:latin typeface="Arial Black" pitchFamily="34" charset="0"/>
              </a:rPr>
              <a:t>CID/HCD Pair Validation </a:t>
            </a:r>
            <a:endParaRPr lang="en-US" sz="2400" dirty="0">
              <a:latin typeface="Arial Black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810008" y="684310"/>
            <a:ext cx="1985865" cy="723468"/>
            <a:chOff x="6096000" y="685800"/>
            <a:chExt cx="1985865" cy="723468"/>
          </a:xfrm>
        </p:grpSpPr>
        <p:sp>
          <p:nvSpPr>
            <p:cNvPr id="5" name="矩形 4"/>
            <p:cNvSpPr/>
            <p:nvPr/>
          </p:nvSpPr>
          <p:spPr>
            <a:xfrm>
              <a:off x="6096000" y="1101491"/>
              <a:ext cx="198586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00FF"/>
                  </a:solidFill>
                  <a:latin typeface="Arial Black" pitchFamily="34" charset="0"/>
                  <a:ea typeface="黑体" pitchFamily="49" charset="-122"/>
                </a:rPr>
                <a:t>DEGLYCOPEPTIDE</a:t>
              </a:r>
              <a:endParaRPr lang="en-US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6991708" y="740976"/>
              <a:ext cx="194447" cy="19444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直接连接符 7"/>
            <p:cNvCxnSpPr>
              <a:stCxn id="6" idx="2"/>
              <a:endCxn id="5" idx="0"/>
            </p:cNvCxnSpPr>
            <p:nvPr/>
          </p:nvCxnSpPr>
          <p:spPr>
            <a:xfrm>
              <a:off x="7088932" y="935423"/>
              <a:ext cx="1" cy="16606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6096000" y="685800"/>
              <a:ext cx="1905000" cy="723468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肘形连接符 27"/>
          <p:cNvCxnSpPr>
            <a:endCxn id="25" idx="3"/>
          </p:cNvCxnSpPr>
          <p:nvPr/>
        </p:nvCxnSpPr>
        <p:spPr>
          <a:xfrm rot="16200000" flipV="1">
            <a:off x="5476022" y="1285022"/>
            <a:ext cx="1087556" cy="609600"/>
          </a:xfrm>
          <a:prstGeom prst="bent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>
          <a:xfrm>
            <a:off x="0" y="2"/>
            <a:ext cx="990599" cy="35242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血清糖肽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985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63190"/>
              </p:ext>
            </p:extLst>
          </p:nvPr>
        </p:nvGraphicFramePr>
        <p:xfrm>
          <a:off x="5302" y="609604"/>
          <a:ext cx="8949568" cy="24740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8696"/>
                <a:gridCol w="1118696"/>
                <a:gridCol w="1118696"/>
                <a:gridCol w="1118696"/>
                <a:gridCol w="1118696"/>
                <a:gridCol w="1118696"/>
                <a:gridCol w="1118696"/>
                <a:gridCol w="1118696"/>
              </a:tblGrid>
              <a:tr h="261257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Threshold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log)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Spectra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Number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1280160" rtl="0" eaLnBrk="1" latinLnBrk="0" hangingPunct="1"/>
                      <a:r>
                        <a:rPr lang="en-US" sz="1400" kern="1200" dirty="0" err="1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DeltaCN</a:t>
                      </a:r>
                      <a:endParaRPr lang="en-US" sz="1400" kern="1200" dirty="0" smtClean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  <a:p>
                      <a:pPr marL="0" algn="ctr" defTabSz="1280160" rtl="0" eaLnBrk="1" latinLnBrk="0" hangingPunct="1"/>
                      <a:r>
                        <a:rPr lang="en-US" sz="1400" kern="12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&gt;</a:t>
                      </a:r>
                      <a:r>
                        <a:rPr lang="en-US" sz="1400" kern="1200" dirty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0.5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 Black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Y1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Arial Black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Arial Black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Arial Black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Arial Black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</a:tr>
              <a:tr h="256863"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Arial Black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Arial Black" pitchFamily="34" charset="0"/>
                      </a:endParaRP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1280160" rtl="0" eaLnBrk="1" latinLnBrk="0" hangingPunct="1"/>
                      <a:endParaRPr lang="en-US" sz="1800" b="1" kern="1200" dirty="0">
                        <a:solidFill>
                          <a:schemeClr val="lt1"/>
                        </a:solidFill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Score &gt; 0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%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True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False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FPR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24448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0.75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85.7%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0%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4448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0.5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205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192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151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78.7%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151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0%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4448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0.25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362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329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252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76.6%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251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0.4%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44486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628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538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415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77.1%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414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0.24%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44486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-0.25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802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680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515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75.7%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508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1.36%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44486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-0.5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944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807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600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74.4%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590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1.67%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44486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-0.75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1060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895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645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72.1%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632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2.02%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4448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1174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982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683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69.6%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667</a:t>
                      </a: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2.34%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图表 3"/>
          <p:cNvGraphicFramePr/>
          <p:nvPr>
            <p:extLst>
              <p:ext uri="{D42A27DB-BD31-4B8C-83A1-F6EECF244321}">
                <p14:modId xmlns:p14="http://schemas.microsoft.com/office/powerpoint/2010/main" val="2730705734"/>
              </p:ext>
            </p:extLst>
          </p:nvPr>
        </p:nvGraphicFramePr>
        <p:xfrm>
          <a:off x="97217" y="3200404"/>
          <a:ext cx="8949566" cy="3571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矩形 3"/>
          <p:cNvSpPr/>
          <p:nvPr/>
        </p:nvSpPr>
        <p:spPr>
          <a:xfrm>
            <a:off x="1981200" y="0"/>
            <a:ext cx="4953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en-US" altLang="zh-CN" sz="2400" dirty="0">
                <a:latin typeface="Arial Black" pitchFamily="34" charset="0"/>
              </a:rPr>
              <a:t>CID/HCD Pair Validation </a:t>
            </a:r>
            <a:endParaRPr lang="en-US" sz="2400" dirty="0">
              <a:latin typeface="Arial Black" pitchFamily="3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0" y="2"/>
            <a:ext cx="990599" cy="35242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血清糖肽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87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366043" y="2059779"/>
            <a:ext cx="1711755" cy="505633"/>
          </a:xfrm>
          <a:prstGeom prst="rect">
            <a:avLst/>
          </a:prstGeom>
          <a:ln w="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5298" tIns="32649" rIns="65298" bIns="32649">
            <a:prstTxWarp prst="textNoShape">
              <a:avLst/>
            </a:prstTxWarp>
            <a:spAutoFit/>
          </a:bodyPr>
          <a:lstStyle/>
          <a:p>
            <a:pPr algn="ctr" defTabSz="913727">
              <a:defRPr/>
            </a:pPr>
            <a:r>
              <a:rPr lang="en-US" altLang="zh-CN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 overlapping on spectrum level</a:t>
            </a:r>
            <a:endParaRPr lang="zh-CN" altLang="en-US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017" y="1066297"/>
            <a:ext cx="2336131" cy="1337752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5298" tIns="32649" rIns="65298" bIns="32649">
            <a:prstTxWarp prst="textNoShape">
              <a:avLst/>
            </a:prstTxWarp>
            <a:spAutoFit/>
          </a:bodyPr>
          <a:lstStyle/>
          <a:p>
            <a:pPr algn="ctr" defTabSz="913727">
              <a:defRPr/>
            </a:pPr>
            <a:r>
              <a:rPr lang="en-US" altLang="zh-CN" sz="1700" b="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Human serum</a:t>
            </a:r>
          </a:p>
          <a:p>
            <a:pPr marL="326493" indent="-326493" defTabSz="913727">
              <a:buFont typeface="+mj-lt"/>
              <a:buAutoNum type="arabicParenR"/>
              <a:defRPr/>
            </a:pPr>
            <a:r>
              <a:rPr lang="en-US" altLang="zh-CN" b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Typsinization</a:t>
            </a:r>
            <a:endParaRPr lang="en-US" altLang="zh-CN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26493" indent="-326493" defTabSz="913727">
              <a:buFont typeface="+mj-lt"/>
              <a:buAutoNum type="arabicParenR"/>
              <a:defRPr/>
            </a:pPr>
            <a:r>
              <a:rPr lang="en-US" altLang="zh-CN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Enrichment</a:t>
            </a:r>
          </a:p>
          <a:p>
            <a:pPr marL="326493" indent="-326493" defTabSz="913727">
              <a:buFont typeface="+mj-lt"/>
              <a:buAutoNum type="arabicParenR"/>
              <a:defRPr/>
            </a:pPr>
            <a:r>
              <a:rPr lang="en-US" altLang="zh-CN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LC-CID-MS/MS</a:t>
            </a:r>
          </a:p>
          <a:p>
            <a:pPr defTabSz="913727">
              <a:defRPr/>
            </a:pPr>
            <a:r>
              <a:rPr lang="en-US" altLang="zh-CN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(LTQ-Orbitrap,2DLC x 3)</a:t>
            </a:r>
            <a:endParaRPr lang="zh-CN" altLang="en-US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3000858" y="1066297"/>
            <a:ext cx="1494942" cy="1337752"/>
          </a:xfrm>
          <a:prstGeom prst="ellipse">
            <a:avLst/>
          </a:prstGeom>
          <a:solidFill>
            <a:srgbClr val="C0000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65298" tIns="32649" rIns="65298" bIns="32649" anchor="ctr">
            <a:prstTxWarp prst="textNoShape">
              <a:avLst/>
            </a:prstTxWarp>
          </a:bodyPr>
          <a:lstStyle/>
          <a:p>
            <a:pPr algn="ctr" defTabSz="913727">
              <a:defRPr/>
            </a:pPr>
            <a:r>
              <a:rPr lang="en-US" altLang="zh-CN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251,886</a:t>
            </a:r>
          </a:p>
          <a:p>
            <a:pPr algn="ctr" defTabSz="913727">
              <a:defRPr/>
            </a:pPr>
            <a:r>
              <a:rPr lang="en-US" altLang="zh-CN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CID-MS/MS spectra</a:t>
            </a:r>
            <a:endParaRPr lang="zh-CN" alt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直接箭头连接符 4"/>
          <p:cNvCxnSpPr>
            <a:stCxn id="3" idx="3"/>
            <a:endCxn id="4" idx="2"/>
          </p:cNvCxnSpPr>
          <p:nvPr/>
        </p:nvCxnSpPr>
        <p:spPr>
          <a:xfrm>
            <a:off x="2399148" y="1735173"/>
            <a:ext cx="60171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490890">
            <a:off x="4299184" y="2274630"/>
            <a:ext cx="2261207" cy="461665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5298" tIns="32649" rIns="65298" bIns="32649">
            <a:prstTxWarp prst="textNoShape">
              <a:avLst/>
            </a:prstTxWarp>
            <a:spAutoFit/>
          </a:bodyPr>
          <a:lstStyle/>
          <a:p>
            <a:pPr algn="ctr" defTabSz="913727">
              <a:defRPr/>
            </a:pPr>
            <a:r>
              <a:rPr lang="en-US" altLang="zh-CN" sz="13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GRIP</a:t>
            </a:r>
          </a:p>
          <a:p>
            <a:pPr algn="ctr" defTabSz="913727">
              <a:defRPr/>
            </a:pPr>
            <a:r>
              <a:rPr lang="en-US" altLang="zh-CN" sz="13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Score ≥ 0.178 (1.8% FPR)</a:t>
            </a:r>
            <a:endParaRPr lang="zh-CN" altLang="en-US" sz="1300" b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874726">
            <a:off x="4754564" y="815008"/>
            <a:ext cx="1282845" cy="666108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65298" tIns="32649" rIns="65298" bIns="32649">
            <a:prstTxWarp prst="textNoShape">
              <a:avLst/>
            </a:prstTxWarp>
            <a:spAutoFit/>
          </a:bodyPr>
          <a:lstStyle/>
          <a:p>
            <a:pPr algn="ctr" defTabSz="913727">
              <a:defRPr/>
            </a:pPr>
            <a:r>
              <a:rPr lang="en-US" altLang="zh-CN" sz="13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SEQUEST/</a:t>
            </a:r>
          </a:p>
          <a:p>
            <a:pPr algn="ctr" defTabSz="913727">
              <a:defRPr/>
            </a:pPr>
            <a:r>
              <a:rPr lang="en-US" altLang="zh-CN" sz="13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PeptideProphet</a:t>
            </a:r>
            <a:endParaRPr lang="en-US" altLang="zh-CN" sz="1300" b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defTabSz="913727">
              <a:defRPr/>
            </a:pPr>
            <a:r>
              <a:rPr lang="en-US" altLang="zh-CN" sz="1300" b="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altLang="zh-CN" sz="13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≥ 0.99</a:t>
            </a:r>
            <a:endParaRPr lang="zh-CN" altLang="en-US" sz="1300" b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6651169" y="650128"/>
            <a:ext cx="1175659" cy="1190719"/>
          </a:xfrm>
          <a:prstGeom prst="ellipse">
            <a:avLst/>
          </a:prstGeom>
          <a:solidFill>
            <a:srgbClr val="00206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65298" tIns="32649" rIns="65298" bIns="32649" anchor="ctr">
            <a:prstTxWarp prst="textNoShape">
              <a:avLst/>
            </a:prstTxWarp>
          </a:bodyPr>
          <a:lstStyle/>
          <a:p>
            <a:pPr algn="ctr" defTabSz="913727">
              <a:defRPr/>
            </a:pPr>
            <a:r>
              <a:rPr lang="en-US" altLang="zh-CN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53,567</a:t>
            </a:r>
          </a:p>
          <a:p>
            <a:pPr algn="ctr" defTabSz="913727">
              <a:defRPr/>
            </a:pPr>
            <a:r>
              <a:rPr lang="en-US" altLang="zh-CN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peptide spectra</a:t>
            </a:r>
            <a:endParaRPr lang="zh-CN" alt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直接箭头连接符 9"/>
          <p:cNvCxnSpPr>
            <a:stCxn id="4" idx="6"/>
            <a:endCxn id="9" idx="2"/>
          </p:cNvCxnSpPr>
          <p:nvPr/>
        </p:nvCxnSpPr>
        <p:spPr>
          <a:xfrm flipV="1">
            <a:off x="4495800" y="1245488"/>
            <a:ext cx="2155369" cy="489685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6660134" y="2710500"/>
            <a:ext cx="1188466" cy="1185196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65298" tIns="32649" rIns="65298" bIns="32649" anchor="ctr">
            <a:prstTxWarp prst="textNoShape">
              <a:avLst/>
            </a:prstTxWarp>
          </a:bodyPr>
          <a:lstStyle/>
          <a:p>
            <a:pPr algn="ctr" defTabSz="913727">
              <a:defRPr/>
            </a:pPr>
            <a:r>
              <a:rPr lang="en-US" altLang="zh-CN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4,341</a:t>
            </a:r>
          </a:p>
          <a:p>
            <a:pPr algn="ctr" defTabSz="913727">
              <a:defRPr/>
            </a:pPr>
            <a:r>
              <a:rPr lang="en-US" altLang="zh-CN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Glyco-</a:t>
            </a:r>
          </a:p>
          <a:p>
            <a:pPr algn="ctr" defTabSz="913727">
              <a:defRPr/>
            </a:pPr>
            <a:r>
              <a:rPr lang="en-US" altLang="zh-CN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peptide spectra</a:t>
            </a:r>
            <a:endParaRPr lang="zh-CN" alt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直接箭头连接符 11"/>
          <p:cNvCxnSpPr>
            <a:stCxn id="4" idx="5"/>
            <a:endCxn id="11" idx="2"/>
          </p:cNvCxnSpPr>
          <p:nvPr/>
        </p:nvCxnSpPr>
        <p:spPr>
          <a:xfrm>
            <a:off x="4276871" y="2208140"/>
            <a:ext cx="2383263" cy="1094958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641336"/>
              </p:ext>
            </p:extLst>
          </p:nvPr>
        </p:nvGraphicFramePr>
        <p:xfrm>
          <a:off x="63017" y="3338879"/>
          <a:ext cx="3061184" cy="3302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7"/>
                <a:gridCol w="403868"/>
                <a:gridCol w="444254"/>
                <a:gridCol w="525028"/>
                <a:gridCol w="503357"/>
                <a:gridCol w="538490"/>
              </a:tblGrid>
              <a:tr h="3971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smtClean="0">
                          <a:solidFill>
                            <a:srgbClr val="FFFFFF"/>
                          </a:solidFill>
                          <a:latin typeface="Arial Black" pitchFamily="34" charset="0"/>
                        </a:rPr>
                        <a:t>Threshold</a:t>
                      </a:r>
                    </a:p>
                    <a:p>
                      <a:pPr algn="ctr" fontAlgn="ctr"/>
                      <a:r>
                        <a:rPr lang="en-US" sz="800" b="1" i="0" u="none" strike="noStrike" dirty="0" smtClean="0">
                          <a:solidFill>
                            <a:srgbClr val="FFFFFF"/>
                          </a:solidFill>
                          <a:latin typeface="Arial Black" pitchFamily="34" charset="0"/>
                        </a:rPr>
                        <a:t>(</a:t>
                      </a:r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latin typeface="Arial Black" pitchFamily="34" charset="0"/>
                        </a:rPr>
                        <a:t>log)</a:t>
                      </a: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latin typeface="Arial Black" pitchFamily="34" charset="0"/>
                        </a:rPr>
                        <a:t>Target</a:t>
                      </a: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latin typeface="Arial Black" pitchFamily="34" charset="0"/>
                        </a:rPr>
                        <a:t>Decoy1</a:t>
                      </a: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latin typeface="Arial Black" pitchFamily="34" charset="0"/>
                        </a:rPr>
                        <a:t>Decoy2</a:t>
                      </a: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latin typeface="Arial Black" pitchFamily="34" charset="0"/>
                        </a:rPr>
                        <a:t>Decoy3</a:t>
                      </a: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latin typeface="Arial Black" pitchFamily="34" charset="0"/>
                        </a:rPr>
                        <a:t>FPR</a:t>
                      </a: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</a:tr>
              <a:tr h="223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0.75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noFill/>
                  </a:tcPr>
                </a:tc>
              </a:tr>
              <a:tr h="223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501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noFill/>
                  </a:tcPr>
                </a:tc>
              </a:tr>
              <a:tr h="223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0.25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1074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0.06%</a:t>
                      </a:r>
                    </a:p>
                  </a:txBody>
                  <a:tcPr marL="0" marR="0" marT="0" marB="0" anchor="ctr">
                    <a:noFill/>
                  </a:tcPr>
                </a:tc>
              </a:tr>
              <a:tr h="223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1774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0.24%</a:t>
                      </a:r>
                    </a:p>
                  </a:txBody>
                  <a:tcPr marL="0" marR="0" marT="0" marB="0" anchor="ctr">
                    <a:noFill/>
                  </a:tcPr>
                </a:tc>
              </a:tr>
              <a:tr h="223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-0.25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2611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0.46%</a:t>
                      </a:r>
                    </a:p>
                  </a:txBody>
                  <a:tcPr marL="0" marR="0" marT="0" marB="0" anchor="ctr">
                    <a:noFill/>
                  </a:tcPr>
                </a:tc>
              </a:tr>
              <a:tr h="223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-0.5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3489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0.96%</a:t>
                      </a:r>
                    </a:p>
                  </a:txBody>
                  <a:tcPr marL="0" marR="0" marT="0" marB="0" anchor="ctr">
                    <a:noFill/>
                  </a:tcPr>
                </a:tc>
              </a:tr>
              <a:tr h="223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-0.75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4341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1.77%</a:t>
                      </a:r>
                    </a:p>
                  </a:txBody>
                  <a:tcPr marL="0" marR="0" marT="0" marB="0" anchor="ctr">
                    <a:noFill/>
                  </a:tcPr>
                </a:tc>
              </a:tr>
              <a:tr h="223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5179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146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138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147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2.77%</a:t>
                      </a:r>
                    </a:p>
                  </a:txBody>
                  <a:tcPr marL="0" marR="0" marT="0" marB="0" anchor="ctr">
                    <a:noFill/>
                  </a:tcPr>
                </a:tc>
              </a:tr>
              <a:tr h="223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-1.25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5934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287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245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4.61%</a:t>
                      </a:r>
                    </a:p>
                  </a:txBody>
                  <a:tcPr marL="0" marR="0" marT="0" marB="0" anchor="ctr">
                    <a:noFill/>
                  </a:tcPr>
                </a:tc>
              </a:tr>
              <a:tr h="223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-1.5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6602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473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426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458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6.85%</a:t>
                      </a:r>
                    </a:p>
                  </a:txBody>
                  <a:tcPr marL="0" marR="0" marT="0" marB="0" anchor="ctr">
                    <a:noFill/>
                  </a:tcPr>
                </a:tc>
              </a:tr>
              <a:tr h="223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-1.75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7269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761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708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726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10.07%</a:t>
                      </a:r>
                    </a:p>
                  </a:txBody>
                  <a:tcPr marL="0" marR="0" marT="0" marB="0" anchor="ctr">
                    <a:noFill/>
                  </a:tcPr>
                </a:tc>
              </a:tr>
              <a:tr h="223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-2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7949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1177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1131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1128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14.41%</a:t>
                      </a:r>
                    </a:p>
                  </a:txBody>
                  <a:tcPr marL="0" marR="0" marT="0" marB="0" anchor="ctr">
                    <a:noFill/>
                  </a:tcPr>
                </a:tc>
              </a:tr>
              <a:tr h="223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-99</a:t>
                      </a:r>
                    </a:p>
                  </a:txBody>
                  <a:tcPr marL="0" marR="0" marT="0" marB="0" anchor="ctr"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17946</a:t>
                      </a:r>
                    </a:p>
                  </a:txBody>
                  <a:tcPr marL="0" marR="0" marT="0" marB="0" anchor="ctr"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11712</a:t>
                      </a:r>
                    </a:p>
                  </a:txBody>
                  <a:tcPr marL="0" marR="0" marT="0" marB="0" anchor="ctr"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11332</a:t>
                      </a:r>
                    </a:p>
                  </a:txBody>
                  <a:tcPr marL="0" marR="0" marT="0" marB="0" anchor="ctr"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11934</a:t>
                      </a:r>
                    </a:p>
                  </a:txBody>
                  <a:tcPr marL="0" marR="0" marT="0" marB="0" anchor="ctr"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64.97%</a:t>
                      </a:r>
                    </a:p>
                  </a:txBody>
                  <a:tcPr marL="0" marR="0" marT="0" marB="0" anchor="ctr"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图表 4"/>
          <p:cNvGraphicFramePr/>
          <p:nvPr>
            <p:extLst>
              <p:ext uri="{D42A27DB-BD31-4B8C-83A1-F6EECF244321}">
                <p14:modId xmlns:p14="http://schemas.microsoft.com/office/powerpoint/2010/main" val="1970174709"/>
              </p:ext>
            </p:extLst>
          </p:nvPr>
        </p:nvGraphicFramePr>
        <p:xfrm>
          <a:off x="3124200" y="3733800"/>
          <a:ext cx="5953598" cy="3124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val 16"/>
          <p:cNvSpPr/>
          <p:nvPr/>
        </p:nvSpPr>
        <p:spPr>
          <a:xfrm>
            <a:off x="0" y="2976527"/>
            <a:ext cx="326571" cy="3265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27"/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8" name="Oval 17"/>
          <p:cNvSpPr/>
          <p:nvPr/>
        </p:nvSpPr>
        <p:spPr>
          <a:xfrm>
            <a:off x="7895349" y="633439"/>
            <a:ext cx="326571" cy="3265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27"/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8633210" y="4114800"/>
            <a:ext cx="326571" cy="3265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27"/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55" name="上下箭头 54"/>
          <p:cNvSpPr/>
          <p:nvPr/>
        </p:nvSpPr>
        <p:spPr>
          <a:xfrm>
            <a:off x="7082139" y="1958240"/>
            <a:ext cx="313721" cy="701721"/>
          </a:xfrm>
          <a:prstGeom prst="up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 defTabSz="913727"/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676400" y="0"/>
            <a:ext cx="63246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en-US" altLang="zh-CN" sz="2000" dirty="0">
                <a:latin typeface="Arial Black" pitchFamily="34" charset="0"/>
              </a:rPr>
              <a:t>Large Scale Identification in Human Serum</a:t>
            </a:r>
            <a:endParaRPr lang="en-US" sz="2000" dirty="0">
              <a:latin typeface="Arial Black" pitchFamily="34" charset="0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7620000" y="3962400"/>
            <a:ext cx="0" cy="2082388"/>
          </a:xfrm>
          <a:prstGeom prst="line">
            <a:avLst/>
          </a:prstGeom>
          <a:ln w="3810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圆角矩形 20"/>
          <p:cNvSpPr/>
          <p:nvPr/>
        </p:nvSpPr>
        <p:spPr>
          <a:xfrm>
            <a:off x="0" y="2"/>
            <a:ext cx="990599" cy="35242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血清糖肽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924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8610600" cy="5334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905000" y="0"/>
            <a:ext cx="63246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en-US" altLang="zh-CN" sz="2000" dirty="0">
                <a:latin typeface="Arial Black" pitchFamily="34" charset="0"/>
              </a:rPr>
              <a:t>Large Scale Identification in Human Serum</a:t>
            </a:r>
            <a:endParaRPr lang="en-US" sz="2000" dirty="0">
              <a:latin typeface="Arial Black" pitchFamily="3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0" y="2"/>
            <a:ext cx="990599" cy="35242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血清糖肽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494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Fig2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399" y="305272"/>
            <a:ext cx="8568952" cy="65527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43200" y="42501"/>
            <a:ext cx="38924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血清糖蛋白鉴定</a:t>
            </a:r>
            <a:r>
              <a:rPr lang="zh-CN" altLang="en-US" sz="32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情况</a:t>
            </a:r>
            <a:endParaRPr lang="zh-CN" altLang="en-US" sz="3200" b="0" dirty="0">
              <a:solidFill>
                <a:srgbClr val="0000FF"/>
              </a:solidFill>
              <a:latin typeface="Calibri"/>
              <a:ea typeface="宋体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0" y="2"/>
            <a:ext cx="990599" cy="35242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血清糖肽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52400" y="352427"/>
            <a:ext cx="762000" cy="2748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01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0" y="2"/>
            <a:ext cx="990599" cy="35242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血清糖肽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内容占位符 3" descr="FigS7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3544" y="0"/>
            <a:ext cx="5771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1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0" y="2"/>
            <a:ext cx="990599" cy="35242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血清糖肽</a:t>
            </a:r>
            <a:endParaRPr lang="en-US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 descr="FigS3-CID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92" y="609600"/>
            <a:ext cx="88392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4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 rotWithShape="1">
          <a:blip r:embed="rId2"/>
          <a:srcRect t="8521" r="4869" b="4097"/>
          <a:stretch/>
        </p:blipFill>
        <p:spPr bwMode="auto">
          <a:xfrm>
            <a:off x="0" y="609600"/>
            <a:ext cx="9144000" cy="6172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矩形 3"/>
          <p:cNvSpPr/>
          <p:nvPr/>
        </p:nvSpPr>
        <p:spPr>
          <a:xfrm>
            <a:off x="1981200" y="0"/>
            <a:ext cx="4953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Arial Black" pitchFamily="34" charset="0"/>
              </a:rPr>
              <a:t>CID/HCD Pair Validation </a:t>
            </a:r>
            <a:endParaRPr lang="en-US" sz="24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0" y="2"/>
            <a:ext cx="990599" cy="35242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血清糖肽</a:t>
            </a:r>
            <a:endParaRPr lang="en-US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271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4"/>
          <p:cNvSpPr txBox="1">
            <a:spLocks noChangeArrowheads="1"/>
          </p:cNvSpPr>
          <p:nvPr/>
        </p:nvSpPr>
        <p:spPr bwMode="auto">
          <a:xfrm>
            <a:off x="5043777" y="73971"/>
            <a:ext cx="39814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6" tIns="45700" rIns="91396" bIns="4570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3300"/>
                </a:solidFill>
                <a:latin typeface="Arial Black" pitchFamily="34" charset="0"/>
                <a:ea typeface="微软雅黑" pitchFamily="34" charset="-122"/>
              </a:rPr>
              <a:t>Analytical question</a:t>
            </a:r>
            <a:endParaRPr lang="zh-CN" altLang="en-US" sz="2400" dirty="0">
              <a:solidFill>
                <a:srgbClr val="FF3300"/>
              </a:solidFill>
              <a:latin typeface="Arial Black" pitchFamily="34" charset="0"/>
              <a:ea typeface="微软雅黑" pitchFamily="34" charset="-122"/>
            </a:endParaRPr>
          </a:p>
        </p:txBody>
      </p:sp>
      <p:grpSp>
        <p:nvGrpSpPr>
          <p:cNvPr id="7171" name="组合 160"/>
          <p:cNvGrpSpPr>
            <a:grpSpLocks/>
          </p:cNvGrpSpPr>
          <p:nvPr/>
        </p:nvGrpSpPr>
        <p:grpSpPr bwMode="auto">
          <a:xfrm>
            <a:off x="2524211" y="1382764"/>
            <a:ext cx="6437559" cy="5372751"/>
            <a:chOff x="-799108" y="139463"/>
            <a:chExt cx="8357536" cy="6562716"/>
          </a:xfrm>
        </p:grpSpPr>
        <p:pic>
          <p:nvPicPr>
            <p:cNvPr id="7173" name="Picture 2"/>
            <p:cNvPicPr>
              <a:picLocks noChangeAspect="1" noChangeArrowheads="1"/>
            </p:cNvPicPr>
            <p:nvPr/>
          </p:nvPicPr>
          <p:blipFill>
            <a:blip r:embed="rId2"/>
            <a:srcRect l="7088" t="19443" r="13002" b="14011"/>
            <a:stretch>
              <a:fillRect/>
            </a:stretch>
          </p:blipFill>
          <p:spPr bwMode="auto">
            <a:xfrm rot="5400000">
              <a:off x="1089732" y="2804258"/>
              <a:ext cx="4781569" cy="1611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174" name="Group 35"/>
            <p:cNvGrpSpPr>
              <a:grpSpLocks/>
            </p:cNvGrpSpPr>
            <p:nvPr/>
          </p:nvGrpSpPr>
          <p:grpSpPr bwMode="auto">
            <a:xfrm>
              <a:off x="2714612" y="642918"/>
              <a:ext cx="604837" cy="849312"/>
              <a:chOff x="1093" y="128"/>
              <a:chExt cx="381" cy="535"/>
            </a:xfrm>
          </p:grpSpPr>
          <p:sp>
            <p:nvSpPr>
              <p:cNvPr id="7203" name="Line 28"/>
              <p:cNvSpPr>
                <a:spLocks noChangeShapeType="1"/>
              </p:cNvSpPr>
              <p:nvPr/>
            </p:nvSpPr>
            <p:spPr bwMode="auto">
              <a:xfrm rot="-5400000">
                <a:off x="1070" y="459"/>
                <a:ext cx="227" cy="181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Arial Black" pitchFamily="34" charset="0"/>
                </a:endParaRPr>
              </a:p>
            </p:txBody>
          </p:sp>
          <p:sp>
            <p:nvSpPr>
              <p:cNvPr id="7204" name="Line 29"/>
              <p:cNvSpPr>
                <a:spLocks noChangeShapeType="1"/>
              </p:cNvSpPr>
              <p:nvPr/>
            </p:nvSpPr>
            <p:spPr bwMode="auto">
              <a:xfrm rot="5400000" flipV="1">
                <a:off x="1256" y="445"/>
                <a:ext cx="218" cy="21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Arial Black" pitchFamily="34" charset="0"/>
                </a:endParaRPr>
              </a:p>
            </p:txBody>
          </p:sp>
          <p:sp>
            <p:nvSpPr>
              <p:cNvPr id="7205" name="Line 30"/>
              <p:cNvSpPr>
                <a:spLocks noChangeShapeType="1"/>
              </p:cNvSpPr>
              <p:nvPr/>
            </p:nvSpPr>
            <p:spPr bwMode="auto">
              <a:xfrm rot="-5400000">
                <a:off x="1106" y="287"/>
                <a:ext cx="31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Arial Black" pitchFamily="34" charset="0"/>
                </a:endParaRPr>
              </a:p>
            </p:txBody>
          </p:sp>
        </p:grpSp>
        <p:grpSp>
          <p:nvGrpSpPr>
            <p:cNvPr id="7175" name="Group 36"/>
            <p:cNvGrpSpPr>
              <a:grpSpLocks/>
            </p:cNvGrpSpPr>
            <p:nvPr/>
          </p:nvGrpSpPr>
          <p:grpSpPr bwMode="auto">
            <a:xfrm>
              <a:off x="3752871" y="4114104"/>
              <a:ext cx="820738" cy="503238"/>
              <a:chOff x="3155" y="2475"/>
              <a:chExt cx="517" cy="317"/>
            </a:xfrm>
          </p:grpSpPr>
          <p:sp>
            <p:nvSpPr>
              <p:cNvPr id="7200" name="Line 31"/>
              <p:cNvSpPr>
                <a:spLocks noChangeShapeType="1"/>
              </p:cNvSpPr>
              <p:nvPr/>
            </p:nvSpPr>
            <p:spPr bwMode="auto">
              <a:xfrm rot="5400000" flipV="1">
                <a:off x="3259" y="2634"/>
                <a:ext cx="317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Arial Black" pitchFamily="34" charset="0"/>
                </a:endParaRPr>
              </a:p>
            </p:txBody>
          </p:sp>
          <p:sp>
            <p:nvSpPr>
              <p:cNvPr id="7201" name="Line 32"/>
              <p:cNvSpPr>
                <a:spLocks noChangeShapeType="1"/>
              </p:cNvSpPr>
              <p:nvPr/>
            </p:nvSpPr>
            <p:spPr bwMode="auto">
              <a:xfrm rot="-5400000">
                <a:off x="3223" y="2407"/>
                <a:ext cx="136" cy="27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Arial Black" pitchFamily="34" charset="0"/>
                </a:endParaRPr>
              </a:p>
            </p:txBody>
          </p:sp>
          <p:sp>
            <p:nvSpPr>
              <p:cNvPr id="7202" name="Line 33"/>
              <p:cNvSpPr>
                <a:spLocks noChangeShapeType="1"/>
              </p:cNvSpPr>
              <p:nvPr/>
            </p:nvSpPr>
            <p:spPr bwMode="auto">
              <a:xfrm rot="-5400000">
                <a:off x="3536" y="2520"/>
                <a:ext cx="0" cy="27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Arial Black" pitchFamily="34" charset="0"/>
                </a:endParaRPr>
              </a:p>
            </p:txBody>
          </p:sp>
        </p:grpSp>
        <p:sp>
          <p:nvSpPr>
            <p:cNvPr id="7176" name="Freeform 37"/>
            <p:cNvSpPr>
              <a:spLocks/>
            </p:cNvSpPr>
            <p:nvPr/>
          </p:nvSpPr>
          <p:spPr bwMode="auto">
            <a:xfrm>
              <a:off x="1988319" y="5416319"/>
              <a:ext cx="357190" cy="1285860"/>
            </a:xfrm>
            <a:custGeom>
              <a:avLst/>
              <a:gdLst>
                <a:gd name="T0" fmla="*/ 2147483647 w 393"/>
                <a:gd name="T1" fmla="*/ 0 h 907"/>
                <a:gd name="T2" fmla="*/ 2147483647 w 393"/>
                <a:gd name="T3" fmla="*/ 2147483647 h 907"/>
                <a:gd name="T4" fmla="*/ 2147483647 w 393"/>
                <a:gd name="T5" fmla="*/ 2147483647 h 907"/>
                <a:gd name="T6" fmla="*/ 2147483647 w 393"/>
                <a:gd name="T7" fmla="*/ 2147483647 h 9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3"/>
                <a:gd name="T13" fmla="*/ 0 h 907"/>
                <a:gd name="T14" fmla="*/ 393 w 393"/>
                <a:gd name="T15" fmla="*/ 907 h 9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3" h="907">
                  <a:moveTo>
                    <a:pt x="287" y="0"/>
                  </a:moveTo>
                  <a:cubicBezTo>
                    <a:pt x="143" y="189"/>
                    <a:pt x="0" y="378"/>
                    <a:pt x="15" y="453"/>
                  </a:cubicBezTo>
                  <a:cubicBezTo>
                    <a:pt x="30" y="528"/>
                    <a:pt x="363" y="377"/>
                    <a:pt x="378" y="453"/>
                  </a:cubicBezTo>
                  <a:cubicBezTo>
                    <a:pt x="393" y="529"/>
                    <a:pt x="249" y="718"/>
                    <a:pt x="106" y="907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Arial Black" pitchFamily="34" charset="0"/>
              </a:endParaRPr>
            </a:p>
          </p:txBody>
        </p:sp>
        <p:sp>
          <p:nvSpPr>
            <p:cNvPr id="7177" name="Freeform 39"/>
            <p:cNvSpPr>
              <a:spLocks/>
            </p:cNvSpPr>
            <p:nvPr/>
          </p:nvSpPr>
          <p:spPr bwMode="auto">
            <a:xfrm>
              <a:off x="2844799" y="5643578"/>
              <a:ext cx="1584325" cy="285752"/>
            </a:xfrm>
            <a:custGeom>
              <a:avLst/>
              <a:gdLst>
                <a:gd name="T0" fmla="*/ 2147483647 w 998"/>
                <a:gd name="T1" fmla="*/ 0 h 326"/>
                <a:gd name="T2" fmla="*/ 2147483647 w 998"/>
                <a:gd name="T3" fmla="*/ 2147483647 h 326"/>
                <a:gd name="T4" fmla="*/ 0 w 998"/>
                <a:gd name="T5" fmla="*/ 2147483647 h 326"/>
                <a:gd name="T6" fmla="*/ 0 60000 65536"/>
                <a:gd name="T7" fmla="*/ 0 60000 65536"/>
                <a:gd name="T8" fmla="*/ 0 60000 65536"/>
                <a:gd name="T9" fmla="*/ 0 w 998"/>
                <a:gd name="T10" fmla="*/ 0 h 326"/>
                <a:gd name="T11" fmla="*/ 998 w 998"/>
                <a:gd name="T12" fmla="*/ 326 h 3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8" h="326">
                  <a:moveTo>
                    <a:pt x="998" y="0"/>
                  </a:moveTo>
                  <a:cubicBezTo>
                    <a:pt x="854" y="110"/>
                    <a:pt x="711" y="220"/>
                    <a:pt x="545" y="273"/>
                  </a:cubicBezTo>
                  <a:cubicBezTo>
                    <a:pt x="379" y="326"/>
                    <a:pt x="83" y="311"/>
                    <a:pt x="0" y="318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Arial Black" pitchFamily="34" charset="0"/>
              </a:endParaRPr>
            </a:p>
          </p:txBody>
        </p:sp>
        <p:sp>
          <p:nvSpPr>
            <p:cNvPr id="7178" name="Text Box 40"/>
            <p:cNvSpPr txBox="1">
              <a:spLocks noChangeArrowheads="1"/>
            </p:cNvSpPr>
            <p:nvPr/>
          </p:nvSpPr>
          <p:spPr bwMode="auto">
            <a:xfrm>
              <a:off x="-799108" y="5739697"/>
              <a:ext cx="3064815" cy="639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dirty="0" smtClean="0">
                  <a:solidFill>
                    <a:srgbClr val="002060"/>
                  </a:solidFill>
                  <a:latin typeface="Arial Black" pitchFamily="34" charset="0"/>
                  <a:ea typeface="微软雅黑" pitchFamily="34" charset="-122"/>
                </a:rPr>
                <a:t>1. Trypsin Recognition  </a:t>
              </a:r>
              <a:r>
                <a:rPr lang="en-US" altLang="zh-CN" dirty="0">
                  <a:solidFill>
                    <a:srgbClr val="002060"/>
                  </a:solidFill>
                  <a:latin typeface="Arial Black" pitchFamily="34" charset="0"/>
                  <a:ea typeface="微软雅黑" pitchFamily="34" charset="-122"/>
                </a:rPr>
                <a:t>of </a:t>
              </a:r>
              <a:r>
                <a:rPr lang="en-US" altLang="zh-CN" dirty="0" smtClean="0">
                  <a:solidFill>
                    <a:srgbClr val="002060"/>
                  </a:solidFill>
                  <a:latin typeface="Arial Black" pitchFamily="34" charset="0"/>
                  <a:ea typeface="微软雅黑" pitchFamily="34" charset="-122"/>
                </a:rPr>
                <a:t>glycosylated </a:t>
              </a:r>
              <a:r>
                <a:rPr lang="en-US" altLang="zh-CN" dirty="0">
                  <a:solidFill>
                    <a:srgbClr val="002060"/>
                  </a:solidFill>
                  <a:latin typeface="Arial Black" pitchFamily="34" charset="0"/>
                  <a:ea typeface="微软雅黑" pitchFamily="34" charset="-122"/>
                </a:rPr>
                <a:t>peptides</a:t>
              </a:r>
            </a:p>
          </p:txBody>
        </p:sp>
        <p:sp>
          <p:nvSpPr>
            <p:cNvPr id="7179" name="Text Box 41"/>
            <p:cNvSpPr txBox="1">
              <a:spLocks noChangeArrowheads="1"/>
            </p:cNvSpPr>
            <p:nvPr/>
          </p:nvSpPr>
          <p:spPr bwMode="auto">
            <a:xfrm>
              <a:off x="4509999" y="5181600"/>
              <a:ext cx="3048429" cy="639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dirty="0">
                  <a:solidFill>
                    <a:srgbClr val="002060"/>
                  </a:solidFill>
                  <a:latin typeface="Arial Black" pitchFamily="34" charset="0"/>
                  <a:ea typeface="微软雅黑" pitchFamily="34" charset="-122"/>
                </a:rPr>
                <a:t>2. </a:t>
              </a:r>
              <a:r>
                <a:rPr lang="en-US" altLang="zh-CN" dirty="0" err="1">
                  <a:solidFill>
                    <a:srgbClr val="002060"/>
                  </a:solidFill>
                  <a:latin typeface="Arial Black" pitchFamily="34" charset="0"/>
                  <a:ea typeface="微软雅黑" pitchFamily="34" charset="-122"/>
                </a:rPr>
                <a:t>PNGase</a:t>
              </a:r>
              <a:r>
                <a:rPr lang="en-US" altLang="zh-CN" dirty="0">
                  <a:solidFill>
                    <a:srgbClr val="002060"/>
                  </a:solidFill>
                  <a:latin typeface="Arial Black" pitchFamily="34" charset="0"/>
                  <a:ea typeface="微软雅黑" pitchFamily="34" charset="-122"/>
                </a:rPr>
                <a:t> </a:t>
              </a:r>
              <a:r>
                <a:rPr lang="en-US" altLang="zh-CN" dirty="0" smtClean="0">
                  <a:solidFill>
                    <a:srgbClr val="002060"/>
                  </a:solidFill>
                  <a:latin typeface="Arial Black" pitchFamily="34" charset="0"/>
                  <a:ea typeface="微软雅黑" pitchFamily="34" charset="-122"/>
                </a:rPr>
                <a:t>Recognition </a:t>
              </a:r>
              <a:r>
                <a:rPr lang="en-US" altLang="zh-CN" dirty="0">
                  <a:solidFill>
                    <a:srgbClr val="002060"/>
                  </a:solidFill>
                  <a:latin typeface="Arial Black" pitchFamily="34" charset="0"/>
                  <a:ea typeface="微软雅黑" pitchFamily="34" charset="-122"/>
                </a:rPr>
                <a:t>of </a:t>
              </a:r>
              <a:r>
                <a:rPr lang="en-US" altLang="zh-CN" dirty="0" err="1">
                  <a:solidFill>
                    <a:srgbClr val="002060"/>
                  </a:solidFill>
                  <a:latin typeface="Arial Black" pitchFamily="34" charset="0"/>
                  <a:ea typeface="微软雅黑" pitchFamily="34" charset="-122"/>
                </a:rPr>
                <a:t>glycosite</a:t>
              </a:r>
              <a:endParaRPr lang="en-US" altLang="zh-CN" dirty="0">
                <a:solidFill>
                  <a:srgbClr val="002060"/>
                </a:solidFill>
                <a:latin typeface="Arial Black" pitchFamily="34" charset="0"/>
                <a:ea typeface="微软雅黑" pitchFamily="34" charset="-122"/>
              </a:endParaRPr>
            </a:p>
          </p:txBody>
        </p:sp>
        <p:sp>
          <p:nvSpPr>
            <p:cNvPr id="7180" name="Text Box 42"/>
            <p:cNvSpPr txBox="1">
              <a:spLocks noChangeArrowheads="1"/>
            </p:cNvSpPr>
            <p:nvPr/>
          </p:nvSpPr>
          <p:spPr bwMode="auto">
            <a:xfrm>
              <a:off x="4303559" y="4038600"/>
              <a:ext cx="3254869" cy="1033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dirty="0" err="1">
                  <a:solidFill>
                    <a:srgbClr val="7030A0"/>
                  </a:solidFill>
                  <a:latin typeface="Arial Black" pitchFamily="34" charset="0"/>
                  <a:ea typeface="微软雅黑" pitchFamily="34" charset="-122"/>
                </a:rPr>
                <a:t>Lectins</a:t>
              </a:r>
              <a:r>
                <a:rPr lang="en-US" altLang="zh-CN" dirty="0">
                  <a:solidFill>
                    <a:srgbClr val="7030A0"/>
                  </a:solidFill>
                  <a:latin typeface="Arial Black" pitchFamily="34" charset="0"/>
                  <a:ea typeface="微软雅黑" pitchFamily="34" charset="-122"/>
                </a:rPr>
                <a:t> specific recognition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zh-CN" dirty="0" err="1">
                  <a:solidFill>
                    <a:srgbClr val="7030A0"/>
                  </a:solidFill>
                  <a:latin typeface="Arial Black" pitchFamily="34" charset="0"/>
                  <a:ea typeface="微软雅黑" pitchFamily="34" charset="-122"/>
                </a:rPr>
                <a:t>Glyco</a:t>
              </a:r>
              <a:r>
                <a:rPr lang="en-US" altLang="zh-CN" dirty="0">
                  <a:solidFill>
                    <a:srgbClr val="7030A0"/>
                  </a:solidFill>
                  <a:latin typeface="Arial Black" pitchFamily="34" charset="0"/>
                  <a:ea typeface="微软雅黑" pitchFamily="34" charset="-122"/>
                </a:rPr>
                <a:t>-motif recognition</a:t>
              </a:r>
            </a:p>
          </p:txBody>
        </p:sp>
        <p:sp>
          <p:nvSpPr>
            <p:cNvPr id="7181" name="Text Box 43"/>
            <p:cNvSpPr txBox="1">
              <a:spLocks noChangeArrowheads="1"/>
            </p:cNvSpPr>
            <p:nvPr/>
          </p:nvSpPr>
          <p:spPr bwMode="auto">
            <a:xfrm>
              <a:off x="969090" y="139463"/>
              <a:ext cx="2574175" cy="639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dirty="0">
                  <a:solidFill>
                    <a:srgbClr val="7030A0"/>
                  </a:solidFill>
                  <a:latin typeface="Arial Black" pitchFamily="34" charset="0"/>
                  <a:ea typeface="微软雅黑" pitchFamily="34" charset="-122"/>
                </a:rPr>
                <a:t>Anti-body specific recognition</a:t>
              </a:r>
            </a:p>
          </p:txBody>
        </p:sp>
        <p:grpSp>
          <p:nvGrpSpPr>
            <p:cNvPr id="7182" name="Group 46"/>
            <p:cNvGrpSpPr>
              <a:grpSpLocks/>
            </p:cNvGrpSpPr>
            <p:nvPr/>
          </p:nvGrpSpPr>
          <p:grpSpPr bwMode="auto">
            <a:xfrm>
              <a:off x="3857620" y="1214422"/>
              <a:ext cx="865187" cy="576262"/>
              <a:chOff x="3787" y="3294"/>
              <a:chExt cx="545" cy="363"/>
            </a:xfrm>
          </p:grpSpPr>
          <p:sp>
            <p:nvSpPr>
              <p:cNvPr id="7197" name="Line 34"/>
              <p:cNvSpPr>
                <a:spLocks noChangeShapeType="1"/>
              </p:cNvSpPr>
              <p:nvPr/>
            </p:nvSpPr>
            <p:spPr bwMode="auto">
              <a:xfrm rot="-5400000">
                <a:off x="3828" y="3443"/>
                <a:ext cx="173" cy="255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Arial Black" pitchFamily="34" charset="0"/>
                </a:endParaRPr>
              </a:p>
            </p:txBody>
          </p:sp>
          <p:sp>
            <p:nvSpPr>
              <p:cNvPr id="7198" name="Line 44"/>
              <p:cNvSpPr>
                <a:spLocks noChangeShapeType="1"/>
              </p:cNvSpPr>
              <p:nvPr/>
            </p:nvSpPr>
            <p:spPr bwMode="auto">
              <a:xfrm rot="5400000" flipV="1">
                <a:off x="3828" y="3253"/>
                <a:ext cx="190" cy="27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Arial Black" pitchFamily="34" charset="0"/>
                </a:endParaRPr>
              </a:p>
            </p:txBody>
          </p:sp>
          <p:sp>
            <p:nvSpPr>
              <p:cNvPr id="7199" name="Line 45"/>
              <p:cNvSpPr>
                <a:spLocks noChangeShapeType="1"/>
              </p:cNvSpPr>
              <p:nvPr/>
            </p:nvSpPr>
            <p:spPr bwMode="auto">
              <a:xfrm rot="5400000" flipV="1">
                <a:off x="4173" y="3316"/>
                <a:ext cx="0" cy="31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Arial Black" pitchFamily="34" charset="0"/>
                </a:endParaRPr>
              </a:p>
            </p:txBody>
          </p:sp>
        </p:grpSp>
        <p:sp>
          <p:nvSpPr>
            <p:cNvPr id="7183" name="Text Box 47"/>
            <p:cNvSpPr txBox="1">
              <a:spLocks noChangeArrowheads="1"/>
            </p:cNvSpPr>
            <p:nvPr/>
          </p:nvSpPr>
          <p:spPr bwMode="auto">
            <a:xfrm>
              <a:off x="4722807" y="1203161"/>
              <a:ext cx="2476500" cy="639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dirty="0">
                  <a:solidFill>
                    <a:srgbClr val="7030A0"/>
                  </a:solidFill>
                  <a:latin typeface="Arial Black" pitchFamily="34" charset="0"/>
                  <a:ea typeface="微软雅黑" pitchFamily="34" charset="-122"/>
                </a:rPr>
                <a:t>Boron Acid, HC/HA specific recognition</a:t>
              </a:r>
            </a:p>
          </p:txBody>
        </p:sp>
        <p:sp>
          <p:nvSpPr>
            <p:cNvPr id="7184" name="TextBox 21"/>
            <p:cNvSpPr txBox="1">
              <a:spLocks noChangeArrowheads="1"/>
            </p:cNvSpPr>
            <p:nvPr/>
          </p:nvSpPr>
          <p:spPr bwMode="auto">
            <a:xfrm>
              <a:off x="2471710" y="1981200"/>
              <a:ext cx="1676400" cy="375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zh-CN" altLang="en-US">
                <a:latin typeface="Arial Black" pitchFamily="34" charset="0"/>
                <a:ea typeface="微软雅黑" pitchFamily="34" charset="-122"/>
              </a:endParaRPr>
            </a:p>
          </p:txBody>
        </p:sp>
        <p:cxnSp>
          <p:nvCxnSpPr>
            <p:cNvPr id="7185" name="直接连接符 28"/>
            <p:cNvCxnSpPr>
              <a:cxnSpLocks noChangeShapeType="1"/>
            </p:cNvCxnSpPr>
            <p:nvPr/>
          </p:nvCxnSpPr>
          <p:spPr bwMode="auto">
            <a:xfrm>
              <a:off x="2371716" y="1872314"/>
              <a:ext cx="914400" cy="0"/>
            </a:xfrm>
            <a:prstGeom prst="line">
              <a:avLst/>
            </a:prstGeom>
            <a:noFill/>
            <a:ln w="444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186" name="直接连接符 29"/>
            <p:cNvCxnSpPr>
              <a:cxnSpLocks noChangeShapeType="1"/>
            </p:cNvCxnSpPr>
            <p:nvPr/>
          </p:nvCxnSpPr>
          <p:spPr bwMode="auto">
            <a:xfrm>
              <a:off x="2371716" y="2500306"/>
              <a:ext cx="914400" cy="0"/>
            </a:xfrm>
            <a:prstGeom prst="line">
              <a:avLst/>
            </a:prstGeom>
            <a:noFill/>
            <a:ln w="444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7187" name="Text Box 41"/>
            <p:cNvSpPr txBox="1">
              <a:spLocks noChangeArrowheads="1"/>
            </p:cNvSpPr>
            <p:nvPr/>
          </p:nvSpPr>
          <p:spPr bwMode="auto">
            <a:xfrm>
              <a:off x="169114" y="1516046"/>
              <a:ext cx="2176395" cy="639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dirty="0">
                  <a:solidFill>
                    <a:srgbClr val="0000FF"/>
                  </a:solidFill>
                  <a:latin typeface="Arial Black" pitchFamily="34" charset="0"/>
                  <a:ea typeface="微软雅黑" pitchFamily="34" charset="-122"/>
                </a:rPr>
                <a:t>MS analysis of glycopeptides</a:t>
              </a:r>
            </a:p>
          </p:txBody>
        </p:sp>
        <p:sp>
          <p:nvSpPr>
            <p:cNvPr id="7190" name="Rectangle 162"/>
            <p:cNvSpPr>
              <a:spLocks noChangeArrowheads="1"/>
            </p:cNvSpPr>
            <p:nvPr/>
          </p:nvSpPr>
          <p:spPr bwMode="auto">
            <a:xfrm>
              <a:off x="2231902" y="6106241"/>
              <a:ext cx="3699091" cy="545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2900" dirty="0" smtClean="0">
                  <a:latin typeface="Arial Black" pitchFamily="34" charset="0"/>
                </a:rPr>
                <a:t>AA-</a:t>
              </a:r>
              <a:r>
                <a:rPr lang="zh-CN" altLang="zh-CN" sz="2900" dirty="0" smtClean="0">
                  <a:solidFill>
                    <a:srgbClr val="FF0000"/>
                  </a:solidFill>
                  <a:latin typeface="Arial Black" pitchFamily="34" charset="0"/>
                </a:rPr>
                <a:t>N</a:t>
              </a:r>
              <a:r>
                <a:rPr lang="zh-CN" altLang="zh-CN" sz="2900" dirty="0" smtClean="0">
                  <a:latin typeface="Arial Black" pitchFamily="34" charset="0"/>
                </a:rPr>
                <a:t>XS</a:t>
              </a:r>
              <a:r>
                <a:rPr lang="zh-CN" altLang="zh-CN" sz="2900" dirty="0">
                  <a:latin typeface="Arial Black" pitchFamily="34" charset="0"/>
                </a:rPr>
                <a:t>/</a:t>
              </a:r>
              <a:r>
                <a:rPr lang="zh-CN" altLang="zh-CN" sz="2900" dirty="0" smtClean="0">
                  <a:latin typeface="Arial Black" pitchFamily="34" charset="0"/>
                </a:rPr>
                <a:t>T</a:t>
              </a:r>
              <a:r>
                <a:rPr lang="en-US" altLang="zh-CN" sz="2900" dirty="0" smtClean="0">
                  <a:latin typeface="Arial Black" pitchFamily="34" charset="0"/>
                </a:rPr>
                <a:t>-AA</a:t>
              </a:r>
              <a:endParaRPr lang="zh-CN" altLang="zh-CN" dirty="0">
                <a:latin typeface="Arial Black" pitchFamily="34" charset="0"/>
              </a:endParaRPr>
            </a:p>
          </p:txBody>
        </p:sp>
        <p:sp>
          <p:nvSpPr>
            <p:cNvPr id="7193" name="Text Box 41"/>
            <p:cNvSpPr txBox="1">
              <a:spLocks noChangeArrowheads="1"/>
            </p:cNvSpPr>
            <p:nvPr/>
          </p:nvSpPr>
          <p:spPr bwMode="auto">
            <a:xfrm>
              <a:off x="-20175" y="2244815"/>
              <a:ext cx="2365684" cy="639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dirty="0">
                  <a:solidFill>
                    <a:srgbClr val="0000FF"/>
                  </a:solidFill>
                  <a:latin typeface="Arial Black" pitchFamily="34" charset="0"/>
                  <a:ea typeface="微软雅黑" pitchFamily="34" charset="-122"/>
                </a:rPr>
                <a:t>MS analysis of </a:t>
              </a:r>
              <a:r>
                <a:rPr lang="en-US" altLang="zh-CN" dirty="0" err="1">
                  <a:solidFill>
                    <a:srgbClr val="0000FF"/>
                  </a:solidFill>
                  <a:latin typeface="Arial Black" pitchFamily="34" charset="0"/>
                  <a:ea typeface="微软雅黑" pitchFamily="34" charset="-122"/>
                </a:rPr>
                <a:t>glycopeptides</a:t>
              </a:r>
              <a:endParaRPr lang="en-US" altLang="zh-CN" dirty="0">
                <a:solidFill>
                  <a:srgbClr val="0000FF"/>
                </a:solidFill>
                <a:latin typeface="Arial Black" pitchFamily="34" charset="0"/>
                <a:ea typeface="微软雅黑" pitchFamily="34" charset="-122"/>
              </a:endParaRPr>
            </a:p>
          </p:txBody>
        </p:sp>
        <p:cxnSp>
          <p:nvCxnSpPr>
            <p:cNvPr id="7194" name="直接连接符 29"/>
            <p:cNvCxnSpPr>
              <a:cxnSpLocks noChangeShapeType="1"/>
            </p:cNvCxnSpPr>
            <p:nvPr/>
          </p:nvCxnSpPr>
          <p:spPr bwMode="auto">
            <a:xfrm>
              <a:off x="2371716" y="3143248"/>
              <a:ext cx="914400" cy="0"/>
            </a:xfrm>
            <a:prstGeom prst="line">
              <a:avLst/>
            </a:prstGeom>
            <a:noFill/>
            <a:ln w="444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195" name="直接连接符 29"/>
            <p:cNvCxnSpPr>
              <a:cxnSpLocks noChangeShapeType="1"/>
            </p:cNvCxnSpPr>
            <p:nvPr/>
          </p:nvCxnSpPr>
          <p:spPr bwMode="auto">
            <a:xfrm rot="1920000">
              <a:off x="2470537" y="5282125"/>
              <a:ext cx="1332000" cy="0"/>
            </a:xfrm>
            <a:prstGeom prst="line">
              <a:avLst/>
            </a:prstGeom>
            <a:noFill/>
            <a:ln w="444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7196" name="Text Box 41"/>
            <p:cNvSpPr txBox="1">
              <a:spLocks noChangeArrowheads="1"/>
            </p:cNvSpPr>
            <p:nvPr/>
          </p:nvSpPr>
          <p:spPr bwMode="auto">
            <a:xfrm>
              <a:off x="169114" y="4457056"/>
              <a:ext cx="2505675" cy="639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dirty="0">
                  <a:solidFill>
                    <a:srgbClr val="0000FF"/>
                  </a:solidFill>
                  <a:latin typeface="Arial Black" pitchFamily="34" charset="0"/>
                  <a:ea typeface="微软雅黑" pitchFamily="34" charset="-122"/>
                </a:rPr>
                <a:t>MS analysis of glycopeptides</a:t>
              </a:r>
            </a:p>
          </p:txBody>
        </p:sp>
      </p:grpSp>
      <p:graphicFrame>
        <p:nvGraphicFramePr>
          <p:cNvPr id="38" name="图示 37"/>
          <p:cNvGraphicFramePr/>
          <p:nvPr>
            <p:extLst>
              <p:ext uri="{D42A27DB-BD31-4B8C-83A1-F6EECF244321}">
                <p14:modId xmlns:p14="http://schemas.microsoft.com/office/powerpoint/2010/main" val="3163977068"/>
              </p:ext>
            </p:extLst>
          </p:nvPr>
        </p:nvGraphicFramePr>
        <p:xfrm>
          <a:off x="0" y="-29314"/>
          <a:ext cx="3886200" cy="176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" name="TextBox 34"/>
          <p:cNvSpPr txBox="1">
            <a:spLocks noChangeArrowheads="1"/>
          </p:cNvSpPr>
          <p:nvPr/>
        </p:nvSpPr>
        <p:spPr bwMode="auto">
          <a:xfrm>
            <a:off x="609604" y="4060"/>
            <a:ext cx="12070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6" tIns="45700" rIns="91396" bIns="45700">
            <a:spAutoFit/>
          </a:bodyPr>
          <a:lstStyle/>
          <a:p>
            <a:pPr algn="ctr"/>
            <a:r>
              <a:rPr lang="zh-CN" altLang="en-US" sz="1800" dirty="0">
                <a:solidFill>
                  <a:srgbClr val="0000FF"/>
                </a:solidFill>
                <a:latin typeface="Arial Black" pitchFamily="34" charset="0"/>
                <a:ea typeface="微软雅黑" pitchFamily="34" charset="-122"/>
              </a:rPr>
              <a:t>技术难度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7238" y="2040414"/>
            <a:ext cx="2392217" cy="2131910"/>
            <a:chOff x="37238" y="2040414"/>
            <a:chExt cx="2392217" cy="2131910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7238" y="2040414"/>
              <a:ext cx="2137135" cy="21319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下箭头 45"/>
            <p:cNvSpPr/>
            <p:nvPr/>
          </p:nvSpPr>
          <p:spPr bwMode="auto">
            <a:xfrm>
              <a:off x="2136043" y="2040414"/>
              <a:ext cx="293412" cy="2131910"/>
            </a:xfrm>
            <a:prstGeom prst="downArrow">
              <a:avLst/>
            </a:prstGeom>
            <a:solidFill>
              <a:srgbClr val="00CC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13486" y="4326047"/>
            <a:ext cx="2115969" cy="1538750"/>
            <a:chOff x="314561" y="4483300"/>
            <a:chExt cx="2115969" cy="1538750"/>
          </a:xfrm>
        </p:grpSpPr>
        <p:sp>
          <p:nvSpPr>
            <p:cNvPr id="3" name="下箭头 2"/>
            <p:cNvSpPr/>
            <p:nvPr/>
          </p:nvSpPr>
          <p:spPr bwMode="auto">
            <a:xfrm>
              <a:off x="2100074" y="5131283"/>
              <a:ext cx="330456" cy="890767"/>
            </a:xfrm>
            <a:prstGeom prst="downArrow">
              <a:avLst/>
            </a:prstGeom>
            <a:solidFill>
              <a:srgbClr val="00CC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4" name="矩形 3"/>
            <p:cNvSpPr/>
            <p:nvPr/>
          </p:nvSpPr>
          <p:spPr bwMode="auto">
            <a:xfrm>
              <a:off x="433801" y="5128504"/>
              <a:ext cx="430158" cy="461665"/>
            </a:xfrm>
            <a:prstGeom prst="rect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Black" pitchFamily="34" charset="0"/>
                </a:rPr>
                <a:t>A</a:t>
              </a:r>
              <a:endPara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1565617" y="5131283"/>
              <a:ext cx="430158" cy="461665"/>
            </a:xfrm>
            <a:prstGeom prst="rect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Black" pitchFamily="34" charset="0"/>
                </a:rPr>
                <a:t>B</a:t>
              </a:r>
              <a:endPara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44" name="下箭头 43"/>
            <p:cNvSpPr/>
            <p:nvPr/>
          </p:nvSpPr>
          <p:spPr bwMode="auto">
            <a:xfrm rot="10800000">
              <a:off x="1061788" y="4721972"/>
              <a:ext cx="330456" cy="890767"/>
            </a:xfrm>
            <a:prstGeom prst="downArrow">
              <a:avLst/>
            </a:prstGeom>
            <a:solidFill>
              <a:srgbClr val="FF33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</a:endParaRPr>
            </a:p>
          </p:txBody>
        </p:sp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14561" y="4486840"/>
              <a:ext cx="646785" cy="645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421334" y="4483300"/>
              <a:ext cx="646785" cy="645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299" y="1327"/>
            <a:ext cx="8229600" cy="60827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+mn-cs"/>
              </a:rPr>
              <a:t>综合比较</a:t>
            </a:r>
          </a:p>
        </p:txBody>
      </p:sp>
      <p:pic>
        <p:nvPicPr>
          <p:cNvPr id="4" name="内容占位符 3" descr="Fig.3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16835"/>
            <a:ext cx="9144000" cy="634116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0" y="2"/>
            <a:ext cx="990599" cy="35242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血清糖肽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164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 rotWithShape="1">
          <a:blip r:embed="rId2"/>
          <a:srcRect t="4647"/>
          <a:stretch/>
        </p:blipFill>
        <p:spPr bwMode="auto">
          <a:xfrm>
            <a:off x="304800" y="457200"/>
            <a:ext cx="8686800" cy="640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矩形 3"/>
          <p:cNvSpPr/>
          <p:nvPr/>
        </p:nvSpPr>
        <p:spPr>
          <a:xfrm>
            <a:off x="1905000" y="0"/>
            <a:ext cx="63246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en-US" altLang="zh-CN" sz="2000" dirty="0">
                <a:latin typeface="Arial Black" pitchFamily="34" charset="0"/>
              </a:rPr>
              <a:t>Large Scale Identification in Human Serum</a:t>
            </a:r>
            <a:endParaRPr lang="en-US" sz="2000" dirty="0">
              <a:latin typeface="Arial Black" pitchFamily="3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0" y="2"/>
            <a:ext cx="990599" cy="35242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血清糖肽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919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05000" y="0"/>
            <a:ext cx="63246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en-US" altLang="zh-CN" sz="2000" dirty="0">
                <a:latin typeface="Arial Black" pitchFamily="34" charset="0"/>
              </a:rPr>
              <a:t>Large Scale Identification in Human Serum</a:t>
            </a:r>
            <a:endParaRPr lang="en-US" sz="2000" dirty="0">
              <a:latin typeface="Arial Black" pitchFamily="3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0" y="2"/>
            <a:ext cx="990599" cy="35242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血清糖肽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3" descr="FigS8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3400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6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85750"/>
            <a:ext cx="5153025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357313" y="1214438"/>
            <a:ext cx="500062" cy="414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spc="3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三个同分异构体的理论碎片比较</a:t>
            </a:r>
          </a:p>
        </p:txBody>
      </p:sp>
      <p:sp>
        <p:nvSpPr>
          <p:cNvPr id="4" name="矩形 3"/>
          <p:cNvSpPr/>
          <p:nvPr/>
        </p:nvSpPr>
        <p:spPr>
          <a:xfrm>
            <a:off x="2143125" y="1785938"/>
            <a:ext cx="5572125" cy="4286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仅从</a:t>
            </a:r>
            <a:r>
              <a:rPr lang="en-US" altLang="zh-CN" sz="1800" i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de novo </a:t>
            </a:r>
            <a:r>
              <a:rPr lang="zh-CN" altLang="en-US" sz="18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的技术中很难真正解析糖的拓扑结构</a:t>
            </a:r>
          </a:p>
        </p:txBody>
      </p:sp>
      <p:sp>
        <p:nvSpPr>
          <p:cNvPr id="5" name="矩形 4"/>
          <p:cNvSpPr/>
          <p:nvPr/>
        </p:nvSpPr>
        <p:spPr>
          <a:xfrm>
            <a:off x="2143125" y="3429000"/>
            <a:ext cx="6858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提示数据库匹配方法有可能解决糖拓扑结构真正的解析</a:t>
            </a:r>
            <a:endParaRPr lang="en-US" altLang="zh-CN" sz="18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每一个糖结构有其特征的理论碎片是区分同分异构体的关键因子</a:t>
            </a:r>
          </a:p>
        </p:txBody>
      </p:sp>
    </p:spTree>
    <p:extLst>
      <p:ext uri="{BB962C8B-B14F-4D97-AF65-F5344CB8AC3E}">
        <p14:creationId xmlns:p14="http://schemas.microsoft.com/office/powerpoint/2010/main" val="15243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多文档 2"/>
          <p:cNvSpPr/>
          <p:nvPr/>
        </p:nvSpPr>
        <p:spPr>
          <a:xfrm>
            <a:off x="76200" y="2170334"/>
            <a:ext cx="2590800" cy="1868269"/>
          </a:xfrm>
          <a:prstGeom prst="flowChartMultidocumen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000" r="-22000"/>
            </a:stretch>
          </a:blipFill>
          <a:ln>
            <a:solidFill>
              <a:srgbClr val="0000FF"/>
            </a:solidFill>
          </a:ln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cxnSp>
        <p:nvCxnSpPr>
          <p:cNvPr id="5" name="肘形连接符 4"/>
          <p:cNvCxnSpPr>
            <a:stCxn id="3" idx="3"/>
            <a:endCxn id="9" idx="2"/>
          </p:cNvCxnSpPr>
          <p:nvPr/>
        </p:nvCxnSpPr>
        <p:spPr>
          <a:xfrm flipV="1">
            <a:off x="2667000" y="1694770"/>
            <a:ext cx="1802050" cy="1409699"/>
          </a:xfrm>
          <a:prstGeom prst="bentConnector3">
            <a:avLst>
              <a:gd name="adj1" fmla="val 50000"/>
            </a:avLst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3048000" y="1109990"/>
            <a:ext cx="1162498" cy="523220"/>
          </a:xfrm>
          <a:prstGeom prst="rect">
            <a:avLst/>
          </a:prstGeom>
        </p:spPr>
        <p:txBody>
          <a:bodyPr wrap="none" lIns="91396" tIns="45700" rIns="91396" bIns="45700" anchor="ctr">
            <a:spAutoFit/>
          </a:bodyPr>
          <a:lstStyle/>
          <a:p>
            <a:r>
              <a:rPr lang="en-US" altLang="zh-CN" sz="2800" dirty="0">
                <a:latin typeface="Arial Black" pitchFamily="34" charset="0"/>
                <a:ea typeface="微软雅黑" pitchFamily="34" charset="-122"/>
              </a:rPr>
              <a:t>GRIP</a:t>
            </a:r>
            <a:endParaRPr lang="en-US" sz="2800" dirty="0">
              <a:latin typeface="Arial Black" pitchFamily="34" charset="0"/>
            </a:endParaRPr>
          </a:p>
        </p:txBody>
      </p:sp>
      <p:sp>
        <p:nvSpPr>
          <p:cNvPr id="9" name="流程图: 磁盘 8"/>
          <p:cNvSpPr/>
          <p:nvPr/>
        </p:nvSpPr>
        <p:spPr>
          <a:xfrm>
            <a:off x="4469050" y="1179731"/>
            <a:ext cx="1861930" cy="1030070"/>
          </a:xfrm>
          <a:prstGeom prst="flowChartMagneticDisk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t"/>
          <a:lstStyle/>
          <a:p>
            <a:pPr algn="ctr"/>
            <a:r>
              <a:rPr lang="en-US" altLang="zh-CN" sz="1200" dirty="0">
                <a:latin typeface="Arial Black" pitchFamily="34" charset="0"/>
              </a:rPr>
              <a:t>Glycopeptide</a:t>
            </a:r>
          </a:p>
          <a:p>
            <a:pPr algn="ctr"/>
            <a:r>
              <a:rPr lang="en-US" altLang="zh-CN" sz="1200" dirty="0">
                <a:latin typeface="Arial Black" pitchFamily="34" charset="0"/>
              </a:rPr>
              <a:t>Composition</a:t>
            </a:r>
          </a:p>
          <a:p>
            <a:pPr algn="ctr"/>
            <a:r>
              <a:rPr lang="en-US" altLang="zh-CN" sz="1200" dirty="0">
                <a:latin typeface="Arial Black" pitchFamily="34" charset="0"/>
              </a:rPr>
              <a:t>Database</a:t>
            </a:r>
            <a:endParaRPr lang="en-US" sz="1200" dirty="0">
              <a:latin typeface="Arial Black" pitchFamily="34" charset="0"/>
            </a:endParaRPr>
          </a:p>
        </p:txBody>
      </p:sp>
      <p:sp>
        <p:nvSpPr>
          <p:cNvPr id="11" name="流程图: 磁盘 10"/>
          <p:cNvSpPr/>
          <p:nvPr/>
        </p:nvSpPr>
        <p:spPr>
          <a:xfrm>
            <a:off x="4469050" y="3886200"/>
            <a:ext cx="1861930" cy="1030070"/>
          </a:xfrm>
          <a:prstGeom prst="flowChartMagneticDisk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t"/>
          <a:lstStyle/>
          <a:p>
            <a:pPr algn="ctr"/>
            <a:r>
              <a:rPr lang="en-US" altLang="zh-CN" sz="1200" dirty="0">
                <a:latin typeface="Arial Black" pitchFamily="34" charset="0"/>
              </a:rPr>
              <a:t>Glycopeptide</a:t>
            </a:r>
          </a:p>
          <a:p>
            <a:pPr algn="ctr"/>
            <a:r>
              <a:rPr lang="en-US" altLang="zh-CN" sz="1200" dirty="0">
                <a:latin typeface="Arial Black" pitchFamily="34" charset="0"/>
              </a:rPr>
              <a:t>Fragment</a:t>
            </a:r>
          </a:p>
          <a:p>
            <a:pPr algn="ctr"/>
            <a:r>
              <a:rPr lang="en-US" altLang="zh-CN" sz="1200" dirty="0">
                <a:latin typeface="Arial Black" pitchFamily="34" charset="0"/>
              </a:rPr>
              <a:t>Database</a:t>
            </a:r>
            <a:endParaRPr lang="en-US" sz="1200" dirty="0">
              <a:latin typeface="Arial Black" pitchFamily="34" charset="0"/>
            </a:endParaRPr>
          </a:p>
        </p:txBody>
      </p:sp>
      <p:cxnSp>
        <p:nvCxnSpPr>
          <p:cNvPr id="12" name="肘形连接符 11"/>
          <p:cNvCxnSpPr>
            <a:endCxn id="11" idx="2"/>
          </p:cNvCxnSpPr>
          <p:nvPr/>
        </p:nvCxnSpPr>
        <p:spPr>
          <a:xfrm>
            <a:off x="2667000" y="3104465"/>
            <a:ext cx="1802050" cy="1296770"/>
          </a:xfrm>
          <a:prstGeom prst="bentConnector3">
            <a:avLst>
              <a:gd name="adj1" fmla="val 50000"/>
            </a:avLst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3146617" y="4572000"/>
                <a:ext cx="1094017" cy="523220"/>
              </a:xfrm>
              <a:prstGeom prst="rect">
                <a:avLst/>
              </a:prstGeom>
            </p:spPr>
            <p:txBody>
              <a:bodyPr wrap="none" lIns="91396" tIns="45700" rIns="91396" bIns="457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latin typeface="Cambria Math"/>
                            </a:rPr>
                            <m:t>𝒇</m:t>
                          </m:r>
                        </m:e>
                        <m:sub>
                          <m:r>
                            <a:rPr lang="en-US" sz="2800" i="1" dirty="0"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a:rPr lang="en-US" sz="2800" i="1" dirty="0">
                          <a:latin typeface="Cambria Math"/>
                        </a:rPr>
                        <m:t>(</m:t>
                      </m:r>
                      <m:r>
                        <a:rPr lang="en-US" sz="2800" i="1" dirty="0">
                          <a:latin typeface="Cambria Math"/>
                        </a:rPr>
                        <m:t>𝒙</m:t>
                      </m:r>
                      <m:r>
                        <a:rPr lang="en-US" sz="2800" i="1" dirty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617" y="4572000"/>
                <a:ext cx="1094017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圆角矩形 15"/>
          <p:cNvSpPr/>
          <p:nvPr/>
        </p:nvSpPr>
        <p:spPr>
          <a:xfrm>
            <a:off x="8152572" y="2"/>
            <a:ext cx="998719" cy="352425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拓扑结构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711" y="3623906"/>
            <a:ext cx="1839856" cy="147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右箭头 16"/>
          <p:cNvSpPr/>
          <p:nvPr/>
        </p:nvSpPr>
        <p:spPr>
          <a:xfrm>
            <a:off x="6400802" y="4134538"/>
            <a:ext cx="771277" cy="533401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p:sp>
        <p:nvSpPr>
          <p:cNvPr id="19" name="圆角矩形 18"/>
          <p:cNvSpPr/>
          <p:nvPr/>
        </p:nvSpPr>
        <p:spPr>
          <a:xfrm>
            <a:off x="6400800" y="558424"/>
            <a:ext cx="2821366" cy="3756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en-US" altLang="zh-CN" sz="2000" dirty="0">
                <a:solidFill>
                  <a:srgbClr val="0000FF"/>
                </a:solidFill>
                <a:latin typeface="Arial Black" pitchFamily="34" charset="0"/>
                <a:ea typeface="黑体" pitchFamily="49" charset="-122"/>
              </a:rPr>
              <a:t>DEGLYCOPEPTIDE</a:t>
            </a:r>
            <a:endParaRPr lang="en-US" sz="2000" dirty="0">
              <a:solidFill>
                <a:srgbClr val="0000FF"/>
              </a:solidFill>
              <a:latin typeface="Arial Black" pitchFamily="34" charset="0"/>
              <a:ea typeface="黑体" pitchFamily="49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6339594" y="3254285"/>
            <a:ext cx="2821366" cy="3756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en-US" altLang="zh-CN" sz="2000" dirty="0">
                <a:solidFill>
                  <a:srgbClr val="0000FF"/>
                </a:solidFill>
                <a:latin typeface="Arial Black" pitchFamily="34" charset="0"/>
                <a:ea typeface="黑体" pitchFamily="49" charset="-122"/>
              </a:rPr>
              <a:t>DEGLYCOPEPTIDE</a:t>
            </a:r>
            <a:endParaRPr lang="en-US" sz="2000" dirty="0">
              <a:solidFill>
                <a:srgbClr val="0000FF"/>
              </a:solidFill>
              <a:latin typeface="Arial Black" pitchFamily="34" charset="0"/>
              <a:ea typeface="黑体" pitchFamily="49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7087999" y="934108"/>
            <a:ext cx="1905571" cy="1910316"/>
            <a:chOff x="6518310" y="985284"/>
            <a:chExt cx="1905571" cy="1910316"/>
          </a:xfrm>
        </p:grpSpPr>
        <p:sp>
          <p:nvSpPr>
            <p:cNvPr id="31" name="矩形 30"/>
            <p:cNvSpPr/>
            <p:nvPr/>
          </p:nvSpPr>
          <p:spPr>
            <a:xfrm>
              <a:off x="6518310" y="985284"/>
              <a:ext cx="1905571" cy="191031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911993" y="1134974"/>
              <a:ext cx="194447" cy="19444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流程图: 联系 20"/>
            <p:cNvSpPr/>
            <p:nvPr/>
          </p:nvSpPr>
          <p:spPr>
            <a:xfrm>
              <a:off x="6893055" y="1520278"/>
              <a:ext cx="232322" cy="232322"/>
            </a:xfrm>
            <a:prstGeom prst="flowChartConnector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等腰三角形 21"/>
            <p:cNvSpPr/>
            <p:nvPr/>
          </p:nvSpPr>
          <p:spPr>
            <a:xfrm>
              <a:off x="6902524" y="1873447"/>
              <a:ext cx="213385" cy="18395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五角星 22"/>
            <p:cNvSpPr/>
            <p:nvPr/>
          </p:nvSpPr>
          <p:spPr>
            <a:xfrm>
              <a:off x="6894574" y="2209115"/>
              <a:ext cx="229285" cy="229285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流程图: 排序 23"/>
            <p:cNvSpPr/>
            <p:nvPr/>
          </p:nvSpPr>
          <p:spPr>
            <a:xfrm>
              <a:off x="6878890" y="2594776"/>
              <a:ext cx="260653" cy="224624"/>
            </a:xfrm>
            <a:prstGeom prst="flowChartSort">
              <a:avLst/>
            </a:prstGeom>
            <a:solidFill>
              <a:srgbClr val="F91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乘号 24"/>
            <p:cNvSpPr/>
            <p:nvPr/>
          </p:nvSpPr>
          <p:spPr>
            <a:xfrm>
              <a:off x="7359310" y="1109990"/>
              <a:ext cx="223573" cy="261610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乘号 26"/>
            <p:cNvSpPr/>
            <p:nvPr/>
          </p:nvSpPr>
          <p:spPr>
            <a:xfrm>
              <a:off x="7359310" y="1490990"/>
              <a:ext cx="223573" cy="261610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乘号 27"/>
            <p:cNvSpPr/>
            <p:nvPr/>
          </p:nvSpPr>
          <p:spPr>
            <a:xfrm>
              <a:off x="7359310" y="1871990"/>
              <a:ext cx="223573" cy="261610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乘号 28"/>
            <p:cNvSpPr/>
            <p:nvPr/>
          </p:nvSpPr>
          <p:spPr>
            <a:xfrm>
              <a:off x="7359310" y="2176790"/>
              <a:ext cx="223573" cy="261610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乘号 29"/>
            <p:cNvSpPr/>
            <p:nvPr/>
          </p:nvSpPr>
          <p:spPr>
            <a:xfrm>
              <a:off x="7359310" y="2557790"/>
              <a:ext cx="223573" cy="261610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矩形 25"/>
                <p:cNvSpPr/>
                <p:nvPr/>
              </p:nvSpPr>
              <p:spPr>
                <a:xfrm>
                  <a:off x="7620000" y="1066800"/>
                  <a:ext cx="48974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dirty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/>
                              </a:rPr>
                              <m:t>𝑵</m:t>
                            </m:r>
                          </m:e>
                          <m:sub>
                            <m:r>
                              <a:rPr lang="en-US" sz="1600" i="1" dirty="0"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6" name="矩形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00" y="1066800"/>
                  <a:ext cx="489749" cy="33855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矩形 31"/>
                <p:cNvSpPr/>
                <p:nvPr/>
              </p:nvSpPr>
              <p:spPr>
                <a:xfrm>
                  <a:off x="7620000" y="1447800"/>
                  <a:ext cx="48974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dirty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/>
                              </a:rPr>
                              <m:t>𝑵</m:t>
                            </m:r>
                          </m:e>
                          <m:sub>
                            <m:r>
                              <a:rPr lang="en-US" sz="1600" i="1" dirty="0"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32" name="矩形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00" y="1447800"/>
                  <a:ext cx="489749" cy="33855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矩形 32"/>
                <p:cNvSpPr/>
                <p:nvPr/>
              </p:nvSpPr>
              <p:spPr>
                <a:xfrm>
                  <a:off x="7620000" y="1828800"/>
                  <a:ext cx="48974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dirty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/>
                              </a:rPr>
                              <m:t>𝑵</m:t>
                            </m:r>
                          </m:e>
                          <m:sub>
                            <m:r>
                              <a:rPr lang="en-US" sz="1600" i="1" dirty="0">
                                <a:latin typeface="Cambria Math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33" name="矩形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00" y="1828800"/>
                  <a:ext cx="489749" cy="33855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矩形 33"/>
                <p:cNvSpPr/>
                <p:nvPr/>
              </p:nvSpPr>
              <p:spPr>
                <a:xfrm>
                  <a:off x="7620000" y="2167354"/>
                  <a:ext cx="48974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dirty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/>
                              </a:rPr>
                              <m:t>𝑵</m:t>
                            </m:r>
                          </m:e>
                          <m:sub>
                            <m:r>
                              <a:rPr lang="en-US" sz="1600" i="1" dirty="0">
                                <a:latin typeface="Cambria Math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34" name="矩形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00" y="2167354"/>
                  <a:ext cx="489749" cy="33855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矩形 34"/>
                <p:cNvSpPr/>
                <p:nvPr/>
              </p:nvSpPr>
              <p:spPr>
                <a:xfrm>
                  <a:off x="7620000" y="2514600"/>
                  <a:ext cx="48974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dirty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/>
                              </a:rPr>
                              <m:t>𝑵</m:t>
                            </m:r>
                          </m:e>
                          <m:sub>
                            <m:r>
                              <a:rPr lang="en-US" sz="1600" i="1" dirty="0">
                                <a:latin typeface="Cambria Math"/>
                              </a:rPr>
                              <m:t>𝟓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35" name="矩形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00" y="2514600"/>
                  <a:ext cx="489749" cy="33855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流程图: 磁盘 36"/>
          <p:cNvSpPr/>
          <p:nvPr/>
        </p:nvSpPr>
        <p:spPr>
          <a:xfrm>
            <a:off x="3886200" y="5638800"/>
            <a:ext cx="1861930" cy="1030070"/>
          </a:xfrm>
          <a:prstGeom prst="flowChartMagneticDisk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t"/>
          <a:lstStyle/>
          <a:p>
            <a:pPr algn="ctr"/>
            <a:r>
              <a:rPr lang="en-US" altLang="zh-CN" sz="1200" dirty="0">
                <a:latin typeface="Arial Black" pitchFamily="34" charset="0"/>
              </a:rPr>
              <a:t>Glycopeptide</a:t>
            </a:r>
          </a:p>
          <a:p>
            <a:pPr algn="ctr"/>
            <a:r>
              <a:rPr lang="en-US" altLang="zh-CN" sz="1200" dirty="0">
                <a:latin typeface="Arial Black" pitchFamily="34" charset="0"/>
              </a:rPr>
              <a:t>Structure</a:t>
            </a:r>
          </a:p>
          <a:p>
            <a:pPr algn="ctr"/>
            <a:r>
              <a:rPr lang="en-US" altLang="zh-CN" sz="1200" dirty="0">
                <a:latin typeface="Arial Black" pitchFamily="34" charset="0"/>
              </a:rPr>
              <a:t>Database</a:t>
            </a:r>
            <a:endParaRPr lang="en-US" sz="1200" dirty="0">
              <a:latin typeface="Arial Black" pitchFamily="34" charset="0"/>
            </a:endParaRPr>
          </a:p>
        </p:txBody>
      </p:sp>
      <p:cxnSp>
        <p:nvCxnSpPr>
          <p:cNvPr id="38" name="肘形连接符 37"/>
          <p:cNvCxnSpPr>
            <a:stCxn id="37" idx="1"/>
            <a:endCxn id="11" idx="3"/>
          </p:cNvCxnSpPr>
          <p:nvPr/>
        </p:nvCxnSpPr>
        <p:spPr>
          <a:xfrm rot="5400000" flipH="1" flipV="1">
            <a:off x="4747325" y="4986110"/>
            <a:ext cx="722530" cy="582850"/>
          </a:xfrm>
          <a:prstGeom prst="bentConnector3">
            <a:avLst>
              <a:gd name="adj1" fmla="val 50000"/>
            </a:avLst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/>
          <p:cNvSpPr/>
          <p:nvPr/>
        </p:nvSpPr>
        <p:spPr>
          <a:xfrm>
            <a:off x="5443937" y="5181600"/>
            <a:ext cx="2027158" cy="369332"/>
          </a:xfrm>
          <a:prstGeom prst="rect">
            <a:avLst/>
          </a:prstGeom>
        </p:spPr>
        <p:txBody>
          <a:bodyPr wrap="none" lIns="91396" tIns="45700" rIns="91396" bIns="45700" anchor="ctr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latin typeface="Arial Black" pitchFamily="34" charset="0"/>
                <a:ea typeface="微软雅黑" pitchFamily="34" charset="-122"/>
              </a:rPr>
              <a:t>Fragmentation</a:t>
            </a:r>
            <a:endParaRPr lang="en-US" sz="1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5" name="右箭头 44"/>
          <p:cNvSpPr/>
          <p:nvPr/>
        </p:nvSpPr>
        <p:spPr>
          <a:xfrm>
            <a:off x="6400801" y="1349329"/>
            <a:ext cx="533400" cy="533401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85" y="4717137"/>
            <a:ext cx="2100470" cy="214086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</p:pic>
      <p:sp>
        <p:nvSpPr>
          <p:cNvPr id="47" name="右箭头 46"/>
          <p:cNvSpPr/>
          <p:nvPr/>
        </p:nvSpPr>
        <p:spPr>
          <a:xfrm>
            <a:off x="3149956" y="5887138"/>
            <a:ext cx="533400" cy="533401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p:sp>
        <p:nvSpPr>
          <p:cNvPr id="48" name="矩形 47"/>
          <p:cNvSpPr/>
          <p:nvPr/>
        </p:nvSpPr>
        <p:spPr>
          <a:xfrm>
            <a:off x="6831160" y="5963043"/>
            <a:ext cx="2180405" cy="400110"/>
          </a:xfrm>
          <a:prstGeom prst="rect">
            <a:avLst/>
          </a:prstGeom>
        </p:spPr>
        <p:txBody>
          <a:bodyPr wrap="none" lIns="91396" tIns="45700" rIns="91396" bIns="45700" anchor="ctr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Arial Black" pitchFamily="34" charset="0"/>
                <a:ea typeface="微软雅黑" pitchFamily="34" charset="-122"/>
              </a:rPr>
              <a:t>New Method ?</a:t>
            </a:r>
            <a:endParaRPr lang="en-US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9" name="右箭头 48"/>
          <p:cNvSpPr/>
          <p:nvPr/>
        </p:nvSpPr>
        <p:spPr>
          <a:xfrm rot="10800000">
            <a:off x="5924116" y="5887988"/>
            <a:ext cx="862322" cy="533401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9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-10602" y="3581404"/>
            <a:ext cx="9144000" cy="32838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p:sp>
        <p:nvSpPr>
          <p:cNvPr id="2" name="矩形 1"/>
          <p:cNvSpPr/>
          <p:nvPr/>
        </p:nvSpPr>
        <p:spPr>
          <a:xfrm>
            <a:off x="0" y="-11902"/>
            <a:ext cx="9144000" cy="35933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45096"/>
            <a:ext cx="1337634" cy="151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5" y="14580"/>
            <a:ext cx="1707858" cy="98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363" y="16602"/>
            <a:ext cx="2092052" cy="95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734" y="999906"/>
            <a:ext cx="1749266" cy="97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77" y="972968"/>
            <a:ext cx="2005005" cy="100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006" y="1979038"/>
            <a:ext cx="1776210" cy="96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73" y="1979038"/>
            <a:ext cx="2005006" cy="96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6511" y="-11903"/>
            <a:ext cx="2730212" cy="854070"/>
          </a:xfrm>
          <a:prstGeom prst="rect">
            <a:avLst/>
          </a:prstGeom>
          <a:noFill/>
        </p:spPr>
        <p:txBody>
          <a:bodyPr wrap="none" lIns="91396" tIns="45700" rIns="91396" bIns="45700" rtlCol="0">
            <a:spAutoFit/>
          </a:bodyPr>
          <a:lstStyle/>
          <a:p>
            <a:pPr marL="285611" indent="-28561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zh-CN" altLang="en-US" sz="11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允许发生一次断裂</a:t>
            </a:r>
            <a:endParaRPr lang="en-US" altLang="zh-CN" sz="11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611" indent="-28561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zh-CN" altLang="en-US" sz="11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在分支结构上有大量的断裂没有形成</a:t>
            </a:r>
            <a:endParaRPr lang="en-US" altLang="zh-CN" sz="11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611" indent="-28561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zh-CN" altLang="en-US" sz="11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理论上最多可发生</a:t>
            </a:r>
            <a:r>
              <a:rPr lang="en-US" altLang="zh-CN" sz="11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sz="11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次断裂</a:t>
            </a:r>
            <a:endParaRPr lang="en-US" sz="1100" b="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1004" y="2615598"/>
            <a:ext cx="3367761" cy="861774"/>
          </a:xfrm>
          <a:prstGeom prst="rect">
            <a:avLst/>
          </a:prstGeom>
        </p:spPr>
        <p:txBody>
          <a:bodyPr wrap="square" lIns="91396" tIns="45700" rIns="91396" bIns="457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允许同时发生</a:t>
            </a:r>
            <a:r>
              <a:rPr lang="en-US" altLang="zh-CN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1</a:t>
            </a:r>
            <a:r>
              <a:rPr lang="zh-CN" altLang="en-US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次断裂：产生</a:t>
            </a:r>
            <a:r>
              <a:rPr lang="en-US" altLang="zh-CN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9</a:t>
            </a:r>
            <a:r>
              <a:rPr lang="zh-CN" altLang="en-US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种碎片，</a:t>
            </a:r>
            <a:r>
              <a:rPr lang="en-US" altLang="zh-CN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9</a:t>
            </a:r>
            <a:r>
              <a:rPr lang="zh-CN" altLang="en-US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种非冗余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允许同时发生</a:t>
            </a:r>
            <a:r>
              <a:rPr lang="en-US" altLang="zh-CN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2</a:t>
            </a:r>
            <a:r>
              <a:rPr lang="zh-CN" altLang="en-US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次断裂：产生</a:t>
            </a:r>
            <a:r>
              <a:rPr lang="en-US" altLang="zh-CN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43</a:t>
            </a:r>
            <a:r>
              <a:rPr lang="zh-CN" altLang="en-US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种碎片，</a:t>
            </a:r>
            <a:r>
              <a:rPr lang="en-US" altLang="zh-CN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30</a:t>
            </a:r>
            <a:r>
              <a:rPr lang="zh-CN" altLang="en-US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种非冗余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                …… …… ……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	…… …… ……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允许同时发生</a:t>
            </a:r>
            <a:r>
              <a:rPr lang="en-US" altLang="zh-CN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5</a:t>
            </a:r>
            <a:r>
              <a:rPr lang="zh-CN" altLang="en-US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次断裂：产生</a:t>
            </a:r>
            <a:r>
              <a:rPr lang="en-US" altLang="zh-CN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572</a:t>
            </a:r>
            <a:r>
              <a:rPr lang="zh-CN" altLang="en-US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种碎片，</a:t>
            </a:r>
            <a:r>
              <a:rPr lang="en-US" altLang="zh-CN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63</a:t>
            </a:r>
            <a:r>
              <a:rPr lang="zh-CN" altLang="en-US" sz="1000" dirty="0">
                <a:solidFill>
                  <a:prstClr val="black"/>
                </a:solidFill>
                <a:latin typeface="Arial Black" pitchFamily="34" charset="0"/>
                <a:ea typeface="微软雅黑" pitchFamily="34" charset="-122"/>
              </a:rPr>
              <a:t>种非冗余</a:t>
            </a:r>
          </a:p>
        </p:txBody>
      </p:sp>
      <p:sp>
        <p:nvSpPr>
          <p:cNvPr id="11" name="矩形 10"/>
          <p:cNvSpPr/>
          <p:nvPr/>
        </p:nvSpPr>
        <p:spPr>
          <a:xfrm>
            <a:off x="3259114" y="5842884"/>
            <a:ext cx="3135897" cy="954107"/>
          </a:xfrm>
          <a:prstGeom prst="rect">
            <a:avLst/>
          </a:prstGeom>
        </p:spPr>
        <p:txBody>
          <a:bodyPr wrap="square" lIns="91396" tIns="45700" rIns="91396" bIns="457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dirty="0">
                <a:solidFill>
                  <a:srgbClr val="FF0000"/>
                </a:solidFill>
                <a:latin typeface="Arial Black" pitchFamily="34" charset="0"/>
                <a:ea typeface="微软雅黑" pitchFamily="34" charset="-122"/>
              </a:rPr>
              <a:t>很难用现存的技术构建</a:t>
            </a:r>
            <a:r>
              <a:rPr lang="en-US" altLang="zh-CN" sz="2800" dirty="0">
                <a:solidFill>
                  <a:srgbClr val="FF0000"/>
                </a:solidFill>
                <a:latin typeface="Arial Black" pitchFamily="34" charset="0"/>
                <a:ea typeface="微软雅黑" pitchFamily="34" charset="-122"/>
              </a:rPr>
              <a:t>N</a:t>
            </a:r>
            <a:r>
              <a:rPr lang="zh-CN" altLang="en-US" sz="2800" dirty="0">
                <a:solidFill>
                  <a:srgbClr val="FF0000"/>
                </a:solidFill>
                <a:latin typeface="Arial Black" pitchFamily="34" charset="0"/>
                <a:ea typeface="微软雅黑" pitchFamily="34" charset="-122"/>
              </a:rPr>
              <a:t>糖肽碎片库</a:t>
            </a:r>
          </a:p>
        </p:txBody>
      </p:sp>
      <p:sp>
        <p:nvSpPr>
          <p:cNvPr id="13" name="下箭头 12"/>
          <p:cNvSpPr/>
          <p:nvPr/>
        </p:nvSpPr>
        <p:spPr>
          <a:xfrm rot="16200000">
            <a:off x="3033910" y="1329956"/>
            <a:ext cx="719946" cy="803234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3" y="3988904"/>
            <a:ext cx="2090441" cy="1715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722" y="3975622"/>
            <a:ext cx="1726066" cy="164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788" y="3975621"/>
            <a:ext cx="1752268" cy="164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90" y="3975619"/>
            <a:ext cx="1357738" cy="65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912" y="5169629"/>
            <a:ext cx="1935030" cy="168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下箭头 20"/>
          <p:cNvSpPr/>
          <p:nvPr/>
        </p:nvSpPr>
        <p:spPr>
          <a:xfrm rot="16200000">
            <a:off x="2224901" y="4277001"/>
            <a:ext cx="751374" cy="803234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p:sp>
        <p:nvSpPr>
          <p:cNvPr id="22" name="下箭头 21"/>
          <p:cNvSpPr/>
          <p:nvPr/>
        </p:nvSpPr>
        <p:spPr>
          <a:xfrm rot="17567800">
            <a:off x="6541339" y="4726121"/>
            <a:ext cx="600737" cy="591064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p:sp>
        <p:nvSpPr>
          <p:cNvPr id="23" name="内容占位符 2"/>
          <p:cNvSpPr>
            <a:spLocks noGrp="1"/>
          </p:cNvSpPr>
          <p:nvPr>
            <p:ph idx="1"/>
          </p:nvPr>
        </p:nvSpPr>
        <p:spPr>
          <a:xfrm>
            <a:off x="25180" y="5805679"/>
            <a:ext cx="2952328" cy="823723"/>
          </a:xfrm>
        </p:spPr>
        <p:txBody>
          <a:bodyPr>
            <a:normAutofit/>
          </a:bodyPr>
          <a:lstStyle/>
          <a:p>
            <a:pPr marL="285611" indent="-285611">
              <a:lnSpc>
                <a:spcPct val="150000"/>
              </a:lnSpc>
              <a:buFont typeface="Wingdings" pitchFamily="2" charset="2"/>
              <a:buChar char="v"/>
            </a:pPr>
            <a:r>
              <a:rPr lang="zh-CN" altLang="en-US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允许发生</a:t>
            </a:r>
            <a:r>
              <a: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次断裂</a:t>
            </a:r>
            <a:endParaRPr lang="en-US" altLang="zh-CN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611" indent="-285611">
              <a:lnSpc>
                <a:spcPct val="150000"/>
              </a:lnSpc>
              <a:buFont typeface="Wingdings" pitchFamily="2" charset="2"/>
              <a:buChar char="v"/>
            </a:pPr>
            <a:r>
              <a:rPr lang="zh-CN" altLang="en-US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理论上最多可发生</a:t>
            </a:r>
            <a:r>
              <a: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次断裂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889759" y="3248772"/>
            <a:ext cx="5101845" cy="457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itchFamily="34" charset="0"/>
              </a:rPr>
              <a:t>Simulation using </a:t>
            </a:r>
            <a:r>
              <a:rPr lang="en-US" sz="2000" dirty="0" err="1">
                <a:solidFill>
                  <a:schemeClr val="tx1"/>
                </a:solidFill>
                <a:latin typeface="Arial Black" pitchFamily="34" charset="0"/>
              </a:rPr>
              <a:t>Glycoworkbench</a:t>
            </a:r>
            <a:endParaRPr lang="en-US" sz="20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8152572" y="2"/>
            <a:ext cx="998719" cy="352425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拓扑结构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669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 rotWithShape="1">
          <a:blip r:embed="rId2"/>
          <a:srcRect t="3404" b="7304"/>
          <a:stretch/>
        </p:blipFill>
        <p:spPr bwMode="auto">
          <a:xfrm>
            <a:off x="838200" y="184150"/>
            <a:ext cx="7848600" cy="4343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图片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4" y="4648200"/>
            <a:ext cx="1811655" cy="20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圆角矩形 6"/>
          <p:cNvSpPr/>
          <p:nvPr/>
        </p:nvSpPr>
        <p:spPr>
          <a:xfrm>
            <a:off x="8152572" y="2"/>
            <a:ext cx="998719" cy="352425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拓扑结构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7954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634082"/>
          </a:xfrm>
        </p:spPr>
        <p:txBody>
          <a:bodyPr>
            <a:noAutofit/>
          </a:bodyPr>
          <a:lstStyle/>
          <a:p>
            <a:pPr algn="ctr"/>
            <a:r>
              <a:rPr lang="en-US" sz="3200" b="1" spc="600" dirty="0">
                <a:solidFill>
                  <a:schemeClr val="bg1"/>
                </a:solidFill>
                <a:latin typeface="+mn-ea"/>
                <a:ea typeface="+mn-ea"/>
              </a:rPr>
              <a:t>N</a:t>
            </a:r>
            <a:r>
              <a:rPr lang="zh-CN" altLang="en-US" sz="3200" b="1" spc="600" dirty="0">
                <a:solidFill>
                  <a:schemeClr val="bg1"/>
                </a:solidFill>
                <a:latin typeface="+mn-ea"/>
                <a:ea typeface="+mn-ea"/>
              </a:rPr>
              <a:t>糖库的特殊构建流程</a:t>
            </a:r>
            <a:endParaRPr lang="en-US" sz="3200" spc="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2582849" y="652669"/>
            <a:ext cx="6553200" cy="47025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228599" y="5489647"/>
                <a:ext cx="2638857" cy="590867"/>
              </a:xfrm>
              <a:prstGeom prst="rect">
                <a:avLst/>
              </a:prstGeom>
            </p:spPr>
            <p:txBody>
              <a:bodyPr wrap="square" lIns="91396" tIns="45700" rIns="91396" bIns="457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1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𝑹𝒂𝒘</m:t>
                          </m:r>
                          <m:r>
                            <a:rPr lang="en-US" sz="11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1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𝒂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  <m:r>
                                          <a:rPr lang="en-US" sz="1100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110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𝒂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  <m:r>
                                          <a:rPr lang="en-US" sz="1100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𝟐𝟑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sz="110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sz="110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lang="en-US" sz="110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𝒂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𝟖𝟑𝟖𝟖𝟔𝟎𝟖</m:t>
                                        </m:r>
                                        <m:r>
                                          <a:rPr lang="en-US" sz="1100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110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𝒂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𝟖𝟑𝟖𝟖𝟔𝟎𝟖</m:t>
                                        </m:r>
                                        <m:r>
                                          <a:rPr lang="en-US" sz="1100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𝟐𝟑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11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𝟖𝟑𝟖𝟖𝟔𝟎𝟖</m:t>
                          </m:r>
                          <m:r>
                            <a:rPr lang="en-US" sz="11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×</m:t>
                          </m:r>
                          <m:r>
                            <a:rPr lang="en-US" sz="11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𝟐𝟑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8" y="5489647"/>
                <a:ext cx="2638857" cy="590867"/>
              </a:xfrm>
              <a:prstGeom prst="rect">
                <a:avLst/>
              </a:prstGeom>
              <a:blipFill rotWithShape="1">
                <a:blip r:embed="rId3"/>
                <a:stretch>
                  <a:fillRect r="-15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圆角矩形 13"/>
          <p:cNvSpPr/>
          <p:nvPr/>
        </p:nvSpPr>
        <p:spPr>
          <a:xfrm>
            <a:off x="228600" y="1371600"/>
            <a:ext cx="2209800" cy="3200400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marL="285611" indent="-285611"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/>
                </a:solidFill>
              </a:rPr>
              <a:t>对某个特定的子结构，删除节点的同时也要删除由它衍生出来的子节点。</a:t>
            </a:r>
          </a:p>
          <a:p>
            <a:pPr marL="285611" indent="-285611"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/>
                </a:solidFill>
              </a:rPr>
              <a:t>每个节点的所有子节点信息已事先生成。</a:t>
            </a:r>
          </a:p>
          <a:p>
            <a:pPr marL="285611" indent="-285611"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/>
                </a:solidFill>
              </a:rPr>
              <a:t>在对应的全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矩阵中把删除的所有删除的节点替换成</a:t>
            </a:r>
            <a:r>
              <a:rPr lang="en-US" altLang="zh-CN" dirty="0">
                <a:solidFill>
                  <a:schemeClr val="tx1"/>
                </a:solidFill>
              </a:rPr>
              <a:t>0</a:t>
            </a:r>
            <a:r>
              <a:rPr lang="zh-CN" altLang="en-US" dirty="0">
                <a:solidFill>
                  <a:schemeClr val="tx1"/>
                </a:solidFill>
              </a:rPr>
              <a:t>后得到矩阵</a:t>
            </a:r>
            <a:r>
              <a:rPr lang="en-US" altLang="zh-CN" dirty="0">
                <a:solidFill>
                  <a:schemeClr val="tx1"/>
                </a:solidFill>
              </a:rPr>
              <a:t>T</a:t>
            </a:r>
            <a:r>
              <a:rPr lang="zh-CN" altLang="en-US" dirty="0">
                <a:solidFill>
                  <a:schemeClr val="tx1"/>
                </a:solidFill>
              </a:rPr>
              <a:t>。</a:t>
            </a:r>
          </a:p>
          <a:p>
            <a:pPr marL="285611" indent="-285611"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/>
                </a:solidFill>
              </a:rPr>
              <a:t>矩阵</a:t>
            </a:r>
            <a:r>
              <a:rPr lang="en-US" altLang="zh-CN" dirty="0">
                <a:solidFill>
                  <a:schemeClr val="tx1"/>
                </a:solidFill>
              </a:rPr>
              <a:t>F</a:t>
            </a:r>
            <a:r>
              <a:rPr lang="zh-CN" altLang="en-US" dirty="0">
                <a:solidFill>
                  <a:schemeClr val="tx1"/>
                </a:solidFill>
              </a:rPr>
              <a:t>按行去冗余得到最终结果矩阵</a:t>
            </a:r>
            <a:r>
              <a:rPr lang="en-US" altLang="zh-CN" dirty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3938430" y="5420337"/>
                <a:ext cx="2922274" cy="660181"/>
              </a:xfrm>
              <a:prstGeom prst="rect">
                <a:avLst/>
              </a:prstGeom>
            </p:spPr>
            <p:txBody>
              <a:bodyPr wrap="none" lIns="91396" tIns="45700" rIns="91396" bIns="457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>
                          <a:solidFill>
                            <a:schemeClr val="bg1"/>
                          </a:solidFill>
                          <a:latin typeface="Cambria Math"/>
                        </a:rPr>
                        <m:t>𝑻</m:t>
                      </m:r>
                      <m:r>
                        <a:rPr lang="en-US" sz="110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1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1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𝒕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  <m:r>
                                          <a:rPr lang="en-US" sz="1100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110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𝒕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  <m:r>
                                          <a:rPr lang="en-US" sz="1100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𝟐𝟑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sz="110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sz="110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lang="en-US" sz="110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𝒕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𝟖𝟑𝟖𝟖𝟔𝟎𝟖</m:t>
                                        </m:r>
                                        <m:r>
                                          <a:rPr lang="en-US" sz="1100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110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𝒕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𝟖𝟑𝟖𝟖𝟔𝟎𝟖</m:t>
                                        </m:r>
                                        <m:r>
                                          <a:rPr lang="en-US" sz="1100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𝟐𝟑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11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𝟖𝟑𝟖𝟖𝟔𝟎𝟖</m:t>
                          </m:r>
                          <m:r>
                            <a:rPr lang="en-US" sz="11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×</m:t>
                          </m:r>
                          <m:r>
                            <a:rPr lang="en-US" sz="11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𝟐𝟑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8430" y="5420333"/>
                <a:ext cx="2922274" cy="66018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5423537" y="6267199"/>
                <a:ext cx="3150350" cy="590803"/>
              </a:xfrm>
              <a:prstGeom prst="rect">
                <a:avLst/>
              </a:prstGeom>
            </p:spPr>
            <p:txBody>
              <a:bodyPr wrap="none" lIns="91396" tIns="45700" rIns="91396" bIns="457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>
                          <a:solidFill>
                            <a:schemeClr val="bg1"/>
                          </a:solidFill>
                          <a:latin typeface="Cambria Math"/>
                        </a:rPr>
                        <m:t>𝑺𝒕𝒓𝒖𝒄𝒕𝒖𝒓𝒆</m:t>
                      </m:r>
                      <m:r>
                        <a:rPr lang="en-US" sz="110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1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1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  <m:r>
                                          <a:rPr lang="en-US" sz="1100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110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  <m:r>
                                          <a:rPr lang="en-US" sz="1100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𝟐𝟑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sz="110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sz="110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lang="en-US" sz="110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𝟏𝟎𝟎𝟎𝟒</m:t>
                                        </m:r>
                                        <m:r>
                                          <a:rPr lang="en-US" sz="1100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110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𝟏𝟎𝟎𝟎𝟒</m:t>
                                        </m:r>
                                        <m:r>
                                          <a:rPr lang="en-US" sz="1100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𝟐𝟑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11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𝟏𝟎𝟎𝟎𝟒</m:t>
                          </m:r>
                          <m:r>
                            <a:rPr lang="en-US" sz="11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×</m:t>
                          </m:r>
                          <m:r>
                            <a:rPr lang="en-US" sz="11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𝟐𝟑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3537" y="6267197"/>
                <a:ext cx="3150350" cy="59080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2667001" y="6279832"/>
                <a:ext cx="1841273" cy="565539"/>
              </a:xfrm>
              <a:prstGeom prst="rect">
                <a:avLst/>
              </a:prstGeom>
            </p:spPr>
            <p:txBody>
              <a:bodyPr wrap="none" lIns="91396" tIns="45700" rIns="91396" bIns="457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>
                          <a:solidFill>
                            <a:schemeClr val="bg1"/>
                          </a:solidFill>
                          <a:latin typeface="Cambria Math"/>
                        </a:rPr>
                        <m:t>𝑴𝑾</m:t>
                      </m:r>
                      <m:r>
                        <a:rPr lang="en-US" sz="110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1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1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𝒎𝒘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sz="1100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𝒎𝒘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𝟏𝟎𝟎𝟎𝟒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11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𝟏𝟎𝟎𝟎𝟒</m:t>
                          </m:r>
                          <m:r>
                            <a:rPr lang="en-US" sz="11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×</m:t>
                          </m:r>
                          <m:r>
                            <a:rPr lang="en-US" sz="11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6279828"/>
                <a:ext cx="1841273" cy="56553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下箭头 17"/>
          <p:cNvSpPr/>
          <p:nvPr/>
        </p:nvSpPr>
        <p:spPr>
          <a:xfrm rot="16200000">
            <a:off x="3471753" y="5531476"/>
            <a:ext cx="231775" cy="49700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396" tIns="45700" rIns="91396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9" name="下箭头 18"/>
          <p:cNvSpPr/>
          <p:nvPr/>
        </p:nvSpPr>
        <p:spPr>
          <a:xfrm rot="18566677">
            <a:off x="7034322" y="5783955"/>
            <a:ext cx="231775" cy="49700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396" tIns="45700" rIns="91396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" name="下箭头 19"/>
          <p:cNvSpPr/>
          <p:nvPr/>
        </p:nvSpPr>
        <p:spPr>
          <a:xfrm rot="5400000">
            <a:off x="4780817" y="6314098"/>
            <a:ext cx="231775" cy="49700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396" tIns="45700" rIns="91396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圆角矩形 20"/>
          <p:cNvSpPr/>
          <p:nvPr/>
        </p:nvSpPr>
        <p:spPr>
          <a:xfrm>
            <a:off x="8152572" y="2"/>
            <a:ext cx="998719" cy="352425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拓扑结构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756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231883"/>
              </p:ext>
            </p:extLst>
          </p:nvPr>
        </p:nvGraphicFramePr>
        <p:xfrm>
          <a:off x="-21920" y="971811"/>
          <a:ext cx="9165920" cy="5867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6592"/>
                <a:gridCol w="916592"/>
                <a:gridCol w="916592"/>
                <a:gridCol w="916592"/>
                <a:gridCol w="916592"/>
                <a:gridCol w="916592"/>
                <a:gridCol w="916592"/>
                <a:gridCol w="916592"/>
                <a:gridCol w="916592"/>
                <a:gridCol w="916592"/>
              </a:tblGrid>
              <a:tr h="586740"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86740"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86740"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86740"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86740"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86740"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86740"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86740"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86740"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86740"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n w="38100">
                          <a:solidFill>
                            <a:schemeClr val="bg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552450" cy="4191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00965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994773"/>
            <a:ext cx="464583" cy="4911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680" y="1027657"/>
            <a:ext cx="669811" cy="4973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032" y="1061425"/>
            <a:ext cx="268817" cy="4231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708" y="1009650"/>
            <a:ext cx="389502" cy="458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575" y="1020814"/>
            <a:ext cx="331504" cy="5110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009654"/>
            <a:ext cx="315592" cy="4973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975" y="1047025"/>
            <a:ext cx="399442" cy="3905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99" y="1643487"/>
            <a:ext cx="532755" cy="471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014" y="1086744"/>
            <a:ext cx="434030" cy="3807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55" y="1610148"/>
            <a:ext cx="523481" cy="5048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97" y="1607126"/>
            <a:ext cx="550287" cy="4805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792" y="1623542"/>
            <a:ext cx="339301" cy="478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981" y="1643486"/>
            <a:ext cx="457200" cy="482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856" y="1606335"/>
            <a:ext cx="242354" cy="4903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145" y="2231438"/>
            <a:ext cx="352322" cy="4060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669" y="1623543"/>
            <a:ext cx="444655" cy="3874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9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358" y="2187927"/>
            <a:ext cx="390752" cy="471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1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50" y="1600201"/>
            <a:ext cx="382166" cy="5254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135" y="1623546"/>
            <a:ext cx="456572" cy="4722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682" y="1680630"/>
            <a:ext cx="226905" cy="4152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7" y="2209804"/>
            <a:ext cx="210931" cy="4276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216" y="2233328"/>
            <a:ext cx="251969" cy="43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965" y="2187931"/>
            <a:ext cx="479435" cy="45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269" y="2248289"/>
            <a:ext cx="785933" cy="41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333" y="2214344"/>
            <a:ext cx="428079" cy="48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334" y="2184975"/>
            <a:ext cx="543987" cy="47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974" y="2184975"/>
            <a:ext cx="530680" cy="51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88" y="2190992"/>
            <a:ext cx="576398" cy="50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7" y="2819402"/>
            <a:ext cx="353117" cy="40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90" y="2791320"/>
            <a:ext cx="498832" cy="43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319" y="2787351"/>
            <a:ext cx="397053" cy="46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593" y="2819404"/>
            <a:ext cx="496412" cy="429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23" y="2802533"/>
            <a:ext cx="405678" cy="4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324" y="2819401"/>
            <a:ext cx="517564" cy="45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25" y="2771251"/>
            <a:ext cx="433156" cy="50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082" y="2780255"/>
            <a:ext cx="543987" cy="47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3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010" y="2787352"/>
            <a:ext cx="387406" cy="45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92" y="2819404"/>
            <a:ext cx="533399" cy="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9" y="3352800"/>
            <a:ext cx="336266" cy="46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4" y="3352882"/>
            <a:ext cx="470813" cy="49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534" y="3352882"/>
            <a:ext cx="571839" cy="49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360" y="3352882"/>
            <a:ext cx="723128" cy="49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9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395" y="3358220"/>
            <a:ext cx="768409" cy="48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0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269" y="3403329"/>
            <a:ext cx="785933" cy="41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1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262" y="3407369"/>
            <a:ext cx="604147" cy="41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660" y="3358220"/>
            <a:ext cx="581408" cy="52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53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797" y="3407366"/>
            <a:ext cx="456858" cy="41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304" y="3330959"/>
            <a:ext cx="299167" cy="53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55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4537"/>
            <a:ext cx="704850" cy="52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56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69" y="3954534"/>
            <a:ext cx="590279" cy="49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7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444" y="3918118"/>
            <a:ext cx="693044" cy="53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58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371" y="3973322"/>
            <a:ext cx="732116" cy="48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59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66" y="3954533"/>
            <a:ext cx="847734" cy="49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18" y="3973322"/>
            <a:ext cx="807185" cy="48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61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963" y="3973322"/>
            <a:ext cx="627449" cy="48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62"/>
          <p:cNvPicPr>
            <a:picLocks noChangeAspect="1"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660" y="4001712"/>
            <a:ext cx="519022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63"/>
          <p:cNvPicPr>
            <a:picLocks noChangeAspect="1" noChangeArrowheads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4" y="3973322"/>
            <a:ext cx="652471" cy="48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64"/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590" y="3988043"/>
            <a:ext cx="564454" cy="49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65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5" y="4565369"/>
            <a:ext cx="797939" cy="41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66"/>
          <p:cNvPicPr>
            <a:picLocks noChangeAspect="1" noChangeArrowheads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24" y="4565540"/>
            <a:ext cx="495543" cy="43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 noChangeArrowheads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96" y="4534154"/>
            <a:ext cx="739992" cy="48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68"/>
          <p:cNvPicPr>
            <a:picLocks noChangeAspect="1" noChangeArrowheads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375" y="4567488"/>
            <a:ext cx="732115" cy="41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 noChangeArrowheads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94" y="4515187"/>
            <a:ext cx="431421" cy="50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70"/>
          <p:cNvPicPr>
            <a:picLocks noChangeAspect="1" noChangeArrowheads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325" y="4565373"/>
            <a:ext cx="484899" cy="41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71"/>
          <p:cNvPicPr>
            <a:picLocks noChangeAspect="1" noChangeArrowheads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50" y="4567485"/>
            <a:ext cx="700758" cy="44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72"/>
          <p:cNvPicPr>
            <a:picLocks noChangeAspect="1" noChangeArrowheads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356" y="4526936"/>
            <a:ext cx="587713" cy="50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73"/>
          <p:cNvPicPr>
            <a:picLocks noChangeAspect="1" noChangeArrowheads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811" y="4543873"/>
            <a:ext cx="531843" cy="47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74"/>
          <p:cNvPicPr>
            <a:picLocks noChangeAspect="1" noChangeArrowheads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307" y="4523176"/>
            <a:ext cx="509741" cy="5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75"/>
          <p:cNvPicPr>
            <a:picLocks noChangeAspect="1" noChangeArrowheads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8" y="5117539"/>
            <a:ext cx="386919" cy="53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76"/>
          <p:cNvPicPr>
            <a:picLocks noChangeAspect="1" noChangeArrowheads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96" y="5151986"/>
            <a:ext cx="682704" cy="49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77"/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960" y="5167949"/>
            <a:ext cx="637531" cy="48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78"/>
          <p:cNvPicPr>
            <a:picLocks noChangeAspect="1" noChangeArrowheads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54" y="5094612"/>
            <a:ext cx="529813" cy="54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79"/>
          <p:cNvPicPr>
            <a:picLocks noChangeAspect="1" noChangeArrowheads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738" y="5094613"/>
            <a:ext cx="748065" cy="54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0"/>
          <p:cNvPicPr>
            <a:picLocks noChangeAspect="1" noChangeArrowheads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17" y="5120297"/>
            <a:ext cx="807185" cy="51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81"/>
          <p:cNvPicPr>
            <a:picLocks noChangeAspect="1" noChangeArrowheads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243" y="5156247"/>
            <a:ext cx="666169" cy="47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82"/>
          <p:cNvPicPr>
            <a:picLocks noChangeAspect="1" noChangeArrowheads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57" y="5124698"/>
            <a:ext cx="767418" cy="44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83"/>
          <p:cNvPicPr>
            <a:picLocks noChangeAspect="1" noChangeArrowheads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0877"/>
            <a:ext cx="762000" cy="53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84"/>
          <p:cNvPicPr>
            <a:picLocks noChangeAspect="1" noChangeArrowheads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279" y="5129371"/>
            <a:ext cx="674707" cy="538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85"/>
          <p:cNvPicPr>
            <a:picLocks noChangeAspect="1" noChangeArrowheads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5" y="5698802"/>
            <a:ext cx="797939" cy="47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86"/>
          <p:cNvPicPr>
            <a:picLocks noChangeAspect="1" noChangeArrowheads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10" y="5698802"/>
            <a:ext cx="681222" cy="47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87"/>
          <p:cNvPicPr>
            <a:picLocks noChangeAspect="1" noChangeArrowheads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11" y="5698802"/>
            <a:ext cx="773376" cy="47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88"/>
          <p:cNvPicPr>
            <a:picLocks noChangeAspect="1" noChangeArrowheads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54" y="5711540"/>
            <a:ext cx="708432" cy="497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89"/>
          <p:cNvPicPr>
            <a:picLocks noChangeAspect="1" noChangeArrowheads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145" y="5715756"/>
            <a:ext cx="761654" cy="49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90"/>
          <p:cNvPicPr>
            <a:picLocks noChangeAspect="1" noChangeArrowheads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96" y="5711539"/>
            <a:ext cx="480146" cy="49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91"/>
          <p:cNvPicPr>
            <a:picLocks noChangeAspect="1" noChangeArrowheads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02" y="5715757"/>
            <a:ext cx="670007" cy="50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92"/>
          <p:cNvPicPr>
            <a:picLocks noChangeAspect="1" noChangeArrowheads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337" y="5757561"/>
            <a:ext cx="420789" cy="44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93"/>
          <p:cNvPicPr>
            <a:picLocks noChangeAspect="1" noChangeArrowheads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09" y="5698802"/>
            <a:ext cx="370831" cy="51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94"/>
          <p:cNvPicPr>
            <a:picLocks noChangeAspect="1" noChangeArrowheads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821" y="5720662"/>
            <a:ext cx="464583" cy="47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95"/>
          <p:cNvPicPr>
            <a:picLocks noChangeAspect="1" noChangeArrowheads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5" y="6262755"/>
            <a:ext cx="664589" cy="49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96"/>
          <p:cNvPicPr>
            <a:picLocks noChangeAspect="1" noChangeArrowheads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4" y="6313968"/>
            <a:ext cx="470813" cy="48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" name="Picture 97"/>
          <p:cNvPicPr>
            <a:picLocks noChangeAspect="1" noChangeArrowheads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306177"/>
            <a:ext cx="538170" cy="46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98"/>
          <p:cNvPicPr>
            <a:picLocks noChangeAspect="1" noChangeArrowheads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12" y="6297865"/>
            <a:ext cx="668657" cy="47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99"/>
          <p:cNvPicPr>
            <a:picLocks noChangeAspect="1" noChangeArrowheads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292" y="6285860"/>
            <a:ext cx="724508" cy="47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100"/>
          <p:cNvPicPr>
            <a:picLocks noChangeAspect="1" noChangeArrowheads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271" y="6331104"/>
            <a:ext cx="785931" cy="512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101"/>
          <p:cNvPicPr>
            <a:picLocks noChangeAspect="1" noChangeArrowheads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426" y="6303310"/>
            <a:ext cx="638982" cy="50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102"/>
          <p:cNvPicPr>
            <a:picLocks noChangeAspect="1" noChangeArrowheads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757" y="6279790"/>
            <a:ext cx="540315" cy="54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103"/>
          <p:cNvPicPr>
            <a:picLocks noChangeAspect="1" noChangeArrowheads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7" y="6297864"/>
            <a:ext cx="359967" cy="48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104"/>
          <p:cNvPicPr>
            <a:picLocks noChangeAspect="1" noChangeArrowheads="1"/>
          </p:cNvPicPr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303" y="6306181"/>
            <a:ext cx="453950" cy="46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" name="标题 105"/>
          <p:cNvSpPr>
            <a:spLocks noGrp="1"/>
          </p:cNvSpPr>
          <p:nvPr>
            <p:ph type="title"/>
          </p:nvPr>
        </p:nvSpPr>
        <p:spPr>
          <a:xfrm>
            <a:off x="839590" y="76200"/>
            <a:ext cx="7470648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4000" b="1" spc="6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N-</a:t>
            </a:r>
            <a:r>
              <a:rPr lang="zh-CN" altLang="en-US" sz="4000" b="1" spc="6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糖理论子结构库</a:t>
            </a:r>
            <a:endParaRPr lang="zh-CN" altLang="en-US" sz="4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8" name="圆角矩形 107"/>
          <p:cNvSpPr/>
          <p:nvPr/>
        </p:nvSpPr>
        <p:spPr>
          <a:xfrm>
            <a:off x="8152572" y="2"/>
            <a:ext cx="998719" cy="352425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拓扑结构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68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0540" y="473063"/>
            <a:ext cx="8291264" cy="618155"/>
          </a:xfrm>
        </p:spPr>
        <p:txBody>
          <a:bodyPr>
            <a:normAutofit/>
          </a:bodyPr>
          <a:lstStyle/>
          <a:p>
            <a:r>
              <a:rPr lang="en-US" sz="3200" b="1" spc="600" dirty="0">
                <a:solidFill>
                  <a:schemeClr val="bg1"/>
                </a:solidFill>
                <a:latin typeface="+mn-ea"/>
                <a:ea typeface="+mn-ea"/>
              </a:rPr>
              <a:t>N</a:t>
            </a:r>
            <a:r>
              <a:rPr lang="zh-CN" altLang="en-US" sz="3200" b="1" spc="600" dirty="0">
                <a:solidFill>
                  <a:schemeClr val="bg1"/>
                </a:solidFill>
                <a:latin typeface="+mn-ea"/>
                <a:ea typeface="+mn-ea"/>
              </a:rPr>
              <a:t>糖碎片库的构建</a:t>
            </a:r>
            <a:endParaRPr lang="en-US" sz="3200" dirty="0">
              <a:latin typeface="+mn-ea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76342" y="1235745"/>
                <a:ext cx="1800200" cy="477888"/>
              </a:xfrm>
              <a:prstGeom prst="rect">
                <a:avLst/>
              </a:prstGeom>
            </p:spPr>
            <p:txBody>
              <a:bodyPr wrap="square" lIns="91396" tIns="45700" rIns="91396" bIns="4570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solidFill>
                            <a:prstClr val="black"/>
                          </a:solidFill>
                          <a:latin typeface="Cambria Math"/>
                          <a:ea typeface="+mn-ea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+mn-ea"/>
                            </a:rPr>
                            <m:t>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+mn-ea"/>
                            </a:rPr>
                            <m:t>𝒊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+mn-ea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+mn-ea"/>
                            </a:rPr>
                            <m:t>𝟏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  <a:ea typeface="+mn-ea"/>
                        </a:rPr>
                        <m:t> </m:t>
                      </m:r>
                      <m:r>
                        <a:rPr lang="en-US" sz="2400">
                          <a:solidFill>
                            <a:prstClr val="black"/>
                          </a:solidFill>
                          <a:latin typeface="Cambria Math"/>
                          <a:ea typeface="+mn-ea"/>
                        </a:rPr>
                        <m:t>…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  <a:ea typeface="+mn-ea"/>
                        </a:rPr>
                        <m:t>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+mn-ea"/>
                            </a:rPr>
                            <m:t>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+mn-ea"/>
                            </a:rPr>
                            <m:t>𝒊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+mn-ea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+mn-ea"/>
                            </a:rPr>
                            <m:t>𝒏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+mn-ea"/>
                            </a:rPr>
                            <m:t> </m:t>
                          </m:r>
                        </m:sub>
                      </m:sSub>
                      <m:r>
                        <a:rPr lang="en-US" sz="2400">
                          <a:solidFill>
                            <a:prstClr val="black"/>
                          </a:solidFill>
                          <a:latin typeface="Cambria Math"/>
                          <a:ea typeface="+mn-ea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Arial"/>
                  <a:ea typeface="+mn-ea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42" y="1235744"/>
                <a:ext cx="1800200" cy="477888"/>
              </a:xfrm>
              <a:prstGeom prst="rect">
                <a:avLst/>
              </a:prstGeom>
              <a:blipFill rotWithShape="1">
                <a:blip r:embed="rId2"/>
                <a:stretch>
                  <a:fillRect l="-2703" r="-4054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右箭头 6"/>
          <p:cNvSpPr/>
          <p:nvPr/>
        </p:nvSpPr>
        <p:spPr>
          <a:xfrm rot="5400000">
            <a:off x="858873" y="1894341"/>
            <a:ext cx="635138" cy="504056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53572" y="1739766"/>
            <a:ext cx="1245940" cy="5040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spc="600" dirty="0">
                <a:solidFill>
                  <a:prstClr val="black"/>
                </a:solidFill>
              </a:rPr>
              <a:t>增维</a:t>
            </a:r>
            <a:endParaRPr lang="en-US" sz="2400" spc="600" dirty="0">
              <a:solidFill>
                <a:prstClr val="black"/>
              </a:solidFill>
            </a:endParaRPr>
          </a:p>
        </p:txBody>
      </p:sp>
      <p:sp>
        <p:nvSpPr>
          <p:cNvPr id="11" name="下箭头标注 10"/>
          <p:cNvSpPr/>
          <p:nvPr/>
        </p:nvSpPr>
        <p:spPr>
          <a:xfrm>
            <a:off x="3200400" y="2614846"/>
            <a:ext cx="864096" cy="1301405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1846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3886200" y="3190804"/>
                <a:ext cx="3616604" cy="312174"/>
              </a:xfrm>
              <a:prstGeom prst="rect">
                <a:avLst/>
              </a:prstGeom>
            </p:spPr>
            <p:txBody>
              <a:bodyPr wrap="none" lIns="91396" tIns="45700" rIns="91396" bIns="4570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满足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𝐷𝑖𝑓𝑓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=(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𝑆𝑡𝑟𝑢𝑐𝑡𝑢𝑟𝑒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𝑆𝑡𝑟𝑢𝑐𝑡𝑢𝑟𝑒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)≥0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Arial"/>
                  <a:ea typeface="+mn-ea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3190804"/>
                <a:ext cx="3512308" cy="339580"/>
              </a:xfrm>
              <a:prstGeom prst="rect">
                <a:avLst/>
              </a:prstGeom>
              <a:blipFill rotWithShape="1">
                <a:blip r:embed="rId3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33870" y="4343402"/>
                <a:ext cx="2704708" cy="830956"/>
              </a:xfrm>
              <a:prstGeom prst="rect">
                <a:avLst/>
              </a:prstGeom>
            </p:spPr>
            <p:txBody>
              <a:bodyPr wrap="square" lIns="91396" tIns="45700" rIns="91396" bIns="4570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 dirty="0">
                    <a:solidFill>
                      <a:srgbClr val="FF0000"/>
                    </a:solidFill>
                    <a:latin typeface="Arial"/>
                    <a:ea typeface="黑体"/>
                  </a:rPr>
                  <a:t>找到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FF0000"/>
                        </a:solidFill>
                        <a:latin typeface="Cambria Math"/>
                      </a:rPr>
                      <m:t>𝐷𝑖𝑓𝑓</m:t>
                    </m:r>
                  </m:oMath>
                </a14:m>
                <a:r>
                  <a:rPr lang="zh-CN" altLang="en-US" sz="1600" dirty="0">
                    <a:solidFill>
                      <a:srgbClr val="FF0000"/>
                    </a:solidFill>
                    <a:latin typeface="Arial"/>
                    <a:ea typeface="黑体"/>
                  </a:rPr>
                  <a:t>中所有等于</a:t>
                </a:r>
                <a:r>
                  <a:rPr lang="en-US" sz="1600" dirty="0">
                    <a:solidFill>
                      <a:srgbClr val="FF0000"/>
                    </a:solidFill>
                    <a:latin typeface="Arial"/>
                    <a:ea typeface="+mn-ea"/>
                  </a:rPr>
                  <a:t>1</a:t>
                </a:r>
                <a:r>
                  <a:rPr lang="zh-CN" altLang="en-US" sz="1600" dirty="0">
                    <a:solidFill>
                      <a:srgbClr val="FF0000"/>
                    </a:solidFill>
                    <a:latin typeface="Arial"/>
                    <a:ea typeface="黑体"/>
                  </a:rPr>
                  <a:t>的行就是其</a:t>
                </a:r>
                <a:r>
                  <a:rPr lang="en-US" sz="1600" dirty="0">
                    <a:solidFill>
                      <a:srgbClr val="FF0000"/>
                    </a:solidFill>
                    <a:latin typeface="Arial"/>
                    <a:ea typeface="+mn-ea"/>
                  </a:rPr>
                  <a:t>y</a:t>
                </a:r>
                <a:r>
                  <a:rPr lang="zh-CN" altLang="en-US" sz="1600" dirty="0">
                    <a:solidFill>
                      <a:srgbClr val="FF0000"/>
                    </a:solidFill>
                    <a:latin typeface="Arial"/>
                    <a:ea typeface="黑体"/>
                  </a:rPr>
                  <a:t>离子系的理论碎片。</a:t>
                </a:r>
                <a:endParaRPr lang="en-US" sz="1600" dirty="0">
                  <a:solidFill>
                    <a:srgbClr val="FF0000"/>
                  </a:solidFill>
                  <a:latin typeface="Arial"/>
                  <a:ea typeface="+mn-ea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9" y="4343400"/>
                <a:ext cx="2704708" cy="584775"/>
              </a:xfrm>
              <a:prstGeom prst="rect">
                <a:avLst/>
              </a:prstGeom>
              <a:blipFill rotWithShape="1">
                <a:blip r:embed="rId4"/>
                <a:stretch>
                  <a:fillRect l="-1354" t="-4211" r="-3160" b="-1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4607785" y="18885"/>
                <a:ext cx="4572000" cy="1213519"/>
              </a:xfrm>
              <a:prstGeom prst="rect">
                <a:avLst/>
              </a:prstGeom>
            </p:spPr>
            <p:txBody>
              <a:bodyPr lIns="91396" tIns="45700" rIns="91396" bIns="4570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200" dirty="0">
                    <a:solidFill>
                      <a:prstClr val="black"/>
                    </a:solidFill>
                    <a:latin typeface="Arial"/>
                    <a:ea typeface="黑体"/>
                  </a:rPr>
                  <a:t>考虑每个子结构的碎片其实理论上都包含在</a:t>
                </a:r>
                <a:r>
                  <a:rPr lang="en-US" sz="1200" dirty="0">
                    <a:solidFill>
                      <a:prstClr val="black"/>
                    </a:solidFill>
                    <a:latin typeface="Arial"/>
                    <a:ea typeface="+mn-ea"/>
                  </a:rPr>
                  <a:t>F</a:t>
                </a:r>
                <a:r>
                  <a:rPr lang="zh-CN" altLang="en-US" sz="1200" dirty="0">
                    <a:solidFill>
                      <a:prstClr val="black"/>
                    </a:solidFill>
                    <a:latin typeface="Arial"/>
                    <a:ea typeface="黑体"/>
                  </a:rPr>
                  <a:t>子结构矩阵中，对某个特定的子结构</a:t>
                </a:r>
                <a14:m>
                  <m:oMath xmlns:m="http://schemas.openxmlformats.org/officeDocument/2006/math">
                    <m:r>
                      <a:rPr lang="en-US" sz="1200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(</m:t>
                    </m:r>
                    <m:sSub>
                      <m:sSub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  <m:t>𝒇</m:t>
                        </m:r>
                      </m:e>
                      <m:sub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  <m:t>𝒊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  <m:t>𝟏</m:t>
                        </m:r>
                      </m:sub>
                    </m:sSub>
                    <m:r>
                      <a:rPr lang="en-US" sz="1200" i="1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 </m:t>
                    </m:r>
                    <m:r>
                      <a:rPr lang="en-US" sz="1200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…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 </m:t>
                    </m:r>
                    <m:sSub>
                      <m:sSub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  <m:t>𝒇</m:t>
                        </m:r>
                      </m:e>
                      <m:sub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  <m:t>𝒊𝒏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  <m:t> </m:t>
                        </m:r>
                      </m:sub>
                    </m:sSub>
                    <m:r>
                      <a:rPr lang="en-US" sz="1200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)</m:t>
                    </m:r>
                  </m:oMath>
                </a14:m>
                <a:r>
                  <a:rPr lang="zh-CN" altLang="en-US" sz="1200" dirty="0">
                    <a:solidFill>
                      <a:prstClr val="black"/>
                    </a:solidFill>
                    <a:latin typeface="Arial"/>
                    <a:ea typeface="黑体"/>
                  </a:rPr>
                  <a:t>来说，在子结构矩阵中找到出现节点被完全包含的记录。我们可以通过如下步骤得到理论碎片结构：先将特定子结构</a:t>
                </a:r>
                <a14:m>
                  <m:oMath xmlns:m="http://schemas.openxmlformats.org/officeDocument/2006/math">
                    <m:r>
                      <a:rPr lang="en-US" sz="1200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(</m:t>
                    </m:r>
                    <m:sSub>
                      <m:sSub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  <m:t>𝒇</m:t>
                        </m:r>
                      </m:e>
                      <m:sub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  <m:t>𝒊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  <m:t>𝟏</m:t>
                        </m:r>
                      </m:sub>
                    </m:sSub>
                    <m:r>
                      <a:rPr lang="en-US" sz="1200" i="1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 </m:t>
                    </m:r>
                    <m:r>
                      <a:rPr lang="en-US" sz="1200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…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 </m:t>
                    </m:r>
                    <m:sSub>
                      <m:sSub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  <m:t>𝒇</m:t>
                        </m:r>
                      </m:e>
                      <m:sub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  <m:t>𝒊𝒏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  <m:t> </m:t>
                        </m:r>
                      </m:sub>
                    </m:sSub>
                    <m:r>
                      <a:rPr lang="en-US" sz="1200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)</m:t>
                    </m:r>
                  </m:oMath>
                </a14:m>
                <a:r>
                  <a:rPr lang="zh-CN" altLang="en-US" sz="1200" dirty="0">
                    <a:solidFill>
                      <a:prstClr val="black"/>
                    </a:solidFill>
                    <a:latin typeface="Arial"/>
                    <a:ea typeface="黑体"/>
                  </a:rPr>
                  <a:t>按照行进行扩增成与子结构矩阵同维的矩阵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  <m:t>𝑭</m:t>
                        </m:r>
                      </m:e>
                      <m:sup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200" dirty="0">
                    <a:solidFill>
                      <a:prstClr val="black"/>
                    </a:solidFill>
                    <a:latin typeface="Arial"/>
                    <a:ea typeface="+mn-ea"/>
                  </a:rPr>
                  <a:t>,</a:t>
                </a:r>
                <a:r>
                  <a:rPr lang="zh-CN" altLang="en-US" sz="1200" dirty="0">
                    <a:solidFill>
                      <a:prstClr val="black"/>
                    </a:solidFill>
                    <a:latin typeface="Arial"/>
                    <a:ea typeface="黑体"/>
                  </a:rPr>
                  <a:t>通过</a:t>
                </a:r>
                <a:r>
                  <a:rPr lang="en-US" sz="1200" dirty="0">
                    <a:solidFill>
                      <a:prstClr val="black"/>
                    </a:solidFill>
                    <a:latin typeface="Arial"/>
                    <a:ea typeface="+mn-ea"/>
                  </a:rPr>
                  <a:t>MATLAB</a:t>
                </a:r>
                <a:r>
                  <a:rPr lang="zh-CN" altLang="en-US" sz="1200" dirty="0">
                    <a:solidFill>
                      <a:prstClr val="black"/>
                    </a:solidFill>
                    <a:latin typeface="Arial"/>
                    <a:ea typeface="黑体"/>
                  </a:rPr>
                  <a:t>计算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𝐒</m:t>
                    </m:r>
                    <m:r>
                      <a:rPr lang="en-US" sz="1200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=(</m:t>
                    </m:r>
                    <m:sSup>
                      <m:sSup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  <m:t>𝑭</m:t>
                        </m:r>
                      </m:e>
                      <m:sup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  <m:t>′</m:t>
                        </m:r>
                      </m:sup>
                    </m:sSup>
                    <m:r>
                      <a:rPr lang="en-US" sz="1200" i="1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−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𝐅</m:t>
                    </m:r>
                    <m:r>
                      <a:rPr lang="en-US" sz="1200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)≥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𝟎</m:t>
                    </m:r>
                  </m:oMath>
                </a14:m>
                <a:r>
                  <a:rPr lang="zh-CN" altLang="en-US" sz="1200" dirty="0">
                    <a:solidFill>
                      <a:prstClr val="black"/>
                    </a:solidFill>
                    <a:latin typeface="Arial"/>
                    <a:ea typeface="黑体"/>
                  </a:rPr>
                  <a:t>后，找到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𝐒</m:t>
                    </m:r>
                  </m:oMath>
                </a14:m>
                <a:r>
                  <a:rPr lang="zh-CN" altLang="en-US" sz="1200" dirty="0">
                    <a:solidFill>
                      <a:prstClr val="black"/>
                    </a:solidFill>
                    <a:latin typeface="Arial"/>
                    <a:ea typeface="黑体"/>
                  </a:rPr>
                  <a:t>中所有等于</a:t>
                </a:r>
                <a:r>
                  <a:rPr lang="en-US" sz="1200" dirty="0">
                    <a:solidFill>
                      <a:prstClr val="black"/>
                    </a:solidFill>
                    <a:latin typeface="Arial"/>
                    <a:ea typeface="+mn-ea"/>
                  </a:rPr>
                  <a:t>1</a:t>
                </a:r>
                <a:r>
                  <a:rPr lang="zh-CN" altLang="en-US" sz="1200" dirty="0">
                    <a:solidFill>
                      <a:prstClr val="black"/>
                    </a:solidFill>
                    <a:latin typeface="Arial"/>
                    <a:ea typeface="黑体"/>
                  </a:rPr>
                  <a:t>的行就是其</a:t>
                </a:r>
                <a:r>
                  <a:rPr lang="en-US" sz="1200" dirty="0">
                    <a:solidFill>
                      <a:prstClr val="black"/>
                    </a:solidFill>
                    <a:latin typeface="Arial"/>
                    <a:ea typeface="+mn-ea"/>
                  </a:rPr>
                  <a:t>y</a:t>
                </a:r>
                <a:r>
                  <a:rPr lang="zh-CN" altLang="en-US" sz="1200" dirty="0">
                    <a:solidFill>
                      <a:prstClr val="black"/>
                    </a:solidFill>
                    <a:latin typeface="Arial"/>
                    <a:ea typeface="黑体"/>
                  </a:rPr>
                  <a:t>离子系的理论碎片。</a:t>
                </a:r>
                <a:endParaRPr lang="en-US" sz="1200" dirty="0">
                  <a:solidFill>
                    <a:prstClr val="black"/>
                  </a:solidFill>
                  <a:latin typeface="Arial"/>
                  <a:ea typeface="+mn-ea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785" y="18883"/>
                <a:ext cx="4572000" cy="1266693"/>
              </a:xfrm>
              <a:prstGeom prst="rect">
                <a:avLst/>
              </a:prstGeom>
              <a:blipFill rotWithShape="1">
                <a:blip r:embed="rId8"/>
                <a:stretch>
                  <a:fillRect l="-133" b="-2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52403" y="2448829"/>
                <a:ext cx="3411831" cy="739763"/>
              </a:xfrm>
              <a:prstGeom prst="rect">
                <a:avLst/>
              </a:prstGeom>
            </p:spPr>
            <p:txBody>
              <a:bodyPr wrap="none" lIns="91396" tIns="45700" rIns="91396" bIns="457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𝑺𝒕𝒓𝒖𝒄𝒕𝒖𝒓𝒆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𝒊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𝒊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𝟐𝟑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𝒊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𝒊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𝟐𝟑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𝟏𝟎𝟎𝟎𝟒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×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𝟐𝟑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448829"/>
                <a:ext cx="3335016" cy="72686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4100939" y="2463939"/>
                <a:ext cx="4059170" cy="739763"/>
              </a:xfrm>
              <a:prstGeom prst="rect">
                <a:avLst/>
              </a:prstGeom>
            </p:spPr>
            <p:txBody>
              <a:bodyPr wrap="none" lIns="91396" tIns="45700" rIns="91396" bIns="457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𝑺𝒕𝒓𝒖𝒄𝒕𝒖𝒓𝒆</m:t>
                      </m:r>
                      <m:r>
                        <a:rPr lang="en-US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  <m:r>
                                          <a:rPr lang="en-US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  <m:r>
                                          <a:rPr lang="en-US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𝟐𝟑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lang="en-US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𝟏𝟎𝟎𝟎𝟒</m:t>
                                        </m:r>
                                        <m:r>
                                          <a:rPr lang="en-US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𝟏𝟎𝟎𝟎𝟒</m:t>
                                        </m:r>
                                        <m:r>
                                          <a:rPr lang="en-US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𝟐𝟑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𝟏𝟎𝟎𝟎𝟒</m:t>
                          </m:r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×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𝟐𝟑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939" y="2463938"/>
                <a:ext cx="3983206" cy="726866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1676400" y="3970730"/>
                <a:ext cx="4572000" cy="1062278"/>
              </a:xfrm>
              <a:prstGeom prst="rect">
                <a:avLst/>
              </a:prstGeom>
            </p:spPr>
            <p:txBody>
              <a:bodyPr lIns="91396" tIns="45700" rIns="91396" bIns="457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𝑫𝒊𝒇𝒇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𝑺𝒕𝒓𝒖𝒄𝒕𝒖𝒓𝒆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𝑺𝒕𝒓𝒖𝒄𝒕𝒖𝒓𝒆</m:t>
                      </m:r>
                      <m:r>
                        <a:rPr lang="en-US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𝒅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  <m:r>
                                          <a:rPr lang="en-US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𝒅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  <m:r>
                                          <a:rPr lang="en-US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𝟐𝟑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lang="en-US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𝒅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𝟏𝟎𝟎𝟎𝟒</m:t>
                                        </m:r>
                                        <m:r>
                                          <a:rPr lang="en-US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𝒅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𝟏𝟎𝟎𝟎𝟒</m:t>
                                        </m:r>
                                        <m:r>
                                          <a:rPr lang="en-US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𝟐𝟑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𝟏𝟎𝟎𝟎𝟒</m:t>
                          </m:r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×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𝟐𝟑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3970730"/>
                <a:ext cx="4572000" cy="1062278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6092546" y="4187913"/>
                <a:ext cx="3041675" cy="747274"/>
              </a:xfrm>
              <a:prstGeom prst="rect">
                <a:avLst/>
              </a:prstGeom>
            </p:spPr>
            <p:txBody>
              <a:bodyPr wrap="none" lIns="91396" tIns="45700" rIns="91396" bIns="457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𝑭𝒓𝒂𝒈𝒎𝒆𝒏𝒕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𝒇𝒓𝒂𝒈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𝒇𝒓𝒂𝒈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𝟏𝟎𝟎𝟎𝟒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𝟏𝟎𝟎𝟎𝟒</m:t>
                          </m:r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×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542" y="4187912"/>
                <a:ext cx="3014351" cy="81503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右箭头 17"/>
          <p:cNvSpPr/>
          <p:nvPr/>
        </p:nvSpPr>
        <p:spPr>
          <a:xfrm>
            <a:off x="5562600" y="4343400"/>
            <a:ext cx="635138" cy="504056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2212193" y="5685603"/>
                <a:ext cx="6702142" cy="740176"/>
              </a:xfrm>
              <a:prstGeom prst="rect">
                <a:avLst/>
              </a:prstGeom>
            </p:spPr>
            <p:txBody>
              <a:bodyPr wrap="square" lIns="91396" tIns="45700" rIns="91396" bIns="457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𝑮𝑷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𝒈𝒑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𝒈𝒑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𝒈𝒑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𝒊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𝒋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𝒈𝒑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𝟏𝟎𝟎𝟎𝟒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𝒈𝒑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𝟏𝟎𝟎𝟎𝟒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𝟏𝟎𝟎𝟎𝟒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×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𝒏</m:t>
                          </m:r>
                        </m:sub>
                      </m:sSub>
                      <m:r>
                        <a:rPr lang="zh-CN" altLang="en-US">
                          <a:solidFill>
                            <a:schemeClr val="bg1"/>
                          </a:solidFill>
                          <a:latin typeface="Cambria Math"/>
                        </a:rPr>
                        <m:t>，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𝒈𝒑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𝒊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𝒋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𝒇𝒓𝒂𝒈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𝒑𝒆𝒑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𝒋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192" y="5685603"/>
                <a:ext cx="6702142" cy="81913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右箭头 19"/>
          <p:cNvSpPr/>
          <p:nvPr/>
        </p:nvSpPr>
        <p:spPr>
          <a:xfrm rot="5400000">
            <a:off x="6716260" y="5116006"/>
            <a:ext cx="635138" cy="504056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0" y="0"/>
            <a:ext cx="998719" cy="352425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拓扑结构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047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90800" y="0"/>
            <a:ext cx="4229072" cy="857256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bg1"/>
                </a:solidFill>
                <a:effectLst/>
              </a:rPr>
              <a:t>理论碎片数目</a:t>
            </a:r>
            <a:endParaRPr lang="zh-CN" altLang="en-US" dirty="0">
              <a:solidFill>
                <a:schemeClr val="bg1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图片 1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 bwMode="auto">
          <a:xfrm>
            <a:off x="4724400" y="990600"/>
            <a:ext cx="3982362" cy="83099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黑体" pitchFamily="49" charset="-122"/>
                <a:ea typeface="黑体" pitchFamily="49" charset="-122"/>
              </a:rPr>
              <a:t>在谱图水平上</a:t>
            </a:r>
            <a:endParaRPr kumimoji="0" lang="en-US" altLang="zh-CN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黑体" pitchFamily="49" charset="-122"/>
              <a:ea typeface="黑体" pitchFamily="49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黑体" pitchFamily="49" charset="-122"/>
                <a:ea typeface="黑体" pitchFamily="49" charset="-122"/>
              </a:rPr>
              <a:t>完整解析糖肽是否可能？</a:t>
            </a:r>
          </a:p>
        </p:txBody>
      </p:sp>
    </p:spTree>
    <p:extLst>
      <p:ext uri="{BB962C8B-B14F-4D97-AF65-F5344CB8AC3E}">
        <p14:creationId xmlns:p14="http://schemas.microsoft.com/office/powerpoint/2010/main" val="24847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1143000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b="1" spc="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自定义理论质量数与谱图匹配的打分公式</a:t>
            </a:r>
            <a:endParaRPr lang="en-US" sz="2800" b="1" spc="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𝑺𝒄𝒐𝒓𝒆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" b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grow m:val="on"/>
                        <m:ctrlPr>
                          <a:rPr lang="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𝐣</m:t>
                        </m:r>
                        <m:r>
                          <a:rPr lang="" b="1">
                            <a:solidFill>
                              <a:schemeClr val="bg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" b="1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𝒏</m:t>
                        </m:r>
                      </m:sup>
                      <m:e>
                        <m:f>
                          <m:fPr>
                            <m:ctrlPr>
                              <a:rPr lang="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" b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" b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#</m:t>
                            </m:r>
                            <m:r>
                              <a:rPr lang="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𝐒𝐡𝐚𝐫</m:t>
                            </m:r>
                            <m:sSub>
                              <m:sSubPr>
                                <m:ctrlPr>
                                  <a:rPr lang="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𝒆</m:t>
                                </m:r>
                              </m:e>
                              <m:sub>
                                <m:r>
                                  <a:rPr lang="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𝒋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" b="1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𝑺𝒄𝒐𝒓𝒆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" b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grow m:val="on"/>
                        <m:ctrlPr>
                          <a:rPr lang="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𝐣</m:t>
                        </m:r>
                        <m:r>
                          <a:rPr lang="" b="1">
                            <a:solidFill>
                              <a:schemeClr val="bg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" b="1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𝒏</m:t>
                        </m:r>
                      </m:sup>
                      <m:e>
                        <m:r>
                          <a:rPr lang="" b="1">
                            <a:solidFill>
                              <a:schemeClr val="bg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" b="1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" b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𝑷𝒓𝒐𝒃</m:t>
                            </m:r>
                          </m:e>
                          <m:sub>
                            <m:r>
                              <a:rPr lang="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𝒋</m:t>
                            </m:r>
                          </m:sub>
                        </m:sSub>
                      </m:e>
                    </m:nary>
                    <m:r>
                      <a:rPr lang="" b="1">
                        <a:solidFill>
                          <a:schemeClr val="bg1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" b="1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𝑺𝒄𝒐𝒓𝒆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𝟑</m:t>
                        </m:r>
                      </m:sub>
                    </m:sSub>
                    <m:r>
                      <a:rPr lang="" b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" b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𝒍𝒐𝒈</m:t>
                        </m:r>
                      </m:e>
                      <m:sub>
                        <m:r>
                          <a:rPr lang="" b="1">
                            <a:solidFill>
                              <a:schemeClr val="bg1"/>
                            </a:solidFill>
                            <a:latin typeface="Cambria Math"/>
                          </a:rPr>
                          <m:t>𝟏𝟎</m:t>
                        </m:r>
                      </m:sub>
                      <m:sup>
                        <m:nary>
                          <m:naryPr>
                            <m:chr m:val="∏"/>
                            <m:ctrlPr>
                              <a:rPr lang="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𝐣</m:t>
                            </m:r>
                            <m:r>
                              <a:rPr lang="" b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=</m:t>
                            </m:r>
                            <m:r>
                              <a:rPr lang="" b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  <m:sup>
                            <m:r>
                              <a:rPr lang="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𝒏</m:t>
                            </m:r>
                          </m:sup>
                          <m:e>
                            <m:sSub>
                              <m:sSubPr>
                                <m:ctrlPr>
                                  <a:rPr lang="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𝑷𝒓𝒐𝒃</m:t>
                                </m:r>
                              </m:e>
                              <m:sub>
                                <m:r>
                                  <a:rPr lang="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𝒋</m:t>
                                </m:r>
                              </m:sub>
                            </m:sSub>
                          </m:e>
                        </m:nary>
                      </m:sup>
                    </m:sSubSup>
                  </m:oMath>
                </a14:m>
                <a:endParaRPr lang="" b="1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𝑺𝒄𝒐𝒓𝒆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𝟒</m:t>
                        </m:r>
                      </m:sub>
                    </m:sSub>
                    <m:r>
                      <a:rPr lang="" b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𝐣</m:t>
                            </m:r>
                            <m:r>
                              <a:rPr lang="" b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=</m:t>
                            </m:r>
                            <m:r>
                              <a:rPr lang="" b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  <m:sup>
                            <m:r>
                              <a:rPr lang="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𝒏</m:t>
                            </m:r>
                          </m:sup>
                          <m:e>
                            <m:r>
                              <a:rPr lang="" b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(</m:t>
                            </m:r>
                            <m:r>
                              <a:rPr lang="" b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𝟏</m:t>
                            </m:r>
                            <m:r>
                              <a:rPr lang="" b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" b="1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" b="1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𝑷</m:t>
                                        </m:r>
                                      </m:e>
                                      <m:sub>
                                        <m:r>
                                          <a:rPr lang="" b="1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𝒔</m:t>
                                        </m:r>
                                      </m:sub>
                                    </m:sSub>
                                    <m:r>
                                      <a:rPr lang="" b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" b="1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" b="1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𝑷</m:t>
                                        </m:r>
                                      </m:e>
                                      <m:sub>
                                        <m:r>
                                          <a:rPr lang="" b="1" i="1">
                                            <a:solidFill>
                                              <a:schemeClr val="bg1"/>
                                            </a:solidFill>
                                            <a:latin typeface="Cambria Math"/>
                                          </a:rPr>
                                          <m:t>𝒓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r>
                                  <a:rPr lang="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𝑬𝒓𝒓𝒐𝒓</m:t>
                                </m:r>
                              </m:den>
                            </m:f>
                            <m:r>
                              <a:rPr lang="" b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)</m:t>
                            </m:r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𝒏</m:t>
                            </m:r>
                          </m:e>
                          <m:sub>
                            <m:r>
                              <a:rPr lang="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𝒊𝒏𝒑𝒖𝒕</m:t>
                            </m:r>
                          </m:sub>
                        </m:sSub>
                      </m:den>
                    </m:f>
                    <m:r>
                      <a:rPr lang="" b="1">
                        <a:solidFill>
                          <a:schemeClr val="bg1"/>
                        </a:solidFill>
                        <a:latin typeface="Cambria Math"/>
                      </a:rPr>
                      <m:t>×</m:t>
                    </m:r>
                    <m:r>
                      <a:rPr lang="" b="1">
                        <a:solidFill>
                          <a:schemeClr val="bg1"/>
                        </a:solidFill>
                        <a:latin typeface="Cambria Math"/>
                      </a:rPr>
                      <m:t>𝟏𝟎𝟎</m:t>
                    </m:r>
                  </m:oMath>
                </a14:m>
                <a:endParaRPr lang="" b="1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𝑺𝒄𝒐𝒓𝒆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𝟓</m:t>
                        </m:r>
                      </m:sub>
                    </m:sSub>
                    <m:r>
                      <a:rPr lang="" b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𝐣</m:t>
                        </m:r>
                        <m:r>
                          <a:rPr lang="" b="1">
                            <a:solidFill>
                              <a:schemeClr val="bg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" b="1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𝒏</m:t>
                        </m:r>
                      </m:sup>
                      <m:e>
                        <m:sSub>
                          <m:sSubPr>
                            <m:ctrlPr>
                              <a:rPr lang="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𝑷𝒓𝒐𝒃</m:t>
                            </m:r>
                          </m:e>
                          <m:sub>
                            <m:r>
                              <a:rPr lang="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𝒋</m:t>
                            </m:r>
                          </m:sub>
                        </m:sSub>
                        <m:r>
                          <a:rPr lang="" b="1">
                            <a:solidFill>
                              <a:schemeClr val="bg1"/>
                            </a:solidFill>
                            <a:latin typeface="Cambria Math"/>
                          </a:rPr>
                          <m:t>×(</m:t>
                        </m:r>
                        <m:r>
                          <a:rPr lang="" b="1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" b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𝒔</m:t>
                                    </m:r>
                                  </m:sub>
                                </m:sSub>
                                <m:r>
                                  <a:rPr lang="" b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𝒓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lang="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𝑬𝒓𝒓𝒐𝒓</m:t>
                            </m:r>
                          </m:den>
                        </m:f>
                        <m:r>
                          <a:rPr lang="" b="1">
                            <a:solidFill>
                              <a:schemeClr val="bg1"/>
                            </a:solidFill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" b="1" dirty="0">
                  <a:solidFill>
                    <a:schemeClr val="bg1"/>
                  </a:solidFill>
                </a:endParaRPr>
              </a:p>
              <a:p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圆角矩形 5"/>
          <p:cNvSpPr/>
          <p:nvPr/>
        </p:nvSpPr>
        <p:spPr>
          <a:xfrm>
            <a:off x="8152572" y="2"/>
            <a:ext cx="998719" cy="352425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拓扑结构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58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95400" y="152399"/>
            <a:ext cx="3048000" cy="971694"/>
          </a:xfrm>
          <a:prstGeom prst="rect">
            <a:avLst/>
          </a:prstGeom>
          <a:solidFill>
            <a:srgbClr val="F913C8"/>
          </a:solidFill>
        </p:spPr>
        <p:txBody>
          <a:bodyPr wrap="square" lIns="91396" tIns="45700" rIns="91396" bIns="45700">
            <a:spAutoFit/>
          </a:bodyPr>
          <a:lstStyle/>
          <a:p>
            <a:r>
              <a:rPr lang="zh-CN" altLang="en-US" dirty="0" smtClean="0"/>
              <a:t>谱图：</a:t>
            </a:r>
            <a:r>
              <a:rPr lang="en-US" dirty="0" smtClean="0"/>
              <a:t>20mM01.01178.01178.2</a:t>
            </a:r>
          </a:p>
          <a:p>
            <a:r>
              <a:rPr lang="zh-CN" altLang="en-US" dirty="0" smtClean="0"/>
              <a:t>参数： </a:t>
            </a:r>
            <a:r>
              <a:rPr lang="en-US" dirty="0" smtClean="0"/>
              <a:t>Peptide-2D-110511.tgp</a:t>
            </a:r>
          </a:p>
          <a:p>
            <a:pPr lvl="1"/>
            <a:r>
              <a:rPr lang="en-US" dirty="0" err="1" smtClean="0"/>
              <a:t>Node_Tolerance</a:t>
            </a:r>
            <a:r>
              <a:rPr lang="en-US" dirty="0" smtClean="0"/>
              <a:t> = 1 Da</a:t>
            </a:r>
          </a:p>
          <a:p>
            <a:pPr lvl="1"/>
            <a:r>
              <a:rPr lang="en-US" dirty="0" err="1" smtClean="0"/>
              <a:t>Precursor_Tolerance</a:t>
            </a:r>
            <a:r>
              <a:rPr lang="en-US" dirty="0" smtClean="0"/>
              <a:t> = 10 ppm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156086"/>
            <a:ext cx="184712" cy="31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396" tIns="45700" rIns="91396" bIns="4570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-156086"/>
            <a:ext cx="184712" cy="31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396" tIns="45700" rIns="91396" bIns="4570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4953000" y="152403"/>
            <a:ext cx="2057400" cy="1026655"/>
          </a:xfrm>
          <a:prstGeom prst="rect">
            <a:avLst/>
          </a:prstGeom>
          <a:solidFill>
            <a:srgbClr val="FF0000"/>
          </a:solidFill>
        </p:spPr>
        <p:txBody>
          <a:bodyPr wrap="square" lIns="91396" tIns="45700" rIns="91396" bIns="4570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sp|P01859|IGHG2_HUMAN</a:t>
            </a:r>
          </a:p>
          <a:p>
            <a:r>
              <a:rPr lang="en-US" sz="1200" dirty="0">
                <a:solidFill>
                  <a:schemeClr val="bg1"/>
                </a:solidFill>
              </a:rPr>
              <a:t>R.EEQFN#STFR.V</a:t>
            </a:r>
          </a:p>
          <a:p>
            <a:r>
              <a:rPr lang="en-US" sz="1200" dirty="0">
                <a:solidFill>
                  <a:schemeClr val="bg1"/>
                </a:solidFill>
              </a:rPr>
              <a:t>172-180</a:t>
            </a:r>
          </a:p>
          <a:p>
            <a:r>
              <a:rPr lang="en-US" sz="1200" dirty="0">
                <a:solidFill>
                  <a:schemeClr val="bg1"/>
                </a:solidFill>
              </a:rPr>
              <a:t>N_GLYCAN</a:t>
            </a:r>
          </a:p>
          <a:p>
            <a:r>
              <a:rPr lang="en-US" sz="1200" dirty="0">
                <a:solidFill>
                  <a:schemeClr val="bg1"/>
                </a:solidFill>
              </a:rPr>
              <a:t>1157.5227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-156086"/>
            <a:ext cx="184712" cy="31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396" tIns="45700" rIns="91396" bIns="4570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-156086"/>
            <a:ext cx="184712" cy="31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396" tIns="45700" rIns="91396" bIns="4570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32137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圆角矩形 11"/>
          <p:cNvSpPr/>
          <p:nvPr/>
        </p:nvSpPr>
        <p:spPr>
          <a:xfrm>
            <a:off x="8152572" y="2"/>
            <a:ext cx="998719" cy="352425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拓扑结构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8139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 rotWithShape="1">
          <a:blip r:embed="rId2"/>
          <a:srcRect b="3475"/>
          <a:stretch/>
        </p:blipFill>
        <p:spPr bwMode="auto">
          <a:xfrm>
            <a:off x="304800" y="1066800"/>
            <a:ext cx="8534400" cy="56189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矩形 4"/>
          <p:cNvSpPr/>
          <p:nvPr/>
        </p:nvSpPr>
        <p:spPr>
          <a:xfrm>
            <a:off x="4114802" y="182644"/>
            <a:ext cx="194447" cy="19444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p:sp>
        <p:nvSpPr>
          <p:cNvPr id="6" name="流程图: 联系 5"/>
          <p:cNvSpPr/>
          <p:nvPr/>
        </p:nvSpPr>
        <p:spPr>
          <a:xfrm>
            <a:off x="4095863" y="567948"/>
            <a:ext cx="232322" cy="232322"/>
          </a:xfrm>
          <a:prstGeom prst="flowChartConnector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p:sp>
        <p:nvSpPr>
          <p:cNvPr id="7" name="乘号 6"/>
          <p:cNvSpPr/>
          <p:nvPr/>
        </p:nvSpPr>
        <p:spPr>
          <a:xfrm>
            <a:off x="4562119" y="157659"/>
            <a:ext cx="223573" cy="26161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p:sp>
        <p:nvSpPr>
          <p:cNvPr id="8" name="乘号 7"/>
          <p:cNvSpPr/>
          <p:nvPr/>
        </p:nvSpPr>
        <p:spPr>
          <a:xfrm>
            <a:off x="4562119" y="538659"/>
            <a:ext cx="223573" cy="26161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4822807" y="114469"/>
                <a:ext cx="359394" cy="338554"/>
              </a:xfrm>
              <a:prstGeom prst="rect">
                <a:avLst/>
              </a:prstGeom>
            </p:spPr>
            <p:txBody>
              <a:bodyPr wrap="none" lIns="91396" tIns="45700" rIns="91396" bIns="457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>
                          <a:latin typeface="Cambria Math"/>
                        </a:rPr>
                        <m:t>𝟓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2807" y="114469"/>
                <a:ext cx="359394" cy="33855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822807" y="495469"/>
                <a:ext cx="359394" cy="338554"/>
              </a:xfrm>
              <a:prstGeom prst="rect">
                <a:avLst/>
              </a:prstGeom>
            </p:spPr>
            <p:txBody>
              <a:bodyPr wrap="none" lIns="91396" tIns="45700" rIns="91396" bIns="457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>
                          <a:latin typeface="Cambria Math"/>
                        </a:rPr>
                        <m:t>𝟐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2807" y="495469"/>
                <a:ext cx="359394" cy="33855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7064394" y="82047"/>
            <a:ext cx="194447" cy="19444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p:sp>
        <p:nvSpPr>
          <p:cNvPr id="12" name="流程图: 联系 11"/>
          <p:cNvSpPr/>
          <p:nvPr/>
        </p:nvSpPr>
        <p:spPr>
          <a:xfrm>
            <a:off x="7045455" y="467350"/>
            <a:ext cx="232322" cy="232322"/>
          </a:xfrm>
          <a:prstGeom prst="flowChartConnector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p:sp>
        <p:nvSpPr>
          <p:cNvPr id="13" name="乘号 12"/>
          <p:cNvSpPr/>
          <p:nvPr/>
        </p:nvSpPr>
        <p:spPr>
          <a:xfrm>
            <a:off x="7511711" y="57061"/>
            <a:ext cx="223573" cy="26161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p:sp>
        <p:nvSpPr>
          <p:cNvPr id="14" name="乘号 13"/>
          <p:cNvSpPr/>
          <p:nvPr/>
        </p:nvSpPr>
        <p:spPr>
          <a:xfrm>
            <a:off x="7511711" y="438061"/>
            <a:ext cx="223573" cy="26161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7772400" y="13871"/>
                <a:ext cx="359394" cy="338554"/>
              </a:xfrm>
              <a:prstGeom prst="rect">
                <a:avLst/>
              </a:prstGeom>
            </p:spPr>
            <p:txBody>
              <a:bodyPr wrap="none" lIns="91396" tIns="45700" rIns="91396" bIns="457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>
                          <a:latin typeface="Cambria Math"/>
                        </a:rPr>
                        <m:t>𝟓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13871"/>
                <a:ext cx="359394" cy="33855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7772400" y="394871"/>
                <a:ext cx="359394" cy="338554"/>
              </a:xfrm>
              <a:prstGeom prst="rect">
                <a:avLst/>
              </a:prstGeom>
            </p:spPr>
            <p:txBody>
              <a:bodyPr wrap="none" lIns="91396" tIns="45700" rIns="91396" bIns="457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>
                          <a:latin typeface="Cambria Math"/>
                        </a:rPr>
                        <m:t>𝟐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94871"/>
                <a:ext cx="359394" cy="3385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乘号 17"/>
          <p:cNvSpPr/>
          <p:nvPr/>
        </p:nvSpPr>
        <p:spPr>
          <a:xfrm>
            <a:off x="7527829" y="756290"/>
            <a:ext cx="223573" cy="26161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7788518" y="713100"/>
                <a:ext cx="359394" cy="338554"/>
              </a:xfrm>
              <a:prstGeom prst="rect">
                <a:avLst/>
              </a:prstGeom>
            </p:spPr>
            <p:txBody>
              <a:bodyPr wrap="none" lIns="91396" tIns="45700" rIns="91396" bIns="457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8518" y="713100"/>
                <a:ext cx="359394" cy="33855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等腰三角形 1"/>
          <p:cNvSpPr/>
          <p:nvPr/>
        </p:nvSpPr>
        <p:spPr bwMode="auto">
          <a:xfrm>
            <a:off x="7064394" y="808003"/>
            <a:ext cx="279665" cy="209897"/>
          </a:xfrm>
          <a:prstGeom prst="triangl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6" tIns="45700" rIns="91396" bIns="4570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913960"/>
            <a:endParaRPr lang="en-US"/>
          </a:p>
        </p:txBody>
      </p:sp>
      <p:sp>
        <p:nvSpPr>
          <p:cNvPr id="20" name="矩形 19"/>
          <p:cNvSpPr/>
          <p:nvPr/>
        </p:nvSpPr>
        <p:spPr bwMode="auto">
          <a:xfrm>
            <a:off x="3962400" y="145854"/>
            <a:ext cx="1219801" cy="69923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396" tIns="45700" rIns="91396" bIns="4570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913960"/>
            <a:endParaRPr lang="en-US"/>
          </a:p>
        </p:txBody>
      </p:sp>
      <p:sp>
        <p:nvSpPr>
          <p:cNvPr id="22" name="矩形 21"/>
          <p:cNvSpPr/>
          <p:nvPr/>
        </p:nvSpPr>
        <p:spPr bwMode="auto">
          <a:xfrm>
            <a:off x="6882873" y="32565"/>
            <a:ext cx="1248922" cy="10342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396" tIns="45700" rIns="91396" bIns="4570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913960"/>
            <a:endParaRPr lang="en-US"/>
          </a:p>
        </p:txBody>
      </p:sp>
      <p:sp>
        <p:nvSpPr>
          <p:cNvPr id="21" name="圆角矩形 20"/>
          <p:cNvSpPr/>
          <p:nvPr/>
        </p:nvSpPr>
        <p:spPr>
          <a:xfrm>
            <a:off x="0" y="-18554"/>
            <a:ext cx="998719" cy="352425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拓扑结构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7137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093" y="1340768"/>
            <a:ext cx="3229363" cy="322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90" y="1787259"/>
            <a:ext cx="4104456" cy="2832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标题 105"/>
          <p:cNvSpPr txBox="1">
            <a:spLocks/>
          </p:cNvSpPr>
          <p:nvPr/>
        </p:nvSpPr>
        <p:spPr>
          <a:xfrm>
            <a:off x="839590" y="76200"/>
            <a:ext cx="7470648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698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396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094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792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4000" spc="60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图形技术改进</a:t>
            </a:r>
            <a:endParaRPr lang="zh-CN" altLang="en-US" sz="4000" b="0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五边形 3"/>
          <p:cNvSpPr/>
          <p:nvPr/>
        </p:nvSpPr>
        <p:spPr bwMode="auto">
          <a:xfrm>
            <a:off x="4109342" y="2699474"/>
            <a:ext cx="1152128" cy="504056"/>
          </a:xfrm>
          <a:prstGeom prst="homePlat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607025"/>
              </p:ext>
            </p:extLst>
          </p:nvPr>
        </p:nvGraphicFramePr>
        <p:xfrm>
          <a:off x="6153864" y="5445224"/>
          <a:ext cx="1874520" cy="12241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174877">
                <a:tc>
                  <a:txBody>
                    <a:bodyPr/>
                    <a:lstStyle/>
                    <a:p>
                      <a:endParaRPr lang="zh-CN" alt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</a:tr>
              <a:tr h="174877"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</a:tr>
              <a:tr h="174877"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</a:tr>
              <a:tr h="174877"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</a:tr>
              <a:tr h="174877"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</a:tr>
              <a:tr h="174877"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</a:tr>
              <a:tr h="174877"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5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五边形 8"/>
          <p:cNvSpPr/>
          <p:nvPr/>
        </p:nvSpPr>
        <p:spPr bwMode="auto">
          <a:xfrm rot="16200000">
            <a:off x="6661566" y="4723811"/>
            <a:ext cx="645404" cy="504056"/>
          </a:xfrm>
          <a:prstGeom prst="homePlat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0" y="-18554"/>
            <a:ext cx="998719" cy="352425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拓扑结构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3062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842944" y="86256"/>
            <a:ext cx="5040560" cy="2852936"/>
            <a:chOff x="1259632" y="1412776"/>
            <a:chExt cx="6696744" cy="4061896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5831" y="1412776"/>
              <a:ext cx="2223889" cy="40618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2179" y="1471672"/>
              <a:ext cx="2221664" cy="400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等于号 4"/>
            <p:cNvSpPr/>
            <p:nvPr/>
          </p:nvSpPr>
          <p:spPr bwMode="auto">
            <a:xfrm>
              <a:off x="3419872" y="2924944"/>
              <a:ext cx="2024554" cy="1309906"/>
            </a:xfrm>
            <a:prstGeom prst="mathEqual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zh-CN" altLang="en-US">
                <a:solidFill>
                  <a:srgbClr val="000000"/>
                </a:solidFill>
                <a:ea typeface="宋体"/>
              </a:endParaRPr>
            </a:p>
          </p:txBody>
        </p:sp>
        <p:sp>
          <p:nvSpPr>
            <p:cNvPr id="6" name="矩形 5"/>
            <p:cNvSpPr/>
            <p:nvPr/>
          </p:nvSpPr>
          <p:spPr bwMode="auto">
            <a:xfrm>
              <a:off x="1259632" y="1412776"/>
              <a:ext cx="6696744" cy="4032448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zh-CN" altLang="en-US">
                <a:solidFill>
                  <a:srgbClr val="000000"/>
                </a:solidFill>
                <a:ea typeface="宋体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6896" y="57448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spcBef>
                <a:spcPts val="0"/>
              </a:spcBef>
              <a:spcAft>
                <a:spcPts val="0"/>
              </a:spcAft>
            </a:pP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StructureMatrix去冗余，得到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2284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×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23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列的</a:t>
            </a:r>
            <a:r>
              <a:rPr lang="zh-CN" altLang="zh-CN" sz="1600" dirty="0" smtClean="0">
                <a:solidFill>
                  <a:srgbClr val="000000"/>
                </a:solidFill>
                <a:latin typeface="Arial"/>
                <a:ea typeface="宋体"/>
              </a:rPr>
              <a:t>矩阵</a:t>
            </a:r>
            <a:endParaRPr lang="en-US" altLang="zh-CN" sz="1600" dirty="0" smtClean="0">
              <a:solidFill>
                <a:srgbClr val="000000"/>
              </a:solidFill>
              <a:latin typeface="Arial"/>
              <a:ea typeface="宋体"/>
            </a:endParaRPr>
          </a:p>
          <a:p>
            <a:pPr marL="285750" indent="-285750" fontAlgn="ctr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</a:pPr>
            <a:r>
              <a:rPr lang="zh-CN" altLang="zh-CN" sz="1600" dirty="0" smtClean="0">
                <a:solidFill>
                  <a:srgbClr val="000000"/>
                </a:solidFill>
                <a:latin typeface="Arial"/>
                <a:ea typeface="宋体"/>
              </a:rPr>
              <a:t>（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6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7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8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19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）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互换（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9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10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11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20</a:t>
            </a:r>
            <a:r>
              <a:rPr lang="zh-CN" altLang="zh-CN" sz="1600" dirty="0" smtClean="0">
                <a:solidFill>
                  <a:srgbClr val="000000"/>
                </a:solidFill>
                <a:latin typeface="Arial"/>
                <a:ea typeface="宋体"/>
              </a:rPr>
              <a:t>）</a:t>
            </a:r>
            <a:endParaRPr lang="en-US" altLang="zh-CN" sz="1600" dirty="0" smtClean="0">
              <a:solidFill>
                <a:srgbClr val="000000"/>
              </a:solidFill>
              <a:latin typeface="Arial"/>
              <a:ea typeface="宋体"/>
            </a:endParaRPr>
          </a:p>
          <a:p>
            <a:pPr marL="285750" indent="-285750" fontAlgn="ctr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</a:pPr>
            <a:r>
              <a:rPr lang="zh-CN" altLang="zh-CN" sz="1600" dirty="0" smtClean="0">
                <a:solidFill>
                  <a:srgbClr val="000000"/>
                </a:solidFill>
                <a:latin typeface="Arial"/>
                <a:ea typeface="宋体"/>
              </a:rPr>
              <a:t>（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12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13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14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21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）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互换（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15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16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17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22</a:t>
            </a:r>
            <a:r>
              <a:rPr lang="zh-CN" altLang="zh-CN" sz="1600" dirty="0" smtClean="0">
                <a:solidFill>
                  <a:srgbClr val="000000"/>
                </a:solidFill>
                <a:latin typeface="Arial"/>
                <a:ea typeface="宋体"/>
              </a:rPr>
              <a:t>）</a:t>
            </a:r>
            <a:endParaRPr lang="en-US" altLang="zh-CN" sz="1600" dirty="0" smtClean="0">
              <a:solidFill>
                <a:srgbClr val="000000"/>
              </a:solidFill>
              <a:latin typeface="Arial"/>
              <a:ea typeface="宋体"/>
            </a:endParaRPr>
          </a:p>
          <a:p>
            <a:pPr marL="285750" indent="-285750" fontAlgn="ctr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</a:pPr>
            <a:r>
              <a:rPr lang="zh-CN" altLang="zh-CN" sz="1600" dirty="0" smtClean="0">
                <a:solidFill>
                  <a:srgbClr val="000000"/>
                </a:solidFill>
                <a:latin typeface="Arial"/>
                <a:ea typeface="宋体"/>
              </a:rPr>
              <a:t>（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4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6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7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8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9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10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11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19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20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）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互换（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5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12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13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14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15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16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17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21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/>
              </a:rPr>
              <a:t>22</a:t>
            </a:r>
            <a:r>
              <a:rPr lang="zh-CN" altLang="zh-CN" sz="1600" dirty="0">
                <a:solidFill>
                  <a:srgbClr val="000000"/>
                </a:solidFill>
                <a:latin typeface="Arial"/>
                <a:ea typeface="宋体"/>
              </a:rPr>
              <a:t>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80527" y="3429000"/>
                <a:ext cx="3293826" cy="726825"/>
              </a:xfrm>
              <a:prstGeom prst="rect">
                <a:avLst/>
              </a:prstGeom>
            </p:spPr>
            <p:txBody>
              <a:bodyPr wrap="none" lIns="91396" tIns="45700" rIns="91396" bIns="457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𝑺𝒕𝒓𝒖𝒄𝒕𝒖𝒓𝒆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𝒊</m:t>
                                        </m:r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𝒊</m:t>
                                        </m:r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𝟐𝟑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𝒊</m:t>
                                        </m:r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𝒊</m:t>
                                        </m:r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𝟐𝟑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𝟏𝟎𝟎𝟎𝟒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×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𝟐𝟑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27" y="3429000"/>
                <a:ext cx="3293826" cy="72682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03858"/>
            <a:ext cx="4095480" cy="39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五边形 10"/>
          <p:cNvSpPr/>
          <p:nvPr/>
        </p:nvSpPr>
        <p:spPr bwMode="auto">
          <a:xfrm rot="10800000">
            <a:off x="3785751" y="3678724"/>
            <a:ext cx="663618" cy="259152"/>
          </a:xfrm>
          <a:prstGeom prst="homePlat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 smtClean="0">
              <a:solidFill>
                <a:srgbClr val="000000"/>
              </a:solidFill>
            </a:endParaRPr>
          </a:p>
        </p:txBody>
      </p:sp>
      <p:cxnSp>
        <p:nvCxnSpPr>
          <p:cNvPr id="12" name="直接连接符 11"/>
          <p:cNvCxnSpPr/>
          <p:nvPr/>
        </p:nvCxnSpPr>
        <p:spPr bwMode="auto">
          <a:xfrm>
            <a:off x="6896" y="3068960"/>
            <a:ext cx="9137104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5129848" y="4797152"/>
                <a:ext cx="3342942" cy="726890"/>
              </a:xfrm>
              <a:prstGeom prst="rect">
                <a:avLst/>
              </a:prstGeom>
            </p:spPr>
            <p:txBody>
              <a:bodyPr wrap="none" lIns="91396" tIns="45700" rIns="91396" bIns="457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𝑺𝒕𝒓𝒖𝒄𝒕𝒖𝒓𝒆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𝒊</m:t>
                                        </m:r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𝒊</m:t>
                                        </m:r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𝟐𝟑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𝒊</m:t>
                                        </m:r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𝒊</m:t>
                                        </m:r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𝟐𝟑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𝟐𝟐𝟖𝟒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×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𝟐𝟑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848" y="4797152"/>
                <a:ext cx="3342942" cy="72689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" y="86256"/>
            <a:ext cx="2764904" cy="274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五边形 15"/>
          <p:cNvSpPr/>
          <p:nvPr/>
        </p:nvSpPr>
        <p:spPr bwMode="auto">
          <a:xfrm rot="5400000">
            <a:off x="1140687" y="4899087"/>
            <a:ext cx="1451746" cy="239763"/>
          </a:xfrm>
          <a:prstGeom prst="homePlat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17" name="五边形 16"/>
          <p:cNvSpPr/>
          <p:nvPr/>
        </p:nvSpPr>
        <p:spPr bwMode="auto">
          <a:xfrm rot="19315700">
            <a:off x="4588202" y="5394466"/>
            <a:ext cx="663618" cy="259152"/>
          </a:xfrm>
          <a:prstGeom prst="homePlat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0" y="-18554"/>
            <a:ext cx="998719" cy="352425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拓扑结构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3205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479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标题 105"/>
          <p:cNvSpPr txBox="1">
            <a:spLocks/>
          </p:cNvSpPr>
          <p:nvPr/>
        </p:nvSpPr>
        <p:spPr>
          <a:xfrm>
            <a:off x="836676" y="98729"/>
            <a:ext cx="7470648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698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396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094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792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4000" spc="60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N-</a:t>
            </a:r>
            <a:r>
              <a:rPr lang="zh-CN" altLang="en-US" sz="4000" spc="60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糖理论子结构库</a:t>
            </a:r>
            <a:endParaRPr lang="zh-CN" altLang="en-US" sz="4000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标题 105"/>
          <p:cNvSpPr txBox="1">
            <a:spLocks/>
          </p:cNvSpPr>
          <p:nvPr/>
        </p:nvSpPr>
        <p:spPr>
          <a:xfrm>
            <a:off x="4419600" y="6324600"/>
            <a:ext cx="4575048" cy="45720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698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396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094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792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去除镜像冗余，</a:t>
            </a:r>
            <a:r>
              <a:rPr lang="en-US" altLang="zh-CN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2284</a:t>
            </a:r>
            <a:r>
              <a:rPr lang="zh-CN" altLang="en-US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个</a:t>
            </a:r>
            <a:r>
              <a:rPr lang="en-US" altLang="zh-CN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N-</a:t>
            </a:r>
            <a:r>
              <a:rPr lang="zh-CN" altLang="en-US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糖结构</a:t>
            </a:r>
            <a:endParaRPr lang="zh-CN" altLang="en-US" sz="2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0" y="-18554"/>
            <a:ext cx="998719" cy="352425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拓扑结构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9100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0600" y="0"/>
            <a:ext cx="66294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pc="600" dirty="0">
                <a:latin typeface="Arial Black" pitchFamily="34" charset="0"/>
                <a:ea typeface="+mn-ea"/>
              </a:rPr>
              <a:t>A</a:t>
            </a:r>
            <a:r>
              <a:rPr lang="en-US" altLang="zh-CN" spc="600" dirty="0" smtClean="0">
                <a:latin typeface="Arial Black" pitchFamily="34" charset="0"/>
                <a:ea typeface="+mn-ea"/>
              </a:rPr>
              <a:t>cknowledgement</a:t>
            </a:r>
            <a:endParaRPr lang="en-US" spc="600" dirty="0">
              <a:latin typeface="Arial Black" pitchFamily="34" charset="0"/>
              <a:ea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2400" y="1479115"/>
            <a:ext cx="5105400" cy="2819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 smtClean="0"/>
              <a:t>贺福初 院士</a:t>
            </a:r>
            <a:endParaRPr lang="en-US" altLang="zh-CN" sz="2400" dirty="0" smtClean="0"/>
          </a:p>
          <a:p>
            <a:r>
              <a:rPr lang="zh-CN" altLang="en-US" sz="2400" dirty="0" smtClean="0"/>
              <a:t>（新当选中共中央委员会候补委员）</a:t>
            </a:r>
            <a:endParaRPr lang="en-US" altLang="zh-CN" sz="2400" dirty="0" smtClean="0"/>
          </a:p>
          <a:p>
            <a:endParaRPr lang="en-US" altLang="zh-CN" sz="2400" dirty="0" smtClean="0"/>
          </a:p>
          <a:p>
            <a:r>
              <a:rPr lang="zh-CN" altLang="en-US" sz="2400" dirty="0" smtClean="0"/>
              <a:t>杨</a:t>
            </a:r>
            <a:r>
              <a:rPr lang="zh-CN" altLang="en-US" sz="2400" dirty="0"/>
              <a:t>芃</a:t>
            </a:r>
            <a:r>
              <a:rPr lang="zh-CN" altLang="en-US" sz="2400" dirty="0" smtClean="0"/>
              <a:t>原 教授</a:t>
            </a:r>
            <a:endParaRPr lang="en-US" altLang="zh-CN" sz="2400" dirty="0" smtClean="0"/>
          </a:p>
          <a:p>
            <a:r>
              <a:rPr lang="zh-CN" altLang="en-US" sz="2400" dirty="0" smtClean="0"/>
              <a:t>（</a:t>
            </a:r>
            <a:r>
              <a:rPr lang="en-US" altLang="zh-CN" sz="2400" dirty="0" smtClean="0"/>
              <a:t>CNHUPO </a:t>
            </a:r>
            <a:r>
              <a:rPr lang="zh-CN" altLang="en-US" sz="2400" dirty="0" smtClean="0"/>
              <a:t>主席）</a:t>
            </a:r>
            <a:endParaRPr lang="en-US" altLang="zh-CN" sz="2400" dirty="0" smtClean="0"/>
          </a:p>
          <a:p>
            <a:endParaRPr lang="en-US" altLang="zh-CN" sz="2400" dirty="0" smtClean="0"/>
          </a:p>
          <a:p>
            <a:r>
              <a:rPr lang="zh-CN" altLang="en-US" sz="2400" dirty="0"/>
              <a:t>陆</a:t>
            </a:r>
            <a:r>
              <a:rPr lang="zh-CN" altLang="en-US" sz="2400" dirty="0" smtClean="0"/>
              <a:t>豪杰 教授</a:t>
            </a:r>
            <a:endParaRPr lang="en-US" altLang="zh-CN" sz="2400" dirty="0" smtClean="0"/>
          </a:p>
          <a:p>
            <a:r>
              <a:rPr lang="zh-CN" altLang="en-US" sz="2400" dirty="0" smtClean="0"/>
              <a:t>（复旦大学生物医学研究院院长）</a:t>
            </a:r>
            <a:endParaRPr lang="zh-CN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5943600" y="1600200"/>
            <a:ext cx="2971800" cy="2819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dirty="0" smtClean="0"/>
              <a:t>刘铭琪 博士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zh-CN" altLang="en-US" sz="2400" dirty="0" smtClean="0"/>
              <a:t>陈瑶函 博士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zh-CN" altLang="en-US" sz="2400" dirty="0" smtClean="0"/>
              <a:t>晏国全 老师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zh-CN" altLang="en-US" sz="2400" dirty="0"/>
              <a:t>周新</a:t>
            </a:r>
            <a:r>
              <a:rPr lang="zh-CN" altLang="en-US" sz="2400" dirty="0" smtClean="0"/>
              <a:t>文 博士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zh-CN" altLang="en-US" sz="2400" dirty="0" smtClean="0"/>
              <a:t>张磊 老师</a:t>
            </a:r>
            <a:endParaRPr lang="zh-CN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109603" y="5306860"/>
            <a:ext cx="9067800" cy="1498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dirty="0" smtClean="0"/>
              <a:t>经费：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	</a:t>
            </a:r>
            <a:r>
              <a:rPr lang="zh-CN" altLang="en-US" sz="2400" dirty="0" smtClean="0"/>
              <a:t>国家重大专项、</a:t>
            </a:r>
            <a:r>
              <a:rPr lang="en-US" altLang="zh-CN" sz="2400" dirty="0" smtClean="0"/>
              <a:t>973</a:t>
            </a:r>
            <a:r>
              <a:rPr lang="zh-CN" altLang="en-US" sz="2400" dirty="0" smtClean="0"/>
              <a:t>、</a:t>
            </a:r>
            <a:r>
              <a:rPr lang="en-US" altLang="zh-CN" sz="2400" dirty="0" smtClean="0"/>
              <a:t>863</a:t>
            </a:r>
            <a:r>
              <a:rPr lang="zh-CN" altLang="en-US" sz="2400" dirty="0" smtClean="0"/>
              <a:t>、国家自然基金、</a:t>
            </a:r>
            <a:r>
              <a:rPr lang="en-US" altLang="zh-CN" sz="2400" dirty="0" smtClean="0"/>
              <a:t>……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6776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409119"/>
            <a:ext cx="5638800" cy="6448882"/>
          </a:xfrm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-41744" y="970059"/>
            <a:ext cx="3753016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285750" indent="-285750" eaLnBrk="1" hangingPunct="1">
              <a:buFont typeface="Wingdings" pitchFamily="2" charset="2"/>
              <a:buChar char="v"/>
            </a:pPr>
            <a:r>
              <a:rPr lang="en-US" altLang="zh-CN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Stand Glycoprotein Interpretation</a:t>
            </a:r>
          </a:p>
          <a:p>
            <a:pPr marL="285750" indent="-285750" eaLnBrk="1" hangingPunct="1">
              <a:buFont typeface="Wingdings" pitchFamily="2" charset="2"/>
              <a:buChar char="v"/>
            </a:pPr>
            <a:r>
              <a:rPr lang="en-US" altLang="zh-CN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Construction of relational network to select correct peaks and reduce false positive results.</a:t>
            </a:r>
          </a:p>
          <a:p>
            <a:pPr marL="285750" indent="-285750" eaLnBrk="1" hangingPunct="1">
              <a:buFont typeface="Wingdings" pitchFamily="2" charset="2"/>
              <a:buChar char="v"/>
            </a:pPr>
            <a:r>
              <a:rPr lang="en-US" altLang="zh-CN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Focus on constant breakage of </a:t>
            </a:r>
            <a:r>
              <a:rPr lang="en-US" altLang="zh-CN" b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glycans</a:t>
            </a:r>
            <a:r>
              <a:rPr lang="en-US" altLang="zh-CN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on </a:t>
            </a:r>
            <a:r>
              <a:rPr lang="en-US" altLang="zh-CN" b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glycopeptides</a:t>
            </a:r>
            <a:r>
              <a:rPr lang="en-US" altLang="zh-CN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eaLnBrk="1" hangingPunct="1">
              <a:buFont typeface="Wingdings" pitchFamily="2" charset="2"/>
              <a:buChar char="v"/>
            </a:pPr>
            <a:r>
              <a:rPr lang="en-US" altLang="zh-CN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Suitable for different MS instruments.</a:t>
            </a:r>
          </a:p>
          <a:p>
            <a:pPr eaLnBrk="1" hangingPunct="1"/>
            <a:r>
              <a:rPr lang="en-US" altLang="zh-CN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(</a:t>
            </a:r>
            <a:r>
              <a:rPr lang="en-US" altLang="zh-CN" b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e.g</a:t>
            </a:r>
            <a:r>
              <a:rPr lang="en-US" altLang="zh-CN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MALDI &amp; ESI source)</a:t>
            </a:r>
          </a:p>
          <a:p>
            <a:pPr marL="285750" indent="-285750" eaLnBrk="1" hangingPunct="1">
              <a:buFont typeface="Wingdings" pitchFamily="2" charset="2"/>
              <a:buChar char="v"/>
            </a:pPr>
            <a:r>
              <a:rPr lang="en-US" altLang="zh-CN" b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Capture feature mass of QIT, LTQ original </a:t>
            </a:r>
            <a:r>
              <a:rPr lang="en-US" altLang="zh-CN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data</a:t>
            </a:r>
          </a:p>
          <a:p>
            <a:pPr marL="285750" indent="-285750" eaLnBrk="1" hangingPunct="1">
              <a:buFont typeface="Wingdings" pitchFamily="2" charset="2"/>
              <a:buChar char="v"/>
            </a:pPr>
            <a:r>
              <a:rPr lang="en-US" altLang="zh-CN" b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Spectrum feature of low CID, high CID, ETD and HCD</a:t>
            </a:r>
            <a:endParaRPr lang="en-US" altLang="zh-CN" b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zh-CN" altLang="en-US" sz="1800" b="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0" y="2"/>
            <a:ext cx="1981200" cy="352425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完整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糖肽鉴定</a:t>
            </a:r>
            <a:endParaRPr lang="en-US" sz="1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4316260"/>
            <a:ext cx="3722308" cy="14478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N-</a:t>
            </a:r>
            <a:r>
              <a:rPr lang="zh-CN" altLang="en-US" sz="20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糖肽 </a:t>
            </a:r>
            <a:r>
              <a:rPr lang="en-US" altLang="zh-CN" sz="20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CID</a:t>
            </a:r>
            <a:r>
              <a:rPr lang="zh-CN" altLang="en-US" sz="20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谱图解析的可能</a:t>
            </a:r>
            <a:endParaRPr lang="en-US" altLang="zh-CN" sz="2000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zh-CN" altLang="en-US" sz="20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合理的质谱条件</a:t>
            </a:r>
            <a:endParaRPr lang="en-US" altLang="zh-CN" sz="20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zh-CN" altLang="en-US" sz="20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合理的算法</a:t>
            </a:r>
            <a:endParaRPr lang="en-US" altLang="zh-CN" sz="20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zh-CN" altLang="en-US" sz="20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合理的数据库</a:t>
            </a:r>
            <a:endParaRPr lang="zh-CN" altLang="en-US" sz="20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945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>
            <a:spLocks noGrp="1"/>
          </p:cNvSpPr>
          <p:nvPr>
            <p:ph type="title"/>
          </p:nvPr>
        </p:nvSpPr>
        <p:spPr>
          <a:xfrm>
            <a:off x="13570" y="439523"/>
            <a:ext cx="9144000" cy="506192"/>
          </a:xfrm>
        </p:spPr>
        <p:txBody>
          <a:bodyPr/>
          <a:lstStyle/>
          <a:p>
            <a:pPr eaLnBrk="1" hangingPunct="1"/>
            <a:r>
              <a:rPr lang="en-US" altLang="zh-CN" sz="2800" b="1" dirty="0" smtClean="0">
                <a:latin typeface="Arial Black" pitchFamily="34" charset="0"/>
                <a:ea typeface="微软雅黑" pitchFamily="34" charset="-122"/>
              </a:rPr>
              <a:t>Validation of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 Black" pitchFamily="34" charset="0"/>
              </a:rPr>
              <a:t>diagnostic ions – QIT MS Mode</a:t>
            </a:r>
            <a:endParaRPr lang="zh-CN" altLang="en-US" sz="2800" b="1" dirty="0" smtClean="0">
              <a:latin typeface="Arial Black" pitchFamily="34" charset="0"/>
              <a:ea typeface="微软雅黑" pitchFamily="34" charset="-122"/>
            </a:endParaRPr>
          </a:p>
        </p:txBody>
      </p:sp>
      <p:graphicFrame>
        <p:nvGraphicFramePr>
          <p:cNvPr id="6" name="图表 5"/>
          <p:cNvGraphicFramePr/>
          <p:nvPr>
            <p:extLst>
              <p:ext uri="{D42A27DB-BD31-4B8C-83A1-F6EECF244321}">
                <p14:modId xmlns:p14="http://schemas.microsoft.com/office/powerpoint/2010/main" val="3157978948"/>
              </p:ext>
            </p:extLst>
          </p:nvPr>
        </p:nvGraphicFramePr>
        <p:xfrm>
          <a:off x="5029200" y="4617554"/>
          <a:ext cx="4071934" cy="200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214438"/>
            <a:ext cx="5357813" cy="34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3379788" y="3240088"/>
            <a:ext cx="576262" cy="233362"/>
          </a:xfrm>
          <a:prstGeom prst="rect">
            <a:avLst/>
          </a:prstGeom>
          <a:solidFill>
            <a:srgbClr val="FF00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953000"/>
            <a:ext cx="442595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0" y="1143000"/>
            <a:ext cx="2143125" cy="1214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CN" dirty="0">
                <a:solidFill>
                  <a:srgbClr val="FF0000"/>
                </a:solidFill>
                <a:latin typeface="Arial Black" pitchFamily="34" charset="0"/>
              </a:rPr>
              <a:t>Peptide Sequence:</a:t>
            </a:r>
          </a:p>
          <a:p>
            <a:pPr>
              <a:buFont typeface="Wingdings" pitchFamily="2" charset="2"/>
              <a:buChar char="l"/>
              <a:defRPr/>
            </a:pPr>
            <a:r>
              <a:rPr lang="en-US" altLang="zh-CN" sz="1100" dirty="0">
                <a:solidFill>
                  <a:prstClr val="black"/>
                </a:solidFill>
                <a:latin typeface="Arial Black" pitchFamily="34" charset="0"/>
              </a:rPr>
              <a:t> Asp fragmentation</a:t>
            </a:r>
          </a:p>
          <a:p>
            <a:pPr>
              <a:buFont typeface="Wingdings" pitchFamily="2" charset="2"/>
              <a:buChar char="l"/>
              <a:defRPr/>
            </a:pPr>
            <a:r>
              <a:rPr lang="en-US" altLang="zh-CN" sz="11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en-US" altLang="zh-CN" sz="1100" dirty="0" err="1">
                <a:solidFill>
                  <a:prstClr val="black"/>
                </a:solidFill>
                <a:latin typeface="Arial Black" pitchFamily="34" charset="0"/>
              </a:rPr>
              <a:t>Cys</a:t>
            </a:r>
            <a:r>
              <a:rPr lang="en-US" altLang="zh-CN" sz="1100" dirty="0">
                <a:solidFill>
                  <a:prstClr val="black"/>
                </a:solidFill>
                <a:latin typeface="Arial Black" pitchFamily="34" charset="0"/>
              </a:rPr>
              <a:t> modification</a:t>
            </a:r>
          </a:p>
          <a:p>
            <a:pPr>
              <a:buFont typeface="Wingdings" pitchFamily="2" charset="2"/>
              <a:buChar char="l"/>
              <a:defRPr/>
            </a:pPr>
            <a:r>
              <a:rPr lang="en-US" altLang="zh-CN" sz="1100" dirty="0">
                <a:solidFill>
                  <a:prstClr val="black"/>
                </a:solidFill>
                <a:latin typeface="Arial Black" pitchFamily="34" charset="0"/>
              </a:rPr>
              <a:t> Miss cleavage</a:t>
            </a:r>
            <a:endParaRPr lang="zh-CN" altLang="en-US" sz="11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0" y="2"/>
            <a:ext cx="1981200" cy="352425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完整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糖肽鉴定</a:t>
            </a:r>
            <a:endParaRPr lang="en-US" sz="1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左右箭头 1"/>
          <p:cNvSpPr/>
          <p:nvPr/>
        </p:nvSpPr>
        <p:spPr>
          <a:xfrm>
            <a:off x="3667918" y="945715"/>
            <a:ext cx="3723481" cy="538162"/>
          </a:xfrm>
          <a:prstGeom prst="left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 smtClean="0">
                <a:latin typeface="Arial Black" pitchFamily="34" charset="0"/>
              </a:rPr>
              <a:t>Mass Path/Chain</a:t>
            </a:r>
            <a:endParaRPr lang="zh-CN" altLang="en-US" sz="1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66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03-HighCID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500" y="0"/>
            <a:ext cx="50505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35781" y="1143000"/>
            <a:ext cx="357663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sz="1800" b="0" dirty="0" smtClean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Moderate level of cleavage on peptide and glycan. </a:t>
            </a:r>
          </a:p>
          <a:p>
            <a:pPr eaLnBrk="1" hangingPunct="1"/>
            <a:endParaRPr lang="en-US" sz="1800" b="0" dirty="0" smtClean="0">
              <a:solidFill>
                <a:prstClr val="black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eaLnBrk="1" hangingPunct="1"/>
            <a:r>
              <a:rPr lang="en-US" sz="1800" b="0" dirty="0" smtClean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Spectrum quality usually unsatisfied for the need of high-throughput identification.</a:t>
            </a:r>
          </a:p>
        </p:txBody>
      </p:sp>
      <p:sp>
        <p:nvSpPr>
          <p:cNvPr id="5" name="矩形 4"/>
          <p:cNvSpPr/>
          <p:nvPr/>
        </p:nvSpPr>
        <p:spPr>
          <a:xfrm>
            <a:off x="7723981" y="6553200"/>
            <a:ext cx="1420019" cy="3048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Arial Black" pitchFamily="34" charset="0"/>
              </a:rPr>
              <a:t>Background</a:t>
            </a:r>
            <a:endParaRPr lang="en-US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781" y="685800"/>
            <a:ext cx="224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0" dirty="0">
                <a:solidFill>
                  <a:srgbClr val="FF0000"/>
                </a:solidFill>
                <a:latin typeface="Arial Black" pitchFamily="34" charset="0"/>
                <a:ea typeface="微软雅黑" pitchFamily="34" charset="-122"/>
              </a:rPr>
              <a:t>High Energy CID</a:t>
            </a:r>
            <a:endParaRPr lang="en-US" sz="1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Picture 3" descr="03-HighCID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5285054" cy="358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366506" y="4483210"/>
            <a:ext cx="219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0" dirty="0">
                <a:solidFill>
                  <a:srgbClr val="FF0000"/>
                </a:solidFill>
                <a:latin typeface="Arial Black" pitchFamily="34" charset="0"/>
                <a:ea typeface="微软雅黑" pitchFamily="34" charset="-122"/>
              </a:rPr>
              <a:t>Low Energy CID</a:t>
            </a:r>
            <a:endParaRPr lang="en-US" sz="1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257800" y="4851116"/>
            <a:ext cx="37115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sz="1800" b="0" dirty="0" smtClean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Comprehensive cleavage on glycan, very little cleavage on peptide.</a:t>
            </a:r>
          </a:p>
          <a:p>
            <a:pPr eaLnBrk="1" hangingPunct="1"/>
            <a:endParaRPr lang="en-US" sz="1800" b="0" dirty="0" smtClean="0">
              <a:solidFill>
                <a:prstClr val="black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eaLnBrk="1" hangingPunct="1"/>
            <a:r>
              <a:rPr lang="en-US" sz="1800" b="0" dirty="0" smtClean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Specifically designed algorithm is needed for interpretation.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0" y="2"/>
            <a:ext cx="1981200" cy="352425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完整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糖肽鉴定</a:t>
            </a:r>
            <a:endParaRPr lang="en-US" sz="18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7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" b="3031"/>
          <a:stretch/>
        </p:blipFill>
        <p:spPr bwMode="auto">
          <a:xfrm>
            <a:off x="19050" y="558064"/>
            <a:ext cx="2724150" cy="404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内容占位符 11" descr="E:\文档\1_贺福初实验室\张扬\博士期间\毕业相关\毕业论文\章节\第5章-解析糖肽组成\Graph\Global\Framework\Framework2.emf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0" y="842839"/>
            <a:ext cx="4953000" cy="6015165"/>
          </a:xfrm>
          <a:prstGeom prst="rect">
            <a:avLst/>
          </a:prstGeom>
          <a:noFill/>
          <a:ln>
            <a:noFill/>
          </a:ln>
        </p:spPr>
      </p:pic>
      <p:sp>
        <p:nvSpPr>
          <p:cNvPr id="12290" name="Rectangle 3"/>
          <p:cNvSpPr txBox="1">
            <a:spLocks noChangeArrowheads="1"/>
          </p:cNvSpPr>
          <p:nvPr/>
        </p:nvSpPr>
        <p:spPr bwMode="auto">
          <a:xfrm>
            <a:off x="2057401" y="38102"/>
            <a:ext cx="7077323" cy="61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zh-CN" sz="2800" dirty="0">
                <a:solidFill>
                  <a:srgbClr val="000000"/>
                </a:solidFill>
                <a:latin typeface="Arial Black" pitchFamily="34" charset="0"/>
              </a:rPr>
              <a:t>Development of GRIP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zh-CN" sz="1600" dirty="0" err="1">
                <a:solidFill>
                  <a:srgbClr val="FF3300"/>
                </a:solidFill>
                <a:latin typeface="Arial Black" pitchFamily="34" charset="0"/>
                <a:cs typeface="Times New Roman" pitchFamily="18" charset="0"/>
              </a:rPr>
              <a:t>G</a:t>
            </a:r>
            <a:r>
              <a:rPr lang="en-US" altLang="zh-CN" sz="1600" b="0" dirty="0" err="1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lycopeptide</a:t>
            </a:r>
            <a:r>
              <a:rPr lang="en-US" altLang="zh-CN" sz="1600" b="0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FF3300"/>
                </a:solidFill>
                <a:latin typeface="Arial Black" pitchFamily="34" charset="0"/>
                <a:cs typeface="Times New Roman" pitchFamily="18" charset="0"/>
              </a:rPr>
              <a:t>R</a:t>
            </a:r>
            <a:r>
              <a:rPr lang="en-US" altLang="zh-CN" sz="1600" b="0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eveal &amp; </a:t>
            </a:r>
            <a:r>
              <a:rPr lang="en-US" altLang="zh-CN" sz="1600" dirty="0">
                <a:solidFill>
                  <a:srgbClr val="FF3300"/>
                </a:solidFill>
                <a:latin typeface="Arial Black" pitchFamily="34" charset="0"/>
                <a:cs typeface="Times New Roman" pitchFamily="18" charset="0"/>
              </a:rPr>
              <a:t>I</a:t>
            </a:r>
            <a:r>
              <a:rPr lang="en-US" altLang="zh-CN" sz="1600" b="0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nterpretation </a:t>
            </a:r>
            <a:r>
              <a:rPr lang="en-US" altLang="zh-CN" sz="1600" dirty="0">
                <a:solidFill>
                  <a:srgbClr val="FF3300"/>
                </a:solidFill>
                <a:latin typeface="Arial Black" pitchFamily="34" charset="0"/>
                <a:cs typeface="Times New Roman" pitchFamily="18" charset="0"/>
              </a:rPr>
              <a:t>P</a:t>
            </a:r>
            <a:r>
              <a:rPr lang="en-US" altLang="zh-CN" sz="1600" b="0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latform</a:t>
            </a:r>
            <a:endParaRPr lang="zh-CN" altLang="en-US" sz="28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7647787" y="1223487"/>
            <a:ext cx="1500188" cy="357188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质量数列表过滤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7634535" y="2893234"/>
            <a:ext cx="1500188" cy="357187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质量数网络构建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7643812" y="4495802"/>
            <a:ext cx="1500188" cy="357187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质量数网络分离</a:t>
            </a:r>
          </a:p>
        </p:txBody>
      </p:sp>
      <p:sp>
        <p:nvSpPr>
          <p:cNvPr id="2" name="矩形 1"/>
          <p:cNvSpPr/>
          <p:nvPr/>
        </p:nvSpPr>
        <p:spPr>
          <a:xfrm>
            <a:off x="1" y="4572003"/>
            <a:ext cx="3874853" cy="1769675"/>
          </a:xfrm>
          <a:prstGeom prst="rect">
            <a:avLst/>
          </a:prstGeom>
        </p:spPr>
        <p:txBody>
          <a:bodyPr wrap="square" lIns="91396" tIns="45700" rIns="91396" bIns="45700">
            <a:spAutoFit/>
          </a:bodyPr>
          <a:lstStyle/>
          <a:p>
            <a:pPr eaLnBrk="1" hangingPunct="1">
              <a:buFont typeface="Wingdings" pitchFamily="2" charset="2"/>
              <a:buChar char="l"/>
            </a:pPr>
            <a:r>
              <a:rPr lang="en-US" altLang="zh-CN" sz="900" b="0" dirty="0">
                <a:solidFill>
                  <a:srgbClr val="000000"/>
                </a:solidFill>
                <a:cs typeface="Times New Roman" pitchFamily="18" charset="0"/>
              </a:rPr>
              <a:t> Automatic filtration of peptides without glycosylation</a:t>
            </a:r>
          </a:p>
          <a:p>
            <a:pPr eaLnBrk="1" hangingPunct="1">
              <a:buFont typeface="Wingdings" pitchFamily="2" charset="2"/>
              <a:buChar char="l"/>
            </a:pPr>
            <a:r>
              <a:rPr lang="en-US" altLang="zh-CN" sz="900" b="0" dirty="0">
                <a:solidFill>
                  <a:srgbClr val="000000"/>
                </a:solidFill>
                <a:cs typeface="Times New Roman" pitchFamily="18" charset="0"/>
              </a:rPr>
              <a:t> Automatic interpretation of glycosylation in real sample</a:t>
            </a:r>
          </a:p>
          <a:p>
            <a:pPr eaLnBrk="1" hangingPunct="1">
              <a:buFont typeface="Wingdings" pitchFamily="2" charset="2"/>
              <a:buChar char="l"/>
            </a:pPr>
            <a:r>
              <a:rPr lang="en-US" altLang="zh-CN" sz="900" b="0" dirty="0">
                <a:solidFill>
                  <a:srgbClr val="000000"/>
                </a:solidFill>
                <a:cs typeface="Times New Roman" pitchFamily="18" charset="0"/>
              </a:rPr>
              <a:t> Adjustable parameters</a:t>
            </a:r>
          </a:p>
          <a:p>
            <a:pPr eaLnBrk="1" hangingPunct="1"/>
            <a:r>
              <a:rPr lang="en-US" altLang="zh-CN" sz="900" b="0" dirty="0">
                <a:solidFill>
                  <a:srgbClr val="000000"/>
                </a:solidFill>
                <a:cs typeface="Times New Roman" pitchFamily="18" charset="0"/>
              </a:rPr>
              <a:t>    (</a:t>
            </a:r>
            <a:r>
              <a:rPr lang="en-US" altLang="zh-CN" sz="900" b="0" dirty="0" err="1">
                <a:solidFill>
                  <a:srgbClr val="000000"/>
                </a:solidFill>
                <a:cs typeface="Times New Roman" pitchFamily="18" charset="0"/>
              </a:rPr>
              <a:t>e.g</a:t>
            </a:r>
            <a:r>
              <a:rPr lang="en-US" altLang="zh-CN" sz="900" b="0" dirty="0">
                <a:solidFill>
                  <a:srgbClr val="000000"/>
                </a:solidFill>
                <a:cs typeface="Times New Roman" pitchFamily="18" charset="0"/>
              </a:rPr>
              <a:t> glycan markers / databases)</a:t>
            </a:r>
          </a:p>
          <a:p>
            <a:pPr eaLnBrk="1" hangingPunct="1">
              <a:buFont typeface="Wingdings" pitchFamily="2" charset="2"/>
              <a:buChar char="l"/>
            </a:pPr>
            <a:r>
              <a:rPr lang="en-US" altLang="zh-CN" sz="900" b="0" dirty="0">
                <a:solidFill>
                  <a:srgbClr val="000000"/>
                </a:solidFill>
                <a:cs typeface="Times New Roman" pitchFamily="18" charset="0"/>
              </a:rPr>
              <a:t>Compatibility of common proteomic software </a:t>
            </a:r>
          </a:p>
          <a:p>
            <a:pPr eaLnBrk="1" hangingPunct="1"/>
            <a:r>
              <a:rPr lang="en-US" altLang="zh-CN" sz="900" b="0" dirty="0">
                <a:solidFill>
                  <a:srgbClr val="000000"/>
                </a:solidFill>
                <a:cs typeface="Times New Roman" pitchFamily="18" charset="0"/>
              </a:rPr>
              <a:t>     (</a:t>
            </a:r>
            <a:r>
              <a:rPr lang="en-US" altLang="zh-CN" sz="900" b="0" dirty="0" err="1">
                <a:solidFill>
                  <a:srgbClr val="000000"/>
                </a:solidFill>
                <a:cs typeface="Times New Roman" pitchFamily="18" charset="0"/>
              </a:rPr>
              <a:t>e.g</a:t>
            </a:r>
            <a:r>
              <a:rPr lang="en-US" altLang="zh-CN" sz="900" b="0" dirty="0">
                <a:solidFill>
                  <a:srgbClr val="000000"/>
                </a:solidFill>
                <a:cs typeface="Times New Roman" pitchFamily="18" charset="0"/>
              </a:rPr>
              <a:t> TPP)</a:t>
            </a:r>
          </a:p>
          <a:p>
            <a:pPr eaLnBrk="1" hangingPunct="1"/>
            <a:endParaRPr lang="en-US" altLang="zh-CN" sz="1100" b="0" dirty="0">
              <a:solidFill>
                <a:srgbClr val="000000"/>
              </a:solidFill>
              <a:cs typeface="Times New Roman" pitchFamily="18" charset="0"/>
            </a:endParaRPr>
          </a:p>
          <a:p>
            <a:pPr marL="285611" indent="-285611">
              <a:buFont typeface="Wingdings" pitchFamily="2" charset="2"/>
              <a:buChar char="v"/>
            </a:pPr>
            <a:r>
              <a:rPr lang="en-US" altLang="zh-CN" sz="1100" b="0" dirty="0">
                <a:solidFill>
                  <a:srgbClr val="000000"/>
                </a:solidFill>
                <a:cs typeface="Times New Roman" pitchFamily="18" charset="0"/>
              </a:rPr>
              <a:t>De novo + Database Search</a:t>
            </a:r>
          </a:p>
          <a:p>
            <a:pPr marL="285611" indent="-285611">
              <a:buFont typeface="Wingdings" pitchFamily="2" charset="2"/>
              <a:buChar char="v"/>
            </a:pPr>
            <a:r>
              <a:rPr lang="en-US" altLang="zh-CN" sz="1100" b="0" dirty="0">
                <a:solidFill>
                  <a:srgbClr val="000000"/>
                </a:solidFill>
                <a:cs typeface="Times New Roman" pitchFamily="18" charset="0"/>
              </a:rPr>
              <a:t>Suitable for Standard Glycoprotein</a:t>
            </a:r>
          </a:p>
          <a:p>
            <a:pPr marL="285611" indent="-285611">
              <a:buFont typeface="Wingdings" pitchFamily="2" charset="2"/>
              <a:buChar char="v"/>
            </a:pPr>
            <a:r>
              <a:rPr lang="en-US" altLang="zh-CN" sz="1100" b="0" dirty="0">
                <a:solidFill>
                  <a:srgbClr val="000000"/>
                </a:solidFill>
                <a:cs typeface="Times New Roman" pitchFamily="18" charset="0"/>
              </a:rPr>
              <a:t>Exhaustive search all possible glycan and get consensus result</a:t>
            </a:r>
          </a:p>
        </p:txBody>
      </p:sp>
      <p:sp>
        <p:nvSpPr>
          <p:cNvPr id="11" name="矩形 10"/>
          <p:cNvSpPr/>
          <p:nvPr/>
        </p:nvSpPr>
        <p:spPr>
          <a:xfrm>
            <a:off x="19050" y="6457890"/>
            <a:ext cx="3943350" cy="400110"/>
          </a:xfrm>
          <a:prstGeom prst="rect">
            <a:avLst/>
          </a:prstGeom>
          <a:solidFill>
            <a:srgbClr val="560A3D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直接解析 </a:t>
            </a:r>
            <a:r>
              <a:rPr lang="en-US" altLang="zh-CN" sz="20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+ </a:t>
            </a:r>
            <a:r>
              <a:rPr lang="zh-CN" altLang="en-US" sz="20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数据库搜索（流行）</a:t>
            </a:r>
            <a:endParaRPr lang="en-US" sz="2000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0" y="2"/>
            <a:ext cx="1981200" cy="352425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完整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糖肽鉴定</a:t>
            </a:r>
            <a:endParaRPr lang="en-US" sz="18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709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1524000" y="0"/>
            <a:ext cx="6096000" cy="6858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698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396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094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792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sz="3600" b="1" dirty="0" smtClean="0">
                <a:latin typeface="黑体" pitchFamily="49" charset="-122"/>
                <a:ea typeface="黑体" pitchFamily="49" charset="-122"/>
              </a:rPr>
              <a:t>GRIP</a:t>
            </a:r>
            <a:r>
              <a:rPr lang="zh-CN" altLang="en-US" sz="3600" b="1" dirty="0" smtClean="0">
                <a:latin typeface="黑体" pitchFamily="49" charset="-122"/>
                <a:ea typeface="黑体" pitchFamily="49" charset="-122"/>
              </a:rPr>
              <a:t>软件的框架</a:t>
            </a:r>
            <a:endParaRPr lang="en-US" sz="3600" dirty="0"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37160" y="907129"/>
            <a:ext cx="1752600" cy="1668313"/>
            <a:chOff x="152400" y="1726189"/>
            <a:chExt cx="1752600" cy="1668313"/>
          </a:xfrm>
        </p:grpSpPr>
        <p:sp>
          <p:nvSpPr>
            <p:cNvPr id="4" name="流程图: 多文档 3"/>
            <p:cNvSpPr/>
            <p:nvPr/>
          </p:nvSpPr>
          <p:spPr>
            <a:xfrm>
              <a:off x="152400" y="2133600"/>
              <a:ext cx="1752600" cy="1260902"/>
            </a:xfrm>
            <a:prstGeom prst="flowChartMultidocumen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2000" r="-22000"/>
              </a:stretch>
            </a:blipFill>
            <a:ln>
              <a:solidFill>
                <a:srgbClr val="0000FF"/>
              </a:solidFill>
            </a:ln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7" name="矩形 6"/>
            <p:cNvSpPr/>
            <p:nvPr/>
          </p:nvSpPr>
          <p:spPr>
            <a:xfrm>
              <a:off x="282120" y="1726189"/>
              <a:ext cx="16228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Arial Black" pitchFamily="34" charset="0"/>
                  <a:ea typeface="黑体" pitchFamily="49" charset="-122"/>
                </a:rPr>
                <a:t>Raw Spectra</a:t>
              </a:r>
              <a:endParaRPr lang="en-US" sz="1600" dirty="0">
                <a:solidFill>
                  <a:srgbClr val="FF0000"/>
                </a:solidFill>
                <a:latin typeface="Arial Black" pitchFamily="34" charset="0"/>
                <a:ea typeface="黑体" pitchFamily="49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2590800" y="1246618"/>
            <a:ext cx="2270173" cy="338554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600" dirty="0" smtClean="0">
                <a:latin typeface="Arial Black" pitchFamily="34" charset="0"/>
                <a:ea typeface="黑体" pitchFamily="49" charset="-122"/>
              </a:rPr>
              <a:t>Intensity Filtration</a:t>
            </a:r>
            <a:endParaRPr lang="en-US" sz="1600" dirty="0">
              <a:latin typeface="Arial Black" pitchFamily="34" charset="0"/>
              <a:ea typeface="黑体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419600" y="1718846"/>
            <a:ext cx="1778436" cy="338554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 smtClean="0">
                <a:latin typeface="Arial Black" pitchFamily="34" charset="0"/>
                <a:ea typeface="黑体" pitchFamily="49" charset="-122"/>
              </a:rPr>
              <a:t>Deconvolution</a:t>
            </a:r>
            <a:endParaRPr lang="en-US" sz="1600" dirty="0">
              <a:latin typeface="Arial Black" pitchFamily="34" charset="0"/>
              <a:ea typeface="黑体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91200" y="2133600"/>
            <a:ext cx="2379626" cy="338554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600" dirty="0" smtClean="0">
                <a:latin typeface="Arial Black" pitchFamily="34" charset="0"/>
                <a:ea typeface="黑体" pitchFamily="49" charset="-122"/>
              </a:rPr>
              <a:t>Precursor Filtration</a:t>
            </a:r>
            <a:endParaRPr lang="en-US" sz="1600" dirty="0">
              <a:latin typeface="Arial Black" pitchFamily="34" charset="0"/>
              <a:ea typeface="黑体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25887" y="3275290"/>
            <a:ext cx="3299621" cy="5847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600" dirty="0" smtClean="0">
                <a:latin typeface="Arial Black" pitchFamily="34" charset="0"/>
                <a:ea typeface="黑体" pitchFamily="49" charset="-122"/>
              </a:rPr>
              <a:t>Network Construction</a:t>
            </a:r>
          </a:p>
          <a:p>
            <a:pPr algn="ctr"/>
            <a:r>
              <a:rPr lang="en-US" sz="1600" dirty="0" err="1" smtClean="0">
                <a:latin typeface="Arial Black" pitchFamily="34" charset="0"/>
                <a:ea typeface="黑体" pitchFamily="49" charset="-122"/>
              </a:rPr>
              <a:t>Glyco</a:t>
            </a:r>
            <a:r>
              <a:rPr lang="en-US" sz="1600" dirty="0" smtClean="0">
                <a:latin typeface="Arial Black" pitchFamily="34" charset="0"/>
                <a:ea typeface="黑体" pitchFamily="49" charset="-122"/>
              </a:rPr>
              <a:t>-related Mass Capture</a:t>
            </a:r>
            <a:endParaRPr lang="en-US" sz="1600" dirty="0">
              <a:latin typeface="Arial Black" pitchFamily="34" charset="0"/>
              <a:ea typeface="黑体" pitchFamily="49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54290" y="3396020"/>
            <a:ext cx="3173124" cy="3004780"/>
            <a:chOff x="982850" y="2979027"/>
            <a:chExt cx="3173124" cy="300478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50" y="3352800"/>
              <a:ext cx="3173124" cy="2631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1331445" y="2979027"/>
              <a:ext cx="202177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Arial Black" pitchFamily="34" charset="0"/>
                  <a:ea typeface="黑体" pitchFamily="49" charset="-122"/>
                </a:rPr>
                <a:t>Network Module</a:t>
              </a:r>
              <a:endParaRPr lang="en-US" sz="1600" dirty="0">
                <a:solidFill>
                  <a:srgbClr val="FF0000"/>
                </a:solidFill>
                <a:latin typeface="Arial Black" pitchFamily="34" charset="0"/>
                <a:ea typeface="黑体" pitchFamily="49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4572000" y="4739833"/>
            <a:ext cx="1890518" cy="33855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  <a:ea typeface="黑体" pitchFamily="49" charset="-122"/>
              </a:rPr>
              <a:t>Relational Tree</a:t>
            </a:r>
            <a:endParaRPr lang="en-US" sz="1600" dirty="0">
              <a:solidFill>
                <a:schemeClr val="bg1"/>
              </a:solidFill>
              <a:latin typeface="Arial Black" pitchFamily="34" charset="0"/>
              <a:ea typeface="黑体" pitchFamily="49" charset="-122"/>
            </a:endParaRPr>
          </a:p>
        </p:txBody>
      </p:sp>
      <p:sp>
        <p:nvSpPr>
          <p:cNvPr id="13" name="流程图: 磁盘 12"/>
          <p:cNvSpPr/>
          <p:nvPr/>
        </p:nvSpPr>
        <p:spPr>
          <a:xfrm>
            <a:off x="6858000" y="4770392"/>
            <a:ext cx="2085163" cy="1173208"/>
          </a:xfrm>
          <a:prstGeom prst="flowChartMagneticDisk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dirty="0" smtClean="0">
                <a:solidFill>
                  <a:srgbClr val="FFC000"/>
                </a:solidFill>
                <a:latin typeface="Arial Black" pitchFamily="34" charset="0"/>
              </a:rPr>
              <a:t>Glycopeptide</a:t>
            </a:r>
          </a:p>
          <a:p>
            <a:pPr algn="ctr"/>
            <a:r>
              <a:rPr lang="en-US" altLang="zh-CN" dirty="0" smtClean="0">
                <a:solidFill>
                  <a:srgbClr val="FFC000"/>
                </a:solidFill>
                <a:latin typeface="Arial Black" pitchFamily="34" charset="0"/>
              </a:rPr>
              <a:t>Composition</a:t>
            </a:r>
          </a:p>
          <a:p>
            <a:pPr algn="ctr"/>
            <a:r>
              <a:rPr lang="en-US" altLang="zh-CN" dirty="0" smtClean="0">
                <a:solidFill>
                  <a:srgbClr val="FFC000"/>
                </a:solidFill>
                <a:latin typeface="Arial Black" pitchFamily="34" charset="0"/>
              </a:rPr>
              <a:t>Database</a:t>
            </a:r>
            <a:endParaRPr lang="zh-CN" altLang="en-US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342260" y="6248400"/>
            <a:ext cx="2362698" cy="369332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 Black" pitchFamily="34" charset="0"/>
                <a:ea typeface="黑体" pitchFamily="49" charset="-122"/>
              </a:rPr>
              <a:t>Prediction Result</a:t>
            </a:r>
            <a:endParaRPr lang="en-US" sz="1800" dirty="0">
              <a:solidFill>
                <a:srgbClr val="FF0000"/>
              </a:solidFill>
              <a:latin typeface="Arial Black" pitchFamily="34" charset="0"/>
              <a:ea typeface="黑体" pitchFamily="49" charset="-122"/>
            </a:endParaRPr>
          </a:p>
        </p:txBody>
      </p:sp>
      <p:cxnSp>
        <p:nvCxnSpPr>
          <p:cNvPr id="19" name="肘形连接符 18"/>
          <p:cNvCxnSpPr>
            <a:endCxn id="8" idx="1"/>
          </p:cNvCxnSpPr>
          <p:nvPr/>
        </p:nvCxnSpPr>
        <p:spPr>
          <a:xfrm flipV="1">
            <a:off x="1889760" y="1415895"/>
            <a:ext cx="701040" cy="529096"/>
          </a:xfrm>
          <a:prstGeom prst="bent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>
            <a:stCxn id="8" idx="2"/>
            <a:endCxn id="9" idx="1"/>
          </p:cNvCxnSpPr>
          <p:nvPr/>
        </p:nvCxnSpPr>
        <p:spPr>
          <a:xfrm rot="16200000" flipH="1">
            <a:off x="3921268" y="1389790"/>
            <a:ext cx="302951" cy="693713"/>
          </a:xfrm>
          <a:prstGeom prst="bent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>
            <a:stCxn id="9" idx="2"/>
            <a:endCxn id="10" idx="1"/>
          </p:cNvCxnSpPr>
          <p:nvPr/>
        </p:nvCxnSpPr>
        <p:spPr>
          <a:xfrm rot="16200000" flipH="1">
            <a:off x="5427271" y="1938947"/>
            <a:ext cx="245477" cy="482382"/>
          </a:xfrm>
          <a:prstGeom prst="bent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肘形连接符 24"/>
          <p:cNvCxnSpPr>
            <a:stCxn id="10" idx="3"/>
            <a:endCxn id="12" idx="3"/>
          </p:cNvCxnSpPr>
          <p:nvPr/>
        </p:nvCxnSpPr>
        <p:spPr>
          <a:xfrm flipH="1">
            <a:off x="7025508" y="2302877"/>
            <a:ext cx="1145318" cy="1264801"/>
          </a:xfrm>
          <a:prstGeom prst="bentConnector3">
            <a:avLst>
              <a:gd name="adj1" fmla="val -1996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1" name="肘形连接符 7180"/>
          <p:cNvCxnSpPr>
            <a:stCxn id="13" idx="2"/>
          </p:cNvCxnSpPr>
          <p:nvPr/>
        </p:nvCxnSpPr>
        <p:spPr>
          <a:xfrm rot="10800000" flipV="1">
            <a:off x="5523610" y="5356996"/>
            <a:ext cx="1334390" cy="205604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3" name="直接箭头连接符 7182"/>
          <p:cNvCxnSpPr>
            <a:stCxn id="15" idx="2"/>
            <a:endCxn id="18" idx="0"/>
          </p:cNvCxnSpPr>
          <p:nvPr/>
        </p:nvCxnSpPr>
        <p:spPr>
          <a:xfrm>
            <a:off x="5517259" y="5078387"/>
            <a:ext cx="6350" cy="117001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4" name="矩形 7183"/>
          <p:cNvSpPr/>
          <p:nvPr/>
        </p:nvSpPr>
        <p:spPr>
          <a:xfrm>
            <a:off x="2438400" y="990600"/>
            <a:ext cx="6324600" cy="1584842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5991749" y="1205989"/>
            <a:ext cx="2326278" cy="36933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 Black" pitchFamily="34" charset="0"/>
                <a:ea typeface="黑体" pitchFamily="49" charset="-122"/>
              </a:rPr>
              <a:t>Filtration Module</a:t>
            </a:r>
            <a:endParaRPr lang="en-US" sz="1800" dirty="0">
              <a:solidFill>
                <a:srgbClr val="FF0000"/>
              </a:solidFill>
              <a:latin typeface="Arial Black" pitchFamily="34" charset="0"/>
              <a:ea typeface="黑体" pitchFamily="49" charset="-122"/>
            </a:endParaRPr>
          </a:p>
        </p:txBody>
      </p:sp>
      <p:cxnSp>
        <p:nvCxnSpPr>
          <p:cNvPr id="7186" name="直接箭头连接符 7185"/>
          <p:cNvCxnSpPr>
            <a:stCxn id="12" idx="1"/>
            <a:endCxn id="14" idx="3"/>
          </p:cNvCxnSpPr>
          <p:nvPr/>
        </p:nvCxnSpPr>
        <p:spPr>
          <a:xfrm flipH="1" flipV="1">
            <a:off x="2624657" y="3565297"/>
            <a:ext cx="1101230" cy="238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9" name="直接箭头连接符 7188"/>
          <p:cNvCxnSpPr>
            <a:endCxn id="15" idx="1"/>
          </p:cNvCxnSpPr>
          <p:nvPr/>
        </p:nvCxnSpPr>
        <p:spPr>
          <a:xfrm>
            <a:off x="2240280" y="4909110"/>
            <a:ext cx="233172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圆角矩形 27"/>
          <p:cNvSpPr/>
          <p:nvPr/>
        </p:nvSpPr>
        <p:spPr>
          <a:xfrm>
            <a:off x="0" y="2"/>
            <a:ext cx="1981200" cy="352425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完整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糖肽鉴定</a:t>
            </a:r>
            <a:endParaRPr lang="en-US" sz="18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983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顶峰">
  <a:themeElements>
    <a:clrScheme name="顶峰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顶峰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顶峰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2400" dirty="0">
            <a:latin typeface="微软雅黑" pitchFamily="34" charset="-122"/>
            <a:ea typeface="微软雅黑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技巧">
  <a:themeElements>
    <a:clrScheme name="技巧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技巧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技巧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0"/>
      </a:spPr>
      <a:bodyPr wrap="none" rtlCol="0">
        <a:spAutoFit/>
      </a:bodyPr>
      <a:lstStyle>
        <a:defPPr algn="ctr">
          <a:defRPr dirty="0" smtClean="0"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txDef>
  </a:objectDefaults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2400" dirty="0">
            <a:latin typeface="微软雅黑" pitchFamily="34" charset="-122"/>
            <a:ea typeface="微软雅黑" pitchFamily="34" charset="-122"/>
          </a:defRPr>
        </a:defPPr>
      </a:lst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32764</TotalTime>
  <Words>2537</Words>
  <Application>Microsoft Office PowerPoint</Application>
  <PresentationFormat>全屏显示(4:3)</PresentationFormat>
  <Paragraphs>747</Paragraphs>
  <Slides>46</Slides>
  <Notes>2</Notes>
  <HiddenSlides>0</HiddenSlides>
  <MMClips>0</MMClips>
  <ScaleCrop>false</ScaleCrop>
  <HeadingPairs>
    <vt:vector size="6" baseType="variant">
      <vt:variant>
        <vt:lpstr>主题</vt:lpstr>
      </vt:variant>
      <vt:variant>
        <vt:i4>12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9" baseType="lpstr">
      <vt:lpstr>默认设计模板</vt:lpstr>
      <vt:lpstr>Office 主题</vt:lpstr>
      <vt:lpstr>1_技巧</vt:lpstr>
      <vt:lpstr>4_Office 主题</vt:lpstr>
      <vt:lpstr>7_Office 主题</vt:lpstr>
      <vt:lpstr>1_Office 主题</vt:lpstr>
      <vt:lpstr>Office 主题​​</vt:lpstr>
      <vt:lpstr>2_Office 主题</vt:lpstr>
      <vt:lpstr>3_Office 主题</vt:lpstr>
      <vt:lpstr>顶峰</vt:lpstr>
      <vt:lpstr>5_Office 主题</vt:lpstr>
      <vt:lpstr>6_Office 主题</vt:lpstr>
      <vt:lpstr>Equation</vt:lpstr>
      <vt:lpstr>PowerPoint 演示文稿</vt:lpstr>
      <vt:lpstr>PowerPoint 演示文稿</vt:lpstr>
      <vt:lpstr>PowerPoint 演示文稿</vt:lpstr>
      <vt:lpstr>理论碎片数目</vt:lpstr>
      <vt:lpstr>PowerPoint 演示文稿</vt:lpstr>
      <vt:lpstr>Validation of diagnostic ions – QIT MS Mode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理论肽段生成原则</vt:lpstr>
      <vt:lpstr>PowerPoint 演示文稿</vt:lpstr>
      <vt:lpstr>PowerPoint 演示文稿</vt:lpstr>
      <vt:lpstr>实验路线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综合比较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N糖库的特殊构建流程</vt:lpstr>
      <vt:lpstr>N-糖理论子结构库</vt:lpstr>
      <vt:lpstr>N糖碎片库的构建</vt:lpstr>
      <vt:lpstr>自定义理论质量数与谱图匹配的打分公式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Acknowledgement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PYYang</dc:creator>
  <cp:lastModifiedBy>微软用户</cp:lastModifiedBy>
  <cp:revision>1644</cp:revision>
  <cp:lastPrinted>1601-01-01T00:00:00Z</cp:lastPrinted>
  <dcterms:created xsi:type="dcterms:W3CDTF">1601-01-01T00:00:00Z</dcterms:created>
  <dcterms:modified xsi:type="dcterms:W3CDTF">2012-11-14T17:23:03Z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